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FF8080"/>
    <a:srgbClr val="808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A1CA-291A-F556-A774-F30CEBF5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7DC0B-D4C7-9A0D-E010-3C4FABC96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6482-3C30-1588-413B-FEFE4588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10C1F-F873-52CA-BFB2-F3AB3984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0E8F-EDBC-5E74-92D7-9EC2116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0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4588E-EB46-8502-B5C3-48DB7830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2A5D7-A829-D835-3E2B-EB57FCAC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53D5-5504-CD08-326F-3A174CF6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0E69F-CFCB-72A9-B3F0-E5A1A98C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3927D-1A0E-F129-2294-3FE12E3A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0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CB943-D1E4-9736-7EDA-878D9754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FBA29-3953-F330-EED8-1A28984B0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AC837-803A-ED23-DFB9-74450DE8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5FC0-6017-E00F-2920-AD5A343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A851-8D5F-C833-8D90-E54091D4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9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9735E-CEEF-ED2F-C8DB-636F5C71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ABD8C-E3BF-1D1F-3158-348FA6C4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8CD9-5A81-D21A-2815-4C3FA6F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9DA34-429A-E3EE-C3C3-266CF035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19C07-1021-8B96-2921-3FBE4EB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0771C-5318-E24E-E0E6-FA104090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02988-AF5D-36BF-7A24-90D07DF4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7BF4E-879B-077C-0972-B2615C2F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0F55A-7B8C-16A9-34EC-9E596D8F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EF5C3-9F7B-AA0F-E962-35DA177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4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71292-6BDC-1B12-110B-6AF44AC1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F4B1C-F469-9EA1-07E2-4F99EA33F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35C1AF-5610-EB9F-92B8-2934914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93BC-2D54-10D3-CCEF-A57EA05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F4E93-CD1F-E133-A2AD-06F261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C763B-C981-44DD-457F-C710D91D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2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FA7A6-43B2-4F8C-0EF2-AEE1255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75024-6DD6-5255-50D3-B66C7F2F5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17E03-4377-FC18-FEBA-F97E30AF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0957D-F784-9714-C361-0C3DC0001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9FFC80-A472-62A4-9B0E-B923D430B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AD6F5-B2EC-3B73-D046-59F89A89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B0702-9B28-3511-8DF6-9BBB8AC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34CEF-0883-F802-237E-29E5D2F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940-6B5E-28D7-003F-B4726977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2A0680-5399-0752-E7E7-E17285A8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D1E34-75F2-5E3F-CFC7-B76C1902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DA829-CFB4-2BF8-0478-D1530B4E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925DA3-AB07-F1B7-4823-7592B876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3309D-3B6C-2283-D3CC-7644EF9F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A4B61-14F8-3C13-2CEF-EBAB00BE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9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C1E8F-29C3-84BF-941E-891DD2AD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25433-D77C-F950-E0FD-A7DF9160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07746-5416-7DB6-4EC9-8428A3C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5A121-8E39-FBF5-A739-06520F1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BBBDA-E200-C87A-8BB4-35AE0C35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74AA-6F13-F897-5E6A-DEAEC92B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A3E5-C57A-EE88-4A06-C81F79AE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DA9BDE-0B2D-13CA-665C-C1A19F3E9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E26BC-D7EB-646F-B866-7A0A3C1AA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E9631-2D65-5D3F-CDE3-434D10E7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BB9C2-3007-CA09-B15E-72632959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94CE4-D6DA-630D-30B2-49A7EA9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B16CC-589C-35AE-7AD9-88477FDE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63610-3D7F-9EE0-52F9-8433219F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AF69C-BC7C-9A73-AD97-C545AFA1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9F17-5EFD-45F7-ABD2-789EC6027286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9B4E8-7961-D337-10FD-3881DC153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E4E3D-50E2-C4D2-73C8-63B2208D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EE0D-3898-4E92-8A92-B865CBB55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165A8-464B-A61A-BE54-31FDABF34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행렬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C52D3-9908-2D87-DF2E-4403891AE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SGA </a:t>
            </a:r>
            <a:r>
              <a:rPr lang="ko-KR" altLang="en-US" dirty="0"/>
              <a:t>프로그래밍 제작 전문가 양성 과정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8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D117E-01EA-8733-D678-B0EFD7D62FF2}"/>
              </a:ext>
            </a:extLst>
          </p:cNvPr>
          <p:cNvSpPr txBox="1"/>
          <p:nvPr/>
        </p:nvSpPr>
        <p:spPr>
          <a:xfrm>
            <a:off x="3010489" y="2890390"/>
            <a:ext cx="2391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1 2 3 4</a:t>
            </a:r>
          </a:p>
          <a:p>
            <a:r>
              <a:rPr lang="en-US" altLang="ko-KR" sz="3200" b="1" dirty="0"/>
              <a:t>5 6 7 8</a:t>
            </a:r>
            <a:endParaRPr lang="ko-KR" altLang="en-US" sz="32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E62C9C-1BEB-0AC1-5456-78F77F760468}"/>
              </a:ext>
            </a:extLst>
          </p:cNvPr>
          <p:cNvCxnSpPr/>
          <p:nvPr/>
        </p:nvCxnSpPr>
        <p:spPr>
          <a:xfrm>
            <a:off x="2883877" y="2841674"/>
            <a:ext cx="0" cy="1159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1B4C51-379E-C1D2-44C6-ADABBBFDFFC2}"/>
              </a:ext>
            </a:extLst>
          </p:cNvPr>
          <p:cNvCxnSpPr/>
          <p:nvPr/>
        </p:nvCxnSpPr>
        <p:spPr>
          <a:xfrm>
            <a:off x="4724400" y="2807988"/>
            <a:ext cx="0" cy="1159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D006E0-6BB3-680D-E9E8-BFDEC9299782}"/>
              </a:ext>
            </a:extLst>
          </p:cNvPr>
          <p:cNvSpPr txBox="1"/>
          <p:nvPr/>
        </p:nvSpPr>
        <p:spPr>
          <a:xfrm>
            <a:off x="1210048" y="320313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가로줄이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1A97B-78BE-CAFE-EF38-7EE2EC3B11B3}"/>
              </a:ext>
            </a:extLst>
          </p:cNvPr>
          <p:cNvSpPr txBox="1"/>
          <p:nvPr/>
        </p:nvSpPr>
        <p:spPr>
          <a:xfrm>
            <a:off x="3852203" y="4102545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세로줄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970C1-E6B2-0F7C-0FCE-B176EA932978}"/>
              </a:ext>
            </a:extLst>
          </p:cNvPr>
          <p:cNvSpPr txBox="1"/>
          <p:nvPr/>
        </p:nvSpPr>
        <p:spPr>
          <a:xfrm>
            <a:off x="5894363" y="2649134"/>
            <a:ext cx="430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이처럼 행이 </a:t>
            </a:r>
            <a:r>
              <a:rPr lang="en-US" altLang="ko-KR" b="1" dirty="0"/>
              <a:t>2, </a:t>
            </a:r>
            <a:r>
              <a:rPr lang="ko-KR" altLang="en-US" b="1" dirty="0"/>
              <a:t>열이 </a:t>
            </a:r>
            <a:r>
              <a:rPr lang="en-US" altLang="ko-KR" b="1" dirty="0"/>
              <a:t>4</a:t>
            </a:r>
            <a:r>
              <a:rPr lang="ko-KR" altLang="en-US" b="1" dirty="0"/>
              <a:t>인 행렬을 줄여서</a:t>
            </a:r>
            <a:endParaRPr lang="en-US" altLang="ko-KR" b="1" dirty="0"/>
          </a:p>
          <a:p>
            <a:r>
              <a:rPr lang="en-US" altLang="ko-KR" b="1" dirty="0"/>
              <a:t>2x4 </a:t>
            </a:r>
            <a:r>
              <a:rPr lang="ko-KR" altLang="en-US" b="1" dirty="0"/>
              <a:t>차원 행렬이라고 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6FD316A-6C5D-2E40-485F-8F1C40D9778A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4839871" y="2972299"/>
            <a:ext cx="1054493" cy="45669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F6436-AAC4-3062-706F-BD86164375E4}"/>
              </a:ext>
            </a:extLst>
          </p:cNvPr>
          <p:cNvSpPr txBox="1"/>
          <p:nvPr/>
        </p:nvSpPr>
        <p:spPr>
          <a:xfrm>
            <a:off x="5894363" y="3967608"/>
            <a:ext cx="5586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마찬가지로</a:t>
            </a:r>
            <a:r>
              <a:rPr lang="en-US" altLang="ko-KR" b="1" dirty="0"/>
              <a:t>, </a:t>
            </a:r>
            <a:r>
              <a:rPr lang="ko-KR" altLang="en-US" b="1" dirty="0"/>
              <a:t>가로줄은 </a:t>
            </a:r>
            <a:r>
              <a:rPr lang="en-US" altLang="ko-KR" b="1" dirty="0"/>
              <a:t>m</a:t>
            </a:r>
            <a:r>
              <a:rPr lang="ko-KR" altLang="en-US" b="1" dirty="0"/>
              <a:t>개</a:t>
            </a:r>
            <a:r>
              <a:rPr lang="en-US" altLang="ko-KR" b="1" dirty="0"/>
              <a:t>, </a:t>
            </a:r>
            <a:r>
              <a:rPr lang="ko-KR" altLang="en-US" b="1" dirty="0"/>
              <a:t>세로줄은 </a:t>
            </a:r>
            <a:r>
              <a:rPr lang="en-US" altLang="ko-KR" b="1" dirty="0"/>
              <a:t>n</a:t>
            </a:r>
            <a:r>
              <a:rPr lang="ko-KR" altLang="en-US" b="1" dirty="0"/>
              <a:t>개인 행렬을</a:t>
            </a:r>
            <a:endParaRPr lang="en-US" altLang="ko-KR" b="1" dirty="0"/>
          </a:p>
          <a:p>
            <a:r>
              <a:rPr lang="ko-KR" altLang="en-US" b="1" dirty="0"/>
              <a:t>기호 </a:t>
            </a:r>
            <a:r>
              <a:rPr lang="en-US" altLang="ko-KR" b="1" dirty="0"/>
              <a:t>A</a:t>
            </a:r>
            <a:r>
              <a:rPr lang="ko-KR" altLang="en-US" b="1" dirty="0"/>
              <a:t>로 나타내면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3600" b="1" dirty="0" err="1"/>
              <a:t>A</a:t>
            </a:r>
            <a:r>
              <a:rPr lang="en-US" altLang="ko-KR" sz="2400" b="1" i="1" dirty="0" err="1"/>
              <a:t>mxn</a:t>
            </a:r>
            <a:r>
              <a:rPr lang="en-US" altLang="ko-KR" b="1" dirty="0"/>
              <a:t> </a:t>
            </a:r>
            <a:r>
              <a:rPr lang="ko-KR" altLang="en-US" b="1" dirty="0"/>
              <a:t>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125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행렬은 곧 </a:t>
            </a:r>
            <a:r>
              <a:rPr lang="ko-KR" altLang="en-US" sz="3600" b="1" dirty="0"/>
              <a:t>차원</a:t>
            </a:r>
            <a:r>
              <a:rPr lang="ko-KR" altLang="en-US" dirty="0"/>
              <a:t>과 </a:t>
            </a:r>
            <a:r>
              <a:rPr lang="ko-KR" altLang="en-US" sz="3600" b="1" dirty="0"/>
              <a:t>배열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혹은</a:t>
            </a:r>
            <a:r>
              <a:rPr lang="en-US" altLang="ko-KR" dirty="0"/>
              <a:t>……  </a:t>
            </a:r>
            <a:r>
              <a:rPr lang="ko-KR" altLang="en-US" dirty="0"/>
              <a:t>           </a:t>
            </a:r>
            <a:r>
              <a:rPr lang="en-US" altLang="ko-KR" sz="5400" b="1" dirty="0" err="1"/>
              <a:t>A</a:t>
            </a:r>
            <a:r>
              <a:rPr lang="en-US" altLang="ko-KR" sz="3200" b="1" i="1" dirty="0" err="1"/>
              <a:t>mxn</a:t>
            </a:r>
            <a:endParaRPr lang="en-US" altLang="ko-KR" i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3A714EA-E94D-9729-3CA0-CADE6B761578}"/>
              </a:ext>
            </a:extLst>
          </p:cNvPr>
          <p:cNvSpPr/>
          <p:nvPr/>
        </p:nvSpPr>
        <p:spPr>
          <a:xfrm>
            <a:off x="3038622" y="2743200"/>
            <a:ext cx="3516923" cy="229303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6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행렬을 이용하는 곳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행렬을 이용하는 곳</a:t>
            </a:r>
            <a:br>
              <a:rPr lang="en-US" altLang="ko-KR" i="1" dirty="0"/>
            </a:br>
            <a:r>
              <a:rPr lang="en-US" altLang="ko-KR" i="1" dirty="0"/>
              <a:t>-&gt; </a:t>
            </a:r>
            <a:r>
              <a:rPr lang="ko-KR" altLang="en-US" dirty="0"/>
              <a:t>수를 규칙적으로 나열할 수만 있으면 어디든 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</a:t>
            </a:r>
            <a:r>
              <a:rPr lang="en-US" altLang="ko-KR" sz="2400" dirty="0"/>
              <a:t> 1</a:t>
            </a:r>
            <a:r>
              <a:rPr lang="ko-KR" altLang="en-US" sz="2400" dirty="0"/>
              <a:t>년 동안 수강한 반 학생들의 포트폴리오 용량</a:t>
            </a:r>
            <a:br>
              <a:rPr lang="en-US" altLang="ko-KR" sz="2400" dirty="0"/>
            </a:br>
            <a:r>
              <a:rPr lang="en-US" altLang="ko-KR" sz="2400" dirty="0"/>
              <a:t>        (</a:t>
            </a:r>
            <a:r>
              <a:rPr lang="ko-KR" altLang="en-US" sz="2400" dirty="0"/>
              <a:t>가로줄 </a:t>
            </a:r>
            <a:r>
              <a:rPr lang="en-US" altLang="ko-KR" sz="2400" dirty="0"/>
              <a:t>= </a:t>
            </a:r>
            <a:r>
              <a:rPr lang="ko-KR" altLang="en-US" sz="2400" dirty="0"/>
              <a:t>학생 </a:t>
            </a:r>
            <a:r>
              <a:rPr lang="en-US" altLang="ko-KR" sz="2400" dirty="0"/>
              <a:t>1</a:t>
            </a:r>
            <a:r>
              <a:rPr lang="ko-KR" altLang="en-US" sz="2400" dirty="0"/>
              <a:t>명당 </a:t>
            </a:r>
            <a:r>
              <a:rPr lang="en-US" altLang="ko-KR" sz="2400" dirty="0"/>
              <a:t>/ </a:t>
            </a:r>
            <a:r>
              <a:rPr lang="ko-KR" altLang="en-US" sz="2400" dirty="0"/>
              <a:t>세로줄 </a:t>
            </a:r>
            <a:r>
              <a:rPr lang="en-US" altLang="ko-KR" sz="2400" dirty="0"/>
              <a:t>= </a:t>
            </a:r>
            <a:r>
              <a:rPr lang="ko-KR" altLang="en-US" sz="2400" dirty="0"/>
              <a:t>각 포트폴리오 용량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게임 </a:t>
            </a:r>
            <a:r>
              <a:rPr lang="en-US" altLang="ko-KR" sz="2400" dirty="0"/>
              <a:t>A</a:t>
            </a:r>
            <a:r>
              <a:rPr lang="ko-KR" altLang="en-US" sz="2400" dirty="0"/>
              <a:t>에 등장하는 모든 몬스터의 </a:t>
            </a:r>
            <a:r>
              <a:rPr lang="ko-KR" altLang="en-US" sz="2400" dirty="0" err="1"/>
              <a:t>스테이터스</a:t>
            </a:r>
            <a:br>
              <a:rPr lang="en-US" altLang="ko-KR" sz="2400" dirty="0"/>
            </a:br>
            <a:r>
              <a:rPr lang="en-US" altLang="ko-KR" sz="2400" dirty="0"/>
              <a:t>        (</a:t>
            </a:r>
            <a:r>
              <a:rPr lang="ko-KR" altLang="en-US" sz="2400" dirty="0"/>
              <a:t>가로줄 </a:t>
            </a:r>
            <a:r>
              <a:rPr lang="en-US" altLang="ko-KR" sz="2400" dirty="0"/>
              <a:t>= </a:t>
            </a:r>
            <a:r>
              <a:rPr lang="ko-KR" altLang="en-US" sz="2400" dirty="0"/>
              <a:t>몬스터 한 종류당 </a:t>
            </a:r>
            <a:r>
              <a:rPr lang="en-US" altLang="ko-KR" sz="2400" dirty="0"/>
              <a:t>/ </a:t>
            </a:r>
            <a:r>
              <a:rPr lang="ko-KR" altLang="en-US" sz="2400" dirty="0"/>
              <a:t>세로줄 </a:t>
            </a:r>
            <a:r>
              <a:rPr lang="en-US" altLang="ko-KR" sz="2400" dirty="0"/>
              <a:t>= HP, </a:t>
            </a:r>
            <a:r>
              <a:rPr lang="ko-KR" altLang="en-US" sz="2400" dirty="0"/>
              <a:t>육질</a:t>
            </a:r>
            <a:r>
              <a:rPr lang="en-US" altLang="ko-KR" sz="2400" dirty="0"/>
              <a:t>, </a:t>
            </a:r>
            <a:r>
              <a:rPr lang="ko-KR" altLang="en-US" sz="2400" dirty="0"/>
              <a:t>공격력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그리고 </a:t>
            </a:r>
            <a:r>
              <a:rPr lang="ko-KR" altLang="en-US" b="1" dirty="0"/>
              <a:t>기하학적 정보의 직관적</a:t>
            </a:r>
            <a:r>
              <a:rPr lang="en-US" altLang="ko-KR" b="1" dirty="0"/>
              <a:t>, </a:t>
            </a:r>
            <a:r>
              <a:rPr lang="ko-KR" altLang="en-US" b="1" dirty="0"/>
              <a:t>혹은 도식적인 표현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28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계산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뺄셈</a:t>
            </a:r>
            <a:r>
              <a:rPr lang="en-US" altLang="ko-KR" dirty="0"/>
              <a:t>), </a:t>
            </a:r>
            <a:r>
              <a:rPr lang="ko-KR" altLang="en-US" dirty="0"/>
              <a:t>스칼라 곱셈</a:t>
            </a:r>
            <a:r>
              <a:rPr lang="en-US" altLang="ko-KR" dirty="0"/>
              <a:t>, </a:t>
            </a:r>
            <a:r>
              <a:rPr lang="ko-KR" altLang="en-US" dirty="0"/>
              <a:t>행렬 곱셈의 세 가지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덧셈과 뺄셈 </a:t>
            </a:r>
            <a:r>
              <a:rPr lang="en-US" altLang="ko-KR" dirty="0"/>
              <a:t>:</a:t>
            </a:r>
            <a:r>
              <a:rPr lang="ko-KR" altLang="en-US" dirty="0"/>
              <a:t> 직관적이고 간단한 상호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+ B</a:t>
            </a:r>
            <a:r>
              <a:rPr lang="ko-KR" altLang="en-US" dirty="0"/>
              <a:t>로 표시 </a:t>
            </a:r>
            <a:r>
              <a:rPr lang="en-US" altLang="ko-KR" dirty="0"/>
              <a:t>(</a:t>
            </a:r>
            <a:r>
              <a:rPr lang="ko-KR" altLang="en-US" dirty="0"/>
              <a:t>뺄셈은 </a:t>
            </a:r>
            <a:r>
              <a:rPr lang="en-US" altLang="ko-KR" dirty="0"/>
              <a:t>A – B)</a:t>
            </a:r>
          </a:p>
        </p:txBody>
      </p:sp>
    </p:spTree>
    <p:extLst>
      <p:ext uri="{BB962C8B-B14F-4D97-AF65-F5344CB8AC3E}">
        <p14:creationId xmlns:p14="http://schemas.microsoft.com/office/powerpoint/2010/main" val="262968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덧셈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덧셈 </a:t>
            </a:r>
            <a:r>
              <a:rPr lang="en-US" altLang="ko-KR" dirty="0"/>
              <a:t>: A +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61AAA-3A9F-E069-199A-41D34C992211}"/>
              </a:ext>
            </a:extLst>
          </p:cNvPr>
          <p:cNvSpPr txBox="1"/>
          <p:nvPr/>
        </p:nvSpPr>
        <p:spPr>
          <a:xfrm>
            <a:off x="2180490" y="3091640"/>
            <a:ext cx="13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  b</a:t>
            </a:r>
          </a:p>
          <a:p>
            <a:r>
              <a:rPr lang="en-US" altLang="ko-KR" sz="3600" b="1" dirty="0"/>
              <a:t>c  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253391-E3D1-5D50-5868-B2CC85A93F37}"/>
              </a:ext>
            </a:extLst>
          </p:cNvPr>
          <p:cNvCxnSpPr/>
          <p:nvPr/>
        </p:nvCxnSpPr>
        <p:spPr>
          <a:xfrm>
            <a:off x="1927272" y="2926080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FEDA6B-F70C-BDDA-95F9-D83D979D3369}"/>
              </a:ext>
            </a:extLst>
          </p:cNvPr>
          <p:cNvCxnSpPr/>
          <p:nvPr/>
        </p:nvCxnSpPr>
        <p:spPr>
          <a:xfrm>
            <a:off x="3500509" y="2926079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CB300-7A12-0C1B-0DA1-03E07354B080}"/>
              </a:ext>
            </a:extLst>
          </p:cNvPr>
          <p:cNvSpPr txBox="1"/>
          <p:nvPr/>
        </p:nvSpPr>
        <p:spPr>
          <a:xfrm>
            <a:off x="5335172" y="3119511"/>
            <a:ext cx="13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1  2</a:t>
            </a:r>
          </a:p>
          <a:p>
            <a:r>
              <a:rPr lang="en-US" altLang="ko-KR" sz="3600" b="1" dirty="0"/>
              <a:t>3  4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9C0792-22E5-500D-9946-0E005F53ED42}"/>
              </a:ext>
            </a:extLst>
          </p:cNvPr>
          <p:cNvCxnSpPr/>
          <p:nvPr/>
        </p:nvCxnSpPr>
        <p:spPr>
          <a:xfrm>
            <a:off x="5081954" y="2953951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F4CFEC-D7BA-29F1-46CB-01B47E2D2F55}"/>
              </a:ext>
            </a:extLst>
          </p:cNvPr>
          <p:cNvCxnSpPr/>
          <p:nvPr/>
        </p:nvCxnSpPr>
        <p:spPr>
          <a:xfrm>
            <a:off x="6655191" y="2953950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십자형 10">
            <a:extLst>
              <a:ext uri="{FF2B5EF4-FFF2-40B4-BE49-F238E27FC236}">
                <a16:creationId xmlns:a16="http://schemas.microsoft.com/office/drawing/2014/main" id="{C2F81B4F-39A0-A192-FA37-07BC1F92798B}"/>
              </a:ext>
            </a:extLst>
          </p:cNvPr>
          <p:cNvSpPr/>
          <p:nvPr/>
        </p:nvSpPr>
        <p:spPr>
          <a:xfrm>
            <a:off x="3950678" y="3332283"/>
            <a:ext cx="706902" cy="706902"/>
          </a:xfrm>
          <a:prstGeom prst="plus">
            <a:avLst>
              <a:gd name="adj" fmla="val 449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B9548-83AF-7E0B-46FB-BC2A5C6553C6}"/>
              </a:ext>
            </a:extLst>
          </p:cNvPr>
          <p:cNvSpPr txBox="1"/>
          <p:nvPr/>
        </p:nvSpPr>
        <p:spPr>
          <a:xfrm>
            <a:off x="8489853" y="3091640"/>
            <a:ext cx="237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a+1  b+2</a:t>
            </a:r>
          </a:p>
          <a:p>
            <a:r>
              <a:rPr lang="en-US" altLang="ko-KR" sz="3600" b="1" dirty="0"/>
              <a:t>c+3  d+4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C63E36-30C0-3567-DBE1-221C34CC0482}"/>
              </a:ext>
            </a:extLst>
          </p:cNvPr>
          <p:cNvCxnSpPr>
            <a:cxnSpLocks/>
          </p:cNvCxnSpPr>
          <p:nvPr/>
        </p:nvCxnSpPr>
        <p:spPr>
          <a:xfrm>
            <a:off x="8236635" y="2926080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13D914-F152-5BA3-D003-02B2D1965D89}"/>
              </a:ext>
            </a:extLst>
          </p:cNvPr>
          <p:cNvCxnSpPr>
            <a:cxnSpLocks/>
          </p:cNvCxnSpPr>
          <p:nvPr/>
        </p:nvCxnSpPr>
        <p:spPr>
          <a:xfrm>
            <a:off x="10893083" y="2894427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6570F392-C92C-E904-F28A-95E3D5E625DA}"/>
              </a:ext>
            </a:extLst>
          </p:cNvPr>
          <p:cNvSpPr/>
          <p:nvPr/>
        </p:nvSpPr>
        <p:spPr>
          <a:xfrm>
            <a:off x="6829874" y="3084229"/>
            <a:ext cx="1235611" cy="1235611"/>
          </a:xfrm>
          <a:prstGeom prst="mathEqual">
            <a:avLst>
              <a:gd name="adj1" fmla="val 8719"/>
              <a:gd name="adj2" fmla="val 1859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20124-26D3-0C84-0ADE-44989A67804D}"/>
              </a:ext>
            </a:extLst>
          </p:cNvPr>
          <p:cNvSpPr txBox="1"/>
          <p:nvPr/>
        </p:nvSpPr>
        <p:spPr>
          <a:xfrm>
            <a:off x="1110772" y="48006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그냥 같은 자리 있는 위치의 구성 원소끼리 더하거나 빼면 됩니다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계산 끝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70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스칼라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스칼라 곱셈 </a:t>
            </a:r>
            <a:r>
              <a:rPr lang="en-US" altLang="ko-KR" dirty="0"/>
              <a:t>(</a:t>
            </a:r>
            <a:r>
              <a:rPr lang="ko-KR" altLang="en-US" sz="2400" dirty="0" err="1"/>
              <a:t>스칼라곱</a:t>
            </a:r>
            <a:r>
              <a:rPr lang="en-US" altLang="ko-KR" sz="2400" dirty="0"/>
              <a:t>, </a:t>
            </a:r>
            <a:r>
              <a:rPr lang="ko-KR" altLang="en-US" sz="2400" dirty="0"/>
              <a:t>스칼라배</a:t>
            </a:r>
            <a:r>
              <a:rPr lang="en-US" altLang="ko-KR" sz="2400" dirty="0"/>
              <a:t>, </a:t>
            </a:r>
            <a:r>
              <a:rPr lang="ko-KR" altLang="en-US" sz="2400" dirty="0"/>
              <a:t>스칼라연산으로도 불림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스칼라 </a:t>
            </a:r>
            <a:r>
              <a:rPr lang="en-US" altLang="ko-KR" dirty="0"/>
              <a:t>: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 등의 수학적 의미가 없는 </a:t>
            </a:r>
            <a:r>
              <a:rPr lang="en-US" altLang="ko-KR" dirty="0"/>
              <a:t>“</a:t>
            </a:r>
            <a:r>
              <a:rPr lang="ko-KR" altLang="en-US" u="sng" dirty="0"/>
              <a:t>그냥 숫자</a:t>
            </a:r>
            <a:r>
              <a:rPr lang="en-US" altLang="ko-KR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61AAA-3A9F-E069-199A-41D34C992211}"/>
              </a:ext>
            </a:extLst>
          </p:cNvPr>
          <p:cNvSpPr txBox="1"/>
          <p:nvPr/>
        </p:nvSpPr>
        <p:spPr>
          <a:xfrm>
            <a:off x="2180490" y="3091640"/>
            <a:ext cx="13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  b</a:t>
            </a:r>
          </a:p>
          <a:p>
            <a:r>
              <a:rPr lang="en-US" altLang="ko-KR" sz="3600" b="1" dirty="0"/>
              <a:t>c  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253391-E3D1-5D50-5868-B2CC85A93F37}"/>
              </a:ext>
            </a:extLst>
          </p:cNvPr>
          <p:cNvCxnSpPr/>
          <p:nvPr/>
        </p:nvCxnSpPr>
        <p:spPr>
          <a:xfrm>
            <a:off x="1927272" y="2926080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FEDA6B-F70C-BDDA-95F9-D83D979D3369}"/>
              </a:ext>
            </a:extLst>
          </p:cNvPr>
          <p:cNvCxnSpPr/>
          <p:nvPr/>
        </p:nvCxnSpPr>
        <p:spPr>
          <a:xfrm>
            <a:off x="3500509" y="2926079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십자형 10">
            <a:extLst>
              <a:ext uri="{FF2B5EF4-FFF2-40B4-BE49-F238E27FC236}">
                <a16:creationId xmlns:a16="http://schemas.microsoft.com/office/drawing/2014/main" id="{C2F81B4F-39A0-A192-FA37-07BC1F92798B}"/>
              </a:ext>
            </a:extLst>
          </p:cNvPr>
          <p:cNvSpPr/>
          <p:nvPr/>
        </p:nvSpPr>
        <p:spPr>
          <a:xfrm rot="2731661">
            <a:off x="4165947" y="3332283"/>
            <a:ext cx="706902" cy="706902"/>
          </a:xfrm>
          <a:prstGeom prst="plus">
            <a:avLst>
              <a:gd name="adj" fmla="val 449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B9548-83AF-7E0B-46FB-BC2A5C6553C6}"/>
              </a:ext>
            </a:extLst>
          </p:cNvPr>
          <p:cNvSpPr txBox="1"/>
          <p:nvPr/>
        </p:nvSpPr>
        <p:spPr>
          <a:xfrm>
            <a:off x="8489853" y="3091640"/>
            <a:ext cx="237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ax2  bx2</a:t>
            </a:r>
          </a:p>
          <a:p>
            <a:r>
              <a:rPr lang="en-US" altLang="ko-KR" sz="3600" b="1" dirty="0"/>
              <a:t>cx2  dx2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C63E36-30C0-3567-DBE1-221C34CC0482}"/>
              </a:ext>
            </a:extLst>
          </p:cNvPr>
          <p:cNvCxnSpPr>
            <a:cxnSpLocks/>
          </p:cNvCxnSpPr>
          <p:nvPr/>
        </p:nvCxnSpPr>
        <p:spPr>
          <a:xfrm>
            <a:off x="8236635" y="2926080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13D914-F152-5BA3-D003-02B2D1965D89}"/>
              </a:ext>
            </a:extLst>
          </p:cNvPr>
          <p:cNvCxnSpPr>
            <a:cxnSpLocks/>
          </p:cNvCxnSpPr>
          <p:nvPr/>
        </p:nvCxnSpPr>
        <p:spPr>
          <a:xfrm>
            <a:off x="10752406" y="2926079"/>
            <a:ext cx="0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6570F392-C92C-E904-F28A-95E3D5E625DA}"/>
              </a:ext>
            </a:extLst>
          </p:cNvPr>
          <p:cNvSpPr/>
          <p:nvPr/>
        </p:nvSpPr>
        <p:spPr>
          <a:xfrm>
            <a:off x="6829874" y="3084229"/>
            <a:ext cx="1235611" cy="1235611"/>
          </a:xfrm>
          <a:prstGeom prst="mathEqual">
            <a:avLst>
              <a:gd name="adj1" fmla="val 8719"/>
              <a:gd name="adj2" fmla="val 1859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20124-26D3-0C84-0ADE-44989A67804D}"/>
              </a:ext>
            </a:extLst>
          </p:cNvPr>
          <p:cNvSpPr txBox="1"/>
          <p:nvPr/>
        </p:nvSpPr>
        <p:spPr>
          <a:xfrm>
            <a:off x="799666" y="4815052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그냥 배열의 모든 자리에 있는 구성 원소에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곱하는 스칼라를 곱하면 됩니다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계산 끝</a:t>
            </a:r>
            <a:r>
              <a:rPr lang="en-US" altLang="ko-KR" sz="2400" b="1" dirty="0"/>
              <a:t>!!!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205C-6795-03D8-B374-58D0FB26E065}"/>
              </a:ext>
            </a:extLst>
          </p:cNvPr>
          <p:cNvSpPr txBox="1"/>
          <p:nvPr/>
        </p:nvSpPr>
        <p:spPr>
          <a:xfrm>
            <a:off x="5404346" y="3207435"/>
            <a:ext cx="154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2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7896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 행렬의 모든 구성 원소를 상호 대입시켜</a:t>
            </a:r>
            <a:r>
              <a:rPr lang="en-US" altLang="ko-KR" dirty="0"/>
              <a:t>, </a:t>
            </a:r>
            <a:r>
              <a:rPr lang="ko-KR" altLang="en-US" dirty="0" err="1"/>
              <a:t>재조합하는</a:t>
            </a:r>
            <a:r>
              <a:rPr lang="ko-KR" altLang="en-US" dirty="0"/>
              <a:t> 계산</a:t>
            </a:r>
            <a:br>
              <a:rPr lang="en-US" altLang="ko-KR" dirty="0"/>
            </a:br>
            <a:r>
              <a:rPr lang="ko-KR" altLang="en-US" dirty="0"/>
              <a:t>다소 복잡하지만 행렬을 다룰 때 반드시 그 개념을 알아야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x B 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원리 기초 </a:t>
            </a:r>
            <a:r>
              <a:rPr lang="en-US" altLang="ko-KR" dirty="0"/>
              <a:t>: “</a:t>
            </a:r>
            <a:r>
              <a:rPr lang="ko-KR" altLang="en-US" dirty="0"/>
              <a:t>전항의 모든 행과 후항의 모든 열을 곱한 후 합계를 계산한다</a:t>
            </a:r>
            <a:r>
              <a:rPr lang="en-US" altLang="ko-KR" dirty="0"/>
              <a:t>“ </a:t>
            </a:r>
            <a:r>
              <a:rPr lang="en-US" altLang="ko-KR" b="1" dirty="0"/>
              <a:t>……</a:t>
            </a:r>
            <a:r>
              <a:rPr lang="ko-KR" altLang="en-US" b="1" dirty="0"/>
              <a:t>말로만 하면 복잡하니까 그림으로 알아봅시다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6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30882"/>
              </p:ext>
            </p:extLst>
          </p:nvPr>
        </p:nvGraphicFramePr>
        <p:xfrm>
          <a:off x="2005818" y="2462749"/>
          <a:ext cx="2548596" cy="307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32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849532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849532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6154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7353"/>
              </p:ext>
            </p:extLst>
          </p:nvPr>
        </p:nvGraphicFramePr>
        <p:xfrm>
          <a:off x="6748001" y="3080213"/>
          <a:ext cx="2958704" cy="184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76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739676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739676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739676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614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0141A4F-0CF1-BAC2-38F1-DD99834B8D88}"/>
              </a:ext>
            </a:extLst>
          </p:cNvPr>
          <p:cNvSpPr/>
          <p:nvPr/>
        </p:nvSpPr>
        <p:spPr>
          <a:xfrm>
            <a:off x="4993054" y="3308162"/>
            <a:ext cx="1243623" cy="1243623"/>
          </a:xfrm>
          <a:prstGeom prst="mathMultiply">
            <a:avLst>
              <a:gd name="adj1" fmla="val 93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43E3E-BC21-61F4-6556-03501CC8717E}"/>
              </a:ext>
            </a:extLst>
          </p:cNvPr>
          <p:cNvSpPr txBox="1"/>
          <p:nvPr/>
        </p:nvSpPr>
        <p:spPr>
          <a:xfrm>
            <a:off x="4115095" y="5752263"/>
            <a:ext cx="299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 두 행렬을 곱한다면</a:t>
            </a:r>
            <a:r>
              <a:rPr lang="en-US" altLang="ko-KR" sz="2000" b="1" dirty="0"/>
              <a:t>??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65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54312"/>
              </p:ext>
            </p:extLst>
          </p:nvPr>
        </p:nvGraphicFramePr>
        <p:xfrm>
          <a:off x="1007012" y="2642257"/>
          <a:ext cx="1834662" cy="21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54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42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35741"/>
              </p:ext>
            </p:extLst>
          </p:nvPr>
        </p:nvGraphicFramePr>
        <p:xfrm>
          <a:off x="4488769" y="3080213"/>
          <a:ext cx="2418468" cy="12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7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0141A4F-0CF1-BAC2-38F1-DD99834B8D88}"/>
              </a:ext>
            </a:extLst>
          </p:cNvPr>
          <p:cNvSpPr/>
          <p:nvPr/>
        </p:nvSpPr>
        <p:spPr>
          <a:xfrm>
            <a:off x="3043410" y="3080213"/>
            <a:ext cx="1243623" cy="1243623"/>
          </a:xfrm>
          <a:prstGeom prst="mathMultiply">
            <a:avLst>
              <a:gd name="adj1" fmla="val 93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33D42D-E659-CECC-705B-F525E141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10479"/>
              </p:ext>
            </p:extLst>
          </p:nvPr>
        </p:nvGraphicFramePr>
        <p:xfrm>
          <a:off x="8074856" y="1963233"/>
          <a:ext cx="3995224" cy="432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143926592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81756796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883852726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60941102"/>
                    </a:ext>
                  </a:extLst>
                </a:gridCol>
              </a:tblGrid>
              <a:tr h="864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(1x1) +</a:t>
                      </a:r>
                    </a:p>
                    <a:p>
                      <a:pPr latinLnBrk="1"/>
                      <a:r>
                        <a:rPr lang="en-US" altLang="ko-KR" dirty="0"/>
                        <a:t>(2x2) +</a:t>
                      </a:r>
                    </a:p>
                    <a:p>
                      <a:pPr latinLnBrk="1"/>
                      <a:r>
                        <a:rPr lang="en-US" altLang="ko-KR" dirty="0"/>
                        <a:t>(3x3)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3186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97795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2102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2542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97668"/>
                  </a:ext>
                </a:extLst>
              </a:tr>
            </a:tbl>
          </a:graphicData>
        </a:graphic>
      </p:graphicFrame>
      <p:sp>
        <p:nvSpPr>
          <p:cNvPr id="6" name="같음 기호 5">
            <a:extLst>
              <a:ext uri="{FF2B5EF4-FFF2-40B4-BE49-F238E27FC236}">
                <a16:creationId xmlns:a16="http://schemas.microsoft.com/office/drawing/2014/main" id="{68F644A7-910B-2681-0CF4-C906D93FBC8C}"/>
              </a:ext>
            </a:extLst>
          </p:cNvPr>
          <p:cNvSpPr/>
          <p:nvPr/>
        </p:nvSpPr>
        <p:spPr>
          <a:xfrm>
            <a:off x="7108973" y="3240476"/>
            <a:ext cx="914400" cy="914400"/>
          </a:xfrm>
          <a:prstGeom prst="mathEqual">
            <a:avLst>
              <a:gd name="adj1" fmla="val 11212"/>
              <a:gd name="adj2" fmla="val 30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ECB51-6341-510E-B0DC-65217E4A9F52}"/>
              </a:ext>
            </a:extLst>
          </p:cNvPr>
          <p:cNvSpPr txBox="1"/>
          <p:nvPr/>
        </p:nvSpPr>
        <p:spPr>
          <a:xfrm>
            <a:off x="838200" y="5148775"/>
            <a:ext cx="673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곱해지는 쪽 행렬 </a:t>
            </a:r>
            <a:r>
              <a:rPr lang="en-US" altLang="ko-KR" dirty="0"/>
              <a:t>(</a:t>
            </a:r>
            <a:r>
              <a:rPr lang="ko-KR" altLang="en-US" dirty="0"/>
              <a:t>먼저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0070C0"/>
                </a:solidFill>
              </a:rPr>
              <a:t>행</a:t>
            </a:r>
            <a:r>
              <a:rPr lang="en-US" altLang="ko-KR" dirty="0"/>
              <a:t>(</a:t>
            </a:r>
            <a:r>
              <a:rPr lang="ko-KR" altLang="en-US" dirty="0"/>
              <a:t>가로줄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곱하는 쪽 행렬 </a:t>
            </a:r>
            <a:r>
              <a:rPr lang="en-US" altLang="ko-KR" dirty="0"/>
              <a:t>(</a:t>
            </a:r>
            <a:r>
              <a:rPr lang="ko-KR" altLang="en-US" dirty="0"/>
              <a:t>나중에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세로줄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첫 순서부터 </a:t>
            </a:r>
            <a:r>
              <a:rPr lang="ko-KR" altLang="en-US" b="1" dirty="0"/>
              <a:t>각 구성 원소를 서로 곱한 후</a:t>
            </a:r>
            <a:r>
              <a:rPr lang="en-US" altLang="ko-KR" b="1" dirty="0"/>
              <a:t>, </a:t>
            </a:r>
            <a:r>
              <a:rPr lang="ko-KR" altLang="en-US" b="1" dirty="0"/>
              <a:t>모든 결과를 더해서</a:t>
            </a:r>
            <a:endParaRPr lang="en-US" altLang="ko-KR" b="1" dirty="0"/>
          </a:p>
          <a:p>
            <a:r>
              <a:rPr lang="ko-KR" altLang="en-US" dirty="0"/>
              <a:t>새로운 행렬의 </a:t>
            </a:r>
            <a:r>
              <a:rPr lang="ko-KR" altLang="en-US" b="1" dirty="0"/>
              <a:t>맨 위</a:t>
            </a:r>
            <a:r>
              <a:rPr lang="en-US" altLang="ko-KR" b="1" dirty="0"/>
              <a:t>, </a:t>
            </a:r>
            <a:r>
              <a:rPr lang="ko-KR" altLang="en-US" b="1" dirty="0"/>
              <a:t>맨 왼쪽부터 채워 나갑니다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910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/>
        </p:nvGraphicFramePr>
        <p:xfrm>
          <a:off x="1007012" y="2642257"/>
          <a:ext cx="1834662" cy="21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54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42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7439"/>
              </p:ext>
            </p:extLst>
          </p:nvPr>
        </p:nvGraphicFramePr>
        <p:xfrm>
          <a:off x="4488769" y="3080213"/>
          <a:ext cx="2418468" cy="12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7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0141A4F-0CF1-BAC2-38F1-DD99834B8D88}"/>
              </a:ext>
            </a:extLst>
          </p:cNvPr>
          <p:cNvSpPr/>
          <p:nvPr/>
        </p:nvSpPr>
        <p:spPr>
          <a:xfrm>
            <a:off x="3043410" y="3080213"/>
            <a:ext cx="1243623" cy="1243623"/>
          </a:xfrm>
          <a:prstGeom prst="mathMultiply">
            <a:avLst>
              <a:gd name="adj1" fmla="val 93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33D42D-E659-CECC-705B-F525E141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7440"/>
              </p:ext>
            </p:extLst>
          </p:nvPr>
        </p:nvGraphicFramePr>
        <p:xfrm>
          <a:off x="8074856" y="1963233"/>
          <a:ext cx="3995224" cy="432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143926592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81756796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883852726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60941102"/>
                    </a:ext>
                  </a:extLst>
                </a:gridCol>
              </a:tblGrid>
              <a:tr h="864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(1x1) +</a:t>
                      </a:r>
                    </a:p>
                    <a:p>
                      <a:pPr latinLnBrk="1"/>
                      <a:r>
                        <a:rPr lang="en-US" altLang="ko-KR" dirty="0"/>
                        <a:t>(2x2) +</a:t>
                      </a:r>
                    </a:p>
                    <a:p>
                      <a:pPr latinLnBrk="1"/>
                      <a:r>
                        <a:rPr lang="en-US" altLang="ko-KR" dirty="0"/>
                        <a:t>(3x3)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3186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97795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2102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2542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97668"/>
                  </a:ext>
                </a:extLst>
              </a:tr>
            </a:tbl>
          </a:graphicData>
        </a:graphic>
      </p:graphicFrame>
      <p:sp>
        <p:nvSpPr>
          <p:cNvPr id="6" name="같음 기호 5">
            <a:extLst>
              <a:ext uri="{FF2B5EF4-FFF2-40B4-BE49-F238E27FC236}">
                <a16:creationId xmlns:a16="http://schemas.microsoft.com/office/drawing/2014/main" id="{68F644A7-910B-2681-0CF4-C906D93FBC8C}"/>
              </a:ext>
            </a:extLst>
          </p:cNvPr>
          <p:cNvSpPr/>
          <p:nvPr/>
        </p:nvSpPr>
        <p:spPr>
          <a:xfrm>
            <a:off x="7108973" y="3240476"/>
            <a:ext cx="914400" cy="914400"/>
          </a:xfrm>
          <a:prstGeom prst="mathEqual">
            <a:avLst>
              <a:gd name="adj1" fmla="val 11212"/>
              <a:gd name="adj2" fmla="val 30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ECB51-6341-510E-B0DC-65217E4A9F52}"/>
              </a:ext>
            </a:extLst>
          </p:cNvPr>
          <p:cNvSpPr txBox="1"/>
          <p:nvPr/>
        </p:nvSpPr>
        <p:spPr>
          <a:xfrm>
            <a:off x="838200" y="5148775"/>
            <a:ext cx="673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곱해지는 쪽 행렬 </a:t>
            </a:r>
            <a:r>
              <a:rPr lang="en-US" altLang="ko-KR" dirty="0"/>
              <a:t>(</a:t>
            </a:r>
            <a:r>
              <a:rPr lang="ko-KR" altLang="en-US" dirty="0"/>
              <a:t>먼저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0070C0"/>
                </a:solidFill>
              </a:rPr>
              <a:t>행</a:t>
            </a:r>
            <a:r>
              <a:rPr lang="en-US" altLang="ko-KR" dirty="0"/>
              <a:t>(</a:t>
            </a:r>
            <a:r>
              <a:rPr lang="ko-KR" altLang="en-US" dirty="0"/>
              <a:t>가로줄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곱하는 쪽 행렬 </a:t>
            </a:r>
            <a:r>
              <a:rPr lang="en-US" altLang="ko-KR" dirty="0"/>
              <a:t>(</a:t>
            </a:r>
            <a:r>
              <a:rPr lang="ko-KR" altLang="en-US" dirty="0"/>
              <a:t>나중에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세로줄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첫 순서부터 </a:t>
            </a:r>
            <a:r>
              <a:rPr lang="ko-KR" altLang="en-US" b="1" dirty="0"/>
              <a:t>각 구성 원소를 서로 곱한 후</a:t>
            </a:r>
            <a:r>
              <a:rPr lang="en-US" altLang="ko-KR" b="1" dirty="0"/>
              <a:t>, </a:t>
            </a:r>
            <a:r>
              <a:rPr lang="ko-KR" altLang="en-US" b="1" dirty="0"/>
              <a:t>모든 결과를 더해서</a:t>
            </a:r>
            <a:endParaRPr lang="en-US" altLang="ko-KR" b="1" dirty="0"/>
          </a:p>
          <a:p>
            <a:r>
              <a:rPr lang="ko-KR" altLang="en-US" dirty="0"/>
              <a:t>새로운 행렬의 </a:t>
            </a:r>
            <a:r>
              <a:rPr lang="ko-KR" altLang="en-US" b="1" dirty="0"/>
              <a:t>맨 위</a:t>
            </a:r>
            <a:r>
              <a:rPr lang="en-US" altLang="ko-KR" b="1" dirty="0"/>
              <a:t>, </a:t>
            </a:r>
            <a:r>
              <a:rPr lang="ko-KR" altLang="en-US" b="1" dirty="0"/>
              <a:t>맨 왼쪽부터 채워 나갑니다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65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  <a:r>
              <a:rPr lang="en-US" altLang="ko-KR" dirty="0"/>
              <a:t>, The Matrix</a:t>
            </a:r>
          </a:p>
          <a:p>
            <a:endParaRPr lang="en-US" altLang="ko-KR" dirty="0"/>
          </a:p>
          <a:p>
            <a:r>
              <a:rPr lang="ko-KR" altLang="en-US" dirty="0"/>
              <a:t>사전적 정의 </a:t>
            </a:r>
            <a:r>
              <a:rPr lang="en-US" altLang="ko-KR" dirty="0"/>
              <a:t>: </a:t>
            </a:r>
            <a:r>
              <a:rPr lang="ko-KR" altLang="en-US" dirty="0"/>
              <a:t>규칙성 있게 수를 배열한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수학적 정의 </a:t>
            </a:r>
            <a:r>
              <a:rPr lang="en-US" altLang="ko-KR" dirty="0"/>
              <a:t>: </a:t>
            </a:r>
            <a:r>
              <a:rPr lang="ko-KR" altLang="en-US" dirty="0"/>
              <a:t>행과 열이라는 규격에 맞추어 직사각형으로 배열한 수의 집합</a:t>
            </a:r>
          </a:p>
        </p:txBody>
      </p:sp>
    </p:spTree>
    <p:extLst>
      <p:ext uri="{BB962C8B-B14F-4D97-AF65-F5344CB8AC3E}">
        <p14:creationId xmlns:p14="http://schemas.microsoft.com/office/powerpoint/2010/main" val="182922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/>
        </p:nvGraphicFramePr>
        <p:xfrm>
          <a:off x="1007012" y="2642257"/>
          <a:ext cx="1834662" cy="21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54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42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31666"/>
              </p:ext>
            </p:extLst>
          </p:nvPr>
        </p:nvGraphicFramePr>
        <p:xfrm>
          <a:off x="4488769" y="3080213"/>
          <a:ext cx="2418468" cy="12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7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0141A4F-0CF1-BAC2-38F1-DD99834B8D88}"/>
              </a:ext>
            </a:extLst>
          </p:cNvPr>
          <p:cNvSpPr/>
          <p:nvPr/>
        </p:nvSpPr>
        <p:spPr>
          <a:xfrm>
            <a:off x="3043410" y="3080213"/>
            <a:ext cx="1243623" cy="1243623"/>
          </a:xfrm>
          <a:prstGeom prst="mathMultiply">
            <a:avLst>
              <a:gd name="adj1" fmla="val 93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33D42D-E659-CECC-705B-F525E141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77799"/>
              </p:ext>
            </p:extLst>
          </p:nvPr>
        </p:nvGraphicFramePr>
        <p:xfrm>
          <a:off x="8074856" y="1963233"/>
          <a:ext cx="3995224" cy="432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143926592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81756796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883852726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60941102"/>
                    </a:ext>
                  </a:extLst>
                </a:gridCol>
              </a:tblGrid>
              <a:tr h="864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(1x1) +</a:t>
                      </a:r>
                    </a:p>
                    <a:p>
                      <a:pPr latinLnBrk="1"/>
                      <a:r>
                        <a:rPr lang="en-US" altLang="ko-KR" dirty="0"/>
                        <a:t>(2x2) +</a:t>
                      </a:r>
                    </a:p>
                    <a:p>
                      <a:pPr latinLnBrk="1"/>
                      <a:r>
                        <a:rPr lang="en-US" altLang="ko-KR" dirty="0"/>
                        <a:t>(3x3)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3186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97795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2102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2542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97668"/>
                  </a:ext>
                </a:extLst>
              </a:tr>
            </a:tbl>
          </a:graphicData>
        </a:graphic>
      </p:graphicFrame>
      <p:sp>
        <p:nvSpPr>
          <p:cNvPr id="6" name="같음 기호 5">
            <a:extLst>
              <a:ext uri="{FF2B5EF4-FFF2-40B4-BE49-F238E27FC236}">
                <a16:creationId xmlns:a16="http://schemas.microsoft.com/office/drawing/2014/main" id="{68F644A7-910B-2681-0CF4-C906D93FBC8C}"/>
              </a:ext>
            </a:extLst>
          </p:cNvPr>
          <p:cNvSpPr/>
          <p:nvPr/>
        </p:nvSpPr>
        <p:spPr>
          <a:xfrm>
            <a:off x="7108973" y="3240476"/>
            <a:ext cx="914400" cy="914400"/>
          </a:xfrm>
          <a:prstGeom prst="mathEqual">
            <a:avLst>
              <a:gd name="adj1" fmla="val 11212"/>
              <a:gd name="adj2" fmla="val 30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ECB51-6341-510E-B0DC-65217E4A9F52}"/>
              </a:ext>
            </a:extLst>
          </p:cNvPr>
          <p:cNvSpPr txBox="1"/>
          <p:nvPr/>
        </p:nvSpPr>
        <p:spPr>
          <a:xfrm>
            <a:off x="838200" y="5148775"/>
            <a:ext cx="673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곱해지는 쪽 행렬 </a:t>
            </a:r>
            <a:r>
              <a:rPr lang="en-US" altLang="ko-KR" dirty="0"/>
              <a:t>(</a:t>
            </a:r>
            <a:r>
              <a:rPr lang="ko-KR" altLang="en-US" dirty="0"/>
              <a:t>먼저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0070C0"/>
                </a:solidFill>
              </a:rPr>
              <a:t>행</a:t>
            </a:r>
            <a:r>
              <a:rPr lang="en-US" altLang="ko-KR" dirty="0"/>
              <a:t>(</a:t>
            </a:r>
            <a:r>
              <a:rPr lang="ko-KR" altLang="en-US" dirty="0"/>
              <a:t>가로줄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곱하는 쪽 행렬 </a:t>
            </a:r>
            <a:r>
              <a:rPr lang="en-US" altLang="ko-KR" dirty="0"/>
              <a:t>(</a:t>
            </a:r>
            <a:r>
              <a:rPr lang="ko-KR" altLang="en-US" dirty="0"/>
              <a:t>나중에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세로줄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첫 순서부터 </a:t>
            </a:r>
            <a:r>
              <a:rPr lang="ko-KR" altLang="en-US" b="1" dirty="0"/>
              <a:t>각 구성 원소를 서로 곱한 후</a:t>
            </a:r>
            <a:r>
              <a:rPr lang="en-US" altLang="ko-KR" b="1" dirty="0"/>
              <a:t>, </a:t>
            </a:r>
            <a:r>
              <a:rPr lang="ko-KR" altLang="en-US" b="1" dirty="0"/>
              <a:t>모든 결과를 더해서</a:t>
            </a:r>
            <a:endParaRPr lang="en-US" altLang="ko-KR" b="1" dirty="0"/>
          </a:p>
          <a:p>
            <a:r>
              <a:rPr lang="ko-KR" altLang="en-US" dirty="0"/>
              <a:t>새로운 행렬의 </a:t>
            </a:r>
            <a:r>
              <a:rPr lang="ko-KR" altLang="en-US" b="1" dirty="0"/>
              <a:t>맨 위</a:t>
            </a:r>
            <a:r>
              <a:rPr lang="en-US" altLang="ko-KR" b="1" dirty="0"/>
              <a:t>, </a:t>
            </a:r>
            <a:r>
              <a:rPr lang="ko-KR" altLang="en-US" b="1" dirty="0"/>
              <a:t>맨 왼쪽부터 채워 나갑니다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577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/>
        </p:nvGraphicFramePr>
        <p:xfrm>
          <a:off x="1007012" y="2642257"/>
          <a:ext cx="1834662" cy="21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54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42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80925"/>
              </p:ext>
            </p:extLst>
          </p:nvPr>
        </p:nvGraphicFramePr>
        <p:xfrm>
          <a:off x="4488769" y="3080213"/>
          <a:ext cx="2418468" cy="12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7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0141A4F-0CF1-BAC2-38F1-DD99834B8D88}"/>
              </a:ext>
            </a:extLst>
          </p:cNvPr>
          <p:cNvSpPr/>
          <p:nvPr/>
        </p:nvSpPr>
        <p:spPr>
          <a:xfrm>
            <a:off x="3043410" y="3080213"/>
            <a:ext cx="1243623" cy="1243623"/>
          </a:xfrm>
          <a:prstGeom prst="mathMultiply">
            <a:avLst>
              <a:gd name="adj1" fmla="val 93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33D42D-E659-CECC-705B-F525E141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738"/>
              </p:ext>
            </p:extLst>
          </p:nvPr>
        </p:nvGraphicFramePr>
        <p:xfrm>
          <a:off x="8074856" y="1963233"/>
          <a:ext cx="3995224" cy="432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143926592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81756796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883852726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60941102"/>
                    </a:ext>
                  </a:extLst>
                </a:gridCol>
              </a:tblGrid>
              <a:tr h="864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(1x1) +</a:t>
                      </a:r>
                    </a:p>
                    <a:p>
                      <a:pPr latinLnBrk="1"/>
                      <a:r>
                        <a:rPr lang="en-US" altLang="ko-KR" dirty="0"/>
                        <a:t>(2x2) +</a:t>
                      </a:r>
                    </a:p>
                    <a:p>
                      <a:pPr latinLnBrk="1"/>
                      <a:r>
                        <a:rPr lang="en-US" altLang="ko-KR" dirty="0"/>
                        <a:t>(3x3)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3186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97795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2102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2542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97668"/>
                  </a:ext>
                </a:extLst>
              </a:tr>
            </a:tbl>
          </a:graphicData>
        </a:graphic>
      </p:graphicFrame>
      <p:sp>
        <p:nvSpPr>
          <p:cNvPr id="6" name="같음 기호 5">
            <a:extLst>
              <a:ext uri="{FF2B5EF4-FFF2-40B4-BE49-F238E27FC236}">
                <a16:creationId xmlns:a16="http://schemas.microsoft.com/office/drawing/2014/main" id="{68F644A7-910B-2681-0CF4-C906D93FBC8C}"/>
              </a:ext>
            </a:extLst>
          </p:cNvPr>
          <p:cNvSpPr/>
          <p:nvPr/>
        </p:nvSpPr>
        <p:spPr>
          <a:xfrm>
            <a:off x="7108973" y="3240476"/>
            <a:ext cx="914400" cy="914400"/>
          </a:xfrm>
          <a:prstGeom prst="mathEqual">
            <a:avLst>
              <a:gd name="adj1" fmla="val 11212"/>
              <a:gd name="adj2" fmla="val 30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ECB51-6341-510E-B0DC-65217E4A9F52}"/>
              </a:ext>
            </a:extLst>
          </p:cNvPr>
          <p:cNvSpPr txBox="1"/>
          <p:nvPr/>
        </p:nvSpPr>
        <p:spPr>
          <a:xfrm>
            <a:off x="838200" y="5148775"/>
            <a:ext cx="673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곱해지는 쪽 행렬 </a:t>
            </a:r>
            <a:r>
              <a:rPr lang="en-US" altLang="ko-KR" dirty="0"/>
              <a:t>(</a:t>
            </a:r>
            <a:r>
              <a:rPr lang="ko-KR" altLang="en-US" dirty="0"/>
              <a:t>먼저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0070C0"/>
                </a:solidFill>
              </a:rPr>
              <a:t>행</a:t>
            </a:r>
            <a:r>
              <a:rPr lang="en-US" altLang="ko-KR" dirty="0"/>
              <a:t>(</a:t>
            </a:r>
            <a:r>
              <a:rPr lang="ko-KR" altLang="en-US" dirty="0"/>
              <a:t>가로줄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곱하는 쪽 행렬 </a:t>
            </a:r>
            <a:r>
              <a:rPr lang="en-US" altLang="ko-KR" dirty="0"/>
              <a:t>(</a:t>
            </a:r>
            <a:r>
              <a:rPr lang="ko-KR" altLang="en-US" dirty="0"/>
              <a:t>나중에 나온 쪽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세로줄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첫 순서부터 </a:t>
            </a:r>
            <a:r>
              <a:rPr lang="ko-KR" altLang="en-US" b="1" dirty="0"/>
              <a:t>각 구성 원소를 서로 곱한 후</a:t>
            </a:r>
            <a:r>
              <a:rPr lang="en-US" altLang="ko-KR" b="1" dirty="0"/>
              <a:t>, </a:t>
            </a:r>
            <a:r>
              <a:rPr lang="ko-KR" altLang="en-US" b="1" dirty="0"/>
              <a:t>모든 결과를 더해서</a:t>
            </a:r>
            <a:endParaRPr lang="en-US" altLang="ko-KR" b="1" dirty="0"/>
          </a:p>
          <a:p>
            <a:r>
              <a:rPr lang="ko-KR" altLang="en-US" dirty="0"/>
              <a:t>새로운 행렬의 </a:t>
            </a:r>
            <a:r>
              <a:rPr lang="ko-KR" altLang="en-US" b="1" dirty="0"/>
              <a:t>맨 위</a:t>
            </a:r>
            <a:r>
              <a:rPr lang="en-US" altLang="ko-KR" b="1" dirty="0"/>
              <a:t>, </a:t>
            </a:r>
            <a:r>
              <a:rPr lang="ko-KR" altLang="en-US" b="1" dirty="0"/>
              <a:t>맨 왼쪽부터 채워 나갑니다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523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</a:t>
            </a:r>
            <a:r>
              <a:rPr lang="ko-KR" altLang="en-US" b="1" dirty="0"/>
              <a:t>행렬 곱셈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행렬곱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53306"/>
              </p:ext>
            </p:extLst>
          </p:nvPr>
        </p:nvGraphicFramePr>
        <p:xfrm>
          <a:off x="1007012" y="2642257"/>
          <a:ext cx="1834662" cy="21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54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9671"/>
              </p:ext>
            </p:extLst>
          </p:nvPr>
        </p:nvGraphicFramePr>
        <p:xfrm>
          <a:off x="4488769" y="3080213"/>
          <a:ext cx="2418468" cy="12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7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0141A4F-0CF1-BAC2-38F1-DD99834B8D88}"/>
              </a:ext>
            </a:extLst>
          </p:cNvPr>
          <p:cNvSpPr/>
          <p:nvPr/>
        </p:nvSpPr>
        <p:spPr>
          <a:xfrm>
            <a:off x="3043410" y="3080213"/>
            <a:ext cx="1243623" cy="1243623"/>
          </a:xfrm>
          <a:prstGeom prst="mathMultiply">
            <a:avLst>
              <a:gd name="adj1" fmla="val 93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33D42D-E659-CECC-705B-F525E141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43965"/>
              </p:ext>
            </p:extLst>
          </p:nvPr>
        </p:nvGraphicFramePr>
        <p:xfrm>
          <a:off x="8074856" y="1963233"/>
          <a:ext cx="3995224" cy="433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143926592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81756796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883852726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60941102"/>
                    </a:ext>
                  </a:extLst>
                </a:gridCol>
              </a:tblGrid>
              <a:tr h="8643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3186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(1x1) +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(2x2) +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(3x3)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97795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2102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2542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97668"/>
                  </a:ext>
                </a:extLst>
              </a:tr>
            </a:tbl>
          </a:graphicData>
        </a:graphic>
      </p:graphicFrame>
      <p:sp>
        <p:nvSpPr>
          <p:cNvPr id="6" name="같음 기호 5">
            <a:extLst>
              <a:ext uri="{FF2B5EF4-FFF2-40B4-BE49-F238E27FC236}">
                <a16:creationId xmlns:a16="http://schemas.microsoft.com/office/drawing/2014/main" id="{68F644A7-910B-2681-0CF4-C906D93FBC8C}"/>
              </a:ext>
            </a:extLst>
          </p:cNvPr>
          <p:cNvSpPr/>
          <p:nvPr/>
        </p:nvSpPr>
        <p:spPr>
          <a:xfrm>
            <a:off x="7108973" y="3240476"/>
            <a:ext cx="914400" cy="914400"/>
          </a:xfrm>
          <a:prstGeom prst="mathEqual">
            <a:avLst>
              <a:gd name="adj1" fmla="val 11212"/>
              <a:gd name="adj2" fmla="val 30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ECB51-6341-510E-B0DC-65217E4A9F52}"/>
              </a:ext>
            </a:extLst>
          </p:cNvPr>
          <p:cNvSpPr txBox="1"/>
          <p:nvPr/>
        </p:nvSpPr>
        <p:spPr>
          <a:xfrm>
            <a:off x="838200" y="5148775"/>
            <a:ext cx="673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곱해지는 쪽 가로줄이 바뀌면</a:t>
            </a:r>
            <a:r>
              <a:rPr lang="en-US" altLang="ko-KR" b="1" dirty="0"/>
              <a:t>, </a:t>
            </a:r>
            <a:r>
              <a:rPr lang="ko-KR" altLang="en-US" b="1" dirty="0"/>
              <a:t>새로운 행렬도 줄을 바꾸면서</a:t>
            </a:r>
            <a:endParaRPr lang="en-US" altLang="ko-KR" b="1" dirty="0"/>
          </a:p>
          <a:p>
            <a:r>
              <a:rPr lang="ko-KR" altLang="en-US" b="1" dirty="0"/>
              <a:t>끝까지 계산을 반복하면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878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E264978-71D0-FEDE-5BE8-828179B2A8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4886" y="884730"/>
            <a:ext cx="2713312" cy="1605252"/>
          </a:xfrm>
          <a:prstGeom prst="bentConnector3">
            <a:avLst>
              <a:gd name="adj1" fmla="val 1008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A9044C3-781C-A773-8601-CCEAFF7A4E05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4698316" y="1348142"/>
            <a:ext cx="1939882" cy="98084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BF8F285-AC9A-1C43-24CC-30936B44B6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3804" y="1856932"/>
            <a:ext cx="1084397" cy="512727"/>
          </a:xfrm>
          <a:prstGeom prst="bentConnector3">
            <a:avLst>
              <a:gd name="adj1" fmla="val 1057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1447A1-6DAF-A555-6408-214149042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9094"/>
              </p:ext>
            </p:extLst>
          </p:nvPr>
        </p:nvGraphicFramePr>
        <p:xfrm>
          <a:off x="3488203" y="2328992"/>
          <a:ext cx="2420226" cy="432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42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806742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806742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864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8642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8642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8642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8642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C9B9E6-FEA4-9C89-E255-DB08E464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24593"/>
              </p:ext>
            </p:extLst>
          </p:nvPr>
        </p:nvGraphicFramePr>
        <p:xfrm>
          <a:off x="6638198" y="618978"/>
          <a:ext cx="3995224" cy="145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86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33D42D-E659-CECC-705B-F525E141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0601"/>
              </p:ext>
            </p:extLst>
          </p:nvPr>
        </p:nvGraphicFramePr>
        <p:xfrm>
          <a:off x="6638198" y="2328993"/>
          <a:ext cx="3995224" cy="432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143926592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817567965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883852726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60941102"/>
                    </a:ext>
                  </a:extLst>
                </a:gridCol>
              </a:tblGrid>
              <a:tr h="864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(1x1) +</a:t>
                      </a:r>
                    </a:p>
                    <a:p>
                      <a:pPr latinLnBrk="1"/>
                      <a:r>
                        <a:rPr lang="en-US" altLang="ko-KR" dirty="0"/>
                        <a:t>(2x2) +</a:t>
                      </a:r>
                    </a:p>
                    <a:p>
                      <a:pPr latinLnBrk="1"/>
                      <a:r>
                        <a:rPr lang="en-US" altLang="ko-KR" dirty="0"/>
                        <a:t>(3x3)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3186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97795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21023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2542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97668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680CA2-7C87-3497-9FD6-E52794F1FCD9}"/>
              </a:ext>
            </a:extLst>
          </p:cNvPr>
          <p:cNvCxnSpPr>
            <a:cxnSpLocks/>
          </p:cNvCxnSpPr>
          <p:nvPr/>
        </p:nvCxnSpPr>
        <p:spPr>
          <a:xfrm>
            <a:off x="3221502" y="2982351"/>
            <a:ext cx="3416696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511525-335B-FEF1-4B8A-DC2DCB879E5D}"/>
              </a:ext>
            </a:extLst>
          </p:cNvPr>
          <p:cNvCxnSpPr>
            <a:cxnSpLocks/>
          </p:cNvCxnSpPr>
          <p:nvPr/>
        </p:nvCxnSpPr>
        <p:spPr>
          <a:xfrm>
            <a:off x="7427742" y="323557"/>
            <a:ext cx="0" cy="200543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619B18-DA36-EAB8-EB81-8AE895C33839}"/>
              </a:ext>
            </a:extLst>
          </p:cNvPr>
          <p:cNvSpPr txBox="1"/>
          <p:nvPr/>
        </p:nvSpPr>
        <p:spPr>
          <a:xfrm>
            <a:off x="363559" y="618978"/>
            <a:ext cx="28135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행렬의 곱셈 </a:t>
            </a:r>
            <a:r>
              <a:rPr lang="en-US" altLang="ko-KR" dirty="0"/>
              <a:t>(</a:t>
            </a:r>
            <a:r>
              <a:rPr lang="ko-KR" altLang="en-US" dirty="0"/>
              <a:t>다른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곱해지는 쪽을 왼쪽에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곱하는 쪽을 위에 두고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행렬의 연장선이</a:t>
            </a:r>
            <a:endParaRPr lang="en-US" altLang="ko-KR" dirty="0"/>
          </a:p>
          <a:p>
            <a:r>
              <a:rPr lang="ko-KR" altLang="en-US" sz="2000" b="1" dirty="0"/>
              <a:t>겹치는 곳</a:t>
            </a:r>
            <a:r>
              <a:rPr lang="ko-KR" altLang="en-US" dirty="0"/>
              <a:t>에 새로운</a:t>
            </a:r>
            <a:endParaRPr lang="en-US" altLang="ko-KR" dirty="0"/>
          </a:p>
          <a:p>
            <a:r>
              <a:rPr lang="ko-KR" altLang="en-US" dirty="0"/>
              <a:t>행렬을 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바깥쪽 칸부터</a:t>
            </a:r>
            <a:endParaRPr lang="en-US" altLang="ko-KR" dirty="0"/>
          </a:p>
          <a:p>
            <a:r>
              <a:rPr lang="ko-KR" altLang="en-US" dirty="0"/>
              <a:t>서로 곱한 다음 결과를</a:t>
            </a:r>
            <a:endParaRPr lang="en-US" altLang="ko-KR" dirty="0"/>
          </a:p>
          <a:p>
            <a:r>
              <a:rPr lang="ko-KR" altLang="en-US" dirty="0"/>
              <a:t>모두 더해서</a:t>
            </a:r>
            <a:r>
              <a:rPr lang="en-US" altLang="ko-KR" dirty="0"/>
              <a:t>, </a:t>
            </a:r>
            <a:r>
              <a:rPr lang="ko-KR" altLang="en-US" dirty="0"/>
              <a:t>그 값을</a:t>
            </a:r>
            <a:endParaRPr lang="en-US" altLang="ko-KR" dirty="0"/>
          </a:p>
          <a:p>
            <a:r>
              <a:rPr lang="ko-KR" altLang="en-US" sz="2000" b="1" dirty="0"/>
              <a:t>겹쳐지는 칸</a:t>
            </a:r>
            <a:r>
              <a:rPr lang="ko-KR" altLang="en-US" dirty="0"/>
              <a:t>에 넣으면</a:t>
            </a:r>
            <a:endParaRPr lang="en-US" altLang="ko-KR" dirty="0"/>
          </a:p>
          <a:p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36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 </a:t>
            </a:r>
            <a:r>
              <a:rPr lang="en-US" altLang="ko-KR" dirty="0"/>
              <a:t>: </a:t>
            </a:r>
            <a:r>
              <a:rPr lang="ko-KR" altLang="en-US" dirty="0"/>
              <a:t>왜</a:t>
            </a:r>
            <a:r>
              <a:rPr lang="en-US" altLang="ko-KR" dirty="0"/>
              <a:t> </a:t>
            </a:r>
            <a:r>
              <a:rPr lang="ko-KR" altLang="en-US" dirty="0"/>
              <a:t>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 곱셈을 왜 쓰는가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행렬은 그냥 집합이 아니니까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규칙 아래 배열된 숫자이므로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(</a:t>
            </a:r>
            <a:r>
              <a:rPr lang="ko-KR" altLang="en-US" dirty="0"/>
              <a:t>불리기</a:t>
            </a:r>
            <a:r>
              <a:rPr lang="en-US" altLang="ko-KR" dirty="0"/>
              <a:t>)</a:t>
            </a:r>
            <a:r>
              <a:rPr lang="ko-KR" altLang="en-US" dirty="0"/>
              <a:t>를 할 때는 모두 상호간에 작용을 거쳐서 새로운 값을 도출해야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68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 </a:t>
            </a:r>
            <a:r>
              <a:rPr lang="en-US" altLang="ko-KR" dirty="0"/>
              <a:t>: </a:t>
            </a:r>
            <a:r>
              <a:rPr lang="ko-KR" altLang="en-US" dirty="0"/>
              <a:t>어디에</a:t>
            </a:r>
            <a:r>
              <a:rPr lang="en-US" altLang="ko-KR" dirty="0"/>
              <a:t> </a:t>
            </a:r>
            <a:r>
              <a:rPr lang="ko-KR" altLang="en-US" dirty="0"/>
              <a:t>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곱셈을 그래서 어디에 쓰는가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행렬이 쓰이는 모든 곳에서</a:t>
            </a:r>
            <a:r>
              <a:rPr lang="en-US" altLang="ko-KR" dirty="0"/>
              <a:t>, </a:t>
            </a:r>
            <a:r>
              <a:rPr lang="ko-KR" altLang="en-US" dirty="0"/>
              <a:t>행렬 곱셈 역시 쓴다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학생들의 포트폴리오 용량에 한계치를 부여하면</a:t>
            </a:r>
            <a:r>
              <a:rPr lang="en-US" altLang="ko-KR" dirty="0"/>
              <a:t>, </a:t>
            </a:r>
            <a:r>
              <a:rPr lang="ko-KR" altLang="en-US" dirty="0"/>
              <a:t>상대적인 용량 편차를 파악하고 카페에 과제를 계속 올릴지 구글드라이브를 새로 파서 다 같이 과제를 모을지 논의 가능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ko-KR" altLang="en-US" dirty="0" err="1"/>
              <a:t>스탯에</a:t>
            </a:r>
            <a:r>
              <a:rPr lang="ko-KR" altLang="en-US" dirty="0"/>
              <a:t> 플레이어로부터 수집한 난이도 가중치를 곱하면 상대적으로 </a:t>
            </a:r>
            <a:r>
              <a:rPr lang="en-US" altLang="ko-KR" dirty="0"/>
              <a:t>OP</a:t>
            </a:r>
            <a:r>
              <a:rPr lang="ko-KR" altLang="en-US" dirty="0"/>
              <a:t>인 몬스터 파악 가능 </a:t>
            </a:r>
            <a:r>
              <a:rPr lang="en-US" altLang="ko-KR" dirty="0"/>
              <a:t>-&gt; </a:t>
            </a:r>
            <a:r>
              <a:rPr lang="ko-KR" altLang="en-US" dirty="0" err="1"/>
              <a:t>밸런싱에</a:t>
            </a:r>
            <a:r>
              <a:rPr lang="ko-KR" altLang="en-US" dirty="0"/>
              <a:t> 유용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7048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 </a:t>
            </a:r>
            <a:r>
              <a:rPr lang="en-US" altLang="ko-KR" dirty="0"/>
              <a:t>: </a:t>
            </a:r>
            <a:r>
              <a:rPr lang="ko-KR" altLang="en-US" dirty="0"/>
              <a:t>어디에</a:t>
            </a:r>
            <a:r>
              <a:rPr lang="en-US" altLang="ko-KR" dirty="0"/>
              <a:t> </a:t>
            </a:r>
            <a:r>
              <a:rPr lang="ko-KR" altLang="en-US" dirty="0"/>
              <a:t>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곱셈을 그래서 어디에 쓰는가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행렬이 쓰이는 모든 곳에서</a:t>
            </a:r>
            <a:r>
              <a:rPr lang="en-US" altLang="ko-KR" dirty="0"/>
              <a:t>, </a:t>
            </a:r>
            <a:r>
              <a:rPr lang="ko-KR" altLang="en-US" dirty="0"/>
              <a:t>행렬 곱셈 역시 쓴다</a:t>
            </a:r>
            <a:br>
              <a:rPr lang="en-US" altLang="ko-KR" dirty="0"/>
            </a:br>
            <a:endParaRPr lang="en-US" altLang="ko-KR" sz="3200" dirty="0"/>
          </a:p>
          <a:p>
            <a:r>
              <a:rPr lang="ko-KR" altLang="en-US" sz="3600" b="1" dirty="0"/>
              <a:t>기하학적 행렬로 표현된 정보</a:t>
            </a:r>
            <a:br>
              <a:rPr lang="en-US" altLang="ko-KR" sz="3600" b="1" dirty="0"/>
            </a:br>
            <a:r>
              <a:rPr lang="en-US" altLang="ko-KR" sz="3600" b="1" dirty="0"/>
              <a:t>= </a:t>
            </a:r>
            <a:r>
              <a:rPr lang="ko-KR" altLang="en-US" sz="3600" b="1" dirty="0"/>
              <a:t>벡터를 계산할 때도 요긴하게 쓸 수 있다</a:t>
            </a:r>
            <a:r>
              <a:rPr lang="en-US" altLang="ko-KR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174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 </a:t>
            </a:r>
            <a:r>
              <a:rPr lang="en-US" altLang="ko-KR" dirty="0"/>
              <a:t>: </a:t>
            </a:r>
            <a:r>
              <a:rPr lang="ko-KR" altLang="en-US" dirty="0"/>
              <a:t>어디에</a:t>
            </a:r>
            <a:r>
              <a:rPr lang="en-US" altLang="ko-KR" dirty="0"/>
              <a:t> </a:t>
            </a:r>
            <a:r>
              <a:rPr lang="ko-KR" altLang="en-US" dirty="0"/>
              <a:t>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곱셈을 그래서 어디에 쓰는가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행렬이 쓰이는 모든 곳에서</a:t>
            </a:r>
            <a:r>
              <a:rPr lang="en-US" altLang="ko-KR" dirty="0"/>
              <a:t>, </a:t>
            </a:r>
            <a:r>
              <a:rPr lang="ko-KR" altLang="en-US" dirty="0"/>
              <a:t>행렬 곱셈 역시 쓴다</a:t>
            </a:r>
            <a:br>
              <a:rPr lang="en-US" altLang="ko-KR" dirty="0"/>
            </a:br>
            <a:endParaRPr lang="en-US" altLang="ko-KR" sz="3200" dirty="0"/>
          </a:p>
          <a:p>
            <a:r>
              <a:rPr lang="ko-KR" altLang="en-US" b="1" dirty="0"/>
              <a:t>벡터를 계산할 때도 요긴하게 쓸 수 있다</a:t>
            </a:r>
            <a:r>
              <a:rPr lang="en-US" altLang="ko-KR" b="1" dirty="0"/>
              <a:t>!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A360DE-1D69-C166-D7DA-03B0E6DA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50440"/>
              </p:ext>
            </p:extLst>
          </p:nvPr>
        </p:nvGraphicFramePr>
        <p:xfrm>
          <a:off x="2538438" y="3855799"/>
          <a:ext cx="2680677" cy="167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59">
                  <a:extLst>
                    <a:ext uri="{9D8B030D-6E8A-4147-A177-3AD203B41FA5}">
                      <a16:colId xmlns:a16="http://schemas.microsoft.com/office/drawing/2014/main" val="3965599844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417398026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2286747931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41128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54957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z1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84632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07DEB9-8734-0521-B819-C82724B4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7233"/>
              </p:ext>
            </p:extLst>
          </p:nvPr>
        </p:nvGraphicFramePr>
        <p:xfrm>
          <a:off x="6419557" y="3855799"/>
          <a:ext cx="2680677" cy="167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59">
                  <a:extLst>
                    <a:ext uri="{9D8B030D-6E8A-4147-A177-3AD203B41FA5}">
                      <a16:colId xmlns:a16="http://schemas.microsoft.com/office/drawing/2014/main" val="3965599844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417398026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2286747931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41128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54957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z2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846322"/>
                  </a:ext>
                </a:extLst>
              </a:tr>
            </a:tbl>
          </a:graphicData>
        </a:graphic>
      </p:graphicFrame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2085A492-9518-8924-74C5-FB8903ABF29F}"/>
              </a:ext>
            </a:extLst>
          </p:cNvPr>
          <p:cNvSpPr/>
          <p:nvPr/>
        </p:nvSpPr>
        <p:spPr>
          <a:xfrm>
            <a:off x="5362136" y="4235624"/>
            <a:ext cx="914400" cy="914400"/>
          </a:xfrm>
          <a:prstGeom prst="mathMultiply">
            <a:avLst>
              <a:gd name="adj1" fmla="val 81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4D9C3-1734-7506-1FE7-EFDC5C4BAF00}"/>
              </a:ext>
            </a:extLst>
          </p:cNvPr>
          <p:cNvSpPr txBox="1"/>
          <p:nvPr/>
        </p:nvSpPr>
        <p:spPr>
          <a:xfrm>
            <a:off x="1486486" y="5689376"/>
            <a:ext cx="866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이렇게 행렬로 바꾸어 표현한 벡터 </a:t>
            </a:r>
            <a:r>
              <a:rPr lang="en-US" altLang="ko-KR" sz="2000" dirty="0"/>
              <a:t>v1</a:t>
            </a:r>
            <a:r>
              <a:rPr lang="ko-KR" altLang="en-US" sz="2000" dirty="0"/>
              <a:t>과 </a:t>
            </a:r>
            <a:r>
              <a:rPr lang="en-US" altLang="ko-KR" sz="2000" dirty="0"/>
              <a:t>v2</a:t>
            </a:r>
            <a:r>
              <a:rPr lang="ko-KR" altLang="en-US" sz="2000" dirty="0"/>
              <a:t>를 곱해서 </a:t>
            </a:r>
            <a:r>
              <a:rPr lang="ko-KR" altLang="en-US" sz="2000" dirty="0" err="1"/>
              <a:t>벡터곱</a:t>
            </a:r>
            <a:r>
              <a:rPr lang="ko-KR" altLang="en-US" sz="2000" dirty="0"/>
              <a:t> 계산을 할 때 행렬을 사용하면 </a:t>
            </a:r>
            <a:r>
              <a:rPr lang="ko-KR" altLang="en-US" sz="2000" b="1" dirty="0"/>
              <a:t>계산이 매우 편해진다</a:t>
            </a:r>
            <a:r>
              <a:rPr lang="en-US" altLang="ko-KR" sz="2000" b="1" dirty="0"/>
              <a:t>!!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3315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곱셈 </a:t>
            </a:r>
            <a:r>
              <a:rPr lang="en-US" altLang="ko-KR" dirty="0"/>
              <a:t>: </a:t>
            </a:r>
            <a:r>
              <a:rPr lang="ko-KR" altLang="en-US" dirty="0"/>
              <a:t>어디에</a:t>
            </a:r>
            <a:r>
              <a:rPr lang="en-US" altLang="ko-KR" dirty="0"/>
              <a:t> </a:t>
            </a:r>
            <a:r>
              <a:rPr lang="ko-KR" altLang="en-US" dirty="0"/>
              <a:t>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곱셈을 그래서 어디에 쓰는가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행렬이 쓰이는 모든 곳에서</a:t>
            </a:r>
            <a:r>
              <a:rPr lang="en-US" altLang="ko-KR" dirty="0"/>
              <a:t>, </a:t>
            </a:r>
            <a:r>
              <a:rPr lang="ko-KR" altLang="en-US" dirty="0"/>
              <a:t>행렬 곱셈 역시 쓴다</a:t>
            </a:r>
            <a:br>
              <a:rPr lang="en-US" altLang="ko-KR" dirty="0"/>
            </a:br>
            <a:endParaRPr lang="en-US" altLang="ko-KR" sz="3200" dirty="0"/>
          </a:p>
          <a:p>
            <a:r>
              <a:rPr lang="ko-KR" altLang="en-US" b="1" dirty="0"/>
              <a:t>벡터를 계산할 때도 요긴하게 쓸 수 있다</a:t>
            </a:r>
            <a:r>
              <a:rPr lang="en-US" altLang="ko-KR" b="1" dirty="0"/>
              <a:t>!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A360DE-1D69-C166-D7DA-03B0E6DA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48140"/>
              </p:ext>
            </p:extLst>
          </p:nvPr>
        </p:nvGraphicFramePr>
        <p:xfrm>
          <a:off x="597097" y="3947856"/>
          <a:ext cx="2680677" cy="167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59">
                  <a:extLst>
                    <a:ext uri="{9D8B030D-6E8A-4147-A177-3AD203B41FA5}">
                      <a16:colId xmlns:a16="http://schemas.microsoft.com/office/drawing/2014/main" val="3965599844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417398026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2286747931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41128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54957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z1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84632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07DEB9-8734-0521-B819-C82724B4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10887"/>
              </p:ext>
            </p:extLst>
          </p:nvPr>
        </p:nvGraphicFramePr>
        <p:xfrm>
          <a:off x="4478216" y="3947856"/>
          <a:ext cx="2680677" cy="167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59">
                  <a:extLst>
                    <a:ext uri="{9D8B030D-6E8A-4147-A177-3AD203B41FA5}">
                      <a16:colId xmlns:a16="http://schemas.microsoft.com/office/drawing/2014/main" val="3965599844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417398026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2286747931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41128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54957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z2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846322"/>
                  </a:ext>
                </a:extLst>
              </a:tr>
            </a:tbl>
          </a:graphicData>
        </a:graphic>
      </p:graphicFrame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2085A492-9518-8924-74C5-FB8903ABF29F}"/>
              </a:ext>
            </a:extLst>
          </p:cNvPr>
          <p:cNvSpPr/>
          <p:nvPr/>
        </p:nvSpPr>
        <p:spPr>
          <a:xfrm>
            <a:off x="3420795" y="4327681"/>
            <a:ext cx="914400" cy="914400"/>
          </a:xfrm>
          <a:prstGeom prst="mathMultiply">
            <a:avLst>
              <a:gd name="adj1" fmla="val 81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4D9C3-1734-7506-1FE7-EFDC5C4BAF00}"/>
              </a:ext>
            </a:extLst>
          </p:cNvPr>
          <p:cNvSpPr txBox="1"/>
          <p:nvPr/>
        </p:nvSpPr>
        <p:spPr>
          <a:xfrm>
            <a:off x="2425897" y="5842337"/>
            <a:ext cx="866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행과 열에서 각각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축 정보</a:t>
            </a:r>
            <a:r>
              <a:rPr lang="en-US" altLang="ko-KR" sz="2000" b="1" dirty="0"/>
              <a:t>, y</a:t>
            </a:r>
            <a:r>
              <a:rPr lang="ko-KR" altLang="en-US" sz="2000" b="1" dirty="0"/>
              <a:t>축 정보</a:t>
            </a:r>
            <a:r>
              <a:rPr lang="en-US" altLang="ko-KR" sz="2000" b="1" dirty="0"/>
              <a:t>, z</a:t>
            </a:r>
            <a:r>
              <a:rPr lang="ko-KR" altLang="en-US" sz="2000" b="1" dirty="0"/>
              <a:t>축 정보만 떼어냈기 때문에</a:t>
            </a:r>
            <a:endParaRPr lang="en-US" altLang="ko-KR" sz="2000" b="1" dirty="0"/>
          </a:p>
          <a:p>
            <a:r>
              <a:rPr lang="ko-KR" altLang="en-US" sz="2000" b="1" dirty="0"/>
              <a:t>계산 과정에서도 </a:t>
            </a:r>
            <a:r>
              <a:rPr lang="en-US" altLang="ko-KR" sz="2000" b="1" dirty="0"/>
              <a:t>x1 * x2 </a:t>
            </a:r>
            <a:r>
              <a:rPr lang="ko-KR" altLang="en-US" sz="2000" b="1" dirty="0"/>
              <a:t>외 다른 </a:t>
            </a:r>
            <a:r>
              <a:rPr lang="ko-KR" altLang="en-US" sz="2000" b="1" dirty="0" err="1"/>
              <a:t>정보값은</a:t>
            </a:r>
            <a:r>
              <a:rPr lang="ko-KR" altLang="en-US" sz="2000" b="1" dirty="0"/>
              <a:t> 모두 </a:t>
            </a:r>
            <a:r>
              <a:rPr lang="en-US" altLang="ko-KR" sz="2000" b="1" dirty="0"/>
              <a:t>0*0 = 0</a:t>
            </a:r>
            <a:r>
              <a:rPr lang="ko-KR" altLang="en-US" sz="2000" b="1" dirty="0"/>
              <a:t>이 되어</a:t>
            </a:r>
            <a:endParaRPr lang="en-US" altLang="ko-KR" sz="2000" b="1" dirty="0"/>
          </a:p>
          <a:p>
            <a:r>
              <a:rPr lang="ko-KR" altLang="en-US" sz="2000" b="1" dirty="0"/>
              <a:t>더하기에 들어가는 번거로움도 덜어진다</a:t>
            </a:r>
            <a:r>
              <a:rPr lang="en-US" altLang="ko-KR" sz="2000" b="1" dirty="0"/>
              <a:t>!!</a:t>
            </a:r>
            <a:endParaRPr lang="ko-KR" altLang="en-US" sz="2000" b="1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2A626389-82BE-E615-CA40-365ECC500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05256"/>
              </p:ext>
            </p:extLst>
          </p:nvPr>
        </p:nvGraphicFramePr>
        <p:xfrm>
          <a:off x="8163171" y="3947855"/>
          <a:ext cx="3681825" cy="167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75">
                  <a:extLst>
                    <a:ext uri="{9D8B030D-6E8A-4147-A177-3AD203B41FA5}">
                      <a16:colId xmlns:a16="http://schemas.microsoft.com/office/drawing/2014/main" val="3965599844"/>
                    </a:ext>
                  </a:extLst>
                </a:gridCol>
                <a:gridCol w="1227275">
                  <a:extLst>
                    <a:ext uri="{9D8B030D-6E8A-4147-A177-3AD203B41FA5}">
                      <a16:colId xmlns:a16="http://schemas.microsoft.com/office/drawing/2014/main" val="417398026"/>
                    </a:ext>
                  </a:extLst>
                </a:gridCol>
                <a:gridCol w="1227275">
                  <a:extLst>
                    <a:ext uri="{9D8B030D-6E8A-4147-A177-3AD203B41FA5}">
                      <a16:colId xmlns:a16="http://schemas.microsoft.com/office/drawing/2014/main" val="2286747931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x1*x2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41128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y1*y2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54957"/>
                  </a:ext>
                </a:extLst>
              </a:tr>
              <a:tr h="55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z1*z2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846322"/>
                  </a:ext>
                </a:extLst>
              </a:tr>
            </a:tbl>
          </a:graphicData>
        </a:graphic>
      </p:graphicFrame>
      <p:sp>
        <p:nvSpPr>
          <p:cNvPr id="9" name="같음 기호 8">
            <a:extLst>
              <a:ext uri="{FF2B5EF4-FFF2-40B4-BE49-F238E27FC236}">
                <a16:creationId xmlns:a16="http://schemas.microsoft.com/office/drawing/2014/main" id="{2096F1EB-9654-705A-CD81-EE141B48E960}"/>
              </a:ext>
            </a:extLst>
          </p:cNvPr>
          <p:cNvSpPr/>
          <p:nvPr/>
        </p:nvSpPr>
        <p:spPr>
          <a:xfrm>
            <a:off x="7203832" y="4327681"/>
            <a:ext cx="914400" cy="914400"/>
          </a:xfrm>
          <a:prstGeom prst="mathEqual">
            <a:avLst>
              <a:gd name="adj1" fmla="val 15828"/>
              <a:gd name="adj2" fmla="val 363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4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계산 </a:t>
            </a:r>
            <a:r>
              <a:rPr lang="en-US" altLang="ko-KR" dirty="0"/>
              <a:t>: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계산에서 주의할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스칼라 연산을 제외한 </a:t>
            </a:r>
            <a:r>
              <a:rPr lang="ko-KR" altLang="en-US" dirty="0" err="1"/>
              <a:t>행렬끼리의</a:t>
            </a:r>
            <a:r>
              <a:rPr lang="ko-KR" altLang="en-US" dirty="0"/>
              <a:t> 계산은 </a:t>
            </a:r>
            <a:r>
              <a:rPr lang="ko-KR" altLang="en-US" b="1" dirty="0"/>
              <a:t>크기가 서로 맞아야</a:t>
            </a:r>
            <a:br>
              <a:rPr lang="en-US" altLang="ko-KR" dirty="0"/>
            </a:br>
            <a:r>
              <a:rPr lang="ko-KR" altLang="en-US" dirty="0"/>
              <a:t>계산을 할 수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덧셈 </a:t>
            </a:r>
            <a:r>
              <a:rPr lang="en-US" altLang="ko-KR" dirty="0"/>
              <a:t>: </a:t>
            </a:r>
            <a:r>
              <a:rPr lang="ko-KR" altLang="en-US" dirty="0"/>
              <a:t>두 행렬의 행</a:t>
            </a:r>
            <a:r>
              <a:rPr lang="en-US" altLang="ko-KR" dirty="0"/>
              <a:t>, </a:t>
            </a:r>
            <a:r>
              <a:rPr lang="ko-KR" altLang="en-US" dirty="0"/>
              <a:t>열 차원이 동일해야 계산 가능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2x2 </a:t>
            </a:r>
            <a:r>
              <a:rPr lang="ko-KR" altLang="en-US" dirty="0"/>
              <a:t>행렬과 </a:t>
            </a:r>
            <a:r>
              <a:rPr lang="en-US" altLang="ko-KR" dirty="0"/>
              <a:t>3x3 </a:t>
            </a:r>
            <a:r>
              <a:rPr lang="ko-KR" altLang="en-US" dirty="0"/>
              <a:t>행렬은 덧셈도</a:t>
            </a:r>
            <a:r>
              <a:rPr lang="en-US" altLang="ko-KR" dirty="0"/>
              <a:t>, </a:t>
            </a:r>
            <a:r>
              <a:rPr lang="ko-KR" altLang="en-US" dirty="0"/>
              <a:t>뺄셈도 불가능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63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표현하면</a:t>
            </a:r>
            <a:r>
              <a:rPr lang="en-US" altLang="ko-KR" dirty="0"/>
              <a:t>…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FC51CD-F7E1-9CBD-76C0-B30997F6F597}"/>
              </a:ext>
            </a:extLst>
          </p:cNvPr>
          <p:cNvCxnSpPr>
            <a:cxnSpLocks/>
          </p:cNvCxnSpPr>
          <p:nvPr/>
        </p:nvCxnSpPr>
        <p:spPr>
          <a:xfrm>
            <a:off x="2855741" y="2874568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6A9C37-D221-FF33-4991-B7B11C13E8E5}"/>
              </a:ext>
            </a:extLst>
          </p:cNvPr>
          <p:cNvSpPr txBox="1"/>
          <p:nvPr/>
        </p:nvSpPr>
        <p:spPr>
          <a:xfrm>
            <a:off x="2989971" y="2874568"/>
            <a:ext cx="424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1 2 3</a:t>
            </a:r>
          </a:p>
          <a:p>
            <a:r>
              <a:rPr lang="en-US" altLang="ko-KR" sz="3600" b="1" dirty="0"/>
              <a:t>4 5 6</a:t>
            </a:r>
          </a:p>
          <a:p>
            <a:r>
              <a:rPr lang="en-US" altLang="ko-KR" sz="3600" b="1" dirty="0"/>
              <a:t>7 8 9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58CD33-867D-15C8-6653-97BE92868CE3}"/>
              </a:ext>
            </a:extLst>
          </p:cNvPr>
          <p:cNvCxnSpPr>
            <a:cxnSpLocks/>
          </p:cNvCxnSpPr>
          <p:nvPr/>
        </p:nvCxnSpPr>
        <p:spPr>
          <a:xfrm>
            <a:off x="4414910" y="2874568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F997F1-5964-DA06-AAD4-DADD9FE6F231}"/>
              </a:ext>
            </a:extLst>
          </p:cNvPr>
          <p:cNvSpPr txBox="1"/>
          <p:nvPr/>
        </p:nvSpPr>
        <p:spPr>
          <a:xfrm>
            <a:off x="4846905" y="3429000"/>
            <a:ext cx="5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이런 모양으로 늘어진 숫자들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864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계산 </a:t>
            </a:r>
            <a:r>
              <a:rPr lang="en-US" altLang="ko-KR" dirty="0"/>
              <a:t>: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계산에서 주의할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곱셈 </a:t>
            </a:r>
            <a:r>
              <a:rPr lang="en-US" altLang="ko-KR" dirty="0"/>
              <a:t>: </a:t>
            </a:r>
            <a:r>
              <a:rPr lang="ko-KR" altLang="en-US" dirty="0"/>
              <a:t>곱해지는 쪽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</a:t>
            </a:r>
            <a:r>
              <a:rPr lang="ko-KR" altLang="en-US" dirty="0"/>
              <a:t>행렬의 열</a:t>
            </a:r>
            <a:r>
              <a:rPr lang="en-US" altLang="ko-KR" dirty="0"/>
              <a:t>(</a:t>
            </a:r>
            <a:r>
              <a:rPr lang="ko-KR" altLang="en-US" dirty="0"/>
              <a:t>세로줄</a:t>
            </a:r>
            <a:r>
              <a:rPr lang="en-US" altLang="ko-KR" dirty="0"/>
              <a:t>)</a:t>
            </a:r>
            <a:r>
              <a:rPr lang="ko-KR" altLang="en-US" dirty="0"/>
              <a:t>의 개수와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곱하는 쪽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 </a:t>
            </a:r>
            <a:r>
              <a:rPr lang="ko-KR" altLang="en-US" dirty="0"/>
              <a:t>행렬의 행</a:t>
            </a:r>
            <a:r>
              <a:rPr lang="en-US" altLang="ko-KR" dirty="0"/>
              <a:t>(</a:t>
            </a:r>
            <a:r>
              <a:rPr lang="ko-KR" altLang="en-US" dirty="0"/>
              <a:t>가로줄</a:t>
            </a:r>
            <a:r>
              <a:rPr lang="en-US" altLang="ko-KR" dirty="0"/>
              <a:t>)</a:t>
            </a:r>
            <a:r>
              <a:rPr lang="ko-KR" altLang="en-US" dirty="0"/>
              <a:t>의 개수가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서로 같아야 성립 가능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3 x 4 </a:t>
            </a:r>
            <a:r>
              <a:rPr lang="ko-KR" altLang="en-US" dirty="0"/>
              <a:t>행렬과 </a:t>
            </a:r>
            <a:r>
              <a:rPr lang="en-US" altLang="ko-KR" dirty="0"/>
              <a:t>4 x 7 </a:t>
            </a:r>
            <a:r>
              <a:rPr lang="ko-KR" altLang="en-US" dirty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곱셈 가능</a:t>
            </a:r>
            <a:br>
              <a:rPr lang="en-US" altLang="ko-KR" dirty="0"/>
            </a:br>
            <a:r>
              <a:rPr lang="en-US" altLang="ko-KR" dirty="0"/>
              <a:t>     3 x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행렬과 </a:t>
            </a:r>
            <a:r>
              <a:rPr lang="en-US" altLang="ko-KR" dirty="0"/>
              <a:t>2 x 5 </a:t>
            </a:r>
            <a:r>
              <a:rPr lang="ko-KR" altLang="en-US" dirty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곱셈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7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계산 </a:t>
            </a:r>
            <a:r>
              <a:rPr lang="en-US" altLang="ko-KR" dirty="0"/>
              <a:t>: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계산에서 주의할 점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1F8AC2B-F5D4-8D5A-2701-476A9D6F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62610"/>
              </p:ext>
            </p:extLst>
          </p:nvPr>
        </p:nvGraphicFramePr>
        <p:xfrm>
          <a:off x="1007012" y="2642257"/>
          <a:ext cx="1834662" cy="21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54">
                  <a:extLst>
                    <a:ext uri="{9D8B030D-6E8A-4147-A177-3AD203B41FA5}">
                      <a16:colId xmlns:a16="http://schemas.microsoft.com/office/drawing/2014/main" val="568161273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1974377668"/>
                    </a:ext>
                  </a:extLst>
                </a:gridCol>
                <a:gridCol w="611554">
                  <a:extLst>
                    <a:ext uri="{9D8B030D-6E8A-4147-A177-3AD203B41FA5}">
                      <a16:colId xmlns:a16="http://schemas.microsoft.com/office/drawing/2014/main" val="6646923"/>
                    </a:ext>
                  </a:extLst>
                </a:gridCol>
              </a:tblGrid>
              <a:tr h="42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5730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19535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7331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6888"/>
                  </a:ext>
                </a:extLst>
              </a:tr>
              <a:tr h="42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6695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345D5FE4-AE66-5808-81F2-9A231E0C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64709"/>
              </p:ext>
            </p:extLst>
          </p:nvPr>
        </p:nvGraphicFramePr>
        <p:xfrm>
          <a:off x="4559108" y="3075864"/>
          <a:ext cx="2418468" cy="12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7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924589619"/>
                    </a:ext>
                  </a:extLst>
                </a:gridCol>
                <a:gridCol w="604617">
                  <a:extLst>
                    <a:ext uri="{9D8B030D-6E8A-4147-A177-3AD203B41FA5}">
                      <a16:colId xmlns:a16="http://schemas.microsoft.com/office/drawing/2014/main" val="2007684656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6F827D-1B72-868D-19CE-B4FF642C6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7180"/>
              </p:ext>
            </p:extLst>
          </p:nvPr>
        </p:nvGraphicFramePr>
        <p:xfrm>
          <a:off x="8695010" y="2868593"/>
          <a:ext cx="1996437" cy="165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79">
                  <a:extLst>
                    <a:ext uri="{9D8B030D-6E8A-4147-A177-3AD203B41FA5}">
                      <a16:colId xmlns:a16="http://schemas.microsoft.com/office/drawing/2014/main" val="234497268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3644498758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1141316839"/>
                    </a:ext>
                  </a:extLst>
                </a:gridCol>
              </a:tblGrid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9309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8688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401"/>
                  </a:ext>
                </a:extLst>
              </a:tr>
              <a:tr h="41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58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4B2CE4-5B25-35A8-33AE-A2A79345AE92}"/>
              </a:ext>
            </a:extLst>
          </p:cNvPr>
          <p:cNvSpPr txBox="1"/>
          <p:nvPr/>
        </p:nvSpPr>
        <p:spPr>
          <a:xfrm>
            <a:off x="1688123" y="4737246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</a:t>
            </a:r>
            <a:r>
              <a:rPr lang="en-US" altLang="ko-KR" i="1" dirty="0"/>
              <a:t>5x3</a:t>
            </a:r>
            <a:endParaRPr lang="ko-KR" alt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77C16-C8FC-4F6D-7385-88210B802DE5}"/>
              </a:ext>
            </a:extLst>
          </p:cNvPr>
          <p:cNvSpPr txBox="1"/>
          <p:nvPr/>
        </p:nvSpPr>
        <p:spPr>
          <a:xfrm>
            <a:off x="5465884" y="4332394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</a:t>
            </a:r>
            <a:r>
              <a:rPr lang="en-US" altLang="ko-KR" i="1" dirty="0"/>
              <a:t>3x4</a:t>
            </a:r>
            <a:endParaRPr lang="ko-KR" altLang="en-US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47634-52E9-E34B-2B88-78852176EE99}"/>
              </a:ext>
            </a:extLst>
          </p:cNvPr>
          <p:cNvSpPr txBox="1"/>
          <p:nvPr/>
        </p:nvSpPr>
        <p:spPr>
          <a:xfrm>
            <a:off x="9251265" y="4567030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</a:t>
            </a:r>
            <a:r>
              <a:rPr lang="en-US" altLang="ko-KR" i="1" dirty="0"/>
              <a:t>4x3</a:t>
            </a:r>
            <a:endParaRPr lang="ko-KR" alt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5AF67-EA15-AA73-75CB-D4969A81C134}"/>
              </a:ext>
            </a:extLst>
          </p:cNvPr>
          <p:cNvSpPr txBox="1"/>
          <p:nvPr/>
        </p:nvSpPr>
        <p:spPr>
          <a:xfrm>
            <a:off x="2853396" y="5260466"/>
            <a:ext cx="935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</a:t>
            </a:r>
            <a:r>
              <a:rPr lang="ko-KR" altLang="en-US" sz="2400" dirty="0"/>
              <a:t>와 </a:t>
            </a:r>
            <a:r>
              <a:rPr lang="en-US" altLang="ko-KR" sz="2400" dirty="0"/>
              <a:t>B : </a:t>
            </a:r>
            <a:r>
              <a:rPr lang="ko-KR" altLang="en-US" sz="2400" dirty="0"/>
              <a:t>곱셈 </a:t>
            </a:r>
            <a:r>
              <a:rPr lang="ko-KR" altLang="en-US" sz="2400" b="1" dirty="0">
                <a:solidFill>
                  <a:srgbClr val="00B050"/>
                </a:solidFill>
              </a:rPr>
              <a:t>가능</a:t>
            </a:r>
            <a:r>
              <a:rPr lang="ko-KR" altLang="en-US" sz="2400" dirty="0"/>
              <a:t> </a:t>
            </a:r>
            <a:r>
              <a:rPr lang="en-US" altLang="ko-KR" sz="2400" dirty="0"/>
              <a:t>( 1</a:t>
            </a:r>
            <a:r>
              <a:rPr lang="ko-KR" altLang="en-US" sz="2400" dirty="0"/>
              <a:t>끼리</a:t>
            </a:r>
            <a:r>
              <a:rPr lang="en-US" altLang="ko-KR" sz="2400" dirty="0"/>
              <a:t>, 2</a:t>
            </a:r>
            <a:r>
              <a:rPr lang="ko-KR" altLang="en-US" sz="2400" dirty="0"/>
              <a:t>끼리</a:t>
            </a:r>
            <a:r>
              <a:rPr lang="en-US" altLang="ko-KR" sz="2400" dirty="0"/>
              <a:t>, 3</a:t>
            </a:r>
            <a:r>
              <a:rPr lang="ko-KR" altLang="en-US" sz="2400" dirty="0"/>
              <a:t>끼리 곱셈 가능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A </a:t>
            </a:r>
            <a:r>
              <a:rPr lang="ko-KR" altLang="en-US" sz="2400" dirty="0"/>
              <a:t>와 </a:t>
            </a:r>
            <a:r>
              <a:rPr lang="en-US" altLang="ko-KR" sz="2400" dirty="0"/>
              <a:t>C : </a:t>
            </a:r>
            <a:r>
              <a:rPr lang="ko-KR" altLang="en-US" sz="2400" dirty="0"/>
              <a:t>곱셈 </a:t>
            </a:r>
            <a:r>
              <a:rPr lang="ko-KR" altLang="en-US" sz="2400" b="1" dirty="0">
                <a:solidFill>
                  <a:srgbClr val="FF0000"/>
                </a:solidFill>
              </a:rPr>
              <a:t>불가능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 </a:t>
            </a:r>
            <a:r>
              <a:rPr lang="en-US" altLang="ko-KR" sz="2400" dirty="0"/>
              <a:t>C</a:t>
            </a:r>
            <a:r>
              <a:rPr lang="ko-KR" altLang="en-US" sz="2400" dirty="0"/>
              <a:t>에 있는 </a:t>
            </a:r>
            <a:r>
              <a:rPr lang="en-US" altLang="ko-KR" sz="2400" dirty="0"/>
              <a:t>4</a:t>
            </a:r>
            <a:r>
              <a:rPr lang="ko-KR" altLang="en-US" sz="2400" dirty="0"/>
              <a:t>와 곱해줄 </a:t>
            </a:r>
            <a:r>
              <a:rPr lang="en-US" altLang="ko-KR" sz="2400" dirty="0"/>
              <a:t>A</a:t>
            </a:r>
            <a:r>
              <a:rPr lang="ko-KR" altLang="en-US" sz="2400" dirty="0"/>
              <a:t>의 구성원소 없음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B </a:t>
            </a:r>
            <a:r>
              <a:rPr lang="ko-KR" altLang="en-US" sz="2400" dirty="0"/>
              <a:t>와 </a:t>
            </a:r>
            <a:r>
              <a:rPr lang="en-US" altLang="ko-KR" sz="2400" dirty="0"/>
              <a:t>C : </a:t>
            </a:r>
            <a:r>
              <a:rPr lang="ko-KR" altLang="en-US" sz="2400" dirty="0"/>
              <a:t>곱셈 </a:t>
            </a:r>
            <a:r>
              <a:rPr lang="ko-KR" altLang="en-US" sz="2400" b="1" dirty="0">
                <a:solidFill>
                  <a:srgbClr val="00B050"/>
                </a:solidFill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46630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계산 </a:t>
            </a:r>
            <a:r>
              <a:rPr lang="en-US" altLang="ko-KR" dirty="0"/>
              <a:t>: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계산에서 주의할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곱셈의 결과 </a:t>
            </a:r>
            <a:r>
              <a:rPr lang="en-US" altLang="ko-KR" dirty="0"/>
              <a:t>: </a:t>
            </a:r>
            <a:r>
              <a:rPr lang="ko-KR" altLang="en-US" dirty="0"/>
              <a:t>곱해지는 쪽의 행 차원과 곱하는 쪽 열 차원에 의해 새로 만들어지는 행렬이 나온다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4800" dirty="0"/>
              <a:t>A</a:t>
            </a:r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en-US" altLang="ko-KR" dirty="0"/>
              <a:t>x4 </a:t>
            </a:r>
            <a:r>
              <a:rPr lang="en-US" altLang="ko-KR" sz="4400" b="1" dirty="0"/>
              <a:t>X</a:t>
            </a:r>
            <a:r>
              <a:rPr lang="en-US" altLang="ko-KR" dirty="0"/>
              <a:t> </a:t>
            </a:r>
            <a:r>
              <a:rPr lang="en-US" altLang="ko-KR" sz="4800" dirty="0"/>
              <a:t>B</a:t>
            </a:r>
            <a:r>
              <a:rPr lang="en-US" altLang="ko-KR" dirty="0"/>
              <a:t>4x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 = </a:t>
            </a:r>
            <a:r>
              <a:rPr lang="en-US" altLang="ko-KR" sz="4800" dirty="0"/>
              <a:t>C</a:t>
            </a:r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en-US" altLang="ko-KR" dirty="0"/>
              <a:t>x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EAAF49C2-254D-E7C8-9B0D-C345E9074547}"/>
              </a:ext>
            </a:extLst>
          </p:cNvPr>
          <p:cNvSpPr/>
          <p:nvPr/>
        </p:nvSpPr>
        <p:spPr>
          <a:xfrm rot="16200000">
            <a:off x="2461849" y="3826415"/>
            <a:ext cx="253222" cy="182879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8F6335-B68D-4414-5846-482FAB792FC0}"/>
              </a:ext>
            </a:extLst>
          </p:cNvPr>
          <p:cNvSpPr/>
          <p:nvPr/>
        </p:nvSpPr>
        <p:spPr>
          <a:xfrm>
            <a:off x="4220308" y="4614203"/>
            <a:ext cx="85812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51A979B-67E6-E4FE-E38F-083AA0A0CAB1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rot="5400000" flipH="1" flipV="1">
            <a:off x="3515164" y="3733217"/>
            <a:ext cx="207503" cy="2060913"/>
          </a:xfrm>
          <a:prstGeom prst="bentConnector3">
            <a:avLst>
              <a:gd name="adj1" fmla="val -4898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32516FC1-CEBC-1AE9-474E-41D6247C1FF8}"/>
              </a:ext>
            </a:extLst>
          </p:cNvPr>
          <p:cNvSpPr/>
          <p:nvPr/>
        </p:nvSpPr>
        <p:spPr>
          <a:xfrm rot="5400000">
            <a:off x="2405581" y="3452656"/>
            <a:ext cx="365756" cy="1237956"/>
          </a:xfrm>
          <a:prstGeom prst="leftBracke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A394F-5A1E-2EA4-F53D-63F1410CA951}"/>
              </a:ext>
            </a:extLst>
          </p:cNvPr>
          <p:cNvSpPr txBox="1"/>
          <p:nvPr/>
        </p:nvSpPr>
        <p:spPr>
          <a:xfrm>
            <a:off x="6194478" y="4244871"/>
            <a:ext cx="382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이쪽 숫자가 같으면 곱셈 가능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086043B-55D2-7424-4DFA-1F43DCEBE17C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5478330" y="1617862"/>
            <a:ext cx="356116" cy="4897901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80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계산 </a:t>
            </a:r>
            <a:r>
              <a:rPr lang="en-US" altLang="ko-KR" dirty="0"/>
              <a:t>: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계산에서 주의할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곱셈 </a:t>
            </a:r>
            <a:r>
              <a:rPr lang="en-US" altLang="ko-KR" dirty="0"/>
              <a:t>: </a:t>
            </a:r>
            <a:r>
              <a:rPr lang="en-US" altLang="ko-KR" dirty="0" err="1"/>
              <a:t>AxB</a:t>
            </a:r>
            <a:r>
              <a:rPr lang="ko-KR" altLang="en-US" dirty="0"/>
              <a:t>와 </a:t>
            </a:r>
            <a:r>
              <a:rPr lang="en-US" altLang="ko-KR" dirty="0" err="1"/>
              <a:t>BxA</a:t>
            </a:r>
            <a:r>
              <a:rPr lang="ko-KR" altLang="en-US" dirty="0"/>
              <a:t>는 전혀 다른 곱셈이다</a:t>
            </a:r>
            <a:br>
              <a:rPr lang="en-US" altLang="ko-KR" dirty="0"/>
            </a:br>
            <a:r>
              <a:rPr lang="en-US" altLang="ko-KR" dirty="0"/>
              <a:t>        (</a:t>
            </a:r>
            <a:r>
              <a:rPr lang="ko-KR" altLang="en-US" dirty="0"/>
              <a:t>교환법칙이 성립하지 않는다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en-US" altLang="ko-KR" dirty="0" err="1"/>
              <a:t>AxB</a:t>
            </a:r>
            <a:r>
              <a:rPr lang="ko-KR" altLang="en-US" dirty="0"/>
              <a:t>에서는 </a:t>
            </a:r>
            <a:r>
              <a:rPr lang="en-US" altLang="ko-KR" dirty="0"/>
              <a:t>A</a:t>
            </a:r>
            <a:r>
              <a:rPr lang="ko-KR" altLang="en-US" dirty="0"/>
              <a:t>의 가로와 </a:t>
            </a:r>
            <a:r>
              <a:rPr lang="en-US" altLang="ko-KR" dirty="0"/>
              <a:t>B</a:t>
            </a:r>
            <a:r>
              <a:rPr lang="ko-KR" altLang="en-US" dirty="0"/>
              <a:t>의 세로를 곱하고 더하는데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BxA</a:t>
            </a:r>
            <a:r>
              <a:rPr lang="ko-KR" altLang="en-US" dirty="0"/>
              <a:t>에서는 </a:t>
            </a:r>
            <a:r>
              <a:rPr lang="en-US" altLang="ko-KR" dirty="0"/>
              <a:t>B</a:t>
            </a:r>
            <a:r>
              <a:rPr lang="ko-KR" altLang="en-US" dirty="0"/>
              <a:t>의 가로와 </a:t>
            </a:r>
            <a:r>
              <a:rPr lang="en-US" altLang="ko-KR" dirty="0"/>
              <a:t>A</a:t>
            </a:r>
            <a:r>
              <a:rPr lang="ko-KR" altLang="en-US" dirty="0"/>
              <a:t>의 세로를 곱하고 더할 테니까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035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행렬 계산 </a:t>
            </a:r>
            <a:r>
              <a:rPr lang="en-US" altLang="ko-KR" dirty="0"/>
              <a:t>: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행렬 계산에서 주의할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덧셈 혹은 스칼라 연산은 같은 연산끼리 교환법칙이 성립한다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+ B, B + A</a:t>
            </a:r>
            <a:r>
              <a:rPr lang="ko-KR" altLang="en-US" dirty="0"/>
              <a:t>는 똑같고 </a:t>
            </a:r>
            <a:r>
              <a:rPr lang="en-US" altLang="ko-KR" dirty="0"/>
              <a:t>A x 2, 2 x A</a:t>
            </a:r>
            <a:r>
              <a:rPr lang="ko-KR" altLang="en-US" dirty="0"/>
              <a:t>도 똑같다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76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행렬에서 중요한 것 </a:t>
            </a:r>
            <a:r>
              <a:rPr lang="en-US" altLang="ko-KR" dirty="0"/>
              <a:t>: </a:t>
            </a:r>
            <a:r>
              <a:rPr lang="ko-KR" altLang="en-US" b="1" dirty="0"/>
              <a:t>규칙성</a:t>
            </a:r>
            <a:r>
              <a:rPr lang="ko-KR" altLang="en-US" dirty="0"/>
              <a:t> </a:t>
            </a:r>
            <a:r>
              <a:rPr lang="en-US" altLang="ko-KR" dirty="0"/>
              <a:t>(=</a:t>
            </a:r>
            <a:r>
              <a:rPr lang="ko-KR" altLang="en-US" dirty="0"/>
              <a:t>규격에 맞춘 나열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직사각형 </a:t>
            </a:r>
            <a:r>
              <a:rPr lang="en-US" altLang="ko-KR" dirty="0"/>
              <a:t>(</a:t>
            </a:r>
            <a:r>
              <a:rPr lang="ko-KR" altLang="en-US" dirty="0"/>
              <a:t>행과 열</a:t>
            </a:r>
            <a:r>
              <a:rPr lang="en-US" altLang="ko-KR" dirty="0"/>
              <a:t>)</a:t>
            </a:r>
            <a:r>
              <a:rPr lang="ko-KR" altLang="en-US" dirty="0"/>
              <a:t>을 벗어나면 안 되고</a:t>
            </a:r>
            <a:r>
              <a:rPr lang="en-US" altLang="ko-KR" dirty="0"/>
              <a:t>, </a:t>
            </a:r>
            <a:r>
              <a:rPr lang="ko-KR" altLang="en-US" dirty="0"/>
              <a:t>자리가 빠져도 안 된다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FC51CD-F7E1-9CBD-76C0-B30997F6F597}"/>
              </a:ext>
            </a:extLst>
          </p:cNvPr>
          <p:cNvCxnSpPr>
            <a:cxnSpLocks/>
          </p:cNvCxnSpPr>
          <p:nvPr/>
        </p:nvCxnSpPr>
        <p:spPr>
          <a:xfrm>
            <a:off x="858127" y="3788966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6A9C37-D221-FF33-4991-B7B11C13E8E5}"/>
              </a:ext>
            </a:extLst>
          </p:cNvPr>
          <p:cNvSpPr txBox="1"/>
          <p:nvPr/>
        </p:nvSpPr>
        <p:spPr>
          <a:xfrm>
            <a:off x="992357" y="3788966"/>
            <a:ext cx="424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1 2 3</a:t>
            </a:r>
          </a:p>
          <a:p>
            <a:r>
              <a:rPr lang="en-US" altLang="ko-KR" sz="3600" b="1" dirty="0"/>
              <a:t>4 5 6</a:t>
            </a:r>
          </a:p>
          <a:p>
            <a:r>
              <a:rPr lang="en-US" altLang="ko-KR" sz="3600" b="1" dirty="0"/>
              <a:t>7 8 9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58CD33-867D-15C8-6653-97BE92868CE3}"/>
              </a:ext>
            </a:extLst>
          </p:cNvPr>
          <p:cNvCxnSpPr>
            <a:cxnSpLocks/>
          </p:cNvCxnSpPr>
          <p:nvPr/>
        </p:nvCxnSpPr>
        <p:spPr>
          <a:xfrm>
            <a:off x="2417296" y="3788966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F997F1-5964-DA06-AAD4-DADD9FE6F231}"/>
              </a:ext>
            </a:extLst>
          </p:cNvPr>
          <p:cNvSpPr txBox="1"/>
          <p:nvPr/>
        </p:nvSpPr>
        <p:spPr>
          <a:xfrm>
            <a:off x="2642087" y="4325813"/>
            <a:ext cx="5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행렬</a:t>
            </a:r>
            <a:endParaRPr lang="ko-KR" altLang="en-US" sz="2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823D27-3EBF-CEAF-726A-3E13D797A602}"/>
              </a:ext>
            </a:extLst>
          </p:cNvPr>
          <p:cNvCxnSpPr>
            <a:cxnSpLocks/>
          </p:cNvCxnSpPr>
          <p:nvPr/>
        </p:nvCxnSpPr>
        <p:spPr>
          <a:xfrm>
            <a:off x="4340467" y="3788966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8B1E34-302D-049C-D417-3D888395AD14}"/>
              </a:ext>
            </a:extLst>
          </p:cNvPr>
          <p:cNvSpPr txBox="1"/>
          <p:nvPr/>
        </p:nvSpPr>
        <p:spPr>
          <a:xfrm>
            <a:off x="4474697" y="3788966"/>
            <a:ext cx="424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1 2 3</a:t>
            </a:r>
          </a:p>
          <a:p>
            <a:r>
              <a:rPr lang="en-US" altLang="ko-KR" sz="3600" b="1" dirty="0"/>
              <a:t>4 5</a:t>
            </a:r>
          </a:p>
          <a:p>
            <a:r>
              <a:rPr lang="en-US" altLang="ko-KR" sz="3600" b="1" dirty="0"/>
              <a:t>7 8 9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EE470C-B6D3-1F5B-7E35-D296E9B9EF73}"/>
              </a:ext>
            </a:extLst>
          </p:cNvPr>
          <p:cNvCxnSpPr>
            <a:cxnSpLocks/>
          </p:cNvCxnSpPr>
          <p:nvPr/>
        </p:nvCxnSpPr>
        <p:spPr>
          <a:xfrm>
            <a:off x="5899636" y="3788966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E2589-454C-24AB-5EDF-0C521E03FBFA}"/>
              </a:ext>
            </a:extLst>
          </p:cNvPr>
          <p:cNvSpPr txBox="1"/>
          <p:nvPr/>
        </p:nvSpPr>
        <p:spPr>
          <a:xfrm>
            <a:off x="6124427" y="4325813"/>
            <a:ext cx="5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행렬 아님</a:t>
            </a:r>
            <a:r>
              <a:rPr lang="en-US" altLang="ko-KR" sz="2800" b="1" dirty="0"/>
              <a:t>!</a:t>
            </a:r>
            <a:endParaRPr lang="ko-KR" altLang="en-US" sz="2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0CDFFA-9901-3E66-85CB-FAE7DC98AE44}"/>
              </a:ext>
            </a:extLst>
          </p:cNvPr>
          <p:cNvCxnSpPr>
            <a:cxnSpLocks/>
          </p:cNvCxnSpPr>
          <p:nvPr/>
        </p:nvCxnSpPr>
        <p:spPr>
          <a:xfrm>
            <a:off x="8064303" y="3788966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6039D2-EA05-7CD3-FB63-7379943DEA5B}"/>
              </a:ext>
            </a:extLst>
          </p:cNvPr>
          <p:cNvSpPr txBox="1"/>
          <p:nvPr/>
        </p:nvSpPr>
        <p:spPr>
          <a:xfrm>
            <a:off x="8198533" y="3788966"/>
            <a:ext cx="4248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1 2 3</a:t>
            </a:r>
          </a:p>
          <a:p>
            <a:r>
              <a:rPr lang="en-US" altLang="ko-KR" sz="3600" b="1" dirty="0"/>
              <a:t>4 5 6</a:t>
            </a:r>
          </a:p>
          <a:p>
            <a:r>
              <a:rPr lang="en-US" altLang="ko-KR" sz="3600" b="1" dirty="0"/>
              <a:t>7 8 9</a:t>
            </a:r>
          </a:p>
          <a:p>
            <a:r>
              <a:rPr lang="en-US" altLang="ko-KR" sz="3600" b="1" dirty="0"/>
              <a:t>10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C2D8BE-1E7D-3F9A-00A9-2FBF76125ED4}"/>
              </a:ext>
            </a:extLst>
          </p:cNvPr>
          <p:cNvCxnSpPr>
            <a:cxnSpLocks/>
          </p:cNvCxnSpPr>
          <p:nvPr/>
        </p:nvCxnSpPr>
        <p:spPr>
          <a:xfrm>
            <a:off x="9623472" y="3788966"/>
            <a:ext cx="0" cy="1754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34E17-6DE2-DEE2-E8AD-1577D2D5E9F9}"/>
              </a:ext>
            </a:extLst>
          </p:cNvPr>
          <p:cNvSpPr txBox="1"/>
          <p:nvPr/>
        </p:nvSpPr>
        <p:spPr>
          <a:xfrm>
            <a:off x="9848263" y="4325813"/>
            <a:ext cx="176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행렬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아님</a:t>
            </a:r>
            <a:r>
              <a:rPr lang="en-US" altLang="ko-KR" sz="2800" b="1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1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구성요소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크기</a:t>
            </a:r>
            <a:r>
              <a:rPr lang="ko-KR" altLang="en-US" dirty="0"/>
              <a:t>와 모양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크기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한쪽의 길이가 얼마인가</a:t>
            </a:r>
            <a:r>
              <a:rPr lang="en-US" altLang="ko-KR" dirty="0"/>
              <a:t>, </a:t>
            </a:r>
            <a:r>
              <a:rPr lang="ko-KR" altLang="en-US" dirty="0"/>
              <a:t>혹은 들어간 수가 몇 개인가</a:t>
            </a:r>
            <a:br>
              <a:rPr lang="en-US" altLang="ko-KR" dirty="0"/>
            </a:br>
            <a:r>
              <a:rPr lang="ko-KR" altLang="en-US" dirty="0"/>
              <a:t>        정확한 용어로는 </a:t>
            </a:r>
            <a:r>
              <a:rPr lang="ko-KR" altLang="en-US" sz="3200" b="1" dirty="0"/>
              <a:t>차원</a:t>
            </a:r>
            <a:r>
              <a:rPr lang="en-US" altLang="ko-KR" sz="3200" b="1" dirty="0"/>
              <a:t>(Dimension)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행렬의 차원은 가로</a:t>
            </a:r>
            <a:r>
              <a:rPr lang="en-US" altLang="ko-KR" dirty="0"/>
              <a:t>, </a:t>
            </a:r>
            <a:r>
              <a:rPr lang="ko-KR" altLang="en-US" dirty="0"/>
              <a:t>세로에 각각 따로 적용된다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8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차원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E3FD0C-9D99-F582-EC51-C241CE8CA372}"/>
              </a:ext>
            </a:extLst>
          </p:cNvPr>
          <p:cNvGrpSpPr/>
          <p:nvPr/>
        </p:nvGrpSpPr>
        <p:grpSpPr>
          <a:xfrm>
            <a:off x="5022165" y="3429000"/>
            <a:ext cx="4382673" cy="1754326"/>
            <a:chOff x="2855741" y="2874568"/>
            <a:chExt cx="4382673" cy="175432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50C86D1-12C7-0D2D-BC03-F6749D6AB41F}"/>
                </a:ext>
              </a:extLst>
            </p:cNvPr>
            <p:cNvCxnSpPr>
              <a:cxnSpLocks/>
            </p:cNvCxnSpPr>
            <p:nvPr/>
          </p:nvCxnSpPr>
          <p:spPr>
            <a:xfrm>
              <a:off x="2855741" y="2874568"/>
              <a:ext cx="0" cy="17543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667C53-037A-FCAD-5D18-85AEBB5CC41B}"/>
                </a:ext>
              </a:extLst>
            </p:cNvPr>
            <p:cNvSpPr txBox="1"/>
            <p:nvPr/>
          </p:nvSpPr>
          <p:spPr>
            <a:xfrm>
              <a:off x="2989971" y="2874568"/>
              <a:ext cx="42484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1 2 3</a:t>
              </a:r>
            </a:p>
            <a:p>
              <a:r>
                <a:rPr lang="en-US" altLang="ko-KR" sz="3600" b="1" dirty="0"/>
                <a:t>4 5 6</a:t>
              </a:r>
            </a:p>
            <a:p>
              <a:r>
                <a:rPr lang="en-US" altLang="ko-KR" sz="3600" b="1" dirty="0"/>
                <a:t>7 8 9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466A364-93B0-E037-D5A6-C57EE3E7F8C0}"/>
                </a:ext>
              </a:extLst>
            </p:cNvPr>
            <p:cNvCxnSpPr>
              <a:cxnSpLocks/>
            </p:cNvCxnSpPr>
            <p:nvPr/>
          </p:nvCxnSpPr>
          <p:spPr>
            <a:xfrm>
              <a:off x="4414910" y="2874568"/>
              <a:ext cx="0" cy="17543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FD8900-13B2-374C-B140-C41EF0916B58}"/>
              </a:ext>
            </a:extLst>
          </p:cNvPr>
          <p:cNvSpPr/>
          <p:nvPr/>
        </p:nvSpPr>
        <p:spPr>
          <a:xfrm>
            <a:off x="5022165" y="3108960"/>
            <a:ext cx="689314" cy="20743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CBA31D-2DDB-9A7D-B14B-BA8CE325DF0A}"/>
              </a:ext>
            </a:extLst>
          </p:cNvPr>
          <p:cNvSpPr/>
          <p:nvPr/>
        </p:nvSpPr>
        <p:spPr>
          <a:xfrm>
            <a:off x="4628271" y="3429000"/>
            <a:ext cx="1953062" cy="58029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83A1A-7020-8282-6C11-52BC710709D2}"/>
              </a:ext>
            </a:extLst>
          </p:cNvPr>
          <p:cNvSpPr txBox="1"/>
          <p:nvPr/>
        </p:nvSpPr>
        <p:spPr>
          <a:xfrm>
            <a:off x="2587283" y="3534480"/>
            <a:ext cx="219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가로줄 </a:t>
            </a:r>
            <a:r>
              <a:rPr lang="en-US" altLang="ko-KR" b="1" dirty="0"/>
              <a:t>: </a:t>
            </a:r>
            <a:r>
              <a:rPr lang="ko-KR" altLang="en-US" b="1" dirty="0"/>
              <a:t>행 </a:t>
            </a:r>
            <a:r>
              <a:rPr lang="en-US" altLang="ko-KR" b="1" dirty="0"/>
              <a:t>(</a:t>
            </a:r>
            <a:r>
              <a:rPr lang="ko-KR" altLang="en-US" b="1" dirty="0"/>
              <a:t>컬럼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20278-FE9B-B38A-E70D-687ADF56A291}"/>
              </a:ext>
            </a:extLst>
          </p:cNvPr>
          <p:cNvSpPr txBox="1"/>
          <p:nvPr/>
        </p:nvSpPr>
        <p:spPr>
          <a:xfrm>
            <a:off x="5022165" y="2604691"/>
            <a:ext cx="219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세로줄 </a:t>
            </a:r>
            <a:r>
              <a:rPr lang="en-US" altLang="ko-KR" b="1" dirty="0"/>
              <a:t>: </a:t>
            </a:r>
            <a:r>
              <a:rPr lang="ko-KR" altLang="en-US" b="1" dirty="0"/>
              <a:t>열 </a:t>
            </a:r>
            <a:r>
              <a:rPr lang="en-US" altLang="ko-KR" b="1" dirty="0"/>
              <a:t>(</a:t>
            </a:r>
            <a:r>
              <a:rPr lang="ko-KR" altLang="en-US" b="1" dirty="0"/>
              <a:t>로우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22DFC1-47F3-8559-097A-69B3FBAD9351}"/>
              </a:ext>
            </a:extLst>
          </p:cNvPr>
          <p:cNvSpPr txBox="1"/>
          <p:nvPr/>
        </p:nvSpPr>
        <p:spPr>
          <a:xfrm>
            <a:off x="7169837" y="3626794"/>
            <a:ext cx="442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행렬은 </a:t>
            </a:r>
            <a:r>
              <a:rPr lang="en-US" altLang="ko-KR" b="1" dirty="0"/>
              <a:t>(1 2 3) (4 5 6) (7 8 9)</a:t>
            </a:r>
            <a:r>
              <a:rPr lang="ko-KR" altLang="en-US" b="1" dirty="0"/>
              <a:t>로</a:t>
            </a:r>
            <a:endParaRPr lang="en-US" altLang="ko-KR" b="1" dirty="0"/>
          </a:p>
          <a:p>
            <a:r>
              <a:rPr lang="ko-KR" altLang="en-US" b="1" dirty="0"/>
              <a:t>이루어진 </a:t>
            </a:r>
            <a:r>
              <a:rPr lang="en-US" altLang="ko-KR" b="1" dirty="0"/>
              <a:t>3</a:t>
            </a:r>
            <a:r>
              <a:rPr lang="ko-KR" altLang="en-US" b="1" dirty="0"/>
              <a:t>개의 행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en-US" altLang="ko-KR" b="1" dirty="0"/>
              <a:t>(1 4 7) (2 5 8) (3 6 9)</a:t>
            </a:r>
            <a:r>
              <a:rPr lang="ko-KR" altLang="en-US" b="1" dirty="0"/>
              <a:t>로 이루어진</a:t>
            </a:r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개의 열로 만들어져 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그래서 행 </a:t>
            </a:r>
            <a:r>
              <a:rPr lang="en-US" altLang="ko-KR" b="1" dirty="0"/>
              <a:t>3</a:t>
            </a:r>
            <a:r>
              <a:rPr lang="ko-KR" altLang="en-US" b="1" dirty="0"/>
              <a:t>차원</a:t>
            </a:r>
            <a:r>
              <a:rPr lang="en-US" altLang="ko-KR" b="1" dirty="0"/>
              <a:t>, </a:t>
            </a:r>
            <a:r>
              <a:rPr lang="ko-KR" altLang="en-US" b="1" dirty="0"/>
              <a:t>열 </a:t>
            </a:r>
            <a:r>
              <a:rPr lang="en-US" altLang="ko-KR" b="1" dirty="0"/>
              <a:t>3</a:t>
            </a:r>
            <a:r>
              <a:rPr lang="ko-KR" altLang="en-US" b="1" dirty="0"/>
              <a:t>차원의 행렬입니다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74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차원 </a:t>
            </a:r>
            <a:r>
              <a:rPr lang="en-US" altLang="ko-KR" dirty="0"/>
              <a:t>(</a:t>
            </a:r>
            <a:r>
              <a:rPr lang="ko-KR" altLang="en-US" dirty="0"/>
              <a:t>다른 표현</a:t>
            </a:r>
            <a:r>
              <a:rPr lang="en-US" altLang="ko-KR" dirty="0"/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E3FD0C-9D99-F582-EC51-C241CE8CA372}"/>
              </a:ext>
            </a:extLst>
          </p:cNvPr>
          <p:cNvGrpSpPr/>
          <p:nvPr/>
        </p:nvGrpSpPr>
        <p:grpSpPr>
          <a:xfrm>
            <a:off x="5022165" y="3429000"/>
            <a:ext cx="4382673" cy="1754326"/>
            <a:chOff x="2855741" y="2874568"/>
            <a:chExt cx="4382673" cy="175432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50C86D1-12C7-0D2D-BC03-F6749D6AB41F}"/>
                </a:ext>
              </a:extLst>
            </p:cNvPr>
            <p:cNvCxnSpPr>
              <a:cxnSpLocks/>
            </p:cNvCxnSpPr>
            <p:nvPr/>
          </p:nvCxnSpPr>
          <p:spPr>
            <a:xfrm>
              <a:off x="2855741" y="2874568"/>
              <a:ext cx="0" cy="17543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667C53-037A-FCAD-5D18-85AEBB5CC41B}"/>
                </a:ext>
              </a:extLst>
            </p:cNvPr>
            <p:cNvSpPr txBox="1"/>
            <p:nvPr/>
          </p:nvSpPr>
          <p:spPr>
            <a:xfrm>
              <a:off x="2989971" y="2874568"/>
              <a:ext cx="42484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1 2 3</a:t>
              </a:r>
            </a:p>
            <a:p>
              <a:r>
                <a:rPr lang="en-US" altLang="ko-KR" sz="3600" b="1" dirty="0"/>
                <a:t>4 5 6</a:t>
              </a:r>
            </a:p>
            <a:p>
              <a:r>
                <a:rPr lang="en-US" altLang="ko-KR" sz="3600" b="1" dirty="0"/>
                <a:t>7 8 9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466A364-93B0-E037-D5A6-C57EE3E7F8C0}"/>
                </a:ext>
              </a:extLst>
            </p:cNvPr>
            <p:cNvCxnSpPr>
              <a:cxnSpLocks/>
            </p:cNvCxnSpPr>
            <p:nvPr/>
          </p:nvCxnSpPr>
          <p:spPr>
            <a:xfrm>
              <a:off x="4414910" y="2874568"/>
              <a:ext cx="0" cy="17543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B1F9B8-11E2-ECAE-69D2-213867E85C71}"/>
              </a:ext>
            </a:extLst>
          </p:cNvPr>
          <p:cNvSpPr txBox="1"/>
          <p:nvPr/>
        </p:nvSpPr>
        <p:spPr>
          <a:xfrm>
            <a:off x="668374" y="4001294"/>
            <a:ext cx="335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행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가로줄의 개수</a:t>
            </a:r>
            <a:endParaRPr lang="en-US" altLang="ko-KR" b="1" dirty="0">
              <a:solidFill>
                <a:srgbClr val="0070C0"/>
              </a:solidFill>
            </a:endParaRPr>
          </a:p>
          <a:p>
            <a:pPr algn="r"/>
            <a:r>
              <a:rPr lang="en-US" altLang="ko-KR" b="1" dirty="0"/>
              <a:t>= </a:t>
            </a:r>
            <a:r>
              <a:rPr lang="ko-KR" altLang="en-US" b="1" dirty="0"/>
              <a:t>세로 방향으로 세어 나감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BEB1F-4863-3062-2CBC-7CE54008EFA7}"/>
              </a:ext>
            </a:extLst>
          </p:cNvPr>
          <p:cNvSpPr txBox="1"/>
          <p:nvPr/>
        </p:nvSpPr>
        <p:spPr>
          <a:xfrm>
            <a:off x="5753685" y="2112197"/>
            <a:ext cx="331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세로줄의 개수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= </a:t>
            </a:r>
            <a:r>
              <a:rPr lang="ko-KR" altLang="en-US" b="1" dirty="0"/>
              <a:t>가로 방향으로 세어 나감</a:t>
            </a: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45AB88A-90A5-28A3-3D50-3105628B36F4}"/>
              </a:ext>
            </a:extLst>
          </p:cNvPr>
          <p:cNvSpPr/>
          <p:nvPr/>
        </p:nvSpPr>
        <p:spPr>
          <a:xfrm>
            <a:off x="4024242" y="3429000"/>
            <a:ext cx="772842" cy="1754326"/>
          </a:xfrm>
          <a:prstGeom prst="leftBrace">
            <a:avLst>
              <a:gd name="adj1" fmla="val 46558"/>
              <a:gd name="adj2" fmla="val 50000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8422859-5976-B5FD-E598-A4AB5CF2526C}"/>
              </a:ext>
            </a:extLst>
          </p:cNvPr>
          <p:cNvSpPr/>
          <p:nvPr/>
        </p:nvSpPr>
        <p:spPr>
          <a:xfrm rot="5400000">
            <a:off x="5514347" y="2201099"/>
            <a:ext cx="646331" cy="1801815"/>
          </a:xfrm>
          <a:prstGeom prst="leftBrace">
            <a:avLst>
              <a:gd name="adj1" fmla="val 46558"/>
              <a:gd name="adj2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34CD8-4056-FA73-C7C6-365F48CBFC65}"/>
              </a:ext>
            </a:extLst>
          </p:cNvPr>
          <p:cNvSpPr txBox="1"/>
          <p:nvPr/>
        </p:nvSpPr>
        <p:spPr>
          <a:xfrm>
            <a:off x="7239586" y="3290500"/>
            <a:ext cx="4248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실체</a:t>
            </a:r>
            <a:r>
              <a:rPr lang="en-US" altLang="ko-KR" b="1" dirty="0"/>
              <a:t>(</a:t>
            </a:r>
            <a:r>
              <a:rPr lang="ko-KR" altLang="en-US" b="1" dirty="0"/>
              <a:t>가로줄</a:t>
            </a:r>
            <a:r>
              <a:rPr lang="en-US" altLang="ko-KR" b="1" dirty="0"/>
              <a:t>)</a:t>
            </a:r>
            <a:r>
              <a:rPr lang="ko-KR" altLang="en-US" b="1" dirty="0"/>
              <a:t>로부터 비롯되는</a:t>
            </a:r>
            <a:br>
              <a:rPr lang="en-US" altLang="ko-KR" b="1" dirty="0"/>
            </a:br>
            <a:r>
              <a:rPr lang="ko-KR" altLang="en-US" b="1" dirty="0"/>
              <a:t>셈법의 차이</a:t>
            </a:r>
            <a:r>
              <a:rPr lang="en-US" altLang="ko-KR" b="1" dirty="0"/>
              <a:t>(</a:t>
            </a:r>
            <a:r>
              <a:rPr lang="ko-KR" altLang="en-US" b="1" dirty="0"/>
              <a:t>세어 나갈 때는 세로로 내려간다</a:t>
            </a:r>
            <a:r>
              <a:rPr lang="en-US" altLang="ko-KR" b="1" dirty="0"/>
              <a:t>)</a:t>
            </a:r>
            <a:r>
              <a:rPr lang="ko-KR" altLang="en-US" b="1" dirty="0"/>
              <a:t>로 인해</a:t>
            </a:r>
            <a:r>
              <a:rPr lang="en-US" altLang="ko-KR" b="1" dirty="0"/>
              <a:t>…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엑셀 등의 프로그램에 따라서는</a:t>
            </a:r>
            <a:br>
              <a:rPr lang="en-US" altLang="ko-KR" b="1" dirty="0"/>
            </a:br>
            <a:r>
              <a:rPr lang="ko-KR" altLang="en-US" b="1" dirty="0"/>
              <a:t>표현의 방식이 달라서 혼동이 올 수 있습니다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하지만 결국 실체는 같습니다</a:t>
            </a:r>
            <a:r>
              <a:rPr lang="en-US" altLang="ko-KR" b="1" dirty="0"/>
              <a:t>. </a:t>
            </a:r>
            <a:r>
              <a:rPr lang="ko-KR" altLang="en-US" b="1" dirty="0"/>
              <a:t>주의</a:t>
            </a:r>
            <a:r>
              <a:rPr lang="en-US" altLang="ko-KR" b="1" dirty="0"/>
              <a:t>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753254-DFE2-43DB-0519-4914CD582F76}"/>
              </a:ext>
            </a:extLst>
          </p:cNvPr>
          <p:cNvCxnSpPr>
            <a:cxnSpLocks/>
          </p:cNvCxnSpPr>
          <p:nvPr/>
        </p:nvCxnSpPr>
        <p:spPr>
          <a:xfrm>
            <a:off x="4248444" y="3381923"/>
            <a:ext cx="0" cy="18850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08CB12-86F0-180D-AB0A-28F7201BC8F0}"/>
              </a:ext>
            </a:extLst>
          </p:cNvPr>
          <p:cNvCxnSpPr>
            <a:cxnSpLocks/>
          </p:cNvCxnSpPr>
          <p:nvPr/>
        </p:nvCxnSpPr>
        <p:spPr>
          <a:xfrm>
            <a:off x="4797084" y="2989462"/>
            <a:ext cx="216641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7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구성요소 </a:t>
            </a:r>
            <a:r>
              <a:rPr lang="en-US" altLang="ko-KR" dirty="0"/>
              <a:t>: </a:t>
            </a:r>
            <a:r>
              <a:rPr lang="ko-KR" altLang="en-US" sz="3200" b="1" dirty="0"/>
              <a:t>차원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모양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모양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가로 세로의 길이가 각각 얼마인가</a:t>
            </a:r>
            <a:br>
              <a:rPr lang="en-US" altLang="ko-KR" dirty="0"/>
            </a:br>
            <a:r>
              <a:rPr lang="en-US" altLang="ko-KR" dirty="0"/>
              <a:t>        -&gt; </a:t>
            </a:r>
            <a:r>
              <a:rPr lang="ko-KR" altLang="en-US" dirty="0"/>
              <a:t>어느 쪽이 더 </a:t>
            </a:r>
            <a:r>
              <a:rPr lang="ko-KR" altLang="en-US" dirty="0" err="1"/>
              <a:t>긴가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     -&gt; </a:t>
            </a:r>
            <a:r>
              <a:rPr lang="ko-KR" altLang="en-US" dirty="0"/>
              <a:t>어떤 형태인가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정확한 용어로는 </a:t>
            </a:r>
            <a:r>
              <a:rPr lang="ko-KR" altLang="en-US" sz="3200" b="1" dirty="0"/>
              <a:t>배열</a:t>
            </a:r>
            <a:r>
              <a:rPr lang="en-US" altLang="ko-KR" sz="3200" b="1" dirty="0"/>
              <a:t>(Entry)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차원과 배열을 통해</a:t>
            </a:r>
            <a:r>
              <a:rPr lang="en-US" altLang="ko-KR" dirty="0"/>
              <a:t>, </a:t>
            </a:r>
            <a:r>
              <a:rPr lang="ko-KR" altLang="en-US" dirty="0"/>
              <a:t>행렬의 완전한 모양을 알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448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5BE-9725-8885-2B63-7476405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897F-FFCE-464A-B07A-6544F19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행렬의 배열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D117E-01EA-8733-D678-B0EFD7D62FF2}"/>
              </a:ext>
            </a:extLst>
          </p:cNvPr>
          <p:cNvSpPr txBox="1"/>
          <p:nvPr/>
        </p:nvSpPr>
        <p:spPr>
          <a:xfrm>
            <a:off x="3010489" y="2890390"/>
            <a:ext cx="2391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1 2 3 4</a:t>
            </a:r>
          </a:p>
          <a:p>
            <a:r>
              <a:rPr lang="en-US" altLang="ko-KR" sz="3200" b="1" dirty="0"/>
              <a:t>5 6 7 8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39EE1-29ED-FE35-6B24-2C6975746769}"/>
              </a:ext>
            </a:extLst>
          </p:cNvPr>
          <p:cNvSpPr txBox="1"/>
          <p:nvPr/>
        </p:nvSpPr>
        <p:spPr>
          <a:xfrm>
            <a:off x="6675706" y="2397948"/>
            <a:ext cx="15193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1 2</a:t>
            </a:r>
          </a:p>
          <a:p>
            <a:r>
              <a:rPr lang="en-US" altLang="ko-KR" sz="3200" b="1" dirty="0"/>
              <a:t>3 4</a:t>
            </a:r>
          </a:p>
          <a:p>
            <a:r>
              <a:rPr lang="en-US" altLang="ko-KR" sz="3200" b="1" dirty="0"/>
              <a:t>5 6</a:t>
            </a:r>
          </a:p>
          <a:p>
            <a:r>
              <a:rPr lang="en-US" altLang="ko-KR" sz="3200" b="1" dirty="0"/>
              <a:t>7 8</a:t>
            </a:r>
            <a:endParaRPr lang="ko-KR" altLang="en-US" sz="32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E62C9C-1BEB-0AC1-5456-78F77F760468}"/>
              </a:ext>
            </a:extLst>
          </p:cNvPr>
          <p:cNvCxnSpPr/>
          <p:nvPr/>
        </p:nvCxnSpPr>
        <p:spPr>
          <a:xfrm>
            <a:off x="2883877" y="2841674"/>
            <a:ext cx="0" cy="1159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1B4C51-379E-C1D2-44C6-ADABBBFDFFC2}"/>
              </a:ext>
            </a:extLst>
          </p:cNvPr>
          <p:cNvCxnSpPr/>
          <p:nvPr/>
        </p:nvCxnSpPr>
        <p:spPr>
          <a:xfrm>
            <a:off x="4724400" y="2807988"/>
            <a:ext cx="0" cy="1159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388DA0-E5D1-729F-2338-D41B433CBDF0}"/>
              </a:ext>
            </a:extLst>
          </p:cNvPr>
          <p:cNvCxnSpPr>
            <a:cxnSpLocks/>
          </p:cNvCxnSpPr>
          <p:nvPr/>
        </p:nvCxnSpPr>
        <p:spPr>
          <a:xfrm>
            <a:off x="6564923" y="2397948"/>
            <a:ext cx="0" cy="2062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E77FF1-8B7A-4919-A761-A9D8C59CFFAD}"/>
              </a:ext>
            </a:extLst>
          </p:cNvPr>
          <p:cNvCxnSpPr>
            <a:cxnSpLocks/>
          </p:cNvCxnSpPr>
          <p:nvPr/>
        </p:nvCxnSpPr>
        <p:spPr>
          <a:xfrm>
            <a:off x="7617655" y="2397947"/>
            <a:ext cx="0" cy="2062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7EA3A1-B0D6-E4EA-95DB-1EF9CA71559C}"/>
              </a:ext>
            </a:extLst>
          </p:cNvPr>
          <p:cNvSpPr txBox="1"/>
          <p:nvPr/>
        </p:nvSpPr>
        <p:spPr>
          <a:xfrm>
            <a:off x="3213076" y="45949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행렬과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B5754-CAA4-C316-4C57-CD7F257896B8}"/>
              </a:ext>
            </a:extLst>
          </p:cNvPr>
          <p:cNvSpPr txBox="1"/>
          <p:nvPr/>
        </p:nvSpPr>
        <p:spPr>
          <a:xfrm>
            <a:off x="6404098" y="45949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행렬은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CC610-D304-E9DC-9877-EE1924CA652D}"/>
              </a:ext>
            </a:extLst>
          </p:cNvPr>
          <p:cNvSpPr txBox="1"/>
          <p:nvPr/>
        </p:nvSpPr>
        <p:spPr>
          <a:xfrm>
            <a:off x="3945990" y="5442413"/>
            <a:ext cx="365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완전히 다른 행렬입니다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30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1760</Words>
  <Application>Microsoft Office PowerPoint</Application>
  <PresentationFormat>와이드스크린</PresentationFormat>
  <Paragraphs>342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행렬 소개</vt:lpstr>
      <vt:lpstr>행렬이란</vt:lpstr>
      <vt:lpstr>행렬이란</vt:lpstr>
      <vt:lpstr>행렬이란</vt:lpstr>
      <vt:lpstr>행렬의 구성요소</vt:lpstr>
      <vt:lpstr>행렬의 구성요소</vt:lpstr>
      <vt:lpstr>행렬의 구성요소</vt:lpstr>
      <vt:lpstr>행렬의 구성요소</vt:lpstr>
      <vt:lpstr>행렬의 구성요소</vt:lpstr>
      <vt:lpstr>행렬의 표시</vt:lpstr>
      <vt:lpstr>행렬의 표시</vt:lpstr>
      <vt:lpstr>행렬을 이용하는 곳</vt:lpstr>
      <vt:lpstr>행렬의 계산</vt:lpstr>
      <vt:lpstr>행렬의 덧셈</vt:lpstr>
      <vt:lpstr>행렬의 스칼라 곱셈</vt:lpstr>
      <vt:lpstr>행렬의 행렬 곱셈</vt:lpstr>
      <vt:lpstr>행렬의 행렬 곱셈</vt:lpstr>
      <vt:lpstr>행렬의 행렬 곱셈</vt:lpstr>
      <vt:lpstr>행렬의 행렬 곱셈</vt:lpstr>
      <vt:lpstr>행렬의 행렬 곱셈</vt:lpstr>
      <vt:lpstr>행렬의 행렬 곱셈</vt:lpstr>
      <vt:lpstr>행렬의 행렬 곱셈</vt:lpstr>
      <vt:lpstr>PowerPoint 프레젠테이션</vt:lpstr>
      <vt:lpstr>행렬의 행렬 곱셈 : 왜 쓰는가?</vt:lpstr>
      <vt:lpstr>행렬의 행렬 곱셈 : 어디에 쓰는가?</vt:lpstr>
      <vt:lpstr>행렬의 행렬 곱셈 : 어디에 쓰는가?</vt:lpstr>
      <vt:lpstr>행렬의 행렬 곱셈 : 어디에 쓰는가?</vt:lpstr>
      <vt:lpstr>행렬의 행렬 곱셈 : 어디에 쓰는가?</vt:lpstr>
      <vt:lpstr>행렬의 행렬 계산 : 주의할 점</vt:lpstr>
      <vt:lpstr>행렬의 행렬 계산 : 주의할 점</vt:lpstr>
      <vt:lpstr>행렬의 행렬 계산 : 주의할 점</vt:lpstr>
      <vt:lpstr>행렬의 행렬 계산 : 주의할 점</vt:lpstr>
      <vt:lpstr>행렬의 행렬 계산 : 주의할 점</vt:lpstr>
      <vt:lpstr>행렬의 행렬 계산 : 주의할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행렬 소개</dc:title>
  <dc:creator>이 재훈</dc:creator>
  <cp:lastModifiedBy>이 재훈</cp:lastModifiedBy>
  <cp:revision>67</cp:revision>
  <dcterms:created xsi:type="dcterms:W3CDTF">2023-09-13T07:28:34Z</dcterms:created>
  <dcterms:modified xsi:type="dcterms:W3CDTF">2023-09-13T09:36:49Z</dcterms:modified>
</cp:coreProperties>
</file>