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6"/>
      <p:bold r:id="rId17"/>
    </p:embeddedFont>
    <p:embeddedFont>
      <p:font typeface="Economica" panose="02000506040000020004" pitchFamily="2" charset="0"/>
      <p:regular r:id="rId18"/>
      <p:bold r:id="rId19"/>
      <p:italic r:id="rId20"/>
      <p:boldItalic r:id="rId21"/>
    </p:embeddedFont>
    <p:embeddedFont>
      <p:font typeface="Livvic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937591-B31C-46C1-A8FC-CEEE816D03F9}">
  <a:tblStyle styleId="{54937591-B31C-46C1-A8FC-CEEE816D0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5"/>
  </p:normalViewPr>
  <p:slideViewPr>
    <p:cSldViewPr snapToGrid="0">
      <p:cViewPr varScale="1">
        <p:scale>
          <a:sx n="119" d="100"/>
          <a:sy n="119" d="100"/>
        </p:scale>
        <p:origin x="9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0da924844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a0da924844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049371bce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b049371bce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049371bc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b049371b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0da924844_5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a0da924844_5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da924844_8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a0da924844_8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0da92484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a0da92484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049371bc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b049371bc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c9c825e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a8c9c825e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049371bc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b049371bc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049371bce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b049371bce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049371bce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b049371bce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0da92484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a0da92484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077650" y="3419200"/>
            <a:ext cx="2988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82400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482400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482400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482400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482400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482400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482400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482400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482400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923750" y="981600"/>
            <a:ext cx="5296500" cy="22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rgbClr val="4824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NMT/OpenNMT-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203.250.217.22/article/JAKO202018853211604.pdf" TargetMode="External"/><Relationship Id="rId5" Type="http://schemas.openxmlformats.org/officeDocument/2006/relationships/hyperlink" Target="http://hiai.co.kr/wp-content/uploads/2019/12/%EB%85%BC%EB%AC%B8%EC%A6%9D%EB%B9%99_2019_06.pdf" TargetMode="External"/><Relationship Id="rId4" Type="http://schemas.openxmlformats.org/officeDocument/2006/relationships/hyperlink" Target="https://forum.opennmt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3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1" name="Google Shape;141;p26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4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1" name="Google Shape;151;p26"/>
          <p:cNvSpPr/>
          <p:nvPr/>
        </p:nvSpPr>
        <p:spPr>
          <a:xfrm>
            <a:off x="2451220" y="1121286"/>
            <a:ext cx="4241561" cy="22588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3A3838"/>
                </a:solidFill>
              </a:rPr>
              <a:t>오픈소스 프로젝트</a:t>
            </a:r>
            <a:endParaRPr sz="3600">
              <a:solidFill>
                <a:srgbClr val="3A3838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3A3838"/>
                </a:solidFill>
              </a:rPr>
              <a:t>기말 발표</a:t>
            </a:r>
            <a:endParaRPr sz="3600">
              <a:solidFill>
                <a:srgbClr val="3A3838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2609232" y="3601123"/>
            <a:ext cx="392553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20160519 박유성</a:t>
            </a:r>
            <a:endParaRPr sz="12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20160328 김주원</a:t>
            </a:r>
            <a:endParaRPr sz="12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20160726</a:t>
            </a:r>
            <a:r>
              <a:rPr lang="ko" sz="1200" b="0" i="0" u="none" strike="noStrike" cap="non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엄진웅</a:t>
            </a:r>
            <a:endParaRPr sz="1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6"/>
          <p:cNvSpPr/>
          <p:nvPr/>
        </p:nvSpPr>
        <p:spPr>
          <a:xfrm rot="-5550834">
            <a:off x="4440750" y="634918"/>
            <a:ext cx="262501" cy="970573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2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" name="Google Shape;154;p26"/>
          <p:cNvCxnSpPr/>
          <p:nvPr/>
        </p:nvCxnSpPr>
        <p:spPr>
          <a:xfrm>
            <a:off x="4736650" y="3976725"/>
            <a:ext cx="4221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4736650" y="4171375"/>
            <a:ext cx="4221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4736650" y="3791850"/>
            <a:ext cx="4221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"/>
          </a:schemeClr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5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32" name="Google Shape;332;p35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2" name="Google Shape;342;p35"/>
          <p:cNvSpPr/>
          <p:nvPr/>
        </p:nvSpPr>
        <p:spPr>
          <a:xfrm>
            <a:off x="326572" y="602661"/>
            <a:ext cx="8496600" cy="430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3" name="Google Shape;343;p35"/>
          <p:cNvCxnSpPr/>
          <p:nvPr/>
        </p:nvCxnSpPr>
        <p:spPr>
          <a:xfrm>
            <a:off x="657526" y="431831"/>
            <a:ext cx="29430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4" name="Google Shape;344;p35"/>
          <p:cNvSpPr/>
          <p:nvPr/>
        </p:nvSpPr>
        <p:spPr>
          <a:xfrm>
            <a:off x="606238" y="5"/>
            <a:ext cx="573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A3838"/>
                </a:solidFill>
              </a:rPr>
              <a:t>5. 자체평가 - 최종 결과물</a:t>
            </a:r>
            <a:endParaRPr sz="1100"/>
          </a:p>
        </p:txBody>
      </p:sp>
      <p:sp>
        <p:nvSpPr>
          <p:cNvPr id="345" name="Google Shape;345;p35"/>
          <p:cNvSpPr/>
          <p:nvPr/>
        </p:nvSpPr>
        <p:spPr>
          <a:xfrm rot="-146823">
            <a:off x="214826" y="2090224"/>
            <a:ext cx="262737" cy="97189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35"/>
          <p:cNvSpPr/>
          <p:nvPr/>
        </p:nvSpPr>
        <p:spPr>
          <a:xfrm rot="206018">
            <a:off x="8691102" y="2089884"/>
            <a:ext cx="262220" cy="96911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606250" y="878425"/>
            <a:ext cx="7922400" cy="3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8" name="Google Shape;3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0" y="1006837"/>
            <a:ext cx="8030424" cy="34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"/>
          </a:schemeClr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3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54" name="Google Shape;354;p36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4" name="Google Shape;364;p36"/>
          <p:cNvSpPr/>
          <p:nvPr/>
        </p:nvSpPr>
        <p:spPr>
          <a:xfrm>
            <a:off x="326572" y="602661"/>
            <a:ext cx="8496600" cy="430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5" name="Google Shape;365;p36"/>
          <p:cNvCxnSpPr/>
          <p:nvPr/>
        </p:nvCxnSpPr>
        <p:spPr>
          <a:xfrm>
            <a:off x="657526" y="431831"/>
            <a:ext cx="29430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6" name="Google Shape;366;p36"/>
          <p:cNvSpPr/>
          <p:nvPr/>
        </p:nvSpPr>
        <p:spPr>
          <a:xfrm>
            <a:off x="606250" y="0"/>
            <a:ext cx="6345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A3838"/>
                </a:solidFill>
              </a:rPr>
              <a:t>5. 미비한 점 및 향후 발전 계획</a:t>
            </a:r>
            <a:endParaRPr sz="1100"/>
          </a:p>
        </p:txBody>
      </p:sp>
      <p:sp>
        <p:nvSpPr>
          <p:cNvPr id="367" name="Google Shape;367;p36"/>
          <p:cNvSpPr/>
          <p:nvPr/>
        </p:nvSpPr>
        <p:spPr>
          <a:xfrm rot="-146823">
            <a:off x="214826" y="2090224"/>
            <a:ext cx="262737" cy="97189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36"/>
          <p:cNvSpPr/>
          <p:nvPr/>
        </p:nvSpPr>
        <p:spPr>
          <a:xfrm rot="206018">
            <a:off x="8691102" y="2089884"/>
            <a:ext cx="262220" cy="96911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606250" y="602725"/>
            <a:ext cx="7922400" cy="4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5.1. 미비한 점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Char char="-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BLEU 점수를 30 ~ 40 사이 나오는게 초기 목표였지만 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한영 번역의 한계로 최대 19점까지 출력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Char char="-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valid과 test 데이터를 줄이고 train 데이터를 늘려 BLEU 점수를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향상시키려 했지만 오히려 낮게 출력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5.2. 향후 발전 계획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Char char="-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train 과정에서 loss 그래프 출력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5.3 차별성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Malgun Gothic"/>
              <a:buChar char="-"/>
            </a:pPr>
            <a:r>
              <a:rPr lang="ko" sz="2200">
                <a:latin typeface="Malgun Gothic"/>
                <a:ea typeface="Malgun Gothic"/>
                <a:cs typeface="Malgun Gothic"/>
                <a:sym typeface="Malgun Gothic"/>
              </a:rPr>
              <a:t>영한 번역과 한영 번역을 비교</a:t>
            </a: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75" name="Google Shape;375;p37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5" name="Google Shape;385;p37"/>
          <p:cNvSpPr/>
          <p:nvPr/>
        </p:nvSpPr>
        <p:spPr>
          <a:xfrm>
            <a:off x="326572" y="602661"/>
            <a:ext cx="8496600" cy="430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>
            <a:off x="657526" y="431831"/>
            <a:ext cx="29430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7" name="Google Shape;387;p37"/>
          <p:cNvSpPr/>
          <p:nvPr/>
        </p:nvSpPr>
        <p:spPr>
          <a:xfrm>
            <a:off x="606238" y="5"/>
            <a:ext cx="573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A3838"/>
                </a:solidFill>
              </a:rPr>
              <a:t>7.참고 사이트 및 논문</a:t>
            </a:r>
            <a:r>
              <a:rPr lang="ko" sz="3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100"/>
          </a:p>
        </p:txBody>
      </p:sp>
      <p:sp>
        <p:nvSpPr>
          <p:cNvPr id="388" name="Google Shape;388;p37"/>
          <p:cNvSpPr/>
          <p:nvPr/>
        </p:nvSpPr>
        <p:spPr>
          <a:xfrm rot="-146823">
            <a:off x="214826" y="2090224"/>
            <a:ext cx="262737" cy="97189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37"/>
          <p:cNvSpPr/>
          <p:nvPr/>
        </p:nvSpPr>
        <p:spPr>
          <a:xfrm rot="206018">
            <a:off x="8691102" y="2089884"/>
            <a:ext cx="262220" cy="96911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37"/>
          <p:cNvSpPr txBox="1"/>
          <p:nvPr/>
        </p:nvSpPr>
        <p:spPr>
          <a:xfrm>
            <a:off x="727375" y="903425"/>
            <a:ext cx="7489200" cy="3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ko" sz="2000">
                <a:solidFill>
                  <a:schemeClr val="dk1"/>
                </a:solidFill>
              </a:rPr>
              <a:t> OpenNMT 튜토리얼 github: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OpenNMT/OpenNMT-py: Open Source Neural Machine Translation in PyTorch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ko" sz="2000">
                <a:solidFill>
                  <a:schemeClr val="dk1"/>
                </a:solidFill>
              </a:rPr>
              <a:t> OpenNMT 포럼: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OpenNMT Forum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ko" sz="2000">
                <a:solidFill>
                  <a:schemeClr val="dk1"/>
                </a:solidFill>
              </a:rPr>
              <a:t>OpenNMT 논문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</a:t>
            </a:r>
            <a:r>
              <a:rPr lang="ko" u="sng">
                <a:solidFill>
                  <a:schemeClr val="hlink"/>
                </a:solidFill>
                <a:hlinkClick r:id="rId5"/>
              </a:rPr>
              <a:t>병렬 코퍼스 필터링과 한국어에 최적화된 서브 워드 분절 기법을 이용한 기계번역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</a:t>
            </a:r>
            <a:r>
              <a:rPr lang="ko" u="sng">
                <a:solidFill>
                  <a:schemeClr val="hlink"/>
                </a:solidFill>
                <a:hlinkClick r:id="rId6"/>
              </a:rPr>
              <a:t>공공 한영 병렬 말뭉치를 이용한 기계번역 성능 향상 연구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3"/>
          </a:scheme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62" name="Google Shape;162;p27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4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2" name="Google Shape;172;p27"/>
          <p:cNvSpPr/>
          <p:nvPr/>
        </p:nvSpPr>
        <p:spPr>
          <a:xfrm>
            <a:off x="326572" y="602661"/>
            <a:ext cx="8496514" cy="43041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3" name="Google Shape;173;p27"/>
          <p:cNvCxnSpPr/>
          <p:nvPr/>
        </p:nvCxnSpPr>
        <p:spPr>
          <a:xfrm>
            <a:off x="657526" y="431831"/>
            <a:ext cx="29430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4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27"/>
          <p:cNvSpPr/>
          <p:nvPr/>
        </p:nvSpPr>
        <p:spPr>
          <a:xfrm>
            <a:off x="606238" y="5"/>
            <a:ext cx="573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A3838"/>
                </a:solidFill>
              </a:rPr>
              <a:t>1. 목차</a:t>
            </a:r>
            <a:r>
              <a:rPr lang="ko" sz="3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100"/>
          </a:p>
        </p:txBody>
      </p:sp>
      <p:sp>
        <p:nvSpPr>
          <p:cNvPr id="175" name="Google Shape;175;p27"/>
          <p:cNvSpPr/>
          <p:nvPr/>
        </p:nvSpPr>
        <p:spPr>
          <a:xfrm rot="-150834">
            <a:off x="215325" y="2090053"/>
            <a:ext cx="262501" cy="970573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2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7"/>
          <p:cNvSpPr/>
          <p:nvPr/>
        </p:nvSpPr>
        <p:spPr>
          <a:xfrm rot="209007">
            <a:off x="8691834" y="2090053"/>
            <a:ext cx="262501" cy="970573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2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727375" y="903425"/>
            <a:ext cx="7489200" cy="3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-최종 제안 아이디어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-사용 데이터 획득과정 및 통계 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-제안 시스템의 구체적 기술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-제안 서비스 평가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-자체 평가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-참고 사이트 및 논문</a:t>
            </a:r>
            <a:endParaRPr sz="220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"/>
          </a:scheme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83" name="Google Shape;183;p28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3" name="Google Shape;193;p28"/>
          <p:cNvSpPr/>
          <p:nvPr/>
        </p:nvSpPr>
        <p:spPr>
          <a:xfrm>
            <a:off x="326572" y="602661"/>
            <a:ext cx="8496600" cy="430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4" name="Google Shape;194;p28"/>
          <p:cNvCxnSpPr/>
          <p:nvPr/>
        </p:nvCxnSpPr>
        <p:spPr>
          <a:xfrm>
            <a:off x="657526" y="431831"/>
            <a:ext cx="29430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28"/>
          <p:cNvSpPr/>
          <p:nvPr/>
        </p:nvSpPr>
        <p:spPr>
          <a:xfrm>
            <a:off x="606238" y="5"/>
            <a:ext cx="573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rgbClr val="3A3838"/>
                </a:solidFill>
              </a:rPr>
              <a:t>2. 제안 아이디어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/>
          <p:nvPr/>
        </p:nvSpPr>
        <p:spPr>
          <a:xfrm rot="-146823">
            <a:off x="214826" y="2090224"/>
            <a:ext cx="262737" cy="97189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8"/>
          <p:cNvSpPr/>
          <p:nvPr/>
        </p:nvSpPr>
        <p:spPr>
          <a:xfrm rot="206018">
            <a:off x="8691102" y="2089884"/>
            <a:ext cx="262220" cy="96911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4823175" y="903425"/>
            <a:ext cx="3837900" cy="3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rgbClr val="3A3838"/>
                </a:solidFill>
              </a:rPr>
              <a:t> - 한영 번역, 영한 번역을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rgbClr val="3A3838"/>
                </a:solidFill>
              </a:rPr>
              <a:t>   통한 BLEU 점수 비교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rgbClr val="3A3838"/>
                </a:solidFill>
              </a:rPr>
              <a:t> - OpenNMT를 사용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25" y="1516600"/>
            <a:ext cx="4377824" cy="2119159"/>
          </a:xfrm>
          <a:prstGeom prst="rect">
            <a:avLst/>
          </a:prstGeom>
          <a:noFill/>
          <a:ln w="25400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"/>
          </a:schemeClr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05" name="Google Shape;205;p29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" name="Google Shape;215;p29"/>
          <p:cNvSpPr/>
          <p:nvPr/>
        </p:nvSpPr>
        <p:spPr>
          <a:xfrm>
            <a:off x="326572" y="602661"/>
            <a:ext cx="8496600" cy="430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>
            <a:off x="657526" y="431831"/>
            <a:ext cx="29430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9"/>
          <p:cNvSpPr/>
          <p:nvPr/>
        </p:nvSpPr>
        <p:spPr>
          <a:xfrm>
            <a:off x="606238" y="5"/>
            <a:ext cx="573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rgbClr val="3A3838"/>
                </a:solidFill>
              </a:rPr>
              <a:t>3. 사용 데이터 획득과정 및 통계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8" name="Google Shape;218;p29"/>
          <p:cNvSpPr/>
          <p:nvPr/>
        </p:nvSpPr>
        <p:spPr>
          <a:xfrm rot="-146823">
            <a:off x="214826" y="2090224"/>
            <a:ext cx="262737" cy="97189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9"/>
          <p:cNvSpPr/>
          <p:nvPr/>
        </p:nvSpPr>
        <p:spPr>
          <a:xfrm rot="206018">
            <a:off x="8691102" y="2089884"/>
            <a:ext cx="262220" cy="96911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98225" y="903425"/>
            <a:ext cx="8162700" cy="3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3A3838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200"/>
              <a:buChar char="-"/>
            </a:pPr>
            <a:r>
              <a:rPr lang="ko" sz="2200">
                <a:solidFill>
                  <a:srgbClr val="3A3838"/>
                </a:solidFill>
              </a:rPr>
              <a:t>AI hub에 있는 한국어-영어 번역(병렬) 말뭉치 160만 개 사용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3A3838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200"/>
              <a:buChar char="-"/>
            </a:pPr>
            <a:r>
              <a:rPr lang="ko" sz="2200">
                <a:solidFill>
                  <a:srgbClr val="3A3838"/>
                </a:solidFill>
              </a:rPr>
              <a:t>출처 : 한국정보화진흥원</a:t>
            </a:r>
            <a:endParaRPr sz="220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"/>
          </a:schemeClr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26" name="Google Shape;226;p30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6" name="Google Shape;236;p30"/>
          <p:cNvSpPr/>
          <p:nvPr/>
        </p:nvSpPr>
        <p:spPr>
          <a:xfrm>
            <a:off x="326572" y="602661"/>
            <a:ext cx="8496600" cy="430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7" name="Google Shape;237;p30"/>
          <p:cNvCxnSpPr/>
          <p:nvPr/>
        </p:nvCxnSpPr>
        <p:spPr>
          <a:xfrm>
            <a:off x="657526" y="431831"/>
            <a:ext cx="29430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30"/>
          <p:cNvSpPr/>
          <p:nvPr/>
        </p:nvSpPr>
        <p:spPr>
          <a:xfrm>
            <a:off x="606238" y="5"/>
            <a:ext cx="573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A3838"/>
                </a:solidFill>
              </a:rPr>
              <a:t>4. 제안 시스템의 구체적 기술</a:t>
            </a:r>
            <a:r>
              <a:rPr lang="ko" sz="3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100"/>
          </a:p>
        </p:txBody>
      </p:sp>
      <p:sp>
        <p:nvSpPr>
          <p:cNvPr id="239" name="Google Shape;239;p30"/>
          <p:cNvSpPr/>
          <p:nvPr/>
        </p:nvSpPr>
        <p:spPr>
          <a:xfrm rot="-146823">
            <a:off x="214826" y="2090224"/>
            <a:ext cx="262737" cy="97189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30"/>
          <p:cNvSpPr/>
          <p:nvPr/>
        </p:nvSpPr>
        <p:spPr>
          <a:xfrm rot="206018">
            <a:off x="8691102" y="2089884"/>
            <a:ext cx="262220" cy="96911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657525" y="602650"/>
            <a:ext cx="7559100" cy="4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OpenNMT 2.0을 이용한 machine translation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    0단계 (bpe)</a:t>
            </a:r>
            <a:endParaRPr sz="2200">
              <a:solidFill>
                <a:srgbClr val="3A3838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200"/>
              <a:buChar char="-"/>
            </a:pPr>
            <a:r>
              <a:rPr lang="ko" sz="2200">
                <a:solidFill>
                  <a:srgbClr val="3A3838"/>
                </a:solidFill>
              </a:rPr>
              <a:t>기존의 긴 문장들을 토큰화 해주어 번역과 훈련에 용이하게 만들어준다.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rgbClr val="3A3838"/>
                </a:solidFill>
              </a:rPr>
              <a:t>  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rgbClr val="3A3838"/>
                </a:solidFill>
              </a:rPr>
              <a:t>  1단계 (어휘 빌드)</a:t>
            </a:r>
            <a:endParaRPr sz="2200">
              <a:solidFill>
                <a:srgbClr val="3A3838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200"/>
              <a:buChar char="-"/>
            </a:pPr>
            <a:r>
              <a:rPr lang="ko" sz="2200">
                <a:solidFill>
                  <a:srgbClr val="3A3838"/>
                </a:solidFill>
              </a:rPr>
              <a:t>준비된 병렬 문장들을 분석해 어휘의 빈도순으로 저장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  </a:t>
            </a:r>
            <a:endParaRPr sz="220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"/>
          </a:schemeClr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47" name="Google Shape;247;p31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7" name="Google Shape;257;p31"/>
          <p:cNvSpPr/>
          <p:nvPr/>
        </p:nvSpPr>
        <p:spPr>
          <a:xfrm>
            <a:off x="326572" y="602661"/>
            <a:ext cx="8496600" cy="430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8" name="Google Shape;258;p31"/>
          <p:cNvCxnSpPr/>
          <p:nvPr/>
        </p:nvCxnSpPr>
        <p:spPr>
          <a:xfrm>
            <a:off x="657526" y="431831"/>
            <a:ext cx="29430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31"/>
          <p:cNvSpPr/>
          <p:nvPr/>
        </p:nvSpPr>
        <p:spPr>
          <a:xfrm>
            <a:off x="606238" y="5"/>
            <a:ext cx="573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A3838"/>
                </a:solidFill>
              </a:rPr>
              <a:t>4. 제안 시스템의 구체적 기술</a:t>
            </a:r>
            <a:r>
              <a:rPr lang="ko" sz="3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100"/>
          </a:p>
        </p:txBody>
      </p:sp>
      <p:sp>
        <p:nvSpPr>
          <p:cNvPr id="260" name="Google Shape;260;p31"/>
          <p:cNvSpPr/>
          <p:nvPr/>
        </p:nvSpPr>
        <p:spPr>
          <a:xfrm rot="-146823">
            <a:off x="214826" y="2090224"/>
            <a:ext cx="262737" cy="97189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31"/>
          <p:cNvSpPr/>
          <p:nvPr/>
        </p:nvSpPr>
        <p:spPr>
          <a:xfrm rot="206018">
            <a:off x="8691102" y="2089884"/>
            <a:ext cx="262220" cy="96911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657525" y="602650"/>
            <a:ext cx="7559100" cy="4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2단계 (모델 훈련)</a:t>
            </a:r>
            <a:endParaRPr sz="2200">
              <a:solidFill>
                <a:srgbClr val="3A3838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200"/>
              <a:buChar char="-"/>
            </a:pPr>
            <a:r>
              <a:rPr lang="ko" sz="2200">
                <a:solidFill>
                  <a:srgbClr val="3A3838"/>
                </a:solidFill>
              </a:rPr>
              <a:t>인코더와 디코더 모두에 500개의 hidden units들의 2계층 LSTM의 모델을 실행</a:t>
            </a:r>
            <a:endParaRPr sz="2200">
              <a:solidFill>
                <a:srgbClr val="3A3838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200"/>
              <a:buChar char="-"/>
            </a:pPr>
            <a:r>
              <a:rPr lang="ko" sz="2200">
                <a:solidFill>
                  <a:srgbClr val="3A3838"/>
                </a:solidFill>
              </a:rPr>
              <a:t>지정한 valid_steps마다 valid 파일과 비교하여 loss 부분을 출력 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  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3단계 (번역)</a:t>
            </a:r>
            <a:endParaRPr sz="2200">
              <a:solidFill>
                <a:srgbClr val="3A3838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200"/>
              <a:buChar char="-"/>
            </a:pPr>
            <a:r>
              <a:rPr lang="ko" sz="2200">
                <a:solidFill>
                  <a:srgbClr val="3A3838"/>
                </a:solidFill>
              </a:rPr>
              <a:t>2단계 모델을 통해 src-test파일을 번역</a:t>
            </a: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A38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3A3838"/>
                </a:solidFill>
              </a:rPr>
              <a:t>4단계 (Detokenize and BLEU Score)</a:t>
            </a:r>
            <a:endParaRPr sz="220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"/>
          </a:schemeClr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68" name="Google Shape;268;p32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8" name="Google Shape;278;p32"/>
          <p:cNvSpPr/>
          <p:nvPr/>
        </p:nvSpPr>
        <p:spPr>
          <a:xfrm>
            <a:off x="326572" y="602661"/>
            <a:ext cx="8496600" cy="430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9" name="Google Shape;279;p32"/>
          <p:cNvCxnSpPr/>
          <p:nvPr/>
        </p:nvCxnSpPr>
        <p:spPr>
          <a:xfrm>
            <a:off x="657526" y="431831"/>
            <a:ext cx="29430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p32"/>
          <p:cNvSpPr/>
          <p:nvPr/>
        </p:nvSpPr>
        <p:spPr>
          <a:xfrm>
            <a:off x="606251" y="0"/>
            <a:ext cx="6277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A3838"/>
                </a:solidFill>
              </a:rPr>
              <a:t>4. 제안 서비스 평가 - 분석된 결과</a:t>
            </a:r>
            <a:endParaRPr sz="1100"/>
          </a:p>
        </p:txBody>
      </p:sp>
      <p:sp>
        <p:nvSpPr>
          <p:cNvPr id="281" name="Google Shape;281;p32"/>
          <p:cNvSpPr/>
          <p:nvPr/>
        </p:nvSpPr>
        <p:spPr>
          <a:xfrm rot="-146823">
            <a:off x="214826" y="2090224"/>
            <a:ext cx="262737" cy="97189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2"/>
          <p:cNvSpPr/>
          <p:nvPr/>
        </p:nvSpPr>
        <p:spPr>
          <a:xfrm rot="206018">
            <a:off x="8691102" y="2089884"/>
            <a:ext cx="262220" cy="96911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3" name="Google Shape;283;p32"/>
          <p:cNvGraphicFramePr/>
          <p:nvPr/>
        </p:nvGraphicFramePr>
        <p:xfrm>
          <a:off x="498225" y="829175"/>
          <a:ext cx="8162900" cy="2790825"/>
        </p:xfrm>
        <a:graphic>
          <a:graphicData uri="http://schemas.openxmlformats.org/drawingml/2006/table">
            <a:tbl>
              <a:tblPr>
                <a:noFill/>
                <a:tableStyleId>{54937591-B31C-46C1-A8FC-CEEE816D03F9}</a:tableStyleId>
              </a:tblPr>
              <a:tblGrid>
                <a:gridCol w="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3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3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Step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train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valid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test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BPE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BLEU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 b="1">
                          <a:highlight>
                            <a:srgbClr val="FFFFFF"/>
                          </a:highlight>
                        </a:rPr>
                        <a:t>1-gram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 b="1">
                          <a:highlight>
                            <a:srgbClr val="FFFFFF"/>
                          </a:highlight>
                        </a:rPr>
                        <a:t>2-gram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 b="1">
                          <a:highlight>
                            <a:srgbClr val="FFFFFF"/>
                          </a:highlight>
                        </a:rPr>
                        <a:t>3-gram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 b="1">
                          <a:highlight>
                            <a:srgbClr val="FFFFFF"/>
                          </a:highlight>
                        </a:rPr>
                        <a:t>4-gram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영-한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10만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127만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30만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O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5.36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28.2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9.5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3.4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1.3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영-한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10만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154만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O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4.90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27.9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9.4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3.4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1.2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영-한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20만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96만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O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6.30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29.6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10.7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4.2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1.7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영-한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20만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96만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X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1.97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14.3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4.2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1.3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0.5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영-한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20만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127만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30만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O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5.18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29.2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9.8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3.5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1.3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영-한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20만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154만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O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5.08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29.2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9.8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3.5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1.3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"/>
          </a:schemeClr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3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89" name="Google Shape;289;p33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9" name="Google Shape;299;p33"/>
          <p:cNvSpPr/>
          <p:nvPr/>
        </p:nvSpPr>
        <p:spPr>
          <a:xfrm>
            <a:off x="326572" y="602661"/>
            <a:ext cx="8496600" cy="430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0" name="Google Shape;300;p33"/>
          <p:cNvCxnSpPr/>
          <p:nvPr/>
        </p:nvCxnSpPr>
        <p:spPr>
          <a:xfrm>
            <a:off x="657526" y="431831"/>
            <a:ext cx="29430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1" name="Google Shape;301;p33"/>
          <p:cNvSpPr/>
          <p:nvPr/>
        </p:nvSpPr>
        <p:spPr>
          <a:xfrm>
            <a:off x="606251" y="0"/>
            <a:ext cx="6141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rgbClr val="3A3838"/>
                </a:solidFill>
              </a:rPr>
              <a:t>4. 제안 서비스 평가 - 분석된 결과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A3838"/>
              </a:solidFill>
            </a:endParaRPr>
          </a:p>
        </p:txBody>
      </p:sp>
      <p:sp>
        <p:nvSpPr>
          <p:cNvPr id="302" name="Google Shape;302;p33"/>
          <p:cNvSpPr/>
          <p:nvPr/>
        </p:nvSpPr>
        <p:spPr>
          <a:xfrm rot="-146823">
            <a:off x="214826" y="2090224"/>
            <a:ext cx="262737" cy="97189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33"/>
          <p:cNvSpPr/>
          <p:nvPr/>
        </p:nvSpPr>
        <p:spPr>
          <a:xfrm rot="206018">
            <a:off x="8691102" y="2089884"/>
            <a:ext cx="262220" cy="96911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4" name="Google Shape;304;p33"/>
          <p:cNvGraphicFramePr/>
          <p:nvPr/>
        </p:nvGraphicFramePr>
        <p:xfrm>
          <a:off x="498225" y="829175"/>
          <a:ext cx="8162875" cy="2790825"/>
        </p:xfrm>
        <a:graphic>
          <a:graphicData uri="http://schemas.openxmlformats.org/drawingml/2006/table">
            <a:tbl>
              <a:tblPr>
                <a:noFill/>
                <a:tableStyleId>{54937591-B31C-46C1-A8FC-CEEE816D03F9}</a:tableStyleId>
              </a:tblPr>
              <a:tblGrid>
                <a:gridCol w="74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Step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train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valid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test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BPE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BLEU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 b="1">
                          <a:highlight>
                            <a:srgbClr val="FFFFFF"/>
                          </a:highlight>
                        </a:rPr>
                        <a:t>1-gram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 b="1">
                          <a:highlight>
                            <a:srgbClr val="FFFFFF"/>
                          </a:highlight>
                        </a:rPr>
                        <a:t>2-gram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 b="1">
                          <a:highlight>
                            <a:srgbClr val="FFFFFF"/>
                          </a:highlight>
                        </a:rPr>
                        <a:t>3-gram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 b="1">
                          <a:highlight>
                            <a:srgbClr val="FFFFFF"/>
                          </a:highlight>
                        </a:rPr>
                        <a:t>4-gram</a:t>
                      </a:r>
                      <a:endParaRPr sz="11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한-영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5천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96만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O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1.46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12.0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2.5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0.7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0.2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한-영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5천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96만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X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1.26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12.7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2.2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0.5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0.2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한-영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96만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O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7.82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26.4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10.9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5.2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2.5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한-영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96만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X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5.25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20.8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7.6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3.3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1.5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한-영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10만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4만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4만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O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13.97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36.9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18.3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10.0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5.6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한-영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10만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96만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32만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O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19.07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47.7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24.4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13.8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 b="1">
                          <a:highlight>
                            <a:srgbClr val="FFFFFF"/>
                          </a:highlight>
                        </a:rPr>
                        <a:t>8.2</a:t>
                      </a:r>
                      <a:endParaRPr sz="12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"/>
          </a:schemeClr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3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10" name="Google Shape;310;p34"/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76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0" name="Google Shape;320;p34"/>
          <p:cNvSpPr/>
          <p:nvPr/>
        </p:nvSpPr>
        <p:spPr>
          <a:xfrm>
            <a:off x="326572" y="602661"/>
            <a:ext cx="8496600" cy="430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1" name="Google Shape;321;p34"/>
          <p:cNvCxnSpPr/>
          <p:nvPr/>
        </p:nvCxnSpPr>
        <p:spPr>
          <a:xfrm>
            <a:off x="657526" y="431831"/>
            <a:ext cx="2943000" cy="0"/>
          </a:xfrm>
          <a:prstGeom prst="straightConnector1">
            <a:avLst/>
          </a:prstGeom>
          <a:noFill/>
          <a:ln w="92075" cap="rnd" cmpd="sng">
            <a:solidFill>
              <a:srgbClr val="FFC000">
                <a:alpha val="6078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2" name="Google Shape;322;p34"/>
          <p:cNvSpPr/>
          <p:nvPr/>
        </p:nvSpPr>
        <p:spPr>
          <a:xfrm>
            <a:off x="606238" y="5"/>
            <a:ext cx="573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A3838"/>
                </a:solidFill>
              </a:rPr>
              <a:t>5. 자체평가 - 최종 결과물</a:t>
            </a:r>
            <a:endParaRPr sz="1100"/>
          </a:p>
        </p:txBody>
      </p:sp>
      <p:sp>
        <p:nvSpPr>
          <p:cNvPr id="323" name="Google Shape;323;p34"/>
          <p:cNvSpPr/>
          <p:nvPr/>
        </p:nvSpPr>
        <p:spPr>
          <a:xfrm rot="-146823">
            <a:off x="214826" y="2090224"/>
            <a:ext cx="262737" cy="97189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34"/>
          <p:cNvSpPr/>
          <p:nvPr/>
        </p:nvSpPr>
        <p:spPr>
          <a:xfrm rot="206018">
            <a:off x="8691102" y="2089884"/>
            <a:ext cx="262220" cy="969119"/>
          </a:xfrm>
          <a:custGeom>
            <a:avLst/>
            <a:gdLst/>
            <a:ahLst/>
            <a:cxnLst/>
            <a:rect l="l" t="t" r="r" b="b"/>
            <a:pathLst>
              <a:path w="299142" h="1511300" extrusionOk="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rgbClr val="FFF2CC">
              <a:alpha val="8588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606250" y="878425"/>
            <a:ext cx="7922400" cy="3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6" name="Google Shape;3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25" y="602650"/>
            <a:ext cx="6236251" cy="43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Macintosh PowerPoint</Application>
  <PresentationFormat>화면 슬라이드 쇼(16:9)</PresentationFormat>
  <Paragraphs>258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Open Sans</vt:lpstr>
      <vt:lpstr>Livvic</vt:lpstr>
      <vt:lpstr>Malgun Gothic</vt:lpstr>
      <vt:lpstr>Arial</vt:lpstr>
      <vt:lpstr>Economica</vt:lpstr>
      <vt:lpstr>Luxe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엄 진웅</cp:lastModifiedBy>
  <cp:revision>1</cp:revision>
  <dcterms:modified xsi:type="dcterms:W3CDTF">2021-06-28T06:00:08Z</dcterms:modified>
</cp:coreProperties>
</file>