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5"/>
  </p:notesMasterIdLst>
  <p:sldIdLst>
    <p:sldId id="372" r:id="rId2"/>
    <p:sldId id="256" r:id="rId3"/>
    <p:sldId id="368" r:id="rId4"/>
    <p:sldId id="301" r:id="rId5"/>
    <p:sldId id="303" r:id="rId6"/>
    <p:sldId id="306" r:id="rId7"/>
    <p:sldId id="317" r:id="rId8"/>
    <p:sldId id="307" r:id="rId9"/>
    <p:sldId id="308" r:id="rId10"/>
    <p:sldId id="304" r:id="rId11"/>
    <p:sldId id="309" r:id="rId12"/>
    <p:sldId id="339" r:id="rId13"/>
    <p:sldId id="313" r:id="rId14"/>
    <p:sldId id="315" r:id="rId15"/>
    <p:sldId id="316" r:id="rId16"/>
    <p:sldId id="331" r:id="rId17"/>
    <p:sldId id="332" r:id="rId18"/>
    <p:sldId id="329" r:id="rId19"/>
    <p:sldId id="330" r:id="rId20"/>
    <p:sldId id="318" r:id="rId21"/>
    <p:sldId id="336" r:id="rId22"/>
    <p:sldId id="337" r:id="rId23"/>
    <p:sldId id="334" r:id="rId24"/>
    <p:sldId id="314" r:id="rId25"/>
    <p:sldId id="312" r:id="rId26"/>
    <p:sldId id="311" r:id="rId27"/>
    <p:sldId id="319" r:id="rId28"/>
    <p:sldId id="326" r:id="rId29"/>
    <p:sldId id="327" r:id="rId30"/>
    <p:sldId id="322" r:id="rId31"/>
    <p:sldId id="323" r:id="rId32"/>
    <p:sldId id="324" r:id="rId33"/>
    <p:sldId id="348" r:id="rId34"/>
    <p:sldId id="349" r:id="rId35"/>
    <p:sldId id="325" r:id="rId36"/>
    <p:sldId id="355" r:id="rId37"/>
    <p:sldId id="350" r:id="rId38"/>
    <p:sldId id="354" r:id="rId39"/>
    <p:sldId id="352" r:id="rId40"/>
    <p:sldId id="353" r:id="rId41"/>
    <p:sldId id="344" r:id="rId42"/>
    <p:sldId id="345" r:id="rId43"/>
    <p:sldId id="366" r:id="rId44"/>
    <p:sldId id="320" r:id="rId45"/>
    <p:sldId id="367" r:id="rId46"/>
    <p:sldId id="369" r:id="rId47"/>
    <p:sldId id="364" r:id="rId48"/>
    <p:sldId id="365" r:id="rId49"/>
    <p:sldId id="360" r:id="rId50"/>
    <p:sldId id="357" r:id="rId51"/>
    <p:sldId id="358" r:id="rId52"/>
    <p:sldId id="371" r:id="rId53"/>
    <p:sldId id="370" r:id="rId54"/>
  </p:sldIdLst>
  <p:sldSz cx="9144000" cy="5143500" type="screen16x9"/>
  <p:notesSz cx="6858000" cy="9144000"/>
  <p:embeddedFontLst>
    <p:embeddedFont>
      <p:font typeface="Roboto Slab" pitchFamily="2" charset="0"/>
      <p:regular r:id="rId56"/>
      <p:bold r:id="rId57"/>
    </p:embeddedFont>
    <p:embeddedFont>
      <p:font typeface="Source Sans Pro" panose="020B050303040302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939"/>
    <a:srgbClr val="FFFFFF"/>
    <a:srgbClr val="32AC83"/>
    <a:srgbClr val="FF8B8B"/>
    <a:srgbClr val="3CD098"/>
    <a:srgbClr val="66FF99"/>
    <a:srgbClr val="99FF99"/>
    <a:srgbClr val="99FF66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BC39A-1E70-4EDE-902E-479CE40E37F8}" v="499" dt="2023-02-01T09:32:44.059"/>
  </p1510:revLst>
</p1510:revInfo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05" autoAdjust="0"/>
  </p:normalViewPr>
  <p:slideViewPr>
    <p:cSldViewPr snapToGrid="0">
      <p:cViewPr varScale="1">
        <p:scale>
          <a:sx n="93" d="100"/>
          <a:sy n="93" d="100"/>
        </p:scale>
        <p:origin x="11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428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252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5048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Git (the orange one) is the tool you can install on your computer and use to version control your projects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err="1"/>
              <a:t>Github</a:t>
            </a:r>
            <a:r>
              <a:rPr lang="en-SG" dirty="0"/>
              <a:t> is the website where you can upload and share these projects with other people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490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594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589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18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Showing the where the files are</a:t>
            </a:r>
          </a:p>
        </p:txBody>
      </p:sp>
    </p:spTree>
    <p:extLst>
      <p:ext uri="{BB962C8B-B14F-4D97-AF65-F5344CB8AC3E}">
        <p14:creationId xmlns:p14="http://schemas.microsoft.com/office/powerpoint/2010/main" val="3575606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141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Cloning a repo from </a:t>
            </a:r>
            <a:r>
              <a:rPr lang="en-US" dirty="0" err="1"/>
              <a:t>Github</a:t>
            </a:r>
            <a:r>
              <a:rPr lang="en-US" dirty="0"/>
              <a:t> to your computer</a:t>
            </a:r>
          </a:p>
        </p:txBody>
      </p:sp>
    </p:spTree>
    <p:extLst>
      <p:ext uri="{BB962C8B-B14F-4D97-AF65-F5344CB8AC3E}">
        <p14:creationId xmlns:p14="http://schemas.microsoft.com/office/powerpoint/2010/main" val="3750663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52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Stage: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/>
              <a:t>Add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/>
              <a:t>Commit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4199905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Showing the where the files are</a:t>
            </a:r>
          </a:p>
        </p:txBody>
      </p:sp>
    </p:spTree>
    <p:extLst>
      <p:ext uri="{BB962C8B-B14F-4D97-AF65-F5344CB8AC3E}">
        <p14:creationId xmlns:p14="http://schemas.microsoft.com/office/powerpoint/2010/main" val="97330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202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Pushing changes to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18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921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SVN vs. Git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471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Pt.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Centralised Version Control: SVN, Perforce, CVN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Distributed Version Control: git, Mercurial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473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461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2214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Show how to add collaborators on a repo (</a:t>
            </a:r>
            <a:r>
              <a:rPr lang="en-SG" dirty="0" err="1"/>
              <a:t>vv</a:t>
            </a:r>
            <a:r>
              <a:rPr lang="en-SG" dirty="0"/>
              <a:t> </a:t>
            </a:r>
            <a:r>
              <a:rPr lang="en-SG" dirty="0" err="1"/>
              <a:t>impt</a:t>
            </a:r>
            <a:r>
              <a:rPr lang="en-SG" dirty="0"/>
              <a:t> if it’s private or they won’t see)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707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050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Literally Animation Hell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335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131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try branching off and making some changes to your file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156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err="1"/>
              <a:t>Plz</a:t>
            </a:r>
            <a:r>
              <a:rPr lang="en-SG" dirty="0"/>
              <a:t> 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63428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129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 err="1"/>
              <a:t>badbadbad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19912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93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4039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9530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04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1911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64864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example of some branching practices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75120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A flow more people use (There are more advanced ones but it </a:t>
            </a:r>
            <a:r>
              <a:rPr lang="en-SG" dirty="0" err="1"/>
              <a:t>rlly</a:t>
            </a:r>
            <a:r>
              <a:rPr lang="en-SG" dirty="0"/>
              <a:t> depends on the ppl you’re with)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5825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4599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975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27412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9965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General </a:t>
            </a:r>
            <a:r>
              <a:rPr lang="en-SG" dirty="0" err="1"/>
              <a:t>Github</a:t>
            </a:r>
            <a:r>
              <a:rPr lang="en-SG" dirty="0"/>
              <a:t> 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2422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319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Forking is copying from another repo on </a:t>
            </a:r>
            <a:r>
              <a:rPr lang="en-US" dirty="0" err="1"/>
              <a:t>Github</a:t>
            </a:r>
            <a:r>
              <a:rPr lang="en-US" dirty="0"/>
              <a:t> (I don’t </a:t>
            </a:r>
            <a:r>
              <a:rPr lang="en-US" dirty="0" err="1"/>
              <a:t>rlly</a:t>
            </a:r>
            <a:r>
              <a:rPr lang="en-US" dirty="0"/>
              <a:t> use it unless I’m working on Open Source stuff)</a:t>
            </a:r>
          </a:p>
        </p:txBody>
      </p:sp>
    </p:spTree>
    <p:extLst>
      <p:ext uri="{BB962C8B-B14F-4D97-AF65-F5344CB8AC3E}">
        <p14:creationId xmlns:p14="http://schemas.microsoft.com/office/powerpoint/2010/main" val="242661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Version control lets you do 2 very important things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0941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33094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3687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Just show</a:t>
            </a:r>
          </a:p>
        </p:txBody>
      </p:sp>
    </p:spTree>
    <p:extLst>
      <p:ext uri="{BB962C8B-B14F-4D97-AF65-F5344CB8AC3E}">
        <p14:creationId xmlns:p14="http://schemas.microsoft.com/office/powerpoint/2010/main" val="39248285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There really shouldn’t be anyone seeing this but if you do you can ask me toss you another USB data blocker (while I still have them) secret{waw_sl1d3s}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672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353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0505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Good commit messages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9843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788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Wooniety/Github-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Github.com/Wooniety/Github-Worksho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11" Type="http://schemas.openxmlformats.org/officeDocument/2006/relationships/image" Target="../media/image28.sv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5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svg"/><Relationship Id="rId11" Type="http://schemas.openxmlformats.org/officeDocument/2006/relationships/image" Target="../media/image30.svg"/><Relationship Id="rId5" Type="http://schemas.openxmlformats.org/officeDocument/2006/relationships/image" Target="../media/image19.png"/><Relationship Id="rId10" Type="http://schemas.openxmlformats.org/officeDocument/2006/relationships/image" Target="../media/image29.png"/><Relationship Id="rId4" Type="http://schemas.openxmlformats.org/officeDocument/2006/relationships/image" Target="../media/image24.svg"/><Relationship Id="rId9" Type="http://schemas.openxmlformats.org/officeDocument/2006/relationships/image" Target="../media/image33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3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9.png"/><Relationship Id="rId17" Type="http://schemas.openxmlformats.org/officeDocument/2006/relationships/image" Target="../media/image39.sv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11" Type="http://schemas.openxmlformats.org/officeDocument/2006/relationships/image" Target="../media/image28.svg"/><Relationship Id="rId5" Type="http://schemas.openxmlformats.org/officeDocument/2006/relationships/image" Target="../media/image23.png"/><Relationship Id="rId15" Type="http://schemas.openxmlformats.org/officeDocument/2006/relationships/image" Target="../media/image37.sv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6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42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24.svg"/><Relationship Id="rId4" Type="http://schemas.microsoft.com/office/2007/relationships/hdphoto" Target="../media/hdphoto1.wdp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google.com/forms/d/e/1FAIpQLSdHo5CYgIghmHH65Gitwld_wkwXnuE-UhSEBD_EPlA7D0krBA/viewform?usp=sf_lin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4683449" y="1287463"/>
            <a:ext cx="3675300" cy="2019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SG" b="1" dirty="0"/>
              <a:t>There’s refreshments</a:t>
            </a:r>
            <a:r>
              <a:rPr lang="en" b="1" dirty="0"/>
              <a:t>!</a:t>
            </a:r>
          </a:p>
          <a:p>
            <a:pPr marL="0" indent="0">
              <a:buNone/>
            </a:pPr>
            <a:r>
              <a:rPr lang="en" dirty="0"/>
              <a:t>Sign your name at the table in front to collect </a:t>
            </a:r>
            <a:r>
              <a:rPr lang="en-SG" dirty="0"/>
              <a:t>them</a:t>
            </a:r>
            <a:endParaRPr lang="en" dirty="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Welcome!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785346" y="1350963"/>
            <a:ext cx="3675300" cy="1892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/>
              <a:t>While you wait</a:t>
            </a:r>
            <a:endParaRPr lang="en-US"/>
          </a:p>
          <a:p>
            <a:pPr marL="0" indent="0">
              <a:buNone/>
            </a:pPr>
            <a:r>
              <a:rPr lang="en"/>
              <a:t>Have you done these?</a:t>
            </a:r>
            <a:endParaRPr lang="en-US"/>
          </a:p>
          <a:p>
            <a:pPr marL="342900" indent="-342900">
              <a:buFont typeface="Calibri,Sans-Serif"/>
              <a:buChar char="-"/>
            </a:pPr>
            <a:r>
              <a:rPr lang="en"/>
              <a:t>Created a Github Account</a:t>
            </a:r>
            <a:endParaRPr lang="en-US"/>
          </a:p>
          <a:p>
            <a:pPr marL="342900" indent="-342900">
              <a:buFont typeface="Calibri,Sans-Serif"/>
              <a:buChar char="-"/>
            </a:pPr>
            <a:r>
              <a:rPr lang="en"/>
              <a:t>Downloaded Github </a:t>
            </a:r>
            <a:r>
              <a:rPr lang="en-SG"/>
              <a:t>Desktop</a:t>
            </a:r>
          </a:p>
          <a:p>
            <a:pPr marL="342900" indent="-342900">
              <a:buFont typeface="Calibri,Sans-Serif"/>
              <a:buChar char="-"/>
            </a:pPr>
            <a:endParaRPr lang="en-US"/>
          </a:p>
          <a:p>
            <a:pPr marL="0" indent="0">
              <a:buNone/>
            </a:pPr>
            <a:endParaRPr lang="en" b="1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" name="Google Shape;134;p19">
            <a:extLst>
              <a:ext uri="{FF2B5EF4-FFF2-40B4-BE49-F238E27FC236}">
                <a16:creationId xmlns:a16="http://schemas.microsoft.com/office/drawing/2014/main" id="{556610BA-252A-DA92-5BAA-9FCC2AD9AE0B}"/>
              </a:ext>
            </a:extLst>
          </p:cNvPr>
          <p:cNvSpPr txBox="1">
            <a:spLocks/>
          </p:cNvSpPr>
          <p:nvPr/>
        </p:nvSpPr>
        <p:spPr>
          <a:xfrm>
            <a:off x="1122" y="3773487"/>
            <a:ext cx="9144236" cy="14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None/>
            </a:pPr>
            <a:r>
              <a:rPr lang="en" dirty="0"/>
              <a:t>Links and materials available at:</a:t>
            </a:r>
            <a:endParaRPr lang="en-US" dirty="0"/>
          </a:p>
          <a:p>
            <a:pPr marL="0" indent="0" algn="ctr">
              <a:buNone/>
            </a:pPr>
            <a:r>
              <a:rPr lang="en-SG" dirty="0">
                <a:hlinkClick r:id="rId3"/>
              </a:rPr>
              <a:t>bit.ly/NTU-ghMats2023</a:t>
            </a:r>
            <a:endParaRPr lang="en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14149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2.</a:t>
            </a:r>
          </a:p>
          <a:p>
            <a:r>
              <a:rPr lang="en-US" err="1">
                <a:solidFill>
                  <a:srgbClr val="0091EA"/>
                </a:solidFill>
              </a:rPr>
              <a:t>Github</a:t>
            </a:r>
            <a:endParaRPr lang="en">
              <a:solidFill>
                <a:srgbClr val="0091EA"/>
              </a:solidFill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What is it?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45843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/>
              <a:t>git </a:t>
            </a:r>
            <a:r>
              <a:rPr lang="en-US" sz="3000" b="1"/>
              <a:t>≠</a:t>
            </a:r>
            <a:r>
              <a:rPr lang="en-US" sz="3000"/>
              <a:t> </a:t>
            </a:r>
            <a:r>
              <a:rPr lang="en-US" sz="3000" err="1"/>
              <a:t>Github</a:t>
            </a:r>
            <a:endParaRPr lang="en-US" sz="300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E0C8E7-69E0-439A-9F8B-0ED128F6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0323" y="2085880"/>
            <a:ext cx="3577653" cy="14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133;p19">
            <a:extLst>
              <a:ext uri="{FF2B5EF4-FFF2-40B4-BE49-F238E27FC236}">
                <a16:creationId xmlns:a16="http://schemas.microsoft.com/office/drawing/2014/main" id="{DE8895E3-2D67-4B02-A3A6-0C13FC729822}"/>
              </a:ext>
            </a:extLst>
          </p:cNvPr>
          <p:cNvSpPr txBox="1">
            <a:spLocks/>
          </p:cNvSpPr>
          <p:nvPr/>
        </p:nvSpPr>
        <p:spPr>
          <a:xfrm>
            <a:off x="4444459" y="2215337"/>
            <a:ext cx="943645" cy="123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8800" b="1">
                <a:solidFill>
                  <a:schemeClr val="tx1"/>
                </a:solidFill>
              </a:rPr>
              <a:t>≠</a:t>
            </a:r>
          </a:p>
        </p:txBody>
      </p:sp>
      <p:pic>
        <p:nvPicPr>
          <p:cNvPr id="1028" name="Picture 4" descr="https://github.githubassets.com/images/modules/logos_page/GitHub-Logo.png">
            <a:extLst>
              <a:ext uri="{FF2B5EF4-FFF2-40B4-BE49-F238E27FC236}">
                <a16:creationId xmlns:a16="http://schemas.microsoft.com/office/drawing/2014/main" id="{A661ADF3-BE1A-4652-A6DC-C2E8C09DE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598" y="3336363"/>
            <a:ext cx="2515208" cy="65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ithub.githubassets.com/images/modules/logos_page/GitHub-Mark.png">
            <a:extLst>
              <a:ext uri="{FF2B5EF4-FFF2-40B4-BE49-F238E27FC236}">
                <a16:creationId xmlns:a16="http://schemas.microsoft.com/office/drawing/2014/main" id="{50F9A30E-9418-4FCF-AE29-930CC74B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588" y="1605135"/>
            <a:ext cx="1731228" cy="173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77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/>
              <a:t>git </a:t>
            </a:r>
            <a:r>
              <a:rPr lang="en-US" sz="3000" b="1"/>
              <a:t>≠</a:t>
            </a:r>
            <a:r>
              <a:rPr lang="en-US" sz="3000"/>
              <a:t> </a:t>
            </a:r>
            <a:r>
              <a:rPr lang="en-US" sz="3000" err="1"/>
              <a:t>Github</a:t>
            </a:r>
            <a:endParaRPr lang="en-US" sz="300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68B4-1FFD-5AB4-99F9-34680BD34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534" y="1010720"/>
            <a:ext cx="6668932" cy="361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57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/>
              <a:t>git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" name="Google Shape;132;p19">
            <a:extLst>
              <a:ext uri="{FF2B5EF4-FFF2-40B4-BE49-F238E27FC236}">
                <a16:creationId xmlns:a16="http://schemas.microsoft.com/office/drawing/2014/main" id="{7E466DE4-0DC0-4AA3-8C34-B24C5AEEB75F}"/>
              </a:ext>
            </a:extLst>
          </p:cNvPr>
          <p:cNvSpPr txBox="1">
            <a:spLocks/>
          </p:cNvSpPr>
          <p:nvPr/>
        </p:nvSpPr>
        <p:spPr>
          <a:xfrm>
            <a:off x="967071" y="3664757"/>
            <a:ext cx="7209857" cy="44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None/>
            </a:pPr>
            <a:r>
              <a:rPr lang="en-US"/>
              <a:t>git is a Version control system software that you can run on your own computer, or on a server</a:t>
            </a:r>
            <a:endParaRPr lang="en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D0943C5-5FC6-48E6-8E1A-83F781754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3151" y="1937071"/>
            <a:ext cx="2674600" cy="111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Git for Windows">
            <a:extLst>
              <a:ext uri="{FF2B5EF4-FFF2-40B4-BE49-F238E27FC236}">
                <a16:creationId xmlns:a16="http://schemas.microsoft.com/office/drawing/2014/main" id="{52D61428-A3CE-4366-9836-D31579758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41" b="46180"/>
          <a:stretch/>
        </p:blipFill>
        <p:spPr bwMode="auto">
          <a:xfrm>
            <a:off x="3918409" y="1010720"/>
            <a:ext cx="4171706" cy="254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9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err="1"/>
              <a:t>Github</a:t>
            </a:r>
            <a:endParaRPr lang="en-US" sz="300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9" name="Google Shape;132;p19">
            <a:extLst>
              <a:ext uri="{FF2B5EF4-FFF2-40B4-BE49-F238E27FC236}">
                <a16:creationId xmlns:a16="http://schemas.microsoft.com/office/drawing/2014/main" id="{924EA469-7F9B-4021-AF03-B3A9C71D1251}"/>
              </a:ext>
            </a:extLst>
          </p:cNvPr>
          <p:cNvSpPr txBox="1">
            <a:spLocks/>
          </p:cNvSpPr>
          <p:nvPr/>
        </p:nvSpPr>
        <p:spPr>
          <a:xfrm>
            <a:off x="967071" y="3664757"/>
            <a:ext cx="7209857" cy="44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None/>
            </a:pPr>
            <a:r>
              <a:rPr lang="en-US"/>
              <a:t>GitHub is a Web-based service for storing, sharing, and collaborating on projects managed with Git</a:t>
            </a:r>
          </a:p>
          <a:p>
            <a:pPr marL="0" indent="0" algn="ctr">
              <a:buNone/>
            </a:pPr>
            <a:endParaRPr lang="en-US"/>
          </a:p>
        </p:txBody>
      </p:sp>
      <p:pic>
        <p:nvPicPr>
          <p:cNvPr id="6" name="Picture 4" descr="https://github.githubassets.com/images/modules/logos_page/GitHub-Logo.png">
            <a:extLst>
              <a:ext uri="{FF2B5EF4-FFF2-40B4-BE49-F238E27FC236}">
                <a16:creationId xmlns:a16="http://schemas.microsoft.com/office/drawing/2014/main" id="{D47665CE-6710-4331-9B6E-7F327A8D2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28" y="2755517"/>
            <a:ext cx="1926822" cy="50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github.githubassets.com/images/modules/logos_page/GitHub-Mark.png">
            <a:extLst>
              <a:ext uri="{FF2B5EF4-FFF2-40B4-BE49-F238E27FC236}">
                <a16:creationId xmlns:a16="http://schemas.microsoft.com/office/drawing/2014/main" id="{C19C13B0-0EBD-4F22-8BE9-1A3AF0A0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868" y="1429278"/>
            <a:ext cx="1326239" cy="132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3E7FDD-5106-4206-845E-D08F581D1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5690" y="892523"/>
            <a:ext cx="4686300" cy="25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304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err="1"/>
              <a:t>Github</a:t>
            </a:r>
            <a:r>
              <a:rPr lang="en-US" sz="3000"/>
              <a:t> Desktop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D953C12-BC6D-41AE-B10B-9B42B7353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9644" y="1366485"/>
            <a:ext cx="1942506" cy="1942506"/>
          </a:xfrm>
          <a:prstGeom prst="rect">
            <a:avLst/>
          </a:prstGeom>
        </p:spPr>
      </p:pic>
      <p:sp>
        <p:nvSpPr>
          <p:cNvPr id="4" name="AutoShape 4" descr="blob:https://web.telegram.org/b3d4f771-94aa-42a8-ad42-d96529327bd7">
            <a:extLst>
              <a:ext uri="{FF2B5EF4-FFF2-40B4-BE49-F238E27FC236}">
                <a16:creationId xmlns:a16="http://schemas.microsoft.com/office/drawing/2014/main" id="{4B75226C-64DD-42EE-801F-93787F11AB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0003D2-2A18-434A-8DBE-04EB0A182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0853" y="997757"/>
            <a:ext cx="3819094" cy="2667000"/>
          </a:xfrm>
          <a:prstGeom prst="rect">
            <a:avLst/>
          </a:prstGeom>
        </p:spPr>
      </p:pic>
      <p:sp>
        <p:nvSpPr>
          <p:cNvPr id="14" name="Google Shape;132;p19">
            <a:extLst>
              <a:ext uri="{FF2B5EF4-FFF2-40B4-BE49-F238E27FC236}">
                <a16:creationId xmlns:a16="http://schemas.microsoft.com/office/drawing/2014/main" id="{4F6D447E-D65B-4BA9-A5AE-0BE065652553}"/>
              </a:ext>
            </a:extLst>
          </p:cNvPr>
          <p:cNvSpPr txBox="1">
            <a:spLocks/>
          </p:cNvSpPr>
          <p:nvPr/>
        </p:nvSpPr>
        <p:spPr>
          <a:xfrm>
            <a:off x="967071" y="3664757"/>
            <a:ext cx="7209857" cy="44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None/>
            </a:pPr>
            <a:r>
              <a:rPr lang="en-US"/>
              <a:t>An application made by </a:t>
            </a:r>
            <a:r>
              <a:rPr lang="en-US" err="1"/>
              <a:t>Github</a:t>
            </a:r>
            <a:r>
              <a:rPr lang="en-US"/>
              <a:t> made to use a GUI instead of the command line or web browser</a:t>
            </a:r>
          </a:p>
          <a:p>
            <a:pPr mar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2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err="1"/>
              <a:t>Github</a:t>
            </a:r>
            <a:r>
              <a:rPr lang="en-US" sz="3000"/>
              <a:t> Desktop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2F51CB-B55B-408E-B05C-FA9811212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658" y="1221525"/>
            <a:ext cx="4652684" cy="327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9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1078005" y="1742949"/>
            <a:ext cx="671456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/>
              <a:t>Create a repository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1078006" y="2885356"/>
            <a:ext cx="671456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The first project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503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err="1"/>
              <a:t>Github</a:t>
            </a:r>
            <a:r>
              <a:rPr lang="en-US" sz="3000"/>
              <a:t> Desktop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8" name="Picture 7" descr="https://github.githubassets.com/images/modules/logos_page/GitHub-Mark.png">
            <a:extLst>
              <a:ext uri="{FF2B5EF4-FFF2-40B4-BE49-F238E27FC236}">
                <a16:creationId xmlns:a16="http://schemas.microsoft.com/office/drawing/2014/main" id="{ECCB438E-DC19-43E5-9B39-778F33A0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467" y="1062945"/>
            <a:ext cx="1149060" cy="11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7DB8F5A5-181A-46E4-BA61-C6D93AC6F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2773" y="960502"/>
            <a:ext cx="1512376" cy="1512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766C0B8-465C-44D0-8F1B-1C3617DB74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5333" y="1436819"/>
            <a:ext cx="389534" cy="389534"/>
          </a:xfrm>
          <a:prstGeom prst="rect">
            <a:avLst/>
          </a:prstGeom>
        </p:spPr>
      </p:pic>
      <p:pic>
        <p:nvPicPr>
          <p:cNvPr id="10" name="Picture 2" descr="https://git-scm.com/images/logos/downloads/Git-Icon-1788C.png">
            <a:extLst>
              <a:ext uri="{FF2B5EF4-FFF2-40B4-BE49-F238E27FC236}">
                <a16:creationId xmlns:a16="http://schemas.microsoft.com/office/drawing/2014/main" id="{1F7DD8A7-43CB-42ED-86F5-2A441603A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37" y="1469997"/>
            <a:ext cx="340686" cy="3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2;p19">
            <a:extLst>
              <a:ext uri="{FF2B5EF4-FFF2-40B4-BE49-F238E27FC236}">
                <a16:creationId xmlns:a16="http://schemas.microsoft.com/office/drawing/2014/main" id="{7D9AF418-8C9E-43C4-B891-8E146B1EB4BA}"/>
              </a:ext>
            </a:extLst>
          </p:cNvPr>
          <p:cNvSpPr txBox="1">
            <a:spLocks/>
          </p:cNvSpPr>
          <p:nvPr/>
        </p:nvSpPr>
        <p:spPr>
          <a:xfrm>
            <a:off x="1998383" y="2191675"/>
            <a:ext cx="2052968" cy="46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/>
              <a:t>Computer</a:t>
            </a:r>
          </a:p>
        </p:txBody>
      </p:sp>
      <p:sp>
        <p:nvSpPr>
          <p:cNvPr id="12" name="Google Shape;132;p19">
            <a:extLst>
              <a:ext uri="{FF2B5EF4-FFF2-40B4-BE49-F238E27FC236}">
                <a16:creationId xmlns:a16="http://schemas.microsoft.com/office/drawing/2014/main" id="{6E6DE50E-8BE0-4C84-92EF-E7F43FCEF913}"/>
              </a:ext>
            </a:extLst>
          </p:cNvPr>
          <p:cNvSpPr txBox="1">
            <a:spLocks/>
          </p:cNvSpPr>
          <p:nvPr/>
        </p:nvSpPr>
        <p:spPr>
          <a:xfrm>
            <a:off x="4998513" y="2205046"/>
            <a:ext cx="2052968" cy="46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err="1"/>
              <a:t>Github</a:t>
            </a:r>
            <a:endParaRPr lang="en-US"/>
          </a:p>
        </p:txBody>
      </p:sp>
      <p:pic>
        <p:nvPicPr>
          <p:cNvPr id="3" name="Graphic 2" descr="Cloud">
            <a:extLst>
              <a:ext uri="{FF2B5EF4-FFF2-40B4-BE49-F238E27FC236}">
                <a16:creationId xmlns:a16="http://schemas.microsoft.com/office/drawing/2014/main" id="{6C020D4F-61E7-497C-A927-E95A37372D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72914" y="1637475"/>
            <a:ext cx="706910" cy="7069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37BD01-10AD-4453-BE73-4A82218FF537}"/>
              </a:ext>
            </a:extLst>
          </p:cNvPr>
          <p:cNvSpPr/>
          <p:nvPr/>
        </p:nvSpPr>
        <p:spPr>
          <a:xfrm>
            <a:off x="1873847" y="2683615"/>
            <a:ext cx="2302039" cy="18951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FDB566-92CC-4632-A17B-A598115250A7}"/>
              </a:ext>
            </a:extLst>
          </p:cNvPr>
          <p:cNvSpPr/>
          <p:nvPr/>
        </p:nvSpPr>
        <p:spPr>
          <a:xfrm>
            <a:off x="4872314" y="2674194"/>
            <a:ext cx="2302039" cy="18951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Graphic 17" descr="Open folder">
            <a:extLst>
              <a:ext uri="{FF2B5EF4-FFF2-40B4-BE49-F238E27FC236}">
                <a16:creationId xmlns:a16="http://schemas.microsoft.com/office/drawing/2014/main" id="{4DA8BE86-D2EC-4EBE-A0D7-FACB28BB39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79118" y="2804041"/>
            <a:ext cx="1100130" cy="1100130"/>
          </a:xfrm>
          <a:prstGeom prst="rect">
            <a:avLst/>
          </a:prstGeom>
        </p:spPr>
      </p:pic>
      <p:pic>
        <p:nvPicPr>
          <p:cNvPr id="19" name="Graphic 18" descr="Open folder">
            <a:extLst>
              <a:ext uri="{FF2B5EF4-FFF2-40B4-BE49-F238E27FC236}">
                <a16:creationId xmlns:a16="http://schemas.microsoft.com/office/drawing/2014/main" id="{F6E415D4-ED69-4E05-A03A-9674FD938E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84087" y="2806538"/>
            <a:ext cx="1100130" cy="1100130"/>
          </a:xfrm>
          <a:prstGeom prst="rect">
            <a:avLst/>
          </a:prstGeom>
        </p:spPr>
      </p:pic>
      <p:sp>
        <p:nvSpPr>
          <p:cNvPr id="21" name="Google Shape;132;p19">
            <a:extLst>
              <a:ext uri="{FF2B5EF4-FFF2-40B4-BE49-F238E27FC236}">
                <a16:creationId xmlns:a16="http://schemas.microsoft.com/office/drawing/2014/main" id="{6024A316-D564-442A-83BC-B67F0D722736}"/>
              </a:ext>
            </a:extLst>
          </p:cNvPr>
          <p:cNvSpPr txBox="1">
            <a:spLocks/>
          </p:cNvSpPr>
          <p:nvPr/>
        </p:nvSpPr>
        <p:spPr>
          <a:xfrm>
            <a:off x="5007668" y="3770567"/>
            <a:ext cx="2052968" cy="46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About-Me</a:t>
            </a:r>
          </a:p>
        </p:txBody>
      </p:sp>
      <p:sp>
        <p:nvSpPr>
          <p:cNvPr id="22" name="Google Shape;132;p19">
            <a:extLst>
              <a:ext uri="{FF2B5EF4-FFF2-40B4-BE49-F238E27FC236}">
                <a16:creationId xmlns:a16="http://schemas.microsoft.com/office/drawing/2014/main" id="{21C6985C-BA34-4152-86B0-F8E77B8ABD9F}"/>
              </a:ext>
            </a:extLst>
          </p:cNvPr>
          <p:cNvSpPr txBox="1">
            <a:spLocks/>
          </p:cNvSpPr>
          <p:nvPr/>
        </p:nvSpPr>
        <p:spPr>
          <a:xfrm>
            <a:off x="5010297" y="3766340"/>
            <a:ext cx="2052968" cy="46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About-Me</a:t>
            </a:r>
          </a:p>
        </p:txBody>
      </p:sp>
    </p:spTree>
    <p:extLst>
      <p:ext uri="{BB962C8B-B14F-4D97-AF65-F5344CB8AC3E}">
        <p14:creationId xmlns:p14="http://schemas.microsoft.com/office/powerpoint/2010/main" val="41894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8.64198E-7 L -0.32257 -0.0003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28" y="-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93827E-7 L -0.32274 -0.0033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1078005" y="1742949"/>
            <a:ext cx="671456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/>
              <a:t>Write an introduction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1078006" y="2885356"/>
            <a:ext cx="671456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Introduce yourself on </a:t>
            </a:r>
            <a:r>
              <a:rPr lang="en-US" err="1"/>
              <a:t>Github</a:t>
            </a:r>
            <a:r>
              <a:rPr lang="en-US"/>
              <a:t>!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228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Github</a:t>
            </a:r>
            <a:r>
              <a:rPr lang="en-US"/>
              <a:t> Workshop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/>
              <a:t>git Flow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6" name="Picture 4" descr="https://www.teaching-materials.org/_deprecated/github-desktop/image/basic-remote-workflow.png">
            <a:extLst>
              <a:ext uri="{FF2B5EF4-FFF2-40B4-BE49-F238E27FC236}">
                <a16:creationId xmlns:a16="http://schemas.microsoft.com/office/drawing/2014/main" id="{DD148630-08A8-4946-84F1-4FA44CC93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98" y="1010720"/>
            <a:ext cx="4456904" cy="375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5ADBB64-B8C9-4C8C-9DD7-0262C082B0BF}"/>
              </a:ext>
            </a:extLst>
          </p:cNvPr>
          <p:cNvSpPr/>
          <p:nvPr/>
        </p:nvSpPr>
        <p:spPr>
          <a:xfrm>
            <a:off x="2247000" y="2579216"/>
            <a:ext cx="2604400" cy="13081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BCD3DC-545F-4D61-8210-02A6F722BA83}"/>
              </a:ext>
            </a:extLst>
          </p:cNvPr>
          <p:cNvSpPr/>
          <p:nvPr/>
        </p:nvSpPr>
        <p:spPr>
          <a:xfrm>
            <a:off x="2247000" y="2579216"/>
            <a:ext cx="1028163" cy="130819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014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8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3E99662-78D4-4898-A118-B044095DF5D0}"/>
              </a:ext>
            </a:extLst>
          </p:cNvPr>
          <p:cNvSpPr/>
          <p:nvPr/>
        </p:nvSpPr>
        <p:spPr>
          <a:xfrm>
            <a:off x="5132071" y="2703863"/>
            <a:ext cx="1658694" cy="1895109"/>
          </a:xfrm>
          <a:prstGeom prst="rect">
            <a:avLst/>
          </a:prstGeom>
          <a:solidFill>
            <a:srgbClr val="FF8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0EFCE3-EB68-4E5F-BB94-B551B15D59E9}"/>
              </a:ext>
            </a:extLst>
          </p:cNvPr>
          <p:cNvSpPr/>
          <p:nvPr/>
        </p:nvSpPr>
        <p:spPr>
          <a:xfrm>
            <a:off x="3502959" y="2683614"/>
            <a:ext cx="1629112" cy="189510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922CB8-C44B-4B0E-ABCF-2799B6D48A9F}"/>
              </a:ext>
            </a:extLst>
          </p:cNvPr>
          <p:cNvSpPr/>
          <p:nvPr/>
        </p:nvSpPr>
        <p:spPr>
          <a:xfrm>
            <a:off x="1873847" y="2683615"/>
            <a:ext cx="1629112" cy="1895109"/>
          </a:xfrm>
          <a:prstGeom prst="rect">
            <a:avLst/>
          </a:prstGeom>
          <a:solidFill>
            <a:srgbClr val="32AC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err="1"/>
              <a:t>Commiting</a:t>
            </a:r>
            <a:endParaRPr lang="en-US" sz="300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7DB8F5A5-181A-46E4-BA61-C6D93AC6F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2532" y="917739"/>
            <a:ext cx="1512376" cy="1512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766C0B8-465C-44D0-8F1B-1C3617DB7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5092" y="1394056"/>
            <a:ext cx="389534" cy="389534"/>
          </a:xfrm>
          <a:prstGeom prst="rect">
            <a:avLst/>
          </a:prstGeom>
        </p:spPr>
      </p:pic>
      <p:pic>
        <p:nvPicPr>
          <p:cNvPr id="10" name="Picture 2" descr="https://git-scm.com/images/logos/downloads/Git-Icon-1788C.png">
            <a:extLst>
              <a:ext uri="{FF2B5EF4-FFF2-40B4-BE49-F238E27FC236}">
                <a16:creationId xmlns:a16="http://schemas.microsoft.com/office/drawing/2014/main" id="{1F7DD8A7-43CB-42ED-86F5-2A441603A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96" y="1427234"/>
            <a:ext cx="340686" cy="3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2;p19">
            <a:extLst>
              <a:ext uri="{FF2B5EF4-FFF2-40B4-BE49-F238E27FC236}">
                <a16:creationId xmlns:a16="http://schemas.microsoft.com/office/drawing/2014/main" id="{7D9AF418-8C9E-43C4-B891-8E146B1EB4BA}"/>
              </a:ext>
            </a:extLst>
          </p:cNvPr>
          <p:cNvSpPr txBox="1">
            <a:spLocks/>
          </p:cNvSpPr>
          <p:nvPr/>
        </p:nvSpPr>
        <p:spPr>
          <a:xfrm>
            <a:off x="1918142" y="2068228"/>
            <a:ext cx="2052968" cy="46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/>
              <a:t>Computer</a:t>
            </a:r>
          </a:p>
        </p:txBody>
      </p:sp>
      <p:sp>
        <p:nvSpPr>
          <p:cNvPr id="25" name="Google Shape;132;p19">
            <a:extLst>
              <a:ext uri="{FF2B5EF4-FFF2-40B4-BE49-F238E27FC236}">
                <a16:creationId xmlns:a16="http://schemas.microsoft.com/office/drawing/2014/main" id="{43A4A671-B48D-4044-8A20-A3F6700738EF}"/>
              </a:ext>
            </a:extLst>
          </p:cNvPr>
          <p:cNvSpPr txBox="1">
            <a:spLocks/>
          </p:cNvSpPr>
          <p:nvPr/>
        </p:nvSpPr>
        <p:spPr>
          <a:xfrm>
            <a:off x="786150" y="2164656"/>
            <a:ext cx="1694478" cy="46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>
                <a:solidFill>
                  <a:schemeClr val="tx1"/>
                </a:solidFill>
              </a:rPr>
              <a:t>About-Me</a:t>
            </a:r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4E86D5B6-0F3A-4702-943A-4A39390F04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44045" y="3183235"/>
            <a:ext cx="694916" cy="694916"/>
          </a:xfrm>
          <a:prstGeom prst="rect">
            <a:avLst/>
          </a:prstGeom>
        </p:spPr>
      </p:pic>
      <p:sp>
        <p:nvSpPr>
          <p:cNvPr id="27" name="Google Shape;132;p19">
            <a:extLst>
              <a:ext uri="{FF2B5EF4-FFF2-40B4-BE49-F238E27FC236}">
                <a16:creationId xmlns:a16="http://schemas.microsoft.com/office/drawing/2014/main" id="{843FA969-1B39-45B5-B936-E02CDDDF512F}"/>
              </a:ext>
            </a:extLst>
          </p:cNvPr>
          <p:cNvSpPr txBox="1">
            <a:spLocks/>
          </p:cNvSpPr>
          <p:nvPr/>
        </p:nvSpPr>
        <p:spPr>
          <a:xfrm>
            <a:off x="2116221" y="3793746"/>
            <a:ext cx="1144365" cy="35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>
                <a:solidFill>
                  <a:schemeClr val="bg1"/>
                </a:solidFill>
              </a:rPr>
              <a:t>README.md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1E8927-23DD-403B-8D47-60CD4E85A1BE}"/>
              </a:ext>
            </a:extLst>
          </p:cNvPr>
          <p:cNvSpPr/>
          <p:nvPr/>
        </p:nvSpPr>
        <p:spPr>
          <a:xfrm>
            <a:off x="1873847" y="4200773"/>
            <a:ext cx="4916918" cy="37795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Google Shape;132;p19">
            <a:extLst>
              <a:ext uri="{FF2B5EF4-FFF2-40B4-BE49-F238E27FC236}">
                <a16:creationId xmlns:a16="http://schemas.microsoft.com/office/drawing/2014/main" id="{76332A97-2957-40AC-9E41-E7BD8257C737}"/>
              </a:ext>
            </a:extLst>
          </p:cNvPr>
          <p:cNvSpPr txBox="1">
            <a:spLocks/>
          </p:cNvSpPr>
          <p:nvPr/>
        </p:nvSpPr>
        <p:spPr>
          <a:xfrm>
            <a:off x="1857330" y="4180524"/>
            <a:ext cx="1645629" cy="36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>
                <a:solidFill>
                  <a:schemeClr val="tx1"/>
                </a:solidFill>
              </a:rPr>
              <a:t>Work Copy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7BD01-10AD-4453-BE73-4A82218FF537}"/>
              </a:ext>
            </a:extLst>
          </p:cNvPr>
          <p:cNvSpPr/>
          <p:nvPr/>
        </p:nvSpPr>
        <p:spPr>
          <a:xfrm>
            <a:off x="1873847" y="2683615"/>
            <a:ext cx="4916918" cy="18951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Google Shape;132;p19">
            <a:extLst>
              <a:ext uri="{FF2B5EF4-FFF2-40B4-BE49-F238E27FC236}">
                <a16:creationId xmlns:a16="http://schemas.microsoft.com/office/drawing/2014/main" id="{6CADFF53-F3D7-4B28-83B9-1928D1FC32E1}"/>
              </a:ext>
            </a:extLst>
          </p:cNvPr>
          <p:cNvSpPr txBox="1">
            <a:spLocks/>
          </p:cNvSpPr>
          <p:nvPr/>
        </p:nvSpPr>
        <p:spPr>
          <a:xfrm>
            <a:off x="3494131" y="4174483"/>
            <a:ext cx="1645629" cy="36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>
                <a:solidFill>
                  <a:schemeClr val="tx1"/>
                </a:solidFill>
              </a:rPr>
              <a:t>Staging Area</a:t>
            </a:r>
          </a:p>
        </p:txBody>
      </p:sp>
      <p:sp>
        <p:nvSpPr>
          <p:cNvPr id="34" name="Google Shape;132;p19">
            <a:extLst>
              <a:ext uri="{FF2B5EF4-FFF2-40B4-BE49-F238E27FC236}">
                <a16:creationId xmlns:a16="http://schemas.microsoft.com/office/drawing/2014/main" id="{06106114-D18C-4FA0-AB24-F0539F73F2AE}"/>
              </a:ext>
            </a:extLst>
          </p:cNvPr>
          <p:cNvSpPr txBox="1">
            <a:spLocks/>
          </p:cNvSpPr>
          <p:nvPr/>
        </p:nvSpPr>
        <p:spPr>
          <a:xfrm>
            <a:off x="5132071" y="4180600"/>
            <a:ext cx="1645629" cy="36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>
                <a:solidFill>
                  <a:schemeClr val="tx1"/>
                </a:solidFill>
              </a:rPr>
              <a:t>Local Repository</a:t>
            </a:r>
          </a:p>
        </p:txBody>
      </p:sp>
      <p:pic>
        <p:nvPicPr>
          <p:cNvPr id="17" name="Graphic 16" descr="Open folder">
            <a:extLst>
              <a:ext uri="{FF2B5EF4-FFF2-40B4-BE49-F238E27FC236}">
                <a16:creationId xmlns:a16="http://schemas.microsoft.com/office/drawing/2014/main" id="{F931FF3F-DC52-4CC8-9310-AE9B42F267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95984" y="2384299"/>
            <a:ext cx="544594" cy="5445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25B190-D058-491B-8CC7-842E19D38A1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260"/>
          <a:stretch/>
        </p:blipFill>
        <p:spPr>
          <a:xfrm>
            <a:off x="3983418" y="1298431"/>
            <a:ext cx="2478803" cy="10858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4B76F0-F4A9-48FF-A64F-6E3D3693DA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69043" y="1057028"/>
            <a:ext cx="1796715" cy="144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61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58025E-6 L 0.17813 -0.0015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46914E-7 L 0.17778 -0.0009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9" y="-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13 -0.00154 L 0.35816 -0.0015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3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78 -0.00093 L 0.3592 -0.00463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18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ctrTitle" idx="4294967295"/>
          </p:nvPr>
        </p:nvSpPr>
        <p:spPr>
          <a:xfrm>
            <a:off x="1078005" y="1742949"/>
            <a:ext cx="6714565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/>
              <a:t>Push your changes</a:t>
            </a:r>
            <a:endParaRPr sz="6000" b="1"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294967295"/>
          </p:nvPr>
        </p:nvSpPr>
        <p:spPr>
          <a:xfrm>
            <a:off x="1078006" y="2885356"/>
            <a:ext cx="6714564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Make your changes show on </a:t>
            </a:r>
            <a:r>
              <a:rPr lang="en-US" err="1"/>
              <a:t>Github</a:t>
            </a:r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937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err="1"/>
              <a:t>Github</a:t>
            </a:r>
            <a:r>
              <a:rPr lang="en-US" sz="3000"/>
              <a:t> Desktop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8" name="Picture 7" descr="https://github.githubassets.com/images/modules/logos_page/GitHub-Mark.png">
            <a:extLst>
              <a:ext uri="{FF2B5EF4-FFF2-40B4-BE49-F238E27FC236}">
                <a16:creationId xmlns:a16="http://schemas.microsoft.com/office/drawing/2014/main" id="{ECCB438E-DC19-43E5-9B39-778F33A0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467" y="1062945"/>
            <a:ext cx="1149060" cy="11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7DB8F5A5-181A-46E4-BA61-C6D93AC6F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2773" y="960502"/>
            <a:ext cx="1512376" cy="15123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766C0B8-465C-44D0-8F1B-1C3617DB74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35333" y="1436819"/>
            <a:ext cx="389534" cy="389534"/>
          </a:xfrm>
          <a:prstGeom prst="rect">
            <a:avLst/>
          </a:prstGeom>
        </p:spPr>
      </p:pic>
      <p:pic>
        <p:nvPicPr>
          <p:cNvPr id="10" name="Picture 2" descr="https://git-scm.com/images/logos/downloads/Git-Icon-1788C.png">
            <a:extLst>
              <a:ext uri="{FF2B5EF4-FFF2-40B4-BE49-F238E27FC236}">
                <a16:creationId xmlns:a16="http://schemas.microsoft.com/office/drawing/2014/main" id="{1F7DD8A7-43CB-42ED-86F5-2A441603A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37" y="1469997"/>
            <a:ext cx="340686" cy="3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2;p19">
            <a:extLst>
              <a:ext uri="{FF2B5EF4-FFF2-40B4-BE49-F238E27FC236}">
                <a16:creationId xmlns:a16="http://schemas.microsoft.com/office/drawing/2014/main" id="{7D9AF418-8C9E-43C4-B891-8E146B1EB4BA}"/>
              </a:ext>
            </a:extLst>
          </p:cNvPr>
          <p:cNvSpPr txBox="1">
            <a:spLocks/>
          </p:cNvSpPr>
          <p:nvPr/>
        </p:nvSpPr>
        <p:spPr>
          <a:xfrm>
            <a:off x="1998383" y="2191675"/>
            <a:ext cx="2052968" cy="46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/>
              <a:t>Computer</a:t>
            </a:r>
          </a:p>
        </p:txBody>
      </p:sp>
      <p:sp>
        <p:nvSpPr>
          <p:cNvPr id="12" name="Google Shape;132;p19">
            <a:extLst>
              <a:ext uri="{FF2B5EF4-FFF2-40B4-BE49-F238E27FC236}">
                <a16:creationId xmlns:a16="http://schemas.microsoft.com/office/drawing/2014/main" id="{6E6DE50E-8BE0-4C84-92EF-E7F43FCEF913}"/>
              </a:ext>
            </a:extLst>
          </p:cNvPr>
          <p:cNvSpPr txBox="1">
            <a:spLocks/>
          </p:cNvSpPr>
          <p:nvPr/>
        </p:nvSpPr>
        <p:spPr>
          <a:xfrm>
            <a:off x="4998513" y="2205046"/>
            <a:ext cx="2052968" cy="46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err="1"/>
              <a:t>Github</a:t>
            </a:r>
            <a:endParaRPr lang="en-US"/>
          </a:p>
        </p:txBody>
      </p:sp>
      <p:pic>
        <p:nvPicPr>
          <p:cNvPr id="3" name="Graphic 2" descr="Cloud">
            <a:extLst>
              <a:ext uri="{FF2B5EF4-FFF2-40B4-BE49-F238E27FC236}">
                <a16:creationId xmlns:a16="http://schemas.microsoft.com/office/drawing/2014/main" id="{6C020D4F-61E7-497C-A927-E95A37372D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72914" y="1637475"/>
            <a:ext cx="706910" cy="7069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37BD01-10AD-4453-BE73-4A82218FF537}"/>
              </a:ext>
            </a:extLst>
          </p:cNvPr>
          <p:cNvSpPr/>
          <p:nvPr/>
        </p:nvSpPr>
        <p:spPr>
          <a:xfrm>
            <a:off x="1873847" y="2683615"/>
            <a:ext cx="2302039" cy="18951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FDB566-92CC-4632-A17B-A598115250A7}"/>
              </a:ext>
            </a:extLst>
          </p:cNvPr>
          <p:cNvSpPr/>
          <p:nvPr/>
        </p:nvSpPr>
        <p:spPr>
          <a:xfrm>
            <a:off x="4872314" y="2674194"/>
            <a:ext cx="2302039" cy="18951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Graphic 16" descr="Open folder">
            <a:extLst>
              <a:ext uri="{FF2B5EF4-FFF2-40B4-BE49-F238E27FC236}">
                <a16:creationId xmlns:a16="http://schemas.microsoft.com/office/drawing/2014/main" id="{F931FF3F-DC52-4CC8-9310-AE9B42F267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3859" y="2724051"/>
            <a:ext cx="544594" cy="544594"/>
          </a:xfrm>
          <a:prstGeom prst="rect">
            <a:avLst/>
          </a:prstGeom>
        </p:spPr>
      </p:pic>
      <p:pic>
        <p:nvPicPr>
          <p:cNvPr id="20" name="Graphic 19" descr="Open folder">
            <a:extLst>
              <a:ext uri="{FF2B5EF4-FFF2-40B4-BE49-F238E27FC236}">
                <a16:creationId xmlns:a16="http://schemas.microsoft.com/office/drawing/2014/main" id="{77496A20-777A-4A29-9369-5D6C203A33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34081" y="2724051"/>
            <a:ext cx="544594" cy="544594"/>
          </a:xfrm>
          <a:prstGeom prst="rect">
            <a:avLst/>
          </a:prstGeom>
        </p:spPr>
      </p:pic>
      <p:sp>
        <p:nvSpPr>
          <p:cNvPr id="24" name="Google Shape;132;p19">
            <a:extLst>
              <a:ext uri="{FF2B5EF4-FFF2-40B4-BE49-F238E27FC236}">
                <a16:creationId xmlns:a16="http://schemas.microsoft.com/office/drawing/2014/main" id="{AA44862C-5835-4330-9F50-F359EDF8350C}"/>
              </a:ext>
            </a:extLst>
          </p:cNvPr>
          <p:cNvSpPr txBox="1">
            <a:spLocks/>
          </p:cNvSpPr>
          <p:nvPr/>
        </p:nvSpPr>
        <p:spPr>
          <a:xfrm>
            <a:off x="4301697" y="3113833"/>
            <a:ext cx="2052968" cy="46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About-Me</a:t>
            </a:r>
          </a:p>
        </p:txBody>
      </p:sp>
      <p:sp>
        <p:nvSpPr>
          <p:cNvPr id="25" name="Google Shape;132;p19">
            <a:extLst>
              <a:ext uri="{FF2B5EF4-FFF2-40B4-BE49-F238E27FC236}">
                <a16:creationId xmlns:a16="http://schemas.microsoft.com/office/drawing/2014/main" id="{43A4A671-B48D-4044-8A20-A3F6700738EF}"/>
              </a:ext>
            </a:extLst>
          </p:cNvPr>
          <p:cNvSpPr txBox="1">
            <a:spLocks/>
          </p:cNvSpPr>
          <p:nvPr/>
        </p:nvSpPr>
        <p:spPr>
          <a:xfrm>
            <a:off x="1485751" y="3113832"/>
            <a:ext cx="1694478" cy="46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About-Me</a:t>
            </a:r>
          </a:p>
        </p:txBody>
      </p:sp>
      <p:pic>
        <p:nvPicPr>
          <p:cNvPr id="4" name="Graphic 3" descr="Document">
            <a:extLst>
              <a:ext uri="{FF2B5EF4-FFF2-40B4-BE49-F238E27FC236}">
                <a16:creationId xmlns:a16="http://schemas.microsoft.com/office/drawing/2014/main" id="{4E86D5B6-0F3A-4702-943A-4A39390F04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1266" y="3424934"/>
            <a:ext cx="504000" cy="504000"/>
          </a:xfrm>
          <a:prstGeom prst="rect">
            <a:avLst/>
          </a:prstGeom>
        </p:spPr>
      </p:pic>
      <p:sp>
        <p:nvSpPr>
          <p:cNvPr id="27" name="Google Shape;132;p19">
            <a:extLst>
              <a:ext uri="{FF2B5EF4-FFF2-40B4-BE49-F238E27FC236}">
                <a16:creationId xmlns:a16="http://schemas.microsoft.com/office/drawing/2014/main" id="{843FA969-1B39-45B5-B936-E02CDDDF512F}"/>
              </a:ext>
            </a:extLst>
          </p:cNvPr>
          <p:cNvSpPr txBox="1">
            <a:spLocks/>
          </p:cNvSpPr>
          <p:nvPr/>
        </p:nvSpPr>
        <p:spPr>
          <a:xfrm>
            <a:off x="1726582" y="3830008"/>
            <a:ext cx="2052968" cy="46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README.md</a:t>
            </a: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195E0DFD-4A66-4ABD-8DED-4F66394FEAF2}"/>
              </a:ext>
            </a:extLst>
          </p:cNvPr>
          <p:cNvSpPr/>
          <p:nvPr/>
        </p:nvSpPr>
        <p:spPr>
          <a:xfrm rot="5400000">
            <a:off x="2210517" y="3571656"/>
            <a:ext cx="244945" cy="210556"/>
          </a:xfrm>
          <a:prstGeom prst="bentUpArrow">
            <a:avLst>
              <a:gd name="adj1" fmla="val 37773"/>
              <a:gd name="adj2" fmla="val 50000"/>
              <a:gd name="adj3" fmla="val 36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Google Shape;132;p19">
            <a:extLst>
              <a:ext uri="{FF2B5EF4-FFF2-40B4-BE49-F238E27FC236}">
                <a16:creationId xmlns:a16="http://schemas.microsoft.com/office/drawing/2014/main" id="{E5571F38-2B73-4883-B50C-435B9E9E73C8}"/>
              </a:ext>
            </a:extLst>
          </p:cNvPr>
          <p:cNvSpPr txBox="1">
            <a:spLocks/>
          </p:cNvSpPr>
          <p:nvPr/>
        </p:nvSpPr>
        <p:spPr>
          <a:xfrm>
            <a:off x="4731341" y="3830008"/>
            <a:ext cx="2052968" cy="46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README.md</a:t>
            </a:r>
          </a:p>
        </p:txBody>
      </p:sp>
      <p:sp>
        <p:nvSpPr>
          <p:cNvPr id="31" name="Arrow: Bent-Up 30">
            <a:extLst>
              <a:ext uri="{FF2B5EF4-FFF2-40B4-BE49-F238E27FC236}">
                <a16:creationId xmlns:a16="http://schemas.microsoft.com/office/drawing/2014/main" id="{BB394FCD-AA9B-4DB6-9274-76BFEC72A9BA}"/>
              </a:ext>
            </a:extLst>
          </p:cNvPr>
          <p:cNvSpPr/>
          <p:nvPr/>
        </p:nvSpPr>
        <p:spPr>
          <a:xfrm rot="5400000">
            <a:off x="5215276" y="3571656"/>
            <a:ext cx="244945" cy="210556"/>
          </a:xfrm>
          <a:prstGeom prst="bentUpArrow">
            <a:avLst>
              <a:gd name="adj1" fmla="val 37773"/>
              <a:gd name="adj2" fmla="val 50000"/>
              <a:gd name="adj3" fmla="val 36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Graphic 12" descr="Repeat">
            <a:extLst>
              <a:ext uri="{FF2B5EF4-FFF2-40B4-BE49-F238E27FC236}">
                <a16:creationId xmlns:a16="http://schemas.microsoft.com/office/drawing/2014/main" id="{2859AFB0-2E90-4989-BB23-707AEAD567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8144604">
            <a:off x="6630813" y="2737393"/>
            <a:ext cx="504453" cy="504453"/>
          </a:xfrm>
          <a:prstGeom prst="rect">
            <a:avLst/>
          </a:prstGeom>
        </p:spPr>
      </p:pic>
      <p:pic>
        <p:nvPicPr>
          <p:cNvPr id="26" name="Graphic 25" descr="Document">
            <a:extLst>
              <a:ext uri="{FF2B5EF4-FFF2-40B4-BE49-F238E27FC236}">
                <a16:creationId xmlns:a16="http://schemas.microsoft.com/office/drawing/2014/main" id="{CCD9AFED-74D4-4194-AFD4-C2507165C8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81266" y="3432477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7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97531E-6 L 0.33143 0.0027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12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3.</a:t>
            </a:r>
          </a:p>
          <a:p>
            <a:r>
              <a:rPr lang="en-US">
                <a:solidFill>
                  <a:srgbClr val="0091EA"/>
                </a:solidFill>
              </a:rPr>
              <a:t>A bit more on version control</a:t>
            </a:r>
            <a:endParaRPr lang="en">
              <a:solidFill>
                <a:srgbClr val="0091EA"/>
              </a:solidFill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What is it?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0118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/>
              <a:t>Version Control Types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050" name="Picture 2" descr="https://www.git-tower.com/learn/media/pages/git/ebook/en/desktop-gui/appendix/from-subversion-to-git/c21245d91e-1673968486/centralized-vs-distributed.png">
            <a:extLst>
              <a:ext uri="{FF2B5EF4-FFF2-40B4-BE49-F238E27FC236}">
                <a16:creationId xmlns:a16="http://schemas.microsoft.com/office/drawing/2014/main" id="{99767011-8F73-4BD7-B1CD-7365A5E0E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153" y="1082630"/>
            <a:ext cx="3737694" cy="37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github.githubassets.com/images/modules/logos_page/GitHub-Mark.png">
            <a:extLst>
              <a:ext uri="{FF2B5EF4-FFF2-40B4-BE49-F238E27FC236}">
                <a16:creationId xmlns:a16="http://schemas.microsoft.com/office/drawing/2014/main" id="{58C15835-30DA-4407-B5A4-FDB92A9E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980" y="1417861"/>
            <a:ext cx="836868" cy="83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532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564915" y="3645975"/>
            <a:ext cx="4117744" cy="1193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-US" sz="1800" b="1"/>
              <a:t>Distributed Version Control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/>
              <a:t>Each person has a local repository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/>
              <a:t>This is then merged with the main server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800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/>
              <a:t>Version Control Types</a:t>
            </a: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3525837"/>
            <a:ext cx="3675300" cy="1193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800" b="1" err="1"/>
              <a:t>Centralised</a:t>
            </a:r>
            <a:r>
              <a:rPr lang="en-US" sz="1800" b="1"/>
              <a:t> Version Control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/>
              <a:t>1 central server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/>
              <a:t>Each person checks out and merges back into the main server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39A181-5BA1-A752-50C8-043D552702CD}"/>
              </a:ext>
            </a:extLst>
          </p:cNvPr>
          <p:cNvSpPr/>
          <p:nvPr/>
        </p:nvSpPr>
        <p:spPr>
          <a:xfrm>
            <a:off x="1535906" y="1190623"/>
            <a:ext cx="2174874" cy="215899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7457D0-CF30-B239-86D0-6A3B76113C39}"/>
              </a:ext>
            </a:extLst>
          </p:cNvPr>
          <p:cNvSpPr/>
          <p:nvPr/>
        </p:nvSpPr>
        <p:spPr>
          <a:xfrm>
            <a:off x="5433220" y="1190623"/>
            <a:ext cx="2174874" cy="215899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Cloud Computing">
            <a:extLst>
              <a:ext uri="{FF2B5EF4-FFF2-40B4-BE49-F238E27FC236}">
                <a16:creationId xmlns:a16="http://schemas.microsoft.com/office/drawing/2014/main" id="{BABD1262-A76F-43B5-8351-4D0196899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8182" y="1516151"/>
            <a:ext cx="1504254" cy="1504254"/>
          </a:xfrm>
          <a:prstGeom prst="rect">
            <a:avLst/>
          </a:prstGeom>
        </p:spPr>
      </p:pic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150AF74A-3E92-43D3-96A9-B82B2AC888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4221" y="1569156"/>
            <a:ext cx="1398244" cy="1398244"/>
          </a:xfrm>
          <a:prstGeom prst="rect">
            <a:avLst/>
          </a:prstGeom>
        </p:spPr>
      </p:pic>
      <p:pic>
        <p:nvPicPr>
          <p:cNvPr id="7170" name="Picture 2" descr="https://git-scm.com/images/logos/downloads/Git-Icon-1788C.png">
            <a:extLst>
              <a:ext uri="{FF2B5EF4-FFF2-40B4-BE49-F238E27FC236}">
                <a16:creationId xmlns:a16="http://schemas.microsoft.com/office/drawing/2014/main" id="{0FCC736A-03C7-408B-ABE0-3D61240B2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97" y="2590696"/>
            <a:ext cx="859418" cy="8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91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build="p"/>
      <p:bldP spid="134" grpId="0" uiExpand="1" build="p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4. </a:t>
            </a:r>
          </a:p>
          <a:p>
            <a:r>
              <a:rPr lang="en" dirty="0">
                <a:solidFill>
                  <a:srgbClr val="0091EA"/>
                </a:solidFill>
              </a:rPr>
              <a:t>Collaboration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Branches</a:t>
            </a:r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050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Pair up!</a:t>
            </a:r>
            <a:endParaRPr/>
          </a:p>
        </p:txBody>
      </p:sp>
      <p:sp>
        <p:nvSpPr>
          <p:cNvPr id="3" name="Google Shape;98;p15">
            <a:extLst>
              <a:ext uri="{FF2B5EF4-FFF2-40B4-BE49-F238E27FC236}">
                <a16:creationId xmlns:a16="http://schemas.microsoft.com/office/drawing/2014/main" id="{BED87521-91D7-BB75-50AF-050BABE412D3}"/>
              </a:ext>
            </a:extLst>
          </p:cNvPr>
          <p:cNvSpPr txBox="1">
            <a:spLocks/>
          </p:cNvSpPr>
          <p:nvPr/>
        </p:nvSpPr>
        <p:spPr>
          <a:xfrm>
            <a:off x="1700185" y="3011511"/>
            <a:ext cx="567844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Font typeface="Source Sans Pro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607D8B"/>
                </a:solidFill>
                <a:effectLst/>
                <a:uLnTx/>
                <a:uFillTx/>
                <a:latin typeface="Source Sans Pro"/>
                <a:ea typeface="Source Sans Pro"/>
                <a:sym typeface="Source Sans Pro"/>
              </a:rPr>
              <a:t>Get the username of the person next to you</a:t>
            </a:r>
          </a:p>
        </p:txBody>
      </p:sp>
    </p:spTree>
    <p:extLst>
      <p:ext uri="{BB962C8B-B14F-4D97-AF65-F5344CB8AC3E}">
        <p14:creationId xmlns:p14="http://schemas.microsoft.com/office/powerpoint/2010/main" val="4276632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/>
              <a:t>Pair up!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Get the </a:t>
            </a:r>
            <a:r>
              <a:rPr lang="en-US" dirty="0" err="1"/>
              <a:t>Github</a:t>
            </a:r>
            <a:r>
              <a:rPr lang="en-US" dirty="0"/>
              <a:t> Username of the person next to you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/>
              <a:t>Clone their repository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5" name="Picture 4" descr="https://www.teaching-materials.org/_deprecated/github-desktop/image/basic-remote-workflow.png">
            <a:extLst>
              <a:ext uri="{FF2B5EF4-FFF2-40B4-BE49-F238E27FC236}">
                <a16:creationId xmlns:a16="http://schemas.microsoft.com/office/drawing/2014/main" id="{00D68A0D-1D90-4551-BA9C-1401E82C6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047854"/>
            <a:ext cx="3307080" cy="278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3F3956-742E-4C0D-A62D-6C84BF4BB794}"/>
              </a:ext>
            </a:extLst>
          </p:cNvPr>
          <p:cNvSpPr/>
          <p:nvPr/>
        </p:nvSpPr>
        <p:spPr>
          <a:xfrm>
            <a:off x="6629400" y="2716376"/>
            <a:ext cx="1356360" cy="226710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396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Outline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What is Version Control &amp; </a:t>
            </a:r>
            <a:r>
              <a:rPr lang="en-US" dirty="0" err="1"/>
              <a:t>Github</a:t>
            </a:r>
            <a:endParaRPr lang="en-US" dirty="0"/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Commits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Branching &amp; Merge Conflicts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Pull Requests &amp; Forking</a:t>
            </a:r>
          </a:p>
          <a:p>
            <a:pPr marL="533400" lvl="0" indent="-457200" algn="l" rtl="0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-US" dirty="0"/>
              <a:t>Setting up a static website (Optional)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5883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72B190-7865-47F7-9F3D-94ED428468A7}"/>
              </a:ext>
            </a:extLst>
          </p:cNvPr>
          <p:cNvCxnSpPr>
            <a:stCxn id="2" idx="2"/>
            <a:endCxn id="7" idx="6"/>
          </p:cNvCxnSpPr>
          <p:nvPr/>
        </p:nvCxnSpPr>
        <p:spPr>
          <a:xfrm>
            <a:off x="1238250" y="3098800"/>
            <a:ext cx="24997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8BDCD8B-22E1-447A-973D-4E192CCEE2F0}"/>
              </a:ext>
            </a:extLst>
          </p:cNvPr>
          <p:cNvSpPr/>
          <p:nvPr/>
        </p:nvSpPr>
        <p:spPr>
          <a:xfrm>
            <a:off x="1328249" y="2946400"/>
            <a:ext cx="6577501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/>
              <a:t>Our current flow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2DDBEE-16C9-4EC4-BEC3-43A7DE28341B}"/>
              </a:ext>
            </a:extLst>
          </p:cNvPr>
          <p:cNvSpPr/>
          <p:nvPr/>
        </p:nvSpPr>
        <p:spPr>
          <a:xfrm>
            <a:off x="1238250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1055FD-81C0-4ADD-A064-014AAB7F6619}"/>
              </a:ext>
            </a:extLst>
          </p:cNvPr>
          <p:cNvSpPr/>
          <p:nvPr/>
        </p:nvSpPr>
        <p:spPr>
          <a:xfrm>
            <a:off x="2397510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FB0E97-1AB2-4031-BA65-6EB555B0D85C}"/>
              </a:ext>
            </a:extLst>
          </p:cNvPr>
          <p:cNvSpPr/>
          <p:nvPr/>
        </p:nvSpPr>
        <p:spPr>
          <a:xfrm>
            <a:off x="3558039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Google Shape;132;p19">
            <a:extLst>
              <a:ext uri="{FF2B5EF4-FFF2-40B4-BE49-F238E27FC236}">
                <a16:creationId xmlns:a16="http://schemas.microsoft.com/office/drawing/2014/main" id="{32E21E8C-99AA-49A5-8B45-3048CC7B11F9}"/>
              </a:ext>
            </a:extLst>
          </p:cNvPr>
          <p:cNvSpPr txBox="1">
            <a:spLocks/>
          </p:cNvSpPr>
          <p:nvPr/>
        </p:nvSpPr>
        <p:spPr>
          <a:xfrm>
            <a:off x="868810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Add</a:t>
            </a:r>
            <a:r>
              <a:rPr lang="en-US" sz="1400"/>
              <a:t> README</a:t>
            </a:r>
          </a:p>
        </p:txBody>
      </p:sp>
      <p:sp>
        <p:nvSpPr>
          <p:cNvPr id="10" name="Google Shape;132;p19">
            <a:extLst>
              <a:ext uri="{FF2B5EF4-FFF2-40B4-BE49-F238E27FC236}">
                <a16:creationId xmlns:a16="http://schemas.microsoft.com/office/drawing/2014/main" id="{3FEE4D94-D052-40B4-AC1B-04EFB980E95B}"/>
              </a:ext>
            </a:extLst>
          </p:cNvPr>
          <p:cNvSpPr txBox="1">
            <a:spLocks/>
          </p:cNvSpPr>
          <p:nvPr/>
        </p:nvSpPr>
        <p:spPr>
          <a:xfrm>
            <a:off x="1983281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  <a:endParaRPr lang="en-US" sz="1400"/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README</a:t>
            </a:r>
            <a:endParaRPr lang="en-US" sz="1400"/>
          </a:p>
        </p:txBody>
      </p:sp>
      <p:sp>
        <p:nvSpPr>
          <p:cNvPr id="11" name="Google Shape;132;p19">
            <a:extLst>
              <a:ext uri="{FF2B5EF4-FFF2-40B4-BE49-F238E27FC236}">
                <a16:creationId xmlns:a16="http://schemas.microsoft.com/office/drawing/2014/main" id="{DB9788FC-13B9-4D4B-B2E5-3565320FA592}"/>
              </a:ext>
            </a:extLst>
          </p:cNvPr>
          <p:cNvSpPr txBox="1">
            <a:spLocks/>
          </p:cNvSpPr>
          <p:nvPr/>
        </p:nvSpPr>
        <p:spPr>
          <a:xfrm>
            <a:off x="3172160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README</a:t>
            </a:r>
            <a:endParaRPr lang="en-US" sz="1400"/>
          </a:p>
        </p:txBody>
      </p:sp>
      <p:sp>
        <p:nvSpPr>
          <p:cNvPr id="15" name="Google Shape;132;p19">
            <a:extLst>
              <a:ext uri="{FF2B5EF4-FFF2-40B4-BE49-F238E27FC236}">
                <a16:creationId xmlns:a16="http://schemas.microsoft.com/office/drawing/2014/main" id="{72C98181-B28A-414C-8586-49D16DB92DA0}"/>
              </a:ext>
            </a:extLst>
          </p:cNvPr>
          <p:cNvSpPr txBox="1">
            <a:spLocks/>
          </p:cNvSpPr>
          <p:nvPr/>
        </p:nvSpPr>
        <p:spPr>
          <a:xfrm>
            <a:off x="499371" y="2636860"/>
            <a:ext cx="918879" cy="38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accent1"/>
                </a:solidFill>
              </a:rPr>
              <a:t>main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EC182F-B96F-4C41-8951-36B188C43170}"/>
              </a:ext>
            </a:extLst>
          </p:cNvPr>
          <p:cNvSpPr/>
          <p:nvPr/>
        </p:nvSpPr>
        <p:spPr>
          <a:xfrm>
            <a:off x="868810" y="114026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Google Shape;132;p19">
            <a:extLst>
              <a:ext uri="{FF2B5EF4-FFF2-40B4-BE49-F238E27FC236}">
                <a16:creationId xmlns:a16="http://schemas.microsoft.com/office/drawing/2014/main" id="{E7F7449C-0965-44D4-928B-3CBC66055140}"/>
              </a:ext>
            </a:extLst>
          </p:cNvPr>
          <p:cNvSpPr txBox="1">
            <a:spLocks/>
          </p:cNvSpPr>
          <p:nvPr/>
        </p:nvSpPr>
        <p:spPr>
          <a:xfrm>
            <a:off x="958810" y="1052892"/>
            <a:ext cx="918879" cy="29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200"/>
              <a:t>Person 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B10C0B-6722-46B6-A804-775FCDBE6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80" y="2432050"/>
            <a:ext cx="2286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9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5679E-6 L 0.12604 0.00124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2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00124 L 0.25347 0.00124 " pathEditMode="relative" rAng="0" ptsTypes="AA">
                                      <p:cBhvr>
                                        <p:cTn id="2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7" grpId="0" animBg="1"/>
      <p:bldP spid="9" grpId="0"/>
      <p:bldP spid="10" grpId="0"/>
      <p:bldP spid="11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D95048-A6D4-4B1E-93D4-B74633B9664E}"/>
              </a:ext>
            </a:extLst>
          </p:cNvPr>
          <p:cNvCxnSpPr>
            <a:cxnSpLocks/>
            <a:stCxn id="7" idx="6"/>
            <a:endCxn id="22" idx="6"/>
          </p:cNvCxnSpPr>
          <p:nvPr/>
        </p:nvCxnSpPr>
        <p:spPr>
          <a:xfrm flipV="1">
            <a:off x="3738039" y="3097829"/>
            <a:ext cx="2361317" cy="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0747C80-CB69-43B6-9DA1-8B29798251B7}"/>
              </a:ext>
            </a:extLst>
          </p:cNvPr>
          <p:cNvSpPr/>
          <p:nvPr/>
        </p:nvSpPr>
        <p:spPr>
          <a:xfrm>
            <a:off x="3631599" y="2951524"/>
            <a:ext cx="6577501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72B190-7865-47F7-9F3D-94ED428468A7}"/>
              </a:ext>
            </a:extLst>
          </p:cNvPr>
          <p:cNvCxnSpPr>
            <a:stCxn id="2" idx="2"/>
            <a:endCxn id="7" idx="6"/>
          </p:cNvCxnSpPr>
          <p:nvPr/>
        </p:nvCxnSpPr>
        <p:spPr>
          <a:xfrm>
            <a:off x="1238250" y="3098800"/>
            <a:ext cx="24997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/>
              <a:t>Our current flow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2DDBEE-16C9-4EC4-BEC3-43A7DE28341B}"/>
              </a:ext>
            </a:extLst>
          </p:cNvPr>
          <p:cNvSpPr/>
          <p:nvPr/>
        </p:nvSpPr>
        <p:spPr>
          <a:xfrm>
            <a:off x="1238250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1055FD-81C0-4ADD-A064-014AAB7F6619}"/>
              </a:ext>
            </a:extLst>
          </p:cNvPr>
          <p:cNvSpPr/>
          <p:nvPr/>
        </p:nvSpPr>
        <p:spPr>
          <a:xfrm>
            <a:off x="2397510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FB0E97-1AB2-4031-BA65-6EB555B0D85C}"/>
              </a:ext>
            </a:extLst>
          </p:cNvPr>
          <p:cNvSpPr/>
          <p:nvPr/>
        </p:nvSpPr>
        <p:spPr>
          <a:xfrm>
            <a:off x="3558039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Google Shape;132;p19">
            <a:extLst>
              <a:ext uri="{FF2B5EF4-FFF2-40B4-BE49-F238E27FC236}">
                <a16:creationId xmlns:a16="http://schemas.microsoft.com/office/drawing/2014/main" id="{32E21E8C-99AA-49A5-8B45-3048CC7B11F9}"/>
              </a:ext>
            </a:extLst>
          </p:cNvPr>
          <p:cNvSpPr txBox="1">
            <a:spLocks/>
          </p:cNvSpPr>
          <p:nvPr/>
        </p:nvSpPr>
        <p:spPr>
          <a:xfrm>
            <a:off x="868810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Add README</a:t>
            </a:r>
          </a:p>
        </p:txBody>
      </p:sp>
      <p:sp>
        <p:nvSpPr>
          <p:cNvPr id="10" name="Google Shape;132;p19">
            <a:extLst>
              <a:ext uri="{FF2B5EF4-FFF2-40B4-BE49-F238E27FC236}">
                <a16:creationId xmlns:a16="http://schemas.microsoft.com/office/drawing/2014/main" id="{3FEE4D94-D052-40B4-AC1B-04EFB980E95B}"/>
              </a:ext>
            </a:extLst>
          </p:cNvPr>
          <p:cNvSpPr txBox="1">
            <a:spLocks/>
          </p:cNvSpPr>
          <p:nvPr/>
        </p:nvSpPr>
        <p:spPr>
          <a:xfrm>
            <a:off x="1983281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README</a:t>
            </a:r>
          </a:p>
        </p:txBody>
      </p:sp>
      <p:sp>
        <p:nvSpPr>
          <p:cNvPr id="11" name="Google Shape;132;p19">
            <a:extLst>
              <a:ext uri="{FF2B5EF4-FFF2-40B4-BE49-F238E27FC236}">
                <a16:creationId xmlns:a16="http://schemas.microsoft.com/office/drawing/2014/main" id="{DB9788FC-13B9-4D4B-B2E5-3565320FA592}"/>
              </a:ext>
            </a:extLst>
          </p:cNvPr>
          <p:cNvSpPr txBox="1">
            <a:spLocks/>
          </p:cNvSpPr>
          <p:nvPr/>
        </p:nvSpPr>
        <p:spPr>
          <a:xfrm>
            <a:off x="3172160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README</a:t>
            </a:r>
          </a:p>
        </p:txBody>
      </p:sp>
      <p:sp>
        <p:nvSpPr>
          <p:cNvPr id="15" name="Google Shape;132;p19">
            <a:extLst>
              <a:ext uri="{FF2B5EF4-FFF2-40B4-BE49-F238E27FC236}">
                <a16:creationId xmlns:a16="http://schemas.microsoft.com/office/drawing/2014/main" id="{72C98181-B28A-414C-8586-49D16DB92DA0}"/>
              </a:ext>
            </a:extLst>
          </p:cNvPr>
          <p:cNvSpPr txBox="1">
            <a:spLocks/>
          </p:cNvSpPr>
          <p:nvPr/>
        </p:nvSpPr>
        <p:spPr>
          <a:xfrm>
            <a:off x="499371" y="2636860"/>
            <a:ext cx="918879" cy="38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accent1"/>
                </a:solidFill>
              </a:rPr>
              <a:t>main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008C62-C5A3-4397-8299-C85F77D25106}"/>
              </a:ext>
            </a:extLst>
          </p:cNvPr>
          <p:cNvSpPr/>
          <p:nvPr/>
        </p:nvSpPr>
        <p:spPr>
          <a:xfrm>
            <a:off x="4723912" y="3007829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C5F606-5371-469E-B641-1E16F68A9629}"/>
              </a:ext>
            </a:extLst>
          </p:cNvPr>
          <p:cNvSpPr/>
          <p:nvPr/>
        </p:nvSpPr>
        <p:spPr>
          <a:xfrm>
            <a:off x="5919356" y="3007829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Google Shape;132;p19">
            <a:extLst>
              <a:ext uri="{FF2B5EF4-FFF2-40B4-BE49-F238E27FC236}">
                <a16:creationId xmlns:a16="http://schemas.microsoft.com/office/drawing/2014/main" id="{50EF467C-5C0D-4BB2-9FEA-7E82E106626E}"/>
              </a:ext>
            </a:extLst>
          </p:cNvPr>
          <p:cNvSpPr txBox="1">
            <a:spLocks/>
          </p:cNvSpPr>
          <p:nvPr/>
        </p:nvSpPr>
        <p:spPr>
          <a:xfrm>
            <a:off x="4361039" y="3236523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Add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B.md</a:t>
            </a:r>
          </a:p>
        </p:txBody>
      </p:sp>
      <p:sp>
        <p:nvSpPr>
          <p:cNvPr id="24" name="Google Shape;132;p19">
            <a:extLst>
              <a:ext uri="{FF2B5EF4-FFF2-40B4-BE49-F238E27FC236}">
                <a16:creationId xmlns:a16="http://schemas.microsoft.com/office/drawing/2014/main" id="{D2928466-BD93-46FE-805D-499E0C89E897}"/>
              </a:ext>
            </a:extLst>
          </p:cNvPr>
          <p:cNvSpPr txBox="1">
            <a:spLocks/>
          </p:cNvSpPr>
          <p:nvPr/>
        </p:nvSpPr>
        <p:spPr>
          <a:xfrm>
            <a:off x="5549917" y="3246771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README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E752FE-B84A-4D11-9AF0-7DDDDB5C37E1}"/>
              </a:ext>
            </a:extLst>
          </p:cNvPr>
          <p:cNvSpPr/>
          <p:nvPr/>
        </p:nvSpPr>
        <p:spPr>
          <a:xfrm>
            <a:off x="868810" y="114026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92D609-75DF-4CB6-AC10-16EB04AFF2B0}"/>
              </a:ext>
            </a:extLst>
          </p:cNvPr>
          <p:cNvSpPr/>
          <p:nvPr/>
        </p:nvSpPr>
        <p:spPr>
          <a:xfrm>
            <a:off x="1967689" y="1140260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Google Shape;132;p19">
            <a:extLst>
              <a:ext uri="{FF2B5EF4-FFF2-40B4-BE49-F238E27FC236}">
                <a16:creationId xmlns:a16="http://schemas.microsoft.com/office/drawing/2014/main" id="{66E48452-7935-42C7-89C7-04F478B80991}"/>
              </a:ext>
            </a:extLst>
          </p:cNvPr>
          <p:cNvSpPr txBox="1">
            <a:spLocks/>
          </p:cNvSpPr>
          <p:nvPr/>
        </p:nvSpPr>
        <p:spPr>
          <a:xfrm>
            <a:off x="958810" y="1052892"/>
            <a:ext cx="918879" cy="29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200"/>
              <a:t>Person A</a:t>
            </a:r>
          </a:p>
        </p:txBody>
      </p:sp>
      <p:sp>
        <p:nvSpPr>
          <p:cNvPr id="31" name="Google Shape;132;p19">
            <a:extLst>
              <a:ext uri="{FF2B5EF4-FFF2-40B4-BE49-F238E27FC236}">
                <a16:creationId xmlns:a16="http://schemas.microsoft.com/office/drawing/2014/main" id="{6C345F4F-67E8-4ECB-AFE5-B4862E9DE7BA}"/>
              </a:ext>
            </a:extLst>
          </p:cNvPr>
          <p:cNvSpPr txBox="1">
            <a:spLocks/>
          </p:cNvSpPr>
          <p:nvPr/>
        </p:nvSpPr>
        <p:spPr>
          <a:xfrm>
            <a:off x="2057689" y="1051781"/>
            <a:ext cx="918879" cy="29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200"/>
              <a:t>Person B</a:t>
            </a:r>
          </a:p>
        </p:txBody>
      </p:sp>
    </p:spTree>
    <p:extLst>
      <p:ext uri="{BB962C8B-B14F-4D97-AF65-F5344CB8AC3E}">
        <p14:creationId xmlns:p14="http://schemas.microsoft.com/office/powerpoint/2010/main" val="86685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93827E-7 L 0.14236 0.0003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36 0.00031 L 0.2599 -4.93827E-7 " pathEditMode="relative" rAng="0" ptsTypes="AA">
                                      <p:cBhvr>
                                        <p:cTn id="1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1" grpId="0" animBg="1"/>
      <p:bldP spid="22" grpId="0" animBg="1"/>
      <p:bldP spid="23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BE85F0-C2CF-456C-8BC8-8B72A609D31F}"/>
              </a:ext>
            </a:extLst>
          </p:cNvPr>
          <p:cNvCxnSpPr>
            <a:cxnSpLocks/>
            <a:stCxn id="7" idx="7"/>
            <a:endCxn id="21" idx="3"/>
          </p:cNvCxnSpPr>
          <p:nvPr/>
        </p:nvCxnSpPr>
        <p:spPr>
          <a:xfrm flipV="1">
            <a:off x="3711679" y="2292789"/>
            <a:ext cx="1038593" cy="7423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0FD5BF4-EC39-4A33-BD24-6697204555A3}"/>
              </a:ext>
            </a:extLst>
          </p:cNvPr>
          <p:cNvSpPr/>
          <p:nvPr/>
        </p:nvSpPr>
        <p:spPr>
          <a:xfrm rot="19477909">
            <a:off x="3497869" y="2488275"/>
            <a:ext cx="1556065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EEF2E15-20E0-42CE-B981-2F935B00E8A6}"/>
              </a:ext>
            </a:extLst>
          </p:cNvPr>
          <p:cNvSpPr/>
          <p:nvPr/>
        </p:nvSpPr>
        <p:spPr>
          <a:xfrm rot="2219020">
            <a:off x="5849577" y="2500962"/>
            <a:ext cx="1550660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72B190-7865-47F7-9F3D-94ED428468A7}"/>
              </a:ext>
            </a:extLst>
          </p:cNvPr>
          <p:cNvCxnSpPr>
            <a:stCxn id="2" idx="2"/>
            <a:endCxn id="7" idx="6"/>
          </p:cNvCxnSpPr>
          <p:nvPr/>
        </p:nvCxnSpPr>
        <p:spPr>
          <a:xfrm>
            <a:off x="1238250" y="3098800"/>
            <a:ext cx="24997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/>
              <a:t>Branching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2DDBEE-16C9-4EC4-BEC3-43A7DE28341B}"/>
              </a:ext>
            </a:extLst>
          </p:cNvPr>
          <p:cNvSpPr/>
          <p:nvPr/>
        </p:nvSpPr>
        <p:spPr>
          <a:xfrm>
            <a:off x="1238250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1055FD-81C0-4ADD-A064-014AAB7F6619}"/>
              </a:ext>
            </a:extLst>
          </p:cNvPr>
          <p:cNvSpPr/>
          <p:nvPr/>
        </p:nvSpPr>
        <p:spPr>
          <a:xfrm>
            <a:off x="2397510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FB0E97-1AB2-4031-BA65-6EB555B0D85C}"/>
              </a:ext>
            </a:extLst>
          </p:cNvPr>
          <p:cNvSpPr/>
          <p:nvPr/>
        </p:nvSpPr>
        <p:spPr>
          <a:xfrm>
            <a:off x="3558039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Google Shape;132;p19">
            <a:extLst>
              <a:ext uri="{FF2B5EF4-FFF2-40B4-BE49-F238E27FC236}">
                <a16:creationId xmlns:a16="http://schemas.microsoft.com/office/drawing/2014/main" id="{32E21E8C-99AA-49A5-8B45-3048CC7B11F9}"/>
              </a:ext>
            </a:extLst>
          </p:cNvPr>
          <p:cNvSpPr txBox="1">
            <a:spLocks/>
          </p:cNvSpPr>
          <p:nvPr/>
        </p:nvSpPr>
        <p:spPr>
          <a:xfrm>
            <a:off x="868810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Add README</a:t>
            </a:r>
          </a:p>
        </p:txBody>
      </p:sp>
      <p:sp>
        <p:nvSpPr>
          <p:cNvPr id="10" name="Google Shape;132;p19">
            <a:extLst>
              <a:ext uri="{FF2B5EF4-FFF2-40B4-BE49-F238E27FC236}">
                <a16:creationId xmlns:a16="http://schemas.microsoft.com/office/drawing/2014/main" id="{3FEE4D94-D052-40B4-AC1B-04EFB980E95B}"/>
              </a:ext>
            </a:extLst>
          </p:cNvPr>
          <p:cNvSpPr txBox="1">
            <a:spLocks/>
          </p:cNvSpPr>
          <p:nvPr/>
        </p:nvSpPr>
        <p:spPr>
          <a:xfrm>
            <a:off x="1908873" y="3239010"/>
            <a:ext cx="1067696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README</a:t>
            </a:r>
          </a:p>
        </p:txBody>
      </p:sp>
      <p:sp>
        <p:nvSpPr>
          <p:cNvPr id="11" name="Google Shape;132;p19">
            <a:extLst>
              <a:ext uri="{FF2B5EF4-FFF2-40B4-BE49-F238E27FC236}">
                <a16:creationId xmlns:a16="http://schemas.microsoft.com/office/drawing/2014/main" id="{DB9788FC-13B9-4D4B-B2E5-3565320FA592}"/>
              </a:ext>
            </a:extLst>
          </p:cNvPr>
          <p:cNvSpPr txBox="1">
            <a:spLocks/>
          </p:cNvSpPr>
          <p:nvPr/>
        </p:nvSpPr>
        <p:spPr>
          <a:xfrm>
            <a:off x="3172160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README</a:t>
            </a:r>
          </a:p>
        </p:txBody>
      </p:sp>
      <p:sp>
        <p:nvSpPr>
          <p:cNvPr id="15" name="Google Shape;132;p19">
            <a:extLst>
              <a:ext uri="{FF2B5EF4-FFF2-40B4-BE49-F238E27FC236}">
                <a16:creationId xmlns:a16="http://schemas.microsoft.com/office/drawing/2014/main" id="{72C98181-B28A-414C-8586-49D16DB92DA0}"/>
              </a:ext>
            </a:extLst>
          </p:cNvPr>
          <p:cNvSpPr txBox="1">
            <a:spLocks/>
          </p:cNvSpPr>
          <p:nvPr/>
        </p:nvSpPr>
        <p:spPr>
          <a:xfrm>
            <a:off x="499371" y="2636860"/>
            <a:ext cx="918879" cy="38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>
                <a:solidFill>
                  <a:schemeClr val="accent1"/>
                </a:solidFill>
              </a:rPr>
              <a:t>main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008C62-C5A3-4397-8299-C85F77D25106}"/>
              </a:ext>
            </a:extLst>
          </p:cNvPr>
          <p:cNvSpPr/>
          <p:nvPr/>
        </p:nvSpPr>
        <p:spPr>
          <a:xfrm>
            <a:off x="4723912" y="2139149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Google Shape;132;p19">
            <a:extLst>
              <a:ext uri="{FF2B5EF4-FFF2-40B4-BE49-F238E27FC236}">
                <a16:creationId xmlns:a16="http://schemas.microsoft.com/office/drawing/2014/main" id="{50EF467C-5C0D-4BB2-9FEA-7E82E106626E}"/>
              </a:ext>
            </a:extLst>
          </p:cNvPr>
          <p:cNvSpPr txBox="1">
            <a:spLocks/>
          </p:cNvSpPr>
          <p:nvPr/>
        </p:nvSpPr>
        <p:spPr>
          <a:xfrm>
            <a:off x="4361039" y="2367843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Add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B.</a:t>
            </a:r>
            <a:r>
              <a:rPr lang="en-US" sz="1400" dirty="0"/>
              <a:t>md</a:t>
            </a:r>
            <a:endParaRPr lang="en-US" sz="1400"/>
          </a:p>
        </p:txBody>
      </p:sp>
      <p:sp>
        <p:nvSpPr>
          <p:cNvPr id="37" name="Google Shape;132;p19">
            <a:extLst>
              <a:ext uri="{FF2B5EF4-FFF2-40B4-BE49-F238E27FC236}">
                <a16:creationId xmlns:a16="http://schemas.microsoft.com/office/drawing/2014/main" id="{066EBDC9-8CC1-4C62-9C76-31E620A1C240}"/>
              </a:ext>
            </a:extLst>
          </p:cNvPr>
          <p:cNvSpPr txBox="1">
            <a:spLocks/>
          </p:cNvSpPr>
          <p:nvPr/>
        </p:nvSpPr>
        <p:spPr>
          <a:xfrm>
            <a:off x="3950942" y="1820690"/>
            <a:ext cx="918879" cy="38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</a:rPr>
              <a:t>docs/B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672E87-49A7-4945-AF9A-C99AC0B7D509}"/>
              </a:ext>
            </a:extLst>
          </p:cNvPr>
          <p:cNvSpPr/>
          <p:nvPr/>
        </p:nvSpPr>
        <p:spPr>
          <a:xfrm>
            <a:off x="868810" y="114026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D01CDD-F4F7-4E7A-91E4-35904D2F2E94}"/>
              </a:ext>
            </a:extLst>
          </p:cNvPr>
          <p:cNvSpPr/>
          <p:nvPr/>
        </p:nvSpPr>
        <p:spPr>
          <a:xfrm>
            <a:off x="1967689" y="1140260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Google Shape;132;p19">
            <a:extLst>
              <a:ext uri="{FF2B5EF4-FFF2-40B4-BE49-F238E27FC236}">
                <a16:creationId xmlns:a16="http://schemas.microsoft.com/office/drawing/2014/main" id="{2C81D379-8BD6-459F-8330-EEB5FE2E09BA}"/>
              </a:ext>
            </a:extLst>
          </p:cNvPr>
          <p:cNvSpPr txBox="1">
            <a:spLocks/>
          </p:cNvSpPr>
          <p:nvPr/>
        </p:nvSpPr>
        <p:spPr>
          <a:xfrm>
            <a:off x="958810" y="1052892"/>
            <a:ext cx="918879" cy="29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200"/>
              <a:t>Person A</a:t>
            </a:r>
          </a:p>
        </p:txBody>
      </p:sp>
      <p:sp>
        <p:nvSpPr>
          <p:cNvPr id="45" name="Google Shape;132;p19">
            <a:extLst>
              <a:ext uri="{FF2B5EF4-FFF2-40B4-BE49-F238E27FC236}">
                <a16:creationId xmlns:a16="http://schemas.microsoft.com/office/drawing/2014/main" id="{AC70BB51-8AA3-43E5-8BBC-C14091E46633}"/>
              </a:ext>
            </a:extLst>
          </p:cNvPr>
          <p:cNvSpPr txBox="1">
            <a:spLocks/>
          </p:cNvSpPr>
          <p:nvPr/>
        </p:nvSpPr>
        <p:spPr>
          <a:xfrm>
            <a:off x="2057689" y="1051781"/>
            <a:ext cx="918879" cy="29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200"/>
              <a:t>Person B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E2496A6-2876-476F-8A71-D27D5C63BB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07525" y="1756539"/>
            <a:ext cx="2257425" cy="48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4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3889 -0.17624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8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41" grpId="0" animBg="1"/>
      <p:bldP spid="21" grpId="0" animBg="1"/>
      <p:bldP spid="23" grpId="0"/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/>
              <a:t>Coding with friends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5EE9E6-4702-4B25-A71B-B41916132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8"/>
          <a:stretch/>
        </p:blipFill>
        <p:spPr>
          <a:xfrm>
            <a:off x="1521775" y="1054877"/>
            <a:ext cx="6100450" cy="34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26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DA5F6-01B6-44A8-B116-AE63BE444F1D}"/>
              </a:ext>
            </a:extLst>
          </p:cNvPr>
          <p:cNvCxnSpPr>
            <a:cxnSpLocks/>
          </p:cNvCxnSpPr>
          <p:nvPr/>
        </p:nvCxnSpPr>
        <p:spPr>
          <a:xfrm>
            <a:off x="3738039" y="3110730"/>
            <a:ext cx="33804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0747C80-CB69-43B6-9DA1-8B29798251B7}"/>
              </a:ext>
            </a:extLst>
          </p:cNvPr>
          <p:cNvSpPr/>
          <p:nvPr/>
        </p:nvSpPr>
        <p:spPr>
          <a:xfrm>
            <a:off x="3648039" y="2945785"/>
            <a:ext cx="3650441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586031-6318-CDC6-9C05-EDCFF4AFA1C3}"/>
              </a:ext>
            </a:extLst>
          </p:cNvPr>
          <p:cNvCxnSpPr>
            <a:cxnSpLocks/>
            <a:stCxn id="33" idx="0"/>
            <a:endCxn id="21" idx="5"/>
          </p:cNvCxnSpPr>
          <p:nvPr/>
        </p:nvCxnSpPr>
        <p:spPr>
          <a:xfrm flipH="1" flipV="1">
            <a:off x="4877552" y="2292789"/>
            <a:ext cx="580561" cy="71993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ED0E19-19D8-BEEA-A12F-7CC7B19B21B7}"/>
              </a:ext>
            </a:extLst>
          </p:cNvPr>
          <p:cNvSpPr/>
          <p:nvPr/>
        </p:nvSpPr>
        <p:spPr>
          <a:xfrm rot="3119131">
            <a:off x="4730940" y="2505100"/>
            <a:ext cx="971747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BE85F0-C2CF-456C-8BC8-8B72A609D31F}"/>
              </a:ext>
            </a:extLst>
          </p:cNvPr>
          <p:cNvCxnSpPr>
            <a:cxnSpLocks/>
            <a:stCxn id="7" idx="7"/>
            <a:endCxn id="21" idx="3"/>
          </p:cNvCxnSpPr>
          <p:nvPr/>
        </p:nvCxnSpPr>
        <p:spPr>
          <a:xfrm flipV="1">
            <a:off x="3711679" y="2292789"/>
            <a:ext cx="1038593" cy="7423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72B190-7865-47F7-9F3D-94ED428468A7}"/>
              </a:ext>
            </a:extLst>
          </p:cNvPr>
          <p:cNvCxnSpPr>
            <a:stCxn id="2" idx="2"/>
            <a:endCxn id="7" idx="6"/>
          </p:cNvCxnSpPr>
          <p:nvPr/>
        </p:nvCxnSpPr>
        <p:spPr>
          <a:xfrm>
            <a:off x="1238250" y="3098800"/>
            <a:ext cx="24997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dirty="0"/>
              <a:t>Branching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2DDBEE-16C9-4EC4-BEC3-43A7DE28341B}"/>
              </a:ext>
            </a:extLst>
          </p:cNvPr>
          <p:cNvSpPr/>
          <p:nvPr/>
        </p:nvSpPr>
        <p:spPr>
          <a:xfrm>
            <a:off x="1238250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1055FD-81C0-4ADD-A064-014AAB7F6619}"/>
              </a:ext>
            </a:extLst>
          </p:cNvPr>
          <p:cNvSpPr/>
          <p:nvPr/>
        </p:nvSpPr>
        <p:spPr>
          <a:xfrm>
            <a:off x="2397510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FB0E97-1AB2-4031-BA65-6EB555B0D85C}"/>
              </a:ext>
            </a:extLst>
          </p:cNvPr>
          <p:cNvSpPr/>
          <p:nvPr/>
        </p:nvSpPr>
        <p:spPr>
          <a:xfrm>
            <a:off x="3558039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Google Shape;132;p19">
            <a:extLst>
              <a:ext uri="{FF2B5EF4-FFF2-40B4-BE49-F238E27FC236}">
                <a16:creationId xmlns:a16="http://schemas.microsoft.com/office/drawing/2014/main" id="{32E21E8C-99AA-49A5-8B45-3048CC7B11F9}"/>
              </a:ext>
            </a:extLst>
          </p:cNvPr>
          <p:cNvSpPr txBox="1">
            <a:spLocks/>
          </p:cNvSpPr>
          <p:nvPr/>
        </p:nvSpPr>
        <p:spPr>
          <a:xfrm>
            <a:off x="868810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Add README</a:t>
            </a:r>
          </a:p>
        </p:txBody>
      </p:sp>
      <p:sp>
        <p:nvSpPr>
          <p:cNvPr id="10" name="Google Shape;132;p19">
            <a:extLst>
              <a:ext uri="{FF2B5EF4-FFF2-40B4-BE49-F238E27FC236}">
                <a16:creationId xmlns:a16="http://schemas.microsoft.com/office/drawing/2014/main" id="{3FEE4D94-D052-40B4-AC1B-04EFB980E95B}"/>
              </a:ext>
            </a:extLst>
          </p:cNvPr>
          <p:cNvSpPr txBox="1">
            <a:spLocks/>
          </p:cNvSpPr>
          <p:nvPr/>
        </p:nvSpPr>
        <p:spPr>
          <a:xfrm>
            <a:off x="1908873" y="3239010"/>
            <a:ext cx="1067696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README</a:t>
            </a:r>
          </a:p>
        </p:txBody>
      </p:sp>
      <p:sp>
        <p:nvSpPr>
          <p:cNvPr id="11" name="Google Shape;132;p19">
            <a:extLst>
              <a:ext uri="{FF2B5EF4-FFF2-40B4-BE49-F238E27FC236}">
                <a16:creationId xmlns:a16="http://schemas.microsoft.com/office/drawing/2014/main" id="{DB9788FC-13B9-4D4B-B2E5-3565320FA592}"/>
              </a:ext>
            </a:extLst>
          </p:cNvPr>
          <p:cNvSpPr txBox="1">
            <a:spLocks/>
          </p:cNvSpPr>
          <p:nvPr/>
        </p:nvSpPr>
        <p:spPr>
          <a:xfrm>
            <a:off x="3172160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README</a:t>
            </a:r>
          </a:p>
        </p:txBody>
      </p:sp>
      <p:sp>
        <p:nvSpPr>
          <p:cNvPr id="15" name="Google Shape;132;p19">
            <a:extLst>
              <a:ext uri="{FF2B5EF4-FFF2-40B4-BE49-F238E27FC236}">
                <a16:creationId xmlns:a16="http://schemas.microsoft.com/office/drawing/2014/main" id="{72C98181-B28A-414C-8586-49D16DB92DA0}"/>
              </a:ext>
            </a:extLst>
          </p:cNvPr>
          <p:cNvSpPr txBox="1">
            <a:spLocks/>
          </p:cNvSpPr>
          <p:nvPr/>
        </p:nvSpPr>
        <p:spPr>
          <a:xfrm>
            <a:off x="499371" y="2636860"/>
            <a:ext cx="918879" cy="38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1"/>
                </a:solidFill>
              </a:rPr>
              <a:t>main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008C62-C5A3-4397-8299-C85F77D25106}"/>
              </a:ext>
            </a:extLst>
          </p:cNvPr>
          <p:cNvSpPr/>
          <p:nvPr/>
        </p:nvSpPr>
        <p:spPr>
          <a:xfrm>
            <a:off x="4723912" y="2139149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Google Shape;132;p19">
            <a:extLst>
              <a:ext uri="{FF2B5EF4-FFF2-40B4-BE49-F238E27FC236}">
                <a16:creationId xmlns:a16="http://schemas.microsoft.com/office/drawing/2014/main" id="{50EF467C-5C0D-4BB2-9FEA-7E82E106626E}"/>
              </a:ext>
            </a:extLst>
          </p:cNvPr>
          <p:cNvSpPr txBox="1">
            <a:spLocks/>
          </p:cNvSpPr>
          <p:nvPr/>
        </p:nvSpPr>
        <p:spPr>
          <a:xfrm>
            <a:off x="4361039" y="2367843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Add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B.txt</a:t>
            </a:r>
          </a:p>
        </p:txBody>
      </p:sp>
      <p:sp>
        <p:nvSpPr>
          <p:cNvPr id="37" name="Google Shape;132;p19">
            <a:extLst>
              <a:ext uri="{FF2B5EF4-FFF2-40B4-BE49-F238E27FC236}">
                <a16:creationId xmlns:a16="http://schemas.microsoft.com/office/drawing/2014/main" id="{066EBDC9-8CC1-4C62-9C76-31E620A1C240}"/>
              </a:ext>
            </a:extLst>
          </p:cNvPr>
          <p:cNvSpPr txBox="1">
            <a:spLocks/>
          </p:cNvSpPr>
          <p:nvPr/>
        </p:nvSpPr>
        <p:spPr>
          <a:xfrm>
            <a:off x="3950942" y="1820690"/>
            <a:ext cx="918879" cy="38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</a:rPr>
              <a:t>docs/B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672E87-49A7-4945-AF9A-C99AC0B7D509}"/>
              </a:ext>
            </a:extLst>
          </p:cNvPr>
          <p:cNvSpPr/>
          <p:nvPr/>
        </p:nvSpPr>
        <p:spPr>
          <a:xfrm>
            <a:off x="868810" y="114026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D01CDD-F4F7-4E7A-91E4-35904D2F2E94}"/>
              </a:ext>
            </a:extLst>
          </p:cNvPr>
          <p:cNvSpPr/>
          <p:nvPr/>
        </p:nvSpPr>
        <p:spPr>
          <a:xfrm>
            <a:off x="1967689" y="1140260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Google Shape;132;p19">
            <a:extLst>
              <a:ext uri="{FF2B5EF4-FFF2-40B4-BE49-F238E27FC236}">
                <a16:creationId xmlns:a16="http://schemas.microsoft.com/office/drawing/2014/main" id="{2C81D379-8BD6-459F-8330-EEB5FE2E09BA}"/>
              </a:ext>
            </a:extLst>
          </p:cNvPr>
          <p:cNvSpPr txBox="1">
            <a:spLocks/>
          </p:cNvSpPr>
          <p:nvPr/>
        </p:nvSpPr>
        <p:spPr>
          <a:xfrm>
            <a:off x="958810" y="1052892"/>
            <a:ext cx="918879" cy="29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Person A</a:t>
            </a:r>
          </a:p>
        </p:txBody>
      </p:sp>
      <p:sp>
        <p:nvSpPr>
          <p:cNvPr id="45" name="Google Shape;132;p19">
            <a:extLst>
              <a:ext uri="{FF2B5EF4-FFF2-40B4-BE49-F238E27FC236}">
                <a16:creationId xmlns:a16="http://schemas.microsoft.com/office/drawing/2014/main" id="{AC70BB51-8AA3-43E5-8BBC-C14091E46633}"/>
              </a:ext>
            </a:extLst>
          </p:cNvPr>
          <p:cNvSpPr txBox="1">
            <a:spLocks/>
          </p:cNvSpPr>
          <p:nvPr/>
        </p:nvSpPr>
        <p:spPr>
          <a:xfrm>
            <a:off x="2057689" y="1051781"/>
            <a:ext cx="918879" cy="29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Person 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65DA6E-45F0-4DDF-88B5-A79E6CD77679}"/>
              </a:ext>
            </a:extLst>
          </p:cNvPr>
          <p:cNvSpPr/>
          <p:nvPr/>
        </p:nvSpPr>
        <p:spPr>
          <a:xfrm>
            <a:off x="5368113" y="30127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Google Shape;132;p19">
            <a:extLst>
              <a:ext uri="{FF2B5EF4-FFF2-40B4-BE49-F238E27FC236}">
                <a16:creationId xmlns:a16="http://schemas.microsoft.com/office/drawing/2014/main" id="{78A321AC-9B81-45FA-96A2-69682290DA75}"/>
              </a:ext>
            </a:extLst>
          </p:cNvPr>
          <p:cNvSpPr txBox="1">
            <a:spLocks/>
          </p:cNvSpPr>
          <p:nvPr/>
        </p:nvSpPr>
        <p:spPr>
          <a:xfrm>
            <a:off x="4975894" y="325120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Merged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dev-B</a:t>
            </a:r>
          </a:p>
        </p:txBody>
      </p:sp>
    </p:spTree>
    <p:extLst>
      <p:ext uri="{BB962C8B-B14F-4D97-AF65-F5344CB8AC3E}">
        <p14:creationId xmlns:p14="http://schemas.microsoft.com/office/powerpoint/2010/main" val="184756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5679E-6 L 0.19409 -4.5679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2.09877E-6 L 0.06614 0.14445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33" grpId="0" animBg="1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 CONFLICTS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5190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DA5F6-01B6-44A8-B116-AE63BE444F1D}"/>
              </a:ext>
            </a:extLst>
          </p:cNvPr>
          <p:cNvCxnSpPr>
            <a:cxnSpLocks/>
          </p:cNvCxnSpPr>
          <p:nvPr/>
        </p:nvCxnSpPr>
        <p:spPr>
          <a:xfrm>
            <a:off x="3738039" y="3110730"/>
            <a:ext cx="33804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0747C80-CB69-43B6-9DA1-8B29798251B7}"/>
              </a:ext>
            </a:extLst>
          </p:cNvPr>
          <p:cNvSpPr/>
          <p:nvPr/>
        </p:nvSpPr>
        <p:spPr>
          <a:xfrm>
            <a:off x="5405963" y="2945785"/>
            <a:ext cx="1892517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BE85F0-C2CF-456C-8BC8-8B72A609D31F}"/>
              </a:ext>
            </a:extLst>
          </p:cNvPr>
          <p:cNvCxnSpPr>
            <a:cxnSpLocks/>
            <a:stCxn id="7" idx="7"/>
            <a:endCxn id="21" idx="3"/>
          </p:cNvCxnSpPr>
          <p:nvPr/>
        </p:nvCxnSpPr>
        <p:spPr>
          <a:xfrm flipV="1">
            <a:off x="3711679" y="2292789"/>
            <a:ext cx="1038593" cy="7423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529A63-CEF5-41DC-8F2B-E20A56F3DD0C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4903912" y="2229149"/>
            <a:ext cx="10154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33D666D-4EA3-44DE-9069-2C7CF66ECFF6}"/>
              </a:ext>
            </a:extLst>
          </p:cNvPr>
          <p:cNvSpPr/>
          <p:nvPr/>
        </p:nvSpPr>
        <p:spPr>
          <a:xfrm>
            <a:off x="4813912" y="2060433"/>
            <a:ext cx="1242844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DDD845-F4B5-4648-B243-A28170F6A25A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6099356" y="2229149"/>
            <a:ext cx="1045484" cy="81794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EEF2E15-20E0-42CE-B981-2F935B00E8A6}"/>
              </a:ext>
            </a:extLst>
          </p:cNvPr>
          <p:cNvSpPr/>
          <p:nvPr/>
        </p:nvSpPr>
        <p:spPr>
          <a:xfrm rot="2219020">
            <a:off x="5847184" y="2508117"/>
            <a:ext cx="1574448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72B190-7865-47F7-9F3D-94ED428468A7}"/>
              </a:ext>
            </a:extLst>
          </p:cNvPr>
          <p:cNvCxnSpPr>
            <a:stCxn id="2" idx="2"/>
            <a:endCxn id="7" idx="6"/>
          </p:cNvCxnSpPr>
          <p:nvPr/>
        </p:nvCxnSpPr>
        <p:spPr>
          <a:xfrm>
            <a:off x="1238250" y="3098800"/>
            <a:ext cx="24997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dirty="0"/>
              <a:t>Branching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2DDBEE-16C9-4EC4-BEC3-43A7DE28341B}"/>
              </a:ext>
            </a:extLst>
          </p:cNvPr>
          <p:cNvSpPr/>
          <p:nvPr/>
        </p:nvSpPr>
        <p:spPr>
          <a:xfrm>
            <a:off x="1238250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1055FD-81C0-4ADD-A064-014AAB7F6619}"/>
              </a:ext>
            </a:extLst>
          </p:cNvPr>
          <p:cNvSpPr/>
          <p:nvPr/>
        </p:nvSpPr>
        <p:spPr>
          <a:xfrm>
            <a:off x="2397510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FB0E97-1AB2-4031-BA65-6EB555B0D85C}"/>
              </a:ext>
            </a:extLst>
          </p:cNvPr>
          <p:cNvSpPr/>
          <p:nvPr/>
        </p:nvSpPr>
        <p:spPr>
          <a:xfrm>
            <a:off x="3558039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Google Shape;132;p19">
            <a:extLst>
              <a:ext uri="{FF2B5EF4-FFF2-40B4-BE49-F238E27FC236}">
                <a16:creationId xmlns:a16="http://schemas.microsoft.com/office/drawing/2014/main" id="{32E21E8C-99AA-49A5-8B45-3048CC7B11F9}"/>
              </a:ext>
            </a:extLst>
          </p:cNvPr>
          <p:cNvSpPr txBox="1">
            <a:spLocks/>
          </p:cNvSpPr>
          <p:nvPr/>
        </p:nvSpPr>
        <p:spPr>
          <a:xfrm>
            <a:off x="868810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Add README</a:t>
            </a:r>
          </a:p>
        </p:txBody>
      </p:sp>
      <p:sp>
        <p:nvSpPr>
          <p:cNvPr id="10" name="Google Shape;132;p19">
            <a:extLst>
              <a:ext uri="{FF2B5EF4-FFF2-40B4-BE49-F238E27FC236}">
                <a16:creationId xmlns:a16="http://schemas.microsoft.com/office/drawing/2014/main" id="{3FEE4D94-D052-40B4-AC1B-04EFB980E95B}"/>
              </a:ext>
            </a:extLst>
          </p:cNvPr>
          <p:cNvSpPr txBox="1">
            <a:spLocks/>
          </p:cNvSpPr>
          <p:nvPr/>
        </p:nvSpPr>
        <p:spPr>
          <a:xfrm>
            <a:off x="1908873" y="3239010"/>
            <a:ext cx="1067696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README</a:t>
            </a:r>
          </a:p>
        </p:txBody>
      </p:sp>
      <p:sp>
        <p:nvSpPr>
          <p:cNvPr id="11" name="Google Shape;132;p19">
            <a:extLst>
              <a:ext uri="{FF2B5EF4-FFF2-40B4-BE49-F238E27FC236}">
                <a16:creationId xmlns:a16="http://schemas.microsoft.com/office/drawing/2014/main" id="{DB9788FC-13B9-4D4B-B2E5-3565320FA592}"/>
              </a:ext>
            </a:extLst>
          </p:cNvPr>
          <p:cNvSpPr txBox="1">
            <a:spLocks/>
          </p:cNvSpPr>
          <p:nvPr/>
        </p:nvSpPr>
        <p:spPr>
          <a:xfrm>
            <a:off x="3172160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README</a:t>
            </a:r>
          </a:p>
        </p:txBody>
      </p:sp>
      <p:sp>
        <p:nvSpPr>
          <p:cNvPr id="15" name="Google Shape;132;p19">
            <a:extLst>
              <a:ext uri="{FF2B5EF4-FFF2-40B4-BE49-F238E27FC236}">
                <a16:creationId xmlns:a16="http://schemas.microsoft.com/office/drawing/2014/main" id="{72C98181-B28A-414C-8586-49D16DB92DA0}"/>
              </a:ext>
            </a:extLst>
          </p:cNvPr>
          <p:cNvSpPr txBox="1">
            <a:spLocks/>
          </p:cNvSpPr>
          <p:nvPr/>
        </p:nvSpPr>
        <p:spPr>
          <a:xfrm>
            <a:off x="499371" y="2636860"/>
            <a:ext cx="918879" cy="38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1"/>
                </a:solidFill>
              </a:rPr>
              <a:t>main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008C62-C5A3-4397-8299-C85F77D25106}"/>
              </a:ext>
            </a:extLst>
          </p:cNvPr>
          <p:cNvSpPr/>
          <p:nvPr/>
        </p:nvSpPr>
        <p:spPr>
          <a:xfrm>
            <a:off x="4723912" y="2139149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C5F606-5371-469E-B641-1E16F68A9629}"/>
              </a:ext>
            </a:extLst>
          </p:cNvPr>
          <p:cNvSpPr/>
          <p:nvPr/>
        </p:nvSpPr>
        <p:spPr>
          <a:xfrm>
            <a:off x="5919356" y="2139149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Google Shape;132;p19">
            <a:extLst>
              <a:ext uri="{FF2B5EF4-FFF2-40B4-BE49-F238E27FC236}">
                <a16:creationId xmlns:a16="http://schemas.microsoft.com/office/drawing/2014/main" id="{50EF467C-5C0D-4BB2-9FEA-7E82E106626E}"/>
              </a:ext>
            </a:extLst>
          </p:cNvPr>
          <p:cNvSpPr txBox="1">
            <a:spLocks/>
          </p:cNvSpPr>
          <p:nvPr/>
        </p:nvSpPr>
        <p:spPr>
          <a:xfrm>
            <a:off x="4361039" y="2367843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Add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B.txt</a:t>
            </a:r>
          </a:p>
        </p:txBody>
      </p:sp>
      <p:sp>
        <p:nvSpPr>
          <p:cNvPr id="24" name="Google Shape;132;p19">
            <a:extLst>
              <a:ext uri="{FF2B5EF4-FFF2-40B4-BE49-F238E27FC236}">
                <a16:creationId xmlns:a16="http://schemas.microsoft.com/office/drawing/2014/main" id="{D2928466-BD93-46FE-805D-499E0C89E897}"/>
              </a:ext>
            </a:extLst>
          </p:cNvPr>
          <p:cNvSpPr txBox="1">
            <a:spLocks/>
          </p:cNvSpPr>
          <p:nvPr/>
        </p:nvSpPr>
        <p:spPr>
          <a:xfrm>
            <a:off x="5549917" y="2378091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README</a:t>
            </a:r>
            <a:endParaRPr lang="en-US" sz="1400" dirty="0"/>
          </a:p>
        </p:txBody>
      </p:sp>
      <p:sp>
        <p:nvSpPr>
          <p:cNvPr id="37" name="Google Shape;132;p19">
            <a:extLst>
              <a:ext uri="{FF2B5EF4-FFF2-40B4-BE49-F238E27FC236}">
                <a16:creationId xmlns:a16="http://schemas.microsoft.com/office/drawing/2014/main" id="{066EBDC9-8CC1-4C62-9C76-31E620A1C240}"/>
              </a:ext>
            </a:extLst>
          </p:cNvPr>
          <p:cNvSpPr txBox="1">
            <a:spLocks/>
          </p:cNvSpPr>
          <p:nvPr/>
        </p:nvSpPr>
        <p:spPr>
          <a:xfrm>
            <a:off x="3950942" y="1820690"/>
            <a:ext cx="918879" cy="38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</a:rPr>
              <a:t>docs/B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672E87-49A7-4945-AF9A-C99AC0B7D509}"/>
              </a:ext>
            </a:extLst>
          </p:cNvPr>
          <p:cNvSpPr/>
          <p:nvPr/>
        </p:nvSpPr>
        <p:spPr>
          <a:xfrm>
            <a:off x="868810" y="114026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D01CDD-F4F7-4E7A-91E4-35904D2F2E94}"/>
              </a:ext>
            </a:extLst>
          </p:cNvPr>
          <p:cNvSpPr/>
          <p:nvPr/>
        </p:nvSpPr>
        <p:spPr>
          <a:xfrm>
            <a:off x="1967689" y="1140260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Google Shape;132;p19">
            <a:extLst>
              <a:ext uri="{FF2B5EF4-FFF2-40B4-BE49-F238E27FC236}">
                <a16:creationId xmlns:a16="http://schemas.microsoft.com/office/drawing/2014/main" id="{2C81D379-8BD6-459F-8330-EEB5FE2E09BA}"/>
              </a:ext>
            </a:extLst>
          </p:cNvPr>
          <p:cNvSpPr txBox="1">
            <a:spLocks/>
          </p:cNvSpPr>
          <p:nvPr/>
        </p:nvSpPr>
        <p:spPr>
          <a:xfrm>
            <a:off x="958810" y="1052892"/>
            <a:ext cx="918879" cy="29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Person A</a:t>
            </a:r>
          </a:p>
        </p:txBody>
      </p:sp>
      <p:sp>
        <p:nvSpPr>
          <p:cNvPr id="45" name="Google Shape;132;p19">
            <a:extLst>
              <a:ext uri="{FF2B5EF4-FFF2-40B4-BE49-F238E27FC236}">
                <a16:creationId xmlns:a16="http://schemas.microsoft.com/office/drawing/2014/main" id="{AC70BB51-8AA3-43E5-8BBC-C14091E46633}"/>
              </a:ext>
            </a:extLst>
          </p:cNvPr>
          <p:cNvSpPr txBox="1">
            <a:spLocks/>
          </p:cNvSpPr>
          <p:nvPr/>
        </p:nvSpPr>
        <p:spPr>
          <a:xfrm>
            <a:off x="2057689" y="1051781"/>
            <a:ext cx="918879" cy="29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Person 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65DA6E-45F0-4DDF-88B5-A79E6CD77679}"/>
              </a:ext>
            </a:extLst>
          </p:cNvPr>
          <p:cNvSpPr/>
          <p:nvPr/>
        </p:nvSpPr>
        <p:spPr>
          <a:xfrm>
            <a:off x="5368113" y="30127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Google Shape;132;p19">
            <a:extLst>
              <a:ext uri="{FF2B5EF4-FFF2-40B4-BE49-F238E27FC236}">
                <a16:creationId xmlns:a16="http://schemas.microsoft.com/office/drawing/2014/main" id="{78A321AC-9B81-45FA-96A2-69682290DA75}"/>
              </a:ext>
            </a:extLst>
          </p:cNvPr>
          <p:cNvSpPr txBox="1">
            <a:spLocks/>
          </p:cNvSpPr>
          <p:nvPr/>
        </p:nvSpPr>
        <p:spPr>
          <a:xfrm>
            <a:off x="4975894" y="325120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README</a:t>
            </a:r>
          </a:p>
        </p:txBody>
      </p:sp>
    </p:spTree>
    <p:extLst>
      <p:ext uri="{BB962C8B-B14F-4D97-AF65-F5344CB8AC3E}">
        <p14:creationId xmlns:p14="http://schemas.microsoft.com/office/powerpoint/2010/main" val="55487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34568E-6 L 0.13594 -0.00061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22" grpId="0" animBg="1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DA5F6-01B6-44A8-B116-AE63BE444F1D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738039" y="3110730"/>
            <a:ext cx="33804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0747C80-CB69-43B6-9DA1-8B29798251B7}"/>
              </a:ext>
            </a:extLst>
          </p:cNvPr>
          <p:cNvSpPr/>
          <p:nvPr/>
        </p:nvSpPr>
        <p:spPr>
          <a:xfrm>
            <a:off x="5405963" y="2945785"/>
            <a:ext cx="1892517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BE85F0-C2CF-456C-8BC8-8B72A609D31F}"/>
              </a:ext>
            </a:extLst>
          </p:cNvPr>
          <p:cNvCxnSpPr>
            <a:cxnSpLocks/>
            <a:stCxn id="7" idx="7"/>
            <a:endCxn id="21" idx="3"/>
          </p:cNvCxnSpPr>
          <p:nvPr/>
        </p:nvCxnSpPr>
        <p:spPr>
          <a:xfrm flipV="1">
            <a:off x="3711679" y="2292789"/>
            <a:ext cx="1038593" cy="7423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529A63-CEF5-41DC-8F2B-E20A56F3DD0C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4903912" y="2229149"/>
            <a:ext cx="10154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DDD845-F4B5-4648-B243-A28170F6A25A}"/>
              </a:ext>
            </a:extLst>
          </p:cNvPr>
          <p:cNvCxnSpPr>
            <a:cxnSpLocks/>
            <a:stCxn id="22" idx="6"/>
            <a:endCxn id="25" idx="1"/>
          </p:cNvCxnSpPr>
          <p:nvPr/>
        </p:nvCxnSpPr>
        <p:spPr>
          <a:xfrm>
            <a:off x="6099356" y="2229149"/>
            <a:ext cx="1045484" cy="81794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EEF2E15-20E0-42CE-B981-2F935B00E8A6}"/>
              </a:ext>
            </a:extLst>
          </p:cNvPr>
          <p:cNvSpPr/>
          <p:nvPr/>
        </p:nvSpPr>
        <p:spPr>
          <a:xfrm rot="2219020">
            <a:off x="5847184" y="2508117"/>
            <a:ext cx="1574448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72B190-7865-47F7-9F3D-94ED428468A7}"/>
              </a:ext>
            </a:extLst>
          </p:cNvPr>
          <p:cNvCxnSpPr>
            <a:stCxn id="2" idx="2"/>
            <a:endCxn id="7" idx="6"/>
          </p:cNvCxnSpPr>
          <p:nvPr/>
        </p:nvCxnSpPr>
        <p:spPr>
          <a:xfrm>
            <a:off x="1238250" y="3098800"/>
            <a:ext cx="24997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dirty="0"/>
              <a:t>Branching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2DDBEE-16C9-4EC4-BEC3-43A7DE28341B}"/>
              </a:ext>
            </a:extLst>
          </p:cNvPr>
          <p:cNvSpPr/>
          <p:nvPr/>
        </p:nvSpPr>
        <p:spPr>
          <a:xfrm>
            <a:off x="1238250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1055FD-81C0-4ADD-A064-014AAB7F6619}"/>
              </a:ext>
            </a:extLst>
          </p:cNvPr>
          <p:cNvSpPr/>
          <p:nvPr/>
        </p:nvSpPr>
        <p:spPr>
          <a:xfrm>
            <a:off x="2397510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FB0E97-1AB2-4031-BA65-6EB555B0D85C}"/>
              </a:ext>
            </a:extLst>
          </p:cNvPr>
          <p:cNvSpPr/>
          <p:nvPr/>
        </p:nvSpPr>
        <p:spPr>
          <a:xfrm>
            <a:off x="3558039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Google Shape;132;p19">
            <a:extLst>
              <a:ext uri="{FF2B5EF4-FFF2-40B4-BE49-F238E27FC236}">
                <a16:creationId xmlns:a16="http://schemas.microsoft.com/office/drawing/2014/main" id="{32E21E8C-99AA-49A5-8B45-3048CC7B11F9}"/>
              </a:ext>
            </a:extLst>
          </p:cNvPr>
          <p:cNvSpPr txBox="1">
            <a:spLocks/>
          </p:cNvSpPr>
          <p:nvPr/>
        </p:nvSpPr>
        <p:spPr>
          <a:xfrm>
            <a:off x="868810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Add README</a:t>
            </a:r>
          </a:p>
        </p:txBody>
      </p:sp>
      <p:sp>
        <p:nvSpPr>
          <p:cNvPr id="10" name="Google Shape;132;p19">
            <a:extLst>
              <a:ext uri="{FF2B5EF4-FFF2-40B4-BE49-F238E27FC236}">
                <a16:creationId xmlns:a16="http://schemas.microsoft.com/office/drawing/2014/main" id="{3FEE4D94-D052-40B4-AC1B-04EFB980E95B}"/>
              </a:ext>
            </a:extLst>
          </p:cNvPr>
          <p:cNvSpPr txBox="1">
            <a:spLocks/>
          </p:cNvSpPr>
          <p:nvPr/>
        </p:nvSpPr>
        <p:spPr>
          <a:xfrm>
            <a:off x="1908873" y="3239010"/>
            <a:ext cx="1067696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README</a:t>
            </a:r>
          </a:p>
        </p:txBody>
      </p:sp>
      <p:sp>
        <p:nvSpPr>
          <p:cNvPr id="11" name="Google Shape;132;p19">
            <a:extLst>
              <a:ext uri="{FF2B5EF4-FFF2-40B4-BE49-F238E27FC236}">
                <a16:creationId xmlns:a16="http://schemas.microsoft.com/office/drawing/2014/main" id="{DB9788FC-13B9-4D4B-B2E5-3565320FA592}"/>
              </a:ext>
            </a:extLst>
          </p:cNvPr>
          <p:cNvSpPr txBox="1">
            <a:spLocks/>
          </p:cNvSpPr>
          <p:nvPr/>
        </p:nvSpPr>
        <p:spPr>
          <a:xfrm>
            <a:off x="3172160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README</a:t>
            </a:r>
          </a:p>
        </p:txBody>
      </p:sp>
      <p:sp>
        <p:nvSpPr>
          <p:cNvPr id="15" name="Google Shape;132;p19">
            <a:extLst>
              <a:ext uri="{FF2B5EF4-FFF2-40B4-BE49-F238E27FC236}">
                <a16:creationId xmlns:a16="http://schemas.microsoft.com/office/drawing/2014/main" id="{72C98181-B28A-414C-8586-49D16DB92DA0}"/>
              </a:ext>
            </a:extLst>
          </p:cNvPr>
          <p:cNvSpPr txBox="1">
            <a:spLocks/>
          </p:cNvSpPr>
          <p:nvPr/>
        </p:nvSpPr>
        <p:spPr>
          <a:xfrm>
            <a:off x="499371" y="2636860"/>
            <a:ext cx="918879" cy="38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1"/>
                </a:solidFill>
              </a:rPr>
              <a:t>main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008C62-C5A3-4397-8299-C85F77D25106}"/>
              </a:ext>
            </a:extLst>
          </p:cNvPr>
          <p:cNvSpPr/>
          <p:nvPr/>
        </p:nvSpPr>
        <p:spPr>
          <a:xfrm>
            <a:off x="4723912" y="2139149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C5F606-5371-469E-B641-1E16F68A9629}"/>
              </a:ext>
            </a:extLst>
          </p:cNvPr>
          <p:cNvSpPr/>
          <p:nvPr/>
        </p:nvSpPr>
        <p:spPr>
          <a:xfrm>
            <a:off x="5919356" y="2139149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Google Shape;132;p19">
            <a:extLst>
              <a:ext uri="{FF2B5EF4-FFF2-40B4-BE49-F238E27FC236}">
                <a16:creationId xmlns:a16="http://schemas.microsoft.com/office/drawing/2014/main" id="{50EF467C-5C0D-4BB2-9FEA-7E82E106626E}"/>
              </a:ext>
            </a:extLst>
          </p:cNvPr>
          <p:cNvSpPr txBox="1">
            <a:spLocks/>
          </p:cNvSpPr>
          <p:nvPr/>
        </p:nvSpPr>
        <p:spPr>
          <a:xfrm>
            <a:off x="4361039" y="2367843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Add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B.txt</a:t>
            </a:r>
          </a:p>
        </p:txBody>
      </p:sp>
      <p:sp>
        <p:nvSpPr>
          <p:cNvPr id="24" name="Google Shape;132;p19">
            <a:extLst>
              <a:ext uri="{FF2B5EF4-FFF2-40B4-BE49-F238E27FC236}">
                <a16:creationId xmlns:a16="http://schemas.microsoft.com/office/drawing/2014/main" id="{D2928466-BD93-46FE-805D-499E0C89E897}"/>
              </a:ext>
            </a:extLst>
          </p:cNvPr>
          <p:cNvSpPr txBox="1">
            <a:spLocks/>
          </p:cNvSpPr>
          <p:nvPr/>
        </p:nvSpPr>
        <p:spPr>
          <a:xfrm>
            <a:off x="5549917" y="2378091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README</a:t>
            </a:r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DD0B65-DADF-4BDB-93C0-9AC6BD0DA373}"/>
              </a:ext>
            </a:extLst>
          </p:cNvPr>
          <p:cNvSpPr/>
          <p:nvPr/>
        </p:nvSpPr>
        <p:spPr>
          <a:xfrm>
            <a:off x="7118480" y="30207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Google Shape;132;p19">
            <a:extLst>
              <a:ext uri="{FF2B5EF4-FFF2-40B4-BE49-F238E27FC236}">
                <a16:creationId xmlns:a16="http://schemas.microsoft.com/office/drawing/2014/main" id="{FF04DEFF-3943-491F-860E-18AF2B1586F0}"/>
              </a:ext>
            </a:extLst>
          </p:cNvPr>
          <p:cNvSpPr txBox="1">
            <a:spLocks/>
          </p:cNvSpPr>
          <p:nvPr/>
        </p:nvSpPr>
        <p:spPr>
          <a:xfrm>
            <a:off x="6738795" y="3246771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Merged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dev-B</a:t>
            </a:r>
          </a:p>
        </p:txBody>
      </p:sp>
      <p:sp>
        <p:nvSpPr>
          <p:cNvPr id="37" name="Google Shape;132;p19">
            <a:extLst>
              <a:ext uri="{FF2B5EF4-FFF2-40B4-BE49-F238E27FC236}">
                <a16:creationId xmlns:a16="http://schemas.microsoft.com/office/drawing/2014/main" id="{066EBDC9-8CC1-4C62-9C76-31E620A1C240}"/>
              </a:ext>
            </a:extLst>
          </p:cNvPr>
          <p:cNvSpPr txBox="1">
            <a:spLocks/>
          </p:cNvSpPr>
          <p:nvPr/>
        </p:nvSpPr>
        <p:spPr>
          <a:xfrm>
            <a:off x="3950942" y="1820690"/>
            <a:ext cx="918879" cy="38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</a:rPr>
              <a:t>docs/B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672E87-49A7-4945-AF9A-C99AC0B7D509}"/>
              </a:ext>
            </a:extLst>
          </p:cNvPr>
          <p:cNvSpPr/>
          <p:nvPr/>
        </p:nvSpPr>
        <p:spPr>
          <a:xfrm>
            <a:off x="868810" y="114026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D01CDD-F4F7-4E7A-91E4-35904D2F2E94}"/>
              </a:ext>
            </a:extLst>
          </p:cNvPr>
          <p:cNvSpPr/>
          <p:nvPr/>
        </p:nvSpPr>
        <p:spPr>
          <a:xfrm>
            <a:off x="1967689" y="1140260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Google Shape;132;p19">
            <a:extLst>
              <a:ext uri="{FF2B5EF4-FFF2-40B4-BE49-F238E27FC236}">
                <a16:creationId xmlns:a16="http://schemas.microsoft.com/office/drawing/2014/main" id="{2C81D379-8BD6-459F-8330-EEB5FE2E09BA}"/>
              </a:ext>
            </a:extLst>
          </p:cNvPr>
          <p:cNvSpPr txBox="1">
            <a:spLocks/>
          </p:cNvSpPr>
          <p:nvPr/>
        </p:nvSpPr>
        <p:spPr>
          <a:xfrm>
            <a:off x="958810" y="1052892"/>
            <a:ext cx="918879" cy="29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Person A</a:t>
            </a:r>
          </a:p>
        </p:txBody>
      </p:sp>
      <p:sp>
        <p:nvSpPr>
          <p:cNvPr id="45" name="Google Shape;132;p19">
            <a:extLst>
              <a:ext uri="{FF2B5EF4-FFF2-40B4-BE49-F238E27FC236}">
                <a16:creationId xmlns:a16="http://schemas.microsoft.com/office/drawing/2014/main" id="{AC70BB51-8AA3-43E5-8BBC-C14091E46633}"/>
              </a:ext>
            </a:extLst>
          </p:cNvPr>
          <p:cNvSpPr txBox="1">
            <a:spLocks/>
          </p:cNvSpPr>
          <p:nvPr/>
        </p:nvSpPr>
        <p:spPr>
          <a:xfrm>
            <a:off x="2057689" y="1051781"/>
            <a:ext cx="918879" cy="29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Person 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65DA6E-45F0-4DDF-88B5-A79E6CD77679}"/>
              </a:ext>
            </a:extLst>
          </p:cNvPr>
          <p:cNvSpPr/>
          <p:nvPr/>
        </p:nvSpPr>
        <p:spPr>
          <a:xfrm>
            <a:off x="5368113" y="30127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Google Shape;132;p19">
            <a:extLst>
              <a:ext uri="{FF2B5EF4-FFF2-40B4-BE49-F238E27FC236}">
                <a16:creationId xmlns:a16="http://schemas.microsoft.com/office/drawing/2014/main" id="{78A321AC-9B81-45FA-96A2-69682290DA75}"/>
              </a:ext>
            </a:extLst>
          </p:cNvPr>
          <p:cNvSpPr txBox="1">
            <a:spLocks/>
          </p:cNvSpPr>
          <p:nvPr/>
        </p:nvSpPr>
        <p:spPr>
          <a:xfrm>
            <a:off x="4975894" y="325120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README</a:t>
            </a:r>
          </a:p>
        </p:txBody>
      </p:sp>
      <p:pic>
        <p:nvPicPr>
          <p:cNvPr id="36" name="Graphic 35" descr="Warning">
            <a:extLst>
              <a:ext uri="{FF2B5EF4-FFF2-40B4-BE49-F238E27FC236}">
                <a16:creationId xmlns:a16="http://schemas.microsoft.com/office/drawing/2014/main" id="{937AD1EE-1950-4DD8-9529-357CA5020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09054" y="2532968"/>
            <a:ext cx="514122" cy="5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6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6.17284E-7 L 0.13455 0.18179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9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5679E-6 L 0.2276 0.00278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72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 animBg="1"/>
      <p:bldP spid="41" grpId="1" animBg="1"/>
      <p:bldP spid="25" grpId="0" animBg="1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Conflicts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41760" y="1468350"/>
            <a:ext cx="4071908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/>
              <a:t>Don’t have merge conflicts!</a:t>
            </a:r>
          </a:p>
          <a:p>
            <a:pPr marL="342900" indent="-342900"/>
            <a:r>
              <a:rPr lang="en-US" dirty="0"/>
              <a:t>Small features/fixes</a:t>
            </a:r>
          </a:p>
          <a:p>
            <a:pPr marL="342900" indent="-342900"/>
            <a:r>
              <a:rPr lang="en-US" dirty="0"/>
              <a:t>Pull &amp; update often</a:t>
            </a:r>
          </a:p>
          <a:p>
            <a:pPr marL="342900" indent="-342900"/>
            <a:r>
              <a:rPr lang="en-US" dirty="0"/>
              <a:t>Be mindful of conflict during project planning</a:t>
            </a:r>
          </a:p>
          <a:p>
            <a:pPr marL="342900" indent="-342900"/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38</a:t>
            </a:fld>
            <a:endParaRPr/>
          </a:p>
        </p:txBody>
      </p:sp>
      <p:pic>
        <p:nvPicPr>
          <p:cNvPr id="3" name="Graphic 2" descr="Warning">
            <a:extLst>
              <a:ext uri="{FF2B5EF4-FFF2-40B4-BE49-F238E27FC236}">
                <a16:creationId xmlns:a16="http://schemas.microsoft.com/office/drawing/2014/main" id="{5E57DD66-C839-4704-8613-00E9144C0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7337" y="1706522"/>
            <a:ext cx="2354608" cy="23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16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we’ve done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391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1.</a:t>
            </a:r>
          </a:p>
          <a:p>
            <a:r>
              <a:rPr lang="en-SG">
                <a:solidFill>
                  <a:srgbClr val="0091EA"/>
                </a:solidFill>
              </a:rPr>
              <a:t>What is version control?</a:t>
            </a:r>
            <a:endParaRPr lang="en">
              <a:solidFill>
                <a:srgbClr val="0091EA"/>
              </a:solidFill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SG"/>
              <a:t>Why do we care?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445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DA5F6-01B6-44A8-B116-AE63BE444F1D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738039" y="3110730"/>
            <a:ext cx="33804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0747C80-CB69-43B6-9DA1-8B29798251B7}"/>
              </a:ext>
            </a:extLst>
          </p:cNvPr>
          <p:cNvSpPr/>
          <p:nvPr/>
        </p:nvSpPr>
        <p:spPr>
          <a:xfrm>
            <a:off x="3648039" y="2945785"/>
            <a:ext cx="3650441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BE85F0-C2CF-456C-8BC8-8B72A609D31F}"/>
              </a:ext>
            </a:extLst>
          </p:cNvPr>
          <p:cNvCxnSpPr>
            <a:cxnSpLocks/>
            <a:stCxn id="7" idx="7"/>
            <a:endCxn id="21" idx="3"/>
          </p:cNvCxnSpPr>
          <p:nvPr/>
        </p:nvCxnSpPr>
        <p:spPr>
          <a:xfrm flipV="1">
            <a:off x="3711679" y="2292789"/>
            <a:ext cx="1038593" cy="7423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0FD5BF4-EC39-4A33-BD24-6697204555A3}"/>
              </a:ext>
            </a:extLst>
          </p:cNvPr>
          <p:cNvSpPr/>
          <p:nvPr/>
        </p:nvSpPr>
        <p:spPr>
          <a:xfrm rot="19477909">
            <a:off x="3497869" y="2488275"/>
            <a:ext cx="1556065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529A63-CEF5-41DC-8F2B-E20A56F3DD0C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4903912" y="2229149"/>
            <a:ext cx="10154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33D666D-4EA3-44DE-9069-2C7CF66ECFF6}"/>
              </a:ext>
            </a:extLst>
          </p:cNvPr>
          <p:cNvSpPr/>
          <p:nvPr/>
        </p:nvSpPr>
        <p:spPr>
          <a:xfrm>
            <a:off x="4813912" y="2060433"/>
            <a:ext cx="1242844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DDD845-F4B5-4648-B243-A28170F6A25A}"/>
              </a:ext>
            </a:extLst>
          </p:cNvPr>
          <p:cNvCxnSpPr>
            <a:cxnSpLocks/>
            <a:stCxn id="22" idx="6"/>
            <a:endCxn id="25" idx="1"/>
          </p:cNvCxnSpPr>
          <p:nvPr/>
        </p:nvCxnSpPr>
        <p:spPr>
          <a:xfrm>
            <a:off x="6099356" y="2229149"/>
            <a:ext cx="1045484" cy="81794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EEF2E15-20E0-42CE-B981-2F935B00E8A6}"/>
              </a:ext>
            </a:extLst>
          </p:cNvPr>
          <p:cNvSpPr/>
          <p:nvPr/>
        </p:nvSpPr>
        <p:spPr>
          <a:xfrm rot="2219020">
            <a:off x="5847184" y="2508117"/>
            <a:ext cx="1574448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72B190-7865-47F7-9F3D-94ED428468A7}"/>
              </a:ext>
            </a:extLst>
          </p:cNvPr>
          <p:cNvCxnSpPr>
            <a:stCxn id="2" idx="2"/>
            <a:endCxn id="7" idx="6"/>
          </p:cNvCxnSpPr>
          <p:nvPr/>
        </p:nvCxnSpPr>
        <p:spPr>
          <a:xfrm>
            <a:off x="1238250" y="3098800"/>
            <a:ext cx="24997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dirty="0"/>
              <a:t>Our Flow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2DDBEE-16C9-4EC4-BEC3-43A7DE28341B}"/>
              </a:ext>
            </a:extLst>
          </p:cNvPr>
          <p:cNvSpPr/>
          <p:nvPr/>
        </p:nvSpPr>
        <p:spPr>
          <a:xfrm>
            <a:off x="1238250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1055FD-81C0-4ADD-A064-014AAB7F6619}"/>
              </a:ext>
            </a:extLst>
          </p:cNvPr>
          <p:cNvSpPr/>
          <p:nvPr/>
        </p:nvSpPr>
        <p:spPr>
          <a:xfrm>
            <a:off x="2397510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FB0E97-1AB2-4031-BA65-6EB555B0D85C}"/>
              </a:ext>
            </a:extLst>
          </p:cNvPr>
          <p:cNvSpPr/>
          <p:nvPr/>
        </p:nvSpPr>
        <p:spPr>
          <a:xfrm>
            <a:off x="3558039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Google Shape;132;p19">
            <a:extLst>
              <a:ext uri="{FF2B5EF4-FFF2-40B4-BE49-F238E27FC236}">
                <a16:creationId xmlns:a16="http://schemas.microsoft.com/office/drawing/2014/main" id="{32E21E8C-99AA-49A5-8B45-3048CC7B11F9}"/>
              </a:ext>
            </a:extLst>
          </p:cNvPr>
          <p:cNvSpPr txBox="1">
            <a:spLocks/>
          </p:cNvSpPr>
          <p:nvPr/>
        </p:nvSpPr>
        <p:spPr>
          <a:xfrm>
            <a:off x="868810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Add README</a:t>
            </a:r>
          </a:p>
        </p:txBody>
      </p:sp>
      <p:sp>
        <p:nvSpPr>
          <p:cNvPr id="10" name="Google Shape;132;p19">
            <a:extLst>
              <a:ext uri="{FF2B5EF4-FFF2-40B4-BE49-F238E27FC236}">
                <a16:creationId xmlns:a16="http://schemas.microsoft.com/office/drawing/2014/main" id="{3FEE4D94-D052-40B4-AC1B-04EFB980E95B}"/>
              </a:ext>
            </a:extLst>
          </p:cNvPr>
          <p:cNvSpPr txBox="1">
            <a:spLocks/>
          </p:cNvSpPr>
          <p:nvPr/>
        </p:nvSpPr>
        <p:spPr>
          <a:xfrm>
            <a:off x="1908873" y="3239010"/>
            <a:ext cx="1067696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README</a:t>
            </a:r>
          </a:p>
        </p:txBody>
      </p:sp>
      <p:sp>
        <p:nvSpPr>
          <p:cNvPr id="11" name="Google Shape;132;p19">
            <a:extLst>
              <a:ext uri="{FF2B5EF4-FFF2-40B4-BE49-F238E27FC236}">
                <a16:creationId xmlns:a16="http://schemas.microsoft.com/office/drawing/2014/main" id="{DB9788FC-13B9-4D4B-B2E5-3565320FA592}"/>
              </a:ext>
            </a:extLst>
          </p:cNvPr>
          <p:cNvSpPr txBox="1">
            <a:spLocks/>
          </p:cNvSpPr>
          <p:nvPr/>
        </p:nvSpPr>
        <p:spPr>
          <a:xfrm>
            <a:off x="3172160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README</a:t>
            </a:r>
          </a:p>
        </p:txBody>
      </p:sp>
      <p:sp>
        <p:nvSpPr>
          <p:cNvPr id="15" name="Google Shape;132;p19">
            <a:extLst>
              <a:ext uri="{FF2B5EF4-FFF2-40B4-BE49-F238E27FC236}">
                <a16:creationId xmlns:a16="http://schemas.microsoft.com/office/drawing/2014/main" id="{72C98181-B28A-414C-8586-49D16DB92DA0}"/>
              </a:ext>
            </a:extLst>
          </p:cNvPr>
          <p:cNvSpPr txBox="1">
            <a:spLocks/>
          </p:cNvSpPr>
          <p:nvPr/>
        </p:nvSpPr>
        <p:spPr>
          <a:xfrm>
            <a:off x="499371" y="2636860"/>
            <a:ext cx="918879" cy="38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1"/>
                </a:solidFill>
              </a:rPr>
              <a:t>main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008C62-C5A3-4397-8299-C85F77D25106}"/>
              </a:ext>
            </a:extLst>
          </p:cNvPr>
          <p:cNvSpPr/>
          <p:nvPr/>
        </p:nvSpPr>
        <p:spPr>
          <a:xfrm>
            <a:off x="4723912" y="2139149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C5F606-5371-469E-B641-1E16F68A9629}"/>
              </a:ext>
            </a:extLst>
          </p:cNvPr>
          <p:cNvSpPr/>
          <p:nvPr/>
        </p:nvSpPr>
        <p:spPr>
          <a:xfrm>
            <a:off x="5919356" y="2139149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Google Shape;132;p19">
            <a:extLst>
              <a:ext uri="{FF2B5EF4-FFF2-40B4-BE49-F238E27FC236}">
                <a16:creationId xmlns:a16="http://schemas.microsoft.com/office/drawing/2014/main" id="{50EF467C-5C0D-4BB2-9FEA-7E82E106626E}"/>
              </a:ext>
            </a:extLst>
          </p:cNvPr>
          <p:cNvSpPr txBox="1">
            <a:spLocks/>
          </p:cNvSpPr>
          <p:nvPr/>
        </p:nvSpPr>
        <p:spPr>
          <a:xfrm>
            <a:off x="4361039" y="2367843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Add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B.txt</a:t>
            </a:r>
          </a:p>
        </p:txBody>
      </p:sp>
      <p:sp>
        <p:nvSpPr>
          <p:cNvPr id="24" name="Google Shape;132;p19">
            <a:extLst>
              <a:ext uri="{FF2B5EF4-FFF2-40B4-BE49-F238E27FC236}">
                <a16:creationId xmlns:a16="http://schemas.microsoft.com/office/drawing/2014/main" id="{D2928466-BD93-46FE-805D-499E0C89E897}"/>
              </a:ext>
            </a:extLst>
          </p:cNvPr>
          <p:cNvSpPr txBox="1">
            <a:spLocks/>
          </p:cNvSpPr>
          <p:nvPr/>
        </p:nvSpPr>
        <p:spPr>
          <a:xfrm>
            <a:off x="5549917" y="2378091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README</a:t>
            </a:r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DD0B65-DADF-4BDB-93C0-9AC6BD0DA373}"/>
              </a:ext>
            </a:extLst>
          </p:cNvPr>
          <p:cNvSpPr/>
          <p:nvPr/>
        </p:nvSpPr>
        <p:spPr>
          <a:xfrm>
            <a:off x="7118480" y="30207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Google Shape;132;p19">
            <a:extLst>
              <a:ext uri="{FF2B5EF4-FFF2-40B4-BE49-F238E27FC236}">
                <a16:creationId xmlns:a16="http://schemas.microsoft.com/office/drawing/2014/main" id="{FF04DEFF-3943-491F-860E-18AF2B1586F0}"/>
              </a:ext>
            </a:extLst>
          </p:cNvPr>
          <p:cNvSpPr txBox="1">
            <a:spLocks/>
          </p:cNvSpPr>
          <p:nvPr/>
        </p:nvSpPr>
        <p:spPr>
          <a:xfrm>
            <a:off x="6738795" y="3246771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Merged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dev-B</a:t>
            </a:r>
          </a:p>
        </p:txBody>
      </p:sp>
      <p:sp>
        <p:nvSpPr>
          <p:cNvPr id="37" name="Google Shape;132;p19">
            <a:extLst>
              <a:ext uri="{FF2B5EF4-FFF2-40B4-BE49-F238E27FC236}">
                <a16:creationId xmlns:a16="http://schemas.microsoft.com/office/drawing/2014/main" id="{066EBDC9-8CC1-4C62-9C76-31E620A1C240}"/>
              </a:ext>
            </a:extLst>
          </p:cNvPr>
          <p:cNvSpPr txBox="1">
            <a:spLocks/>
          </p:cNvSpPr>
          <p:nvPr/>
        </p:nvSpPr>
        <p:spPr>
          <a:xfrm>
            <a:off x="3950942" y="1820690"/>
            <a:ext cx="918879" cy="38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</a:rPr>
              <a:t>dev-B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672E87-49A7-4945-AF9A-C99AC0B7D509}"/>
              </a:ext>
            </a:extLst>
          </p:cNvPr>
          <p:cNvSpPr/>
          <p:nvPr/>
        </p:nvSpPr>
        <p:spPr>
          <a:xfrm>
            <a:off x="868810" y="114026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D01CDD-F4F7-4E7A-91E4-35904D2F2E94}"/>
              </a:ext>
            </a:extLst>
          </p:cNvPr>
          <p:cNvSpPr/>
          <p:nvPr/>
        </p:nvSpPr>
        <p:spPr>
          <a:xfrm>
            <a:off x="1967689" y="1140260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Google Shape;132;p19">
            <a:extLst>
              <a:ext uri="{FF2B5EF4-FFF2-40B4-BE49-F238E27FC236}">
                <a16:creationId xmlns:a16="http://schemas.microsoft.com/office/drawing/2014/main" id="{2C81D379-8BD6-459F-8330-EEB5FE2E09BA}"/>
              </a:ext>
            </a:extLst>
          </p:cNvPr>
          <p:cNvSpPr txBox="1">
            <a:spLocks/>
          </p:cNvSpPr>
          <p:nvPr/>
        </p:nvSpPr>
        <p:spPr>
          <a:xfrm>
            <a:off x="958810" y="1052892"/>
            <a:ext cx="918879" cy="29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Person A</a:t>
            </a:r>
          </a:p>
        </p:txBody>
      </p:sp>
      <p:sp>
        <p:nvSpPr>
          <p:cNvPr id="45" name="Google Shape;132;p19">
            <a:extLst>
              <a:ext uri="{FF2B5EF4-FFF2-40B4-BE49-F238E27FC236}">
                <a16:creationId xmlns:a16="http://schemas.microsoft.com/office/drawing/2014/main" id="{AC70BB51-8AA3-43E5-8BBC-C14091E46633}"/>
              </a:ext>
            </a:extLst>
          </p:cNvPr>
          <p:cNvSpPr txBox="1">
            <a:spLocks/>
          </p:cNvSpPr>
          <p:nvPr/>
        </p:nvSpPr>
        <p:spPr>
          <a:xfrm>
            <a:off x="2057689" y="1051781"/>
            <a:ext cx="918879" cy="29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Person 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65DA6E-45F0-4DDF-88B5-A79E6CD77679}"/>
              </a:ext>
            </a:extLst>
          </p:cNvPr>
          <p:cNvSpPr/>
          <p:nvPr/>
        </p:nvSpPr>
        <p:spPr>
          <a:xfrm>
            <a:off x="5368113" y="30127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Google Shape;132;p19">
            <a:extLst>
              <a:ext uri="{FF2B5EF4-FFF2-40B4-BE49-F238E27FC236}">
                <a16:creationId xmlns:a16="http://schemas.microsoft.com/office/drawing/2014/main" id="{78A321AC-9B81-45FA-96A2-69682290DA75}"/>
              </a:ext>
            </a:extLst>
          </p:cNvPr>
          <p:cNvSpPr txBox="1">
            <a:spLocks/>
          </p:cNvSpPr>
          <p:nvPr/>
        </p:nvSpPr>
        <p:spPr>
          <a:xfrm>
            <a:off x="4975894" y="325120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README</a:t>
            </a:r>
          </a:p>
        </p:txBody>
      </p:sp>
      <p:sp>
        <p:nvSpPr>
          <p:cNvPr id="36" name="Google Shape;132;p19">
            <a:extLst>
              <a:ext uri="{FF2B5EF4-FFF2-40B4-BE49-F238E27FC236}">
                <a16:creationId xmlns:a16="http://schemas.microsoft.com/office/drawing/2014/main" id="{25468E8B-3C55-440E-A460-0A133AADE75D}"/>
              </a:ext>
            </a:extLst>
          </p:cNvPr>
          <p:cNvSpPr txBox="1">
            <a:spLocks/>
          </p:cNvSpPr>
          <p:nvPr/>
        </p:nvSpPr>
        <p:spPr>
          <a:xfrm>
            <a:off x="3066531" y="2123953"/>
            <a:ext cx="1230868" cy="54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/>
                </a:solidFill>
              </a:rPr>
              <a:t>1. Created a branch</a:t>
            </a:r>
          </a:p>
        </p:txBody>
      </p:sp>
      <p:sp>
        <p:nvSpPr>
          <p:cNvPr id="39" name="Google Shape;132;p19">
            <a:extLst>
              <a:ext uri="{FF2B5EF4-FFF2-40B4-BE49-F238E27FC236}">
                <a16:creationId xmlns:a16="http://schemas.microsoft.com/office/drawing/2014/main" id="{4ED56399-7E4C-46CB-9298-63F02411AE8C}"/>
              </a:ext>
            </a:extLst>
          </p:cNvPr>
          <p:cNvSpPr txBox="1">
            <a:spLocks/>
          </p:cNvSpPr>
          <p:nvPr/>
        </p:nvSpPr>
        <p:spPr>
          <a:xfrm>
            <a:off x="5887612" y="1423468"/>
            <a:ext cx="1230868" cy="54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/>
                </a:solidFill>
              </a:rPr>
              <a:t>2. Added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/>
                </a:solidFill>
              </a:rPr>
              <a:t>Commits</a:t>
            </a:r>
          </a:p>
        </p:txBody>
      </p:sp>
      <p:sp>
        <p:nvSpPr>
          <p:cNvPr id="46" name="Google Shape;132;p19">
            <a:extLst>
              <a:ext uri="{FF2B5EF4-FFF2-40B4-BE49-F238E27FC236}">
                <a16:creationId xmlns:a16="http://schemas.microsoft.com/office/drawing/2014/main" id="{0E892943-526F-432D-BE69-E17ABF1BEEBA}"/>
              </a:ext>
            </a:extLst>
          </p:cNvPr>
          <p:cNvSpPr txBox="1">
            <a:spLocks/>
          </p:cNvSpPr>
          <p:nvPr/>
        </p:nvSpPr>
        <p:spPr>
          <a:xfrm>
            <a:off x="7168127" y="2621621"/>
            <a:ext cx="1230868" cy="29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2"/>
                </a:solidFill>
              </a:rPr>
              <a:t>3. Merged</a:t>
            </a:r>
          </a:p>
        </p:txBody>
      </p:sp>
    </p:spTree>
    <p:extLst>
      <p:ext uri="{BB962C8B-B14F-4D97-AF65-F5344CB8AC3E}">
        <p14:creationId xmlns:p14="http://schemas.microsoft.com/office/powerpoint/2010/main" val="345408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13889 -0.17624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4" y="-8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5679E-6 L 0.19409 -4.5679E-6 " pathEditMode="relative" rAng="0" ptsTypes="AA">
                                      <p:cBhvr>
                                        <p:cTn id="2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34568E-6 L 0.13594 -0.00061 " pathEditMode="relative" rAng="0" ptsTypes="AA">
                                      <p:cBhvr>
                                        <p:cTn id="4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6.17284E-7 L 0.13455 0.18179 " pathEditMode="relative" rAng="0" ptsTypes="AA">
                                      <p:cBhvr>
                                        <p:cTn id="5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907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09 -4.5679E-6 L 0.40521 0.00371 " pathEditMode="relative" rAng="0" ptsTypes="AA">
                                      <p:cBhvr>
                                        <p:cTn id="6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56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38" grpId="0" animBg="1"/>
      <p:bldP spid="38" grpId="1" animBg="1"/>
      <p:bldP spid="40" grpId="0" animBg="1"/>
      <p:bldP spid="40" grpId="1" animBg="1"/>
      <p:bldP spid="41" grpId="0" animBg="1"/>
      <p:bldP spid="41" grpId="1" animBg="1"/>
      <p:bldP spid="21" grpId="0" animBg="1"/>
      <p:bldP spid="22" grpId="0" animBg="1"/>
      <p:bldP spid="23" grpId="0"/>
      <p:bldP spid="24" grpId="0"/>
      <p:bldP spid="25" grpId="0" animBg="1"/>
      <p:bldP spid="26" grpId="0"/>
      <p:bldP spid="37" grpId="0"/>
      <p:bldP spid="33" grpId="0" animBg="1"/>
      <p:bldP spid="34" grpId="0"/>
      <p:bldP spid="36" grpId="0"/>
      <p:bldP spid="36" grpId="1"/>
      <p:bldP spid="39" grpId="0"/>
      <p:bldP spid="39" grpId="1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/>
              <a:t>Branching Practices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pic>
        <p:nvPicPr>
          <p:cNvPr id="1026" name="Picture 2" descr="Git Branching Strategy · WaveMaker Docs">
            <a:extLst>
              <a:ext uri="{FF2B5EF4-FFF2-40B4-BE49-F238E27FC236}">
                <a16:creationId xmlns:a16="http://schemas.microsoft.com/office/drawing/2014/main" id="{C9C21ACA-E768-4B82-B286-9ECD5AABD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27" y="1424162"/>
            <a:ext cx="55530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DDE535F-1716-4E8D-81DF-29F018C77D18}"/>
              </a:ext>
            </a:extLst>
          </p:cNvPr>
          <p:cNvSpPr/>
          <p:nvPr/>
        </p:nvSpPr>
        <p:spPr>
          <a:xfrm rot="18232025">
            <a:off x="2629736" y="1990248"/>
            <a:ext cx="393792" cy="300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89A17EC6-DC6E-4A37-B9D5-8B8B25FC093C}"/>
              </a:ext>
            </a:extLst>
          </p:cNvPr>
          <p:cNvSpPr/>
          <p:nvPr/>
        </p:nvSpPr>
        <p:spPr>
          <a:xfrm rot="3753621">
            <a:off x="3763281" y="3070156"/>
            <a:ext cx="393792" cy="300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38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/>
              <a:t>Branching Practices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A55C627-2C81-4C04-B7F5-A331A7C47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9531" y="1158365"/>
            <a:ext cx="5184937" cy="33313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8E90AA0-C994-420A-A812-23F18680DE2A}"/>
              </a:ext>
            </a:extLst>
          </p:cNvPr>
          <p:cNvSpPr/>
          <p:nvPr/>
        </p:nvSpPr>
        <p:spPr>
          <a:xfrm>
            <a:off x="1955615" y="2580410"/>
            <a:ext cx="360420" cy="353746"/>
          </a:xfrm>
          <a:prstGeom prst="ellipse">
            <a:avLst/>
          </a:prstGeom>
          <a:noFill/>
          <a:ln w="38100">
            <a:solidFill>
              <a:srgbClr val="E73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3FA83F-03E5-4BDD-BE55-890243A9887C}"/>
              </a:ext>
            </a:extLst>
          </p:cNvPr>
          <p:cNvSpPr/>
          <p:nvPr/>
        </p:nvSpPr>
        <p:spPr>
          <a:xfrm>
            <a:off x="2755437" y="3373558"/>
            <a:ext cx="360420" cy="353746"/>
          </a:xfrm>
          <a:prstGeom prst="ellipse">
            <a:avLst/>
          </a:prstGeom>
          <a:noFill/>
          <a:ln w="38100">
            <a:solidFill>
              <a:srgbClr val="E73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Google Shape;132;p19">
            <a:extLst>
              <a:ext uri="{FF2B5EF4-FFF2-40B4-BE49-F238E27FC236}">
                <a16:creationId xmlns:a16="http://schemas.microsoft.com/office/drawing/2014/main" id="{E7EDC1AE-5D73-4A0A-8609-B5800A241C5E}"/>
              </a:ext>
            </a:extLst>
          </p:cNvPr>
          <p:cNvSpPr txBox="1">
            <a:spLocks/>
          </p:cNvSpPr>
          <p:nvPr/>
        </p:nvSpPr>
        <p:spPr>
          <a:xfrm>
            <a:off x="967070" y="4391902"/>
            <a:ext cx="7209857" cy="44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None/>
            </a:pPr>
            <a:r>
              <a:rPr lang="en-SG" sz="1200"/>
              <a:t>https://www.atlassian.com/git/tutorials/comparing-workflows/gitflow-workflow</a:t>
            </a:r>
            <a:endParaRPr lang="en" sz="1200"/>
          </a:p>
        </p:txBody>
      </p:sp>
    </p:spTree>
    <p:extLst>
      <p:ext uri="{BB962C8B-B14F-4D97-AF65-F5344CB8AC3E}">
        <p14:creationId xmlns:p14="http://schemas.microsoft.com/office/powerpoint/2010/main" val="71779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 Conflicts</a:t>
            </a:r>
            <a:endParaRPr dirty="0"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741760" y="1468350"/>
            <a:ext cx="4071908" cy="22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/>
              <a:t>Don’t have merge conflicts!</a:t>
            </a:r>
          </a:p>
          <a:p>
            <a:pPr marL="342900" indent="-342900"/>
            <a:r>
              <a:rPr lang="en-US" dirty="0"/>
              <a:t>Small features/fixes</a:t>
            </a:r>
          </a:p>
          <a:p>
            <a:pPr marL="342900" indent="-342900"/>
            <a:r>
              <a:rPr lang="en-US" dirty="0"/>
              <a:t>Pull &amp; update often</a:t>
            </a:r>
          </a:p>
          <a:p>
            <a:pPr marL="342900" indent="-342900"/>
            <a:r>
              <a:rPr lang="en-US" dirty="0"/>
              <a:t>Be mindful of conflict during project planning</a:t>
            </a:r>
          </a:p>
          <a:p>
            <a:pPr marL="342900" indent="-342900"/>
            <a:endParaRPr dirty="0"/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dirty="0"/>
              <a:t>43</a:t>
            </a:fld>
            <a:endParaRPr/>
          </a:p>
        </p:txBody>
      </p:sp>
      <p:pic>
        <p:nvPicPr>
          <p:cNvPr id="3" name="Graphic 2" descr="Warning">
            <a:extLst>
              <a:ext uri="{FF2B5EF4-FFF2-40B4-BE49-F238E27FC236}">
                <a16:creationId xmlns:a16="http://schemas.microsoft.com/office/drawing/2014/main" id="{5E57DD66-C839-4704-8613-00E9144C0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7337" y="1706522"/>
            <a:ext cx="2354608" cy="235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07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5.</a:t>
            </a:r>
          </a:p>
          <a:p>
            <a:r>
              <a:rPr lang="en-US" dirty="0">
                <a:solidFill>
                  <a:srgbClr val="0091EA"/>
                </a:solidFill>
              </a:rPr>
              <a:t>Pull Requests</a:t>
            </a:r>
            <a:endParaRPr lang="en">
              <a:solidFill>
                <a:srgbClr val="0091EA"/>
              </a:solidFill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The social part of </a:t>
            </a:r>
            <a:r>
              <a:rPr lang="en-US" err="1"/>
              <a:t>Github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53842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EDA5F6-01B6-44A8-B116-AE63BE444F1D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738039" y="3110730"/>
            <a:ext cx="33804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0747C80-CB69-43B6-9DA1-8B29798251B7}"/>
              </a:ext>
            </a:extLst>
          </p:cNvPr>
          <p:cNvSpPr/>
          <p:nvPr/>
        </p:nvSpPr>
        <p:spPr>
          <a:xfrm>
            <a:off x="5405963" y="2945785"/>
            <a:ext cx="1892517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BE85F0-C2CF-456C-8BC8-8B72A609D31F}"/>
              </a:ext>
            </a:extLst>
          </p:cNvPr>
          <p:cNvCxnSpPr>
            <a:cxnSpLocks/>
            <a:stCxn id="7" idx="7"/>
            <a:endCxn id="21" idx="3"/>
          </p:cNvCxnSpPr>
          <p:nvPr/>
        </p:nvCxnSpPr>
        <p:spPr>
          <a:xfrm flipV="1">
            <a:off x="3711679" y="2292789"/>
            <a:ext cx="1038593" cy="74237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529A63-CEF5-41DC-8F2B-E20A56F3DD0C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4903912" y="2229149"/>
            <a:ext cx="10154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DDD845-F4B5-4648-B243-A28170F6A25A}"/>
              </a:ext>
            </a:extLst>
          </p:cNvPr>
          <p:cNvCxnSpPr>
            <a:cxnSpLocks/>
            <a:stCxn id="22" idx="6"/>
            <a:endCxn id="25" idx="1"/>
          </p:cNvCxnSpPr>
          <p:nvPr/>
        </p:nvCxnSpPr>
        <p:spPr>
          <a:xfrm>
            <a:off x="6099356" y="2229149"/>
            <a:ext cx="1045484" cy="81794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EEF2E15-20E0-42CE-B981-2F935B00E8A6}"/>
              </a:ext>
            </a:extLst>
          </p:cNvPr>
          <p:cNvSpPr/>
          <p:nvPr/>
        </p:nvSpPr>
        <p:spPr>
          <a:xfrm rot="2219020">
            <a:off x="5847184" y="2508117"/>
            <a:ext cx="1574448" cy="292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C72B190-7865-47F7-9F3D-94ED428468A7}"/>
              </a:ext>
            </a:extLst>
          </p:cNvPr>
          <p:cNvCxnSpPr>
            <a:stCxn id="2" idx="2"/>
            <a:endCxn id="7" idx="6"/>
          </p:cNvCxnSpPr>
          <p:nvPr/>
        </p:nvCxnSpPr>
        <p:spPr>
          <a:xfrm>
            <a:off x="1238250" y="3098800"/>
            <a:ext cx="24997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dirty="0"/>
              <a:t>Pull Requests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2DDBEE-16C9-4EC4-BEC3-43A7DE28341B}"/>
              </a:ext>
            </a:extLst>
          </p:cNvPr>
          <p:cNvSpPr/>
          <p:nvPr/>
        </p:nvSpPr>
        <p:spPr>
          <a:xfrm>
            <a:off x="1238250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1055FD-81C0-4ADD-A064-014AAB7F6619}"/>
              </a:ext>
            </a:extLst>
          </p:cNvPr>
          <p:cNvSpPr/>
          <p:nvPr/>
        </p:nvSpPr>
        <p:spPr>
          <a:xfrm>
            <a:off x="2397510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FB0E97-1AB2-4031-BA65-6EB555B0D85C}"/>
              </a:ext>
            </a:extLst>
          </p:cNvPr>
          <p:cNvSpPr/>
          <p:nvPr/>
        </p:nvSpPr>
        <p:spPr>
          <a:xfrm>
            <a:off x="3558039" y="30088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Google Shape;132;p19">
            <a:extLst>
              <a:ext uri="{FF2B5EF4-FFF2-40B4-BE49-F238E27FC236}">
                <a16:creationId xmlns:a16="http://schemas.microsoft.com/office/drawing/2014/main" id="{32E21E8C-99AA-49A5-8B45-3048CC7B11F9}"/>
              </a:ext>
            </a:extLst>
          </p:cNvPr>
          <p:cNvSpPr txBox="1">
            <a:spLocks/>
          </p:cNvSpPr>
          <p:nvPr/>
        </p:nvSpPr>
        <p:spPr>
          <a:xfrm>
            <a:off x="868810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Add README</a:t>
            </a:r>
          </a:p>
        </p:txBody>
      </p:sp>
      <p:sp>
        <p:nvSpPr>
          <p:cNvPr id="10" name="Google Shape;132;p19">
            <a:extLst>
              <a:ext uri="{FF2B5EF4-FFF2-40B4-BE49-F238E27FC236}">
                <a16:creationId xmlns:a16="http://schemas.microsoft.com/office/drawing/2014/main" id="{3FEE4D94-D052-40B4-AC1B-04EFB980E95B}"/>
              </a:ext>
            </a:extLst>
          </p:cNvPr>
          <p:cNvSpPr txBox="1">
            <a:spLocks/>
          </p:cNvSpPr>
          <p:nvPr/>
        </p:nvSpPr>
        <p:spPr>
          <a:xfrm>
            <a:off x="1908873" y="3239010"/>
            <a:ext cx="1067696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README</a:t>
            </a:r>
          </a:p>
        </p:txBody>
      </p:sp>
      <p:sp>
        <p:nvSpPr>
          <p:cNvPr id="11" name="Google Shape;132;p19">
            <a:extLst>
              <a:ext uri="{FF2B5EF4-FFF2-40B4-BE49-F238E27FC236}">
                <a16:creationId xmlns:a16="http://schemas.microsoft.com/office/drawing/2014/main" id="{DB9788FC-13B9-4D4B-B2E5-3565320FA592}"/>
              </a:ext>
            </a:extLst>
          </p:cNvPr>
          <p:cNvSpPr txBox="1">
            <a:spLocks/>
          </p:cNvSpPr>
          <p:nvPr/>
        </p:nvSpPr>
        <p:spPr>
          <a:xfrm>
            <a:off x="3172160" y="323901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README</a:t>
            </a:r>
          </a:p>
        </p:txBody>
      </p:sp>
      <p:sp>
        <p:nvSpPr>
          <p:cNvPr id="15" name="Google Shape;132;p19">
            <a:extLst>
              <a:ext uri="{FF2B5EF4-FFF2-40B4-BE49-F238E27FC236}">
                <a16:creationId xmlns:a16="http://schemas.microsoft.com/office/drawing/2014/main" id="{72C98181-B28A-414C-8586-49D16DB92DA0}"/>
              </a:ext>
            </a:extLst>
          </p:cNvPr>
          <p:cNvSpPr txBox="1">
            <a:spLocks/>
          </p:cNvSpPr>
          <p:nvPr/>
        </p:nvSpPr>
        <p:spPr>
          <a:xfrm>
            <a:off x="499371" y="2636860"/>
            <a:ext cx="918879" cy="38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1"/>
                </a:solidFill>
              </a:rPr>
              <a:t>main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7008C62-C5A3-4397-8299-C85F77D25106}"/>
              </a:ext>
            </a:extLst>
          </p:cNvPr>
          <p:cNvSpPr/>
          <p:nvPr/>
        </p:nvSpPr>
        <p:spPr>
          <a:xfrm>
            <a:off x="4723912" y="2139149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C5F606-5371-469E-B641-1E16F68A9629}"/>
              </a:ext>
            </a:extLst>
          </p:cNvPr>
          <p:cNvSpPr/>
          <p:nvPr/>
        </p:nvSpPr>
        <p:spPr>
          <a:xfrm>
            <a:off x="5919356" y="2139149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Google Shape;132;p19">
            <a:extLst>
              <a:ext uri="{FF2B5EF4-FFF2-40B4-BE49-F238E27FC236}">
                <a16:creationId xmlns:a16="http://schemas.microsoft.com/office/drawing/2014/main" id="{50EF467C-5C0D-4BB2-9FEA-7E82E106626E}"/>
              </a:ext>
            </a:extLst>
          </p:cNvPr>
          <p:cNvSpPr txBox="1">
            <a:spLocks/>
          </p:cNvSpPr>
          <p:nvPr/>
        </p:nvSpPr>
        <p:spPr>
          <a:xfrm>
            <a:off x="4361039" y="2367843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Add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B.txt</a:t>
            </a:r>
          </a:p>
        </p:txBody>
      </p:sp>
      <p:sp>
        <p:nvSpPr>
          <p:cNvPr id="24" name="Google Shape;132;p19">
            <a:extLst>
              <a:ext uri="{FF2B5EF4-FFF2-40B4-BE49-F238E27FC236}">
                <a16:creationId xmlns:a16="http://schemas.microsoft.com/office/drawing/2014/main" id="{D2928466-BD93-46FE-805D-499E0C89E897}"/>
              </a:ext>
            </a:extLst>
          </p:cNvPr>
          <p:cNvSpPr txBox="1">
            <a:spLocks/>
          </p:cNvSpPr>
          <p:nvPr/>
        </p:nvSpPr>
        <p:spPr>
          <a:xfrm>
            <a:off x="5549917" y="2378091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/>
              <a:t>README</a:t>
            </a:r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DD0B65-DADF-4BDB-93C0-9AC6BD0DA373}"/>
              </a:ext>
            </a:extLst>
          </p:cNvPr>
          <p:cNvSpPr/>
          <p:nvPr/>
        </p:nvSpPr>
        <p:spPr>
          <a:xfrm>
            <a:off x="7118480" y="30207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Google Shape;132;p19">
            <a:extLst>
              <a:ext uri="{FF2B5EF4-FFF2-40B4-BE49-F238E27FC236}">
                <a16:creationId xmlns:a16="http://schemas.microsoft.com/office/drawing/2014/main" id="{FF04DEFF-3943-491F-860E-18AF2B1586F0}"/>
              </a:ext>
            </a:extLst>
          </p:cNvPr>
          <p:cNvSpPr txBox="1">
            <a:spLocks/>
          </p:cNvSpPr>
          <p:nvPr/>
        </p:nvSpPr>
        <p:spPr>
          <a:xfrm>
            <a:off x="6738795" y="3246771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Merged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dev-B</a:t>
            </a:r>
          </a:p>
        </p:txBody>
      </p:sp>
      <p:sp>
        <p:nvSpPr>
          <p:cNvPr id="37" name="Google Shape;132;p19">
            <a:extLst>
              <a:ext uri="{FF2B5EF4-FFF2-40B4-BE49-F238E27FC236}">
                <a16:creationId xmlns:a16="http://schemas.microsoft.com/office/drawing/2014/main" id="{066EBDC9-8CC1-4C62-9C76-31E620A1C240}"/>
              </a:ext>
            </a:extLst>
          </p:cNvPr>
          <p:cNvSpPr txBox="1">
            <a:spLocks/>
          </p:cNvSpPr>
          <p:nvPr/>
        </p:nvSpPr>
        <p:spPr>
          <a:xfrm>
            <a:off x="3950942" y="1820690"/>
            <a:ext cx="918879" cy="38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600" dirty="0">
                <a:solidFill>
                  <a:srgbClr val="C00000"/>
                </a:solidFill>
              </a:rPr>
              <a:t>dev-B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8672E87-49A7-4945-AF9A-C99AC0B7D509}"/>
              </a:ext>
            </a:extLst>
          </p:cNvPr>
          <p:cNvSpPr/>
          <p:nvPr/>
        </p:nvSpPr>
        <p:spPr>
          <a:xfrm>
            <a:off x="868810" y="114026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5D01CDD-F4F7-4E7A-91E4-35904D2F2E94}"/>
              </a:ext>
            </a:extLst>
          </p:cNvPr>
          <p:cNvSpPr/>
          <p:nvPr/>
        </p:nvSpPr>
        <p:spPr>
          <a:xfrm>
            <a:off x="1967689" y="1140260"/>
            <a:ext cx="180000" cy="180000"/>
          </a:xfrm>
          <a:prstGeom prst="ellipse">
            <a:avLst/>
          </a:prstGeom>
          <a:solidFill>
            <a:srgbClr val="E73939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Google Shape;132;p19">
            <a:extLst>
              <a:ext uri="{FF2B5EF4-FFF2-40B4-BE49-F238E27FC236}">
                <a16:creationId xmlns:a16="http://schemas.microsoft.com/office/drawing/2014/main" id="{2C81D379-8BD6-459F-8330-EEB5FE2E09BA}"/>
              </a:ext>
            </a:extLst>
          </p:cNvPr>
          <p:cNvSpPr txBox="1">
            <a:spLocks/>
          </p:cNvSpPr>
          <p:nvPr/>
        </p:nvSpPr>
        <p:spPr>
          <a:xfrm>
            <a:off x="958810" y="1052892"/>
            <a:ext cx="918879" cy="29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Person A</a:t>
            </a:r>
          </a:p>
        </p:txBody>
      </p:sp>
      <p:sp>
        <p:nvSpPr>
          <p:cNvPr id="45" name="Google Shape;132;p19">
            <a:extLst>
              <a:ext uri="{FF2B5EF4-FFF2-40B4-BE49-F238E27FC236}">
                <a16:creationId xmlns:a16="http://schemas.microsoft.com/office/drawing/2014/main" id="{AC70BB51-8AA3-43E5-8BBC-C14091E46633}"/>
              </a:ext>
            </a:extLst>
          </p:cNvPr>
          <p:cNvSpPr txBox="1">
            <a:spLocks/>
          </p:cNvSpPr>
          <p:nvPr/>
        </p:nvSpPr>
        <p:spPr>
          <a:xfrm>
            <a:off x="2057689" y="1051781"/>
            <a:ext cx="918879" cy="29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200" dirty="0"/>
              <a:t>Person 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65DA6E-45F0-4DDF-88B5-A79E6CD77679}"/>
              </a:ext>
            </a:extLst>
          </p:cNvPr>
          <p:cNvSpPr/>
          <p:nvPr/>
        </p:nvSpPr>
        <p:spPr>
          <a:xfrm>
            <a:off x="5368113" y="301272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Google Shape;132;p19">
            <a:extLst>
              <a:ext uri="{FF2B5EF4-FFF2-40B4-BE49-F238E27FC236}">
                <a16:creationId xmlns:a16="http://schemas.microsoft.com/office/drawing/2014/main" id="{78A321AC-9B81-45FA-96A2-69682290DA75}"/>
              </a:ext>
            </a:extLst>
          </p:cNvPr>
          <p:cNvSpPr txBox="1">
            <a:spLocks/>
          </p:cNvSpPr>
          <p:nvPr/>
        </p:nvSpPr>
        <p:spPr>
          <a:xfrm>
            <a:off x="4975894" y="3251200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Edit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README</a:t>
            </a:r>
          </a:p>
        </p:txBody>
      </p:sp>
      <p:pic>
        <p:nvPicPr>
          <p:cNvPr id="5" name="Graphic 4" descr="Scroll with solid fill">
            <a:extLst>
              <a:ext uri="{FF2B5EF4-FFF2-40B4-BE49-F238E27FC236}">
                <a16:creationId xmlns:a16="http://schemas.microsoft.com/office/drawing/2014/main" id="{48FE61E8-AD65-11DB-B3E3-E3AD05865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0096" y="2154132"/>
            <a:ext cx="574814" cy="574814"/>
          </a:xfrm>
          <a:prstGeom prst="rect">
            <a:avLst/>
          </a:prstGeom>
        </p:spPr>
      </p:pic>
      <p:sp>
        <p:nvSpPr>
          <p:cNvPr id="8" name="Google Shape;132;p19">
            <a:extLst>
              <a:ext uri="{FF2B5EF4-FFF2-40B4-BE49-F238E27FC236}">
                <a16:creationId xmlns:a16="http://schemas.microsoft.com/office/drawing/2014/main" id="{3093B3F0-0CD3-2E08-2939-58741062CE36}"/>
              </a:ext>
            </a:extLst>
          </p:cNvPr>
          <p:cNvSpPr txBox="1">
            <a:spLocks/>
          </p:cNvSpPr>
          <p:nvPr/>
        </p:nvSpPr>
        <p:spPr>
          <a:xfrm>
            <a:off x="7198234" y="2116929"/>
            <a:ext cx="918879" cy="551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37983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6.17284E-7 L 0.13455 0.18179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90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5679E-6 L 0.2276 0.00278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72" y="1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 animBg="1"/>
      <p:bldP spid="41" grpId="1" animBg="1"/>
      <p:bldP spid="25" grpId="0" animBg="1"/>
      <p:bldP spid="26" grpId="0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Let’s Create a PR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953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you might use it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1026" name="Picture 2" descr="Github: How to Fork Github Repository, Create Pull Request and Merge? •  Crunchify">
            <a:extLst>
              <a:ext uri="{FF2B5EF4-FFF2-40B4-BE49-F238E27FC236}">
                <a16:creationId xmlns:a16="http://schemas.microsoft.com/office/drawing/2014/main" id="{BF1BEC7E-0580-BFF2-B092-B75C27B51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82" y="1352503"/>
            <a:ext cx="8635236" cy="271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960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6.</a:t>
            </a:r>
          </a:p>
          <a:p>
            <a:r>
              <a:rPr lang="en-US" dirty="0">
                <a:solidFill>
                  <a:srgbClr val="0091EA"/>
                </a:solidFill>
              </a:rPr>
              <a:t>Forking</a:t>
            </a:r>
            <a:endParaRPr lang="en" dirty="0">
              <a:solidFill>
                <a:srgbClr val="0091EA"/>
              </a:solidFill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The social part of </a:t>
            </a:r>
            <a:r>
              <a:rPr lang="en-US" err="1"/>
              <a:t>Github</a:t>
            </a:r>
            <a:endParaRPr lang="en-US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0609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dirty="0"/>
              <a:t>Forking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8" name="Picture 7" descr="https://github.githubassets.com/images/modules/logos_page/GitHub-Mark.png">
            <a:extLst>
              <a:ext uri="{FF2B5EF4-FFF2-40B4-BE49-F238E27FC236}">
                <a16:creationId xmlns:a16="http://schemas.microsoft.com/office/drawing/2014/main" id="{ECCB438E-DC19-43E5-9B39-778F33A0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467" y="1062945"/>
            <a:ext cx="1149060" cy="11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32;p19">
            <a:extLst>
              <a:ext uri="{FF2B5EF4-FFF2-40B4-BE49-F238E27FC236}">
                <a16:creationId xmlns:a16="http://schemas.microsoft.com/office/drawing/2014/main" id="{7D9AF418-8C9E-43C4-B891-8E146B1EB4BA}"/>
              </a:ext>
            </a:extLst>
          </p:cNvPr>
          <p:cNvSpPr txBox="1">
            <a:spLocks/>
          </p:cNvSpPr>
          <p:nvPr/>
        </p:nvSpPr>
        <p:spPr>
          <a:xfrm>
            <a:off x="1998383" y="2191675"/>
            <a:ext cx="2052968" cy="46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You</a:t>
            </a:r>
          </a:p>
        </p:txBody>
      </p:sp>
      <p:sp>
        <p:nvSpPr>
          <p:cNvPr id="12" name="Google Shape;132;p19">
            <a:extLst>
              <a:ext uri="{FF2B5EF4-FFF2-40B4-BE49-F238E27FC236}">
                <a16:creationId xmlns:a16="http://schemas.microsoft.com/office/drawing/2014/main" id="{6E6DE50E-8BE0-4C84-92EF-E7F43FCEF913}"/>
              </a:ext>
            </a:extLst>
          </p:cNvPr>
          <p:cNvSpPr txBox="1">
            <a:spLocks/>
          </p:cNvSpPr>
          <p:nvPr/>
        </p:nvSpPr>
        <p:spPr>
          <a:xfrm>
            <a:off x="4998513" y="2205046"/>
            <a:ext cx="2052968" cy="46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User B</a:t>
            </a:r>
          </a:p>
        </p:txBody>
      </p:sp>
      <p:pic>
        <p:nvPicPr>
          <p:cNvPr id="3" name="Graphic 2" descr="Cloud">
            <a:extLst>
              <a:ext uri="{FF2B5EF4-FFF2-40B4-BE49-F238E27FC236}">
                <a16:creationId xmlns:a16="http://schemas.microsoft.com/office/drawing/2014/main" id="{6C020D4F-61E7-497C-A927-E95A37372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72914" y="1637475"/>
            <a:ext cx="706910" cy="7069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37BD01-10AD-4453-BE73-4A82218FF537}"/>
              </a:ext>
            </a:extLst>
          </p:cNvPr>
          <p:cNvSpPr/>
          <p:nvPr/>
        </p:nvSpPr>
        <p:spPr>
          <a:xfrm>
            <a:off x="1873847" y="2683615"/>
            <a:ext cx="2302039" cy="18951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FDB566-92CC-4632-A17B-A598115250A7}"/>
              </a:ext>
            </a:extLst>
          </p:cNvPr>
          <p:cNvSpPr/>
          <p:nvPr/>
        </p:nvSpPr>
        <p:spPr>
          <a:xfrm>
            <a:off x="4872314" y="2674194"/>
            <a:ext cx="2302039" cy="18951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Graphic 17" descr="Open folder">
            <a:extLst>
              <a:ext uri="{FF2B5EF4-FFF2-40B4-BE49-F238E27FC236}">
                <a16:creationId xmlns:a16="http://schemas.microsoft.com/office/drawing/2014/main" id="{4DA8BE86-D2EC-4EBE-A0D7-FACB28BB39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118" y="2804041"/>
            <a:ext cx="1100130" cy="1100130"/>
          </a:xfrm>
          <a:prstGeom prst="rect">
            <a:avLst/>
          </a:prstGeom>
        </p:spPr>
      </p:pic>
      <p:pic>
        <p:nvPicPr>
          <p:cNvPr id="19" name="Graphic 18" descr="Open folder">
            <a:extLst>
              <a:ext uri="{FF2B5EF4-FFF2-40B4-BE49-F238E27FC236}">
                <a16:creationId xmlns:a16="http://schemas.microsoft.com/office/drawing/2014/main" id="{F6E415D4-ED69-4E05-A03A-9674FD938E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4087" y="2806538"/>
            <a:ext cx="1100130" cy="1100130"/>
          </a:xfrm>
          <a:prstGeom prst="rect">
            <a:avLst/>
          </a:prstGeom>
        </p:spPr>
      </p:pic>
      <p:sp>
        <p:nvSpPr>
          <p:cNvPr id="21" name="Google Shape;132;p19">
            <a:extLst>
              <a:ext uri="{FF2B5EF4-FFF2-40B4-BE49-F238E27FC236}">
                <a16:creationId xmlns:a16="http://schemas.microsoft.com/office/drawing/2014/main" id="{6024A316-D564-442A-83BC-B67F0D722736}"/>
              </a:ext>
            </a:extLst>
          </p:cNvPr>
          <p:cNvSpPr txBox="1">
            <a:spLocks/>
          </p:cNvSpPr>
          <p:nvPr/>
        </p:nvSpPr>
        <p:spPr>
          <a:xfrm>
            <a:off x="5007668" y="3770567"/>
            <a:ext cx="2052968" cy="46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Cool Project</a:t>
            </a:r>
          </a:p>
        </p:txBody>
      </p:sp>
      <p:sp>
        <p:nvSpPr>
          <p:cNvPr id="22" name="Google Shape;132;p19">
            <a:extLst>
              <a:ext uri="{FF2B5EF4-FFF2-40B4-BE49-F238E27FC236}">
                <a16:creationId xmlns:a16="http://schemas.microsoft.com/office/drawing/2014/main" id="{21C6985C-BA34-4152-86B0-F8E77B8ABD9F}"/>
              </a:ext>
            </a:extLst>
          </p:cNvPr>
          <p:cNvSpPr txBox="1">
            <a:spLocks/>
          </p:cNvSpPr>
          <p:nvPr/>
        </p:nvSpPr>
        <p:spPr>
          <a:xfrm>
            <a:off x="5010297" y="3773014"/>
            <a:ext cx="2052968" cy="46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400" dirty="0"/>
              <a:t>Cool Project</a:t>
            </a:r>
          </a:p>
        </p:txBody>
      </p:sp>
      <p:pic>
        <p:nvPicPr>
          <p:cNvPr id="17" name="Picture 16" descr="https://github.githubassets.com/images/modules/logos_page/GitHub-Mark.png">
            <a:extLst>
              <a:ext uri="{FF2B5EF4-FFF2-40B4-BE49-F238E27FC236}">
                <a16:creationId xmlns:a16="http://schemas.microsoft.com/office/drawing/2014/main" id="{89765B3E-69E2-403D-BE04-E55B8A532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176" y="1062945"/>
            <a:ext cx="1149060" cy="11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Cloud">
            <a:extLst>
              <a:ext uri="{FF2B5EF4-FFF2-40B4-BE49-F238E27FC236}">
                <a16:creationId xmlns:a16="http://schemas.microsoft.com/office/drawing/2014/main" id="{E80119F5-ADF6-4DA1-8450-FF8BF9A27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86623" y="1637475"/>
            <a:ext cx="706910" cy="706910"/>
          </a:xfrm>
          <a:prstGeom prst="rect">
            <a:avLst/>
          </a:prstGeom>
        </p:spPr>
      </p:pic>
      <p:pic>
        <p:nvPicPr>
          <p:cNvPr id="23" name="Graphic 22" descr="Laptop">
            <a:extLst>
              <a:ext uri="{FF2B5EF4-FFF2-40B4-BE49-F238E27FC236}">
                <a16:creationId xmlns:a16="http://schemas.microsoft.com/office/drawing/2014/main" id="{80D1D100-20CB-4E7D-8ACB-5A0EFD9B6C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98863" y="925803"/>
            <a:ext cx="792840" cy="792840"/>
          </a:xfrm>
          <a:prstGeom prst="rect">
            <a:avLst/>
          </a:prstGeom>
        </p:spPr>
      </p:pic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3A670729-2E44-4E7A-93B7-CAA6AD98EF4F}"/>
              </a:ext>
            </a:extLst>
          </p:cNvPr>
          <p:cNvSpPr/>
          <p:nvPr/>
        </p:nvSpPr>
        <p:spPr>
          <a:xfrm>
            <a:off x="3584587" y="966308"/>
            <a:ext cx="621392" cy="632178"/>
          </a:xfrm>
          <a:prstGeom prst="noSmoking">
            <a:avLst>
              <a:gd name="adj" fmla="val 1470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5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8.64198E-7 L -0.32257 -0.00031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28" y="-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-0.32274 -0.0033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786137" y="3525837"/>
            <a:ext cx="3675300" cy="1193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Collaborate</a:t>
            </a:r>
            <a:endParaRPr b="1"/>
          </a:p>
          <a:p>
            <a:pPr marL="0" indent="0" algn="ctr">
              <a:buNone/>
            </a:pPr>
            <a:r>
              <a:rPr lang="en"/>
              <a:t>Create anything with other people</a:t>
            </a:r>
          </a:p>
        </p:txBody>
      </p:sp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/>
              <a:t>What is version control?</a:t>
            </a:r>
            <a:endParaRPr lang="en-US" sz="3000"/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2"/>
          </p:nvPr>
        </p:nvSpPr>
        <p:spPr>
          <a:xfrm>
            <a:off x="4682659" y="3525837"/>
            <a:ext cx="3675300" cy="1193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" b="1"/>
              <a:t>Track &amp; revert changes</a:t>
            </a:r>
            <a:endParaRPr b="1"/>
          </a:p>
          <a:p>
            <a:pPr marL="0" indent="0" algn="ctr">
              <a:buNone/>
            </a:pPr>
            <a:r>
              <a:rPr lang="en"/>
              <a:t>See changes that have been made or going back in time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39A181-5BA1-A752-50C8-043D552702CD}"/>
              </a:ext>
            </a:extLst>
          </p:cNvPr>
          <p:cNvSpPr/>
          <p:nvPr/>
        </p:nvSpPr>
        <p:spPr>
          <a:xfrm>
            <a:off x="1535906" y="1190623"/>
            <a:ext cx="2174874" cy="215899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7457D0-CF30-B239-86D0-6A3B76113C39}"/>
              </a:ext>
            </a:extLst>
          </p:cNvPr>
          <p:cNvSpPr/>
          <p:nvPr/>
        </p:nvSpPr>
        <p:spPr>
          <a:xfrm>
            <a:off x="5433219" y="1190623"/>
            <a:ext cx="2174874" cy="2158999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6" descr="Stopwatch 33% outline">
            <a:extLst>
              <a:ext uri="{FF2B5EF4-FFF2-40B4-BE49-F238E27FC236}">
                <a16:creationId xmlns:a16="http://schemas.microsoft.com/office/drawing/2014/main" id="{89F58E01-236B-C4C2-D2B7-9D66AAE56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4363" y="1447800"/>
            <a:ext cx="1636712" cy="1636712"/>
          </a:xfrm>
          <a:prstGeom prst="rect">
            <a:avLst/>
          </a:prstGeom>
        </p:spPr>
      </p:pic>
      <p:pic>
        <p:nvPicPr>
          <p:cNvPr id="7" name="Graphic 7" descr="Group of men with solid fill">
            <a:extLst>
              <a:ext uri="{FF2B5EF4-FFF2-40B4-BE49-F238E27FC236}">
                <a16:creationId xmlns:a16="http://schemas.microsoft.com/office/drawing/2014/main" id="{D0B78CE1-76B6-F27F-E594-5BDAE25AE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8800" y="1471613"/>
            <a:ext cx="1589087" cy="15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6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uiExpand="1" build="p"/>
      <p:bldP spid="134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you might use it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71A5B-4F31-4B68-85D0-1EF0EA82C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5" y="1274620"/>
            <a:ext cx="7842488" cy="2353578"/>
          </a:xfrm>
          <a:prstGeom prst="rect">
            <a:avLst/>
          </a:prstGeom>
        </p:spPr>
      </p:pic>
      <p:sp>
        <p:nvSpPr>
          <p:cNvPr id="8" name="Google Shape;132;p19">
            <a:extLst>
              <a:ext uri="{FF2B5EF4-FFF2-40B4-BE49-F238E27FC236}">
                <a16:creationId xmlns:a16="http://schemas.microsoft.com/office/drawing/2014/main" id="{986BFC23-7C22-47E5-B396-D8F1FA6A08E0}"/>
              </a:ext>
            </a:extLst>
          </p:cNvPr>
          <p:cNvSpPr txBox="1">
            <a:spLocks/>
          </p:cNvSpPr>
          <p:nvPr/>
        </p:nvSpPr>
        <p:spPr>
          <a:xfrm>
            <a:off x="967071" y="3664757"/>
            <a:ext cx="7209857" cy="44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None/>
            </a:pPr>
            <a:r>
              <a:rPr lang="en-US" dirty="0"/>
              <a:t>If you want to make changes to a repo you don’t control, you can fork it then make a Pull Request</a:t>
            </a:r>
          </a:p>
        </p:txBody>
      </p:sp>
    </p:spTree>
    <p:extLst>
      <p:ext uri="{BB962C8B-B14F-4D97-AF65-F5344CB8AC3E}">
        <p14:creationId xmlns:p14="http://schemas.microsoft.com/office/powerpoint/2010/main" val="2497912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 dirty="0"/>
              <a:t>Forking Vs Cloning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10" name="Google Shape;132;p19">
            <a:extLst>
              <a:ext uri="{FF2B5EF4-FFF2-40B4-BE49-F238E27FC236}">
                <a16:creationId xmlns:a16="http://schemas.microsoft.com/office/drawing/2014/main" id="{E7EDC1AE-5D73-4A0A-8609-B5800A241C5E}"/>
              </a:ext>
            </a:extLst>
          </p:cNvPr>
          <p:cNvSpPr txBox="1">
            <a:spLocks/>
          </p:cNvSpPr>
          <p:nvPr/>
        </p:nvSpPr>
        <p:spPr>
          <a:xfrm>
            <a:off x="967070" y="4391902"/>
            <a:ext cx="7209857" cy="44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None/>
            </a:pPr>
            <a:r>
              <a:rPr lang="en-SG" sz="1200" dirty="0"/>
              <a:t>educative.io/answers/what-is-the-difference-between-forking-and-cloning-in-git</a:t>
            </a:r>
            <a:endParaRPr lang="en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9B2D1F-7071-47E3-97D9-75491C38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570" y="1278663"/>
            <a:ext cx="3590856" cy="31790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568161-BCD0-41C0-883B-5A02FFE07FEE}"/>
              </a:ext>
            </a:extLst>
          </p:cNvPr>
          <p:cNvSpPr/>
          <p:nvPr/>
        </p:nvSpPr>
        <p:spPr>
          <a:xfrm>
            <a:off x="4979142" y="1862172"/>
            <a:ext cx="1501751" cy="2261787"/>
          </a:xfrm>
          <a:prstGeom prst="rect">
            <a:avLst/>
          </a:prstGeom>
          <a:noFill/>
          <a:ln>
            <a:solidFill>
              <a:srgbClr val="E73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966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6.</a:t>
            </a:r>
          </a:p>
          <a:p>
            <a:r>
              <a:rPr lang="en" dirty="0">
                <a:solidFill>
                  <a:srgbClr val="0091EA"/>
                </a:solidFill>
              </a:rPr>
              <a:t>Github Pages</a:t>
            </a:r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The social part of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7292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1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0000FF-58D3-E5E7-B0E1-3A4E08BC1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261" y="1511766"/>
            <a:ext cx="2653822" cy="265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32;p19">
            <a:extLst>
              <a:ext uri="{FF2B5EF4-FFF2-40B4-BE49-F238E27FC236}">
                <a16:creationId xmlns:a16="http://schemas.microsoft.com/office/drawing/2014/main" id="{B7800CAF-E462-8DF8-F94A-3E76B3DAAB07}"/>
              </a:ext>
            </a:extLst>
          </p:cNvPr>
          <p:cNvSpPr txBox="1">
            <a:spLocks/>
          </p:cNvSpPr>
          <p:nvPr/>
        </p:nvSpPr>
        <p:spPr>
          <a:xfrm>
            <a:off x="5243688" y="3933127"/>
            <a:ext cx="2052968" cy="46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Feedback Form</a:t>
            </a:r>
            <a:br>
              <a:rPr lang="en-US" dirty="0"/>
            </a:br>
            <a:r>
              <a:rPr lang="en-SG" dirty="0">
                <a:hlinkClick r:id="rId4"/>
              </a:rPr>
              <a:t>bit.ly/3kVsqOS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069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6 L -0.32274 -0.00339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000"/>
              <a:t>What is version control?</a:t>
            </a:r>
            <a:endParaRPr lang="en-US" sz="3000"/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FA6ED343-2DDE-1932-CB25-D66AFF57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224" y="1982028"/>
            <a:ext cx="2061368" cy="1179443"/>
          </a:xfrm>
          <a:prstGeom prst="rect">
            <a:avLst/>
          </a:prstGeom>
          <a:ln w="57150">
            <a:solidFill>
              <a:schemeClr val="bg2"/>
            </a:solidFill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E4A6B8-0AF5-4C76-9A69-689058BAB058}"/>
              </a:ext>
            </a:extLst>
          </p:cNvPr>
          <p:cNvCxnSpPr/>
          <p:nvPr/>
        </p:nvCxnSpPr>
        <p:spPr>
          <a:xfrm>
            <a:off x="1948940" y="2571750"/>
            <a:ext cx="774236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B04148-A975-2A91-D632-84AD7892F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328" y="1152318"/>
            <a:ext cx="3427343" cy="2838864"/>
          </a:xfrm>
          <a:prstGeom prst="rect">
            <a:avLst/>
          </a:prstGeom>
          <a:ln w="5715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45272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764 0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8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0.3217 0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7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0.24462 0 " pathEditMode="relative" rAng="0" ptsTypes="AA">
                                      <p:cBhvr>
                                        <p:cTn id="1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/>
              <a:t>Coding with friends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5EE9E6-4702-4B25-A71B-B41916132C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8"/>
          <a:stretch/>
        </p:blipFill>
        <p:spPr>
          <a:xfrm>
            <a:off x="1521775" y="1054877"/>
            <a:ext cx="6100450" cy="34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4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/>
              <a:t>The Ideal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EF66C-90D7-451A-ACFE-66AA743F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50" y="1082690"/>
            <a:ext cx="3591806" cy="2810566"/>
          </a:xfrm>
          <a:prstGeom prst="rect">
            <a:avLst/>
          </a:prstGeom>
        </p:spPr>
      </p:pic>
      <p:sp>
        <p:nvSpPr>
          <p:cNvPr id="13" name="Google Shape;132;p19">
            <a:extLst>
              <a:ext uri="{FF2B5EF4-FFF2-40B4-BE49-F238E27FC236}">
                <a16:creationId xmlns:a16="http://schemas.microsoft.com/office/drawing/2014/main" id="{9690619C-015F-4506-A4A6-87ED15758655}"/>
              </a:ext>
            </a:extLst>
          </p:cNvPr>
          <p:cNvSpPr txBox="1">
            <a:spLocks/>
          </p:cNvSpPr>
          <p:nvPr/>
        </p:nvSpPr>
        <p:spPr>
          <a:xfrm>
            <a:off x="967071" y="4391902"/>
            <a:ext cx="7209857" cy="44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SG"/>
              <a:t>D</a:t>
            </a:r>
            <a:r>
              <a:rPr lang="en"/>
              <a:t>escriptive commit messages</a:t>
            </a:r>
          </a:p>
        </p:txBody>
      </p:sp>
      <p:sp>
        <p:nvSpPr>
          <p:cNvPr id="16" name="Google Shape;132;p19">
            <a:extLst>
              <a:ext uri="{FF2B5EF4-FFF2-40B4-BE49-F238E27FC236}">
                <a16:creationId xmlns:a16="http://schemas.microsoft.com/office/drawing/2014/main" id="{63C83240-B205-4A27-841B-C866149D6831}"/>
              </a:ext>
            </a:extLst>
          </p:cNvPr>
          <p:cNvSpPr txBox="1">
            <a:spLocks/>
          </p:cNvSpPr>
          <p:nvPr/>
        </p:nvSpPr>
        <p:spPr>
          <a:xfrm>
            <a:off x="1163607" y="3876454"/>
            <a:ext cx="2836894" cy="44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None/>
            </a:pPr>
            <a:r>
              <a:rPr lang="en-SG" sz="1200"/>
              <a:t>github.com/greatscottgadgets/hackrf</a:t>
            </a:r>
            <a:endParaRPr lang="en" sz="12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D99F7F-E870-46E0-B017-F8226AB04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442" y="1082690"/>
            <a:ext cx="2432572" cy="2810566"/>
          </a:xfrm>
          <a:prstGeom prst="rect">
            <a:avLst/>
          </a:prstGeom>
        </p:spPr>
      </p:pic>
      <p:sp>
        <p:nvSpPr>
          <p:cNvPr id="8" name="Google Shape;132;p19">
            <a:extLst>
              <a:ext uri="{FF2B5EF4-FFF2-40B4-BE49-F238E27FC236}">
                <a16:creationId xmlns:a16="http://schemas.microsoft.com/office/drawing/2014/main" id="{A64F79C9-8F5A-4313-9B83-EC28C3FD415A}"/>
              </a:ext>
            </a:extLst>
          </p:cNvPr>
          <p:cNvSpPr txBox="1">
            <a:spLocks/>
          </p:cNvSpPr>
          <p:nvPr/>
        </p:nvSpPr>
        <p:spPr>
          <a:xfrm>
            <a:off x="4571999" y="3876454"/>
            <a:ext cx="2836894" cy="44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None/>
            </a:pPr>
            <a:r>
              <a:rPr lang="en-SG" sz="1200"/>
              <a:t>github.com/</a:t>
            </a:r>
            <a:r>
              <a:rPr lang="en-SG" sz="1200" err="1"/>
              <a:t>Eclmist</a:t>
            </a:r>
            <a:r>
              <a:rPr lang="en-SG" sz="1200"/>
              <a:t>/</a:t>
            </a:r>
            <a:r>
              <a:rPr lang="en-SG" sz="1200" err="1"/>
              <a:t>Matcha</a:t>
            </a:r>
            <a:r>
              <a:rPr lang="en-SG" sz="1200"/>
              <a:t>-Editor</a:t>
            </a:r>
            <a:endParaRPr lang="en" sz="1200"/>
          </a:p>
        </p:txBody>
      </p:sp>
    </p:spTree>
    <p:extLst>
      <p:ext uri="{BB962C8B-B14F-4D97-AF65-F5344CB8AC3E}">
        <p14:creationId xmlns:p14="http://schemas.microsoft.com/office/powerpoint/2010/main" val="421645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000"/>
              <a:t>The Ideal</a:t>
            </a:r>
          </a:p>
        </p:txBody>
      </p:sp>
      <p:sp>
        <p:nvSpPr>
          <p:cNvPr id="135" name="Google Shape;135;p19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656960-F18E-4D31-986A-86C4684844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406"/>
          <a:stretch/>
        </p:blipFill>
        <p:spPr>
          <a:xfrm>
            <a:off x="1644576" y="1114086"/>
            <a:ext cx="2635000" cy="2779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67B4D-AB9D-4128-AFF5-E68BF0B9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212"/>
          <a:stretch/>
        </p:blipFill>
        <p:spPr>
          <a:xfrm>
            <a:off x="4750411" y="1471784"/>
            <a:ext cx="2634996" cy="2199932"/>
          </a:xfrm>
          <a:prstGeom prst="rect">
            <a:avLst/>
          </a:prstGeom>
        </p:spPr>
      </p:pic>
      <p:sp>
        <p:nvSpPr>
          <p:cNvPr id="8" name="Google Shape;132;p19">
            <a:extLst>
              <a:ext uri="{FF2B5EF4-FFF2-40B4-BE49-F238E27FC236}">
                <a16:creationId xmlns:a16="http://schemas.microsoft.com/office/drawing/2014/main" id="{69AA9508-33E5-4CC3-B024-1ED049931A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7071" y="4391902"/>
            <a:ext cx="7209857" cy="443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SG"/>
              <a:t>D</a:t>
            </a:r>
            <a:r>
              <a:rPr lang="en"/>
              <a:t>escriptive commit messages</a:t>
            </a:r>
          </a:p>
        </p:txBody>
      </p:sp>
      <p:sp>
        <p:nvSpPr>
          <p:cNvPr id="9" name="Google Shape;132;p19">
            <a:extLst>
              <a:ext uri="{FF2B5EF4-FFF2-40B4-BE49-F238E27FC236}">
                <a16:creationId xmlns:a16="http://schemas.microsoft.com/office/drawing/2014/main" id="{0DD3E25E-D4C1-4C2E-B1E3-648314D780E6}"/>
              </a:ext>
            </a:extLst>
          </p:cNvPr>
          <p:cNvSpPr txBox="1">
            <a:spLocks/>
          </p:cNvSpPr>
          <p:nvPr/>
        </p:nvSpPr>
        <p:spPr>
          <a:xfrm>
            <a:off x="6067909" y="4362983"/>
            <a:ext cx="525104" cy="472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Font typeface="Source Sans Pro"/>
              <a:buNone/>
            </a:pPr>
            <a:r>
              <a:rPr lang="en-US"/>
              <a:t>(?)</a:t>
            </a:r>
            <a:endParaRPr lang="en"/>
          </a:p>
        </p:txBody>
      </p:sp>
      <p:sp>
        <p:nvSpPr>
          <p:cNvPr id="10" name="Google Shape;133;p19">
            <a:extLst>
              <a:ext uri="{FF2B5EF4-FFF2-40B4-BE49-F238E27FC236}">
                <a16:creationId xmlns:a16="http://schemas.microsoft.com/office/drawing/2014/main" id="{C26D5BE4-9D8E-429B-8CB7-F9B5940E6C98}"/>
              </a:ext>
            </a:extLst>
          </p:cNvPr>
          <p:cNvSpPr txBox="1">
            <a:spLocks/>
          </p:cNvSpPr>
          <p:nvPr/>
        </p:nvSpPr>
        <p:spPr>
          <a:xfrm>
            <a:off x="2507044" y="262839"/>
            <a:ext cx="616597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3000"/>
              <a:t>(?)</a:t>
            </a:r>
          </a:p>
        </p:txBody>
      </p:sp>
      <p:sp>
        <p:nvSpPr>
          <p:cNvPr id="11" name="Google Shape;132;p19">
            <a:extLst>
              <a:ext uri="{FF2B5EF4-FFF2-40B4-BE49-F238E27FC236}">
                <a16:creationId xmlns:a16="http://schemas.microsoft.com/office/drawing/2014/main" id="{6774F19A-CDC4-464C-B46A-2ADC46A00C3A}"/>
              </a:ext>
            </a:extLst>
          </p:cNvPr>
          <p:cNvSpPr txBox="1">
            <a:spLocks/>
          </p:cNvSpPr>
          <p:nvPr/>
        </p:nvSpPr>
        <p:spPr>
          <a:xfrm>
            <a:off x="967071" y="3870139"/>
            <a:ext cx="7209857" cy="44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◎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●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○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■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 algn="ctr">
              <a:buNone/>
            </a:pPr>
            <a:r>
              <a:rPr lang="en-SG" sz="1200"/>
              <a:t>github.com/</a:t>
            </a:r>
            <a:r>
              <a:rPr lang="en-SG" sz="1200" err="1"/>
              <a:t>i’m</a:t>
            </a:r>
            <a:r>
              <a:rPr lang="en-SG" sz="1200"/>
              <a:t>-not-linking-this</a:t>
            </a:r>
            <a:endParaRPr lang="en" sz="1200"/>
          </a:p>
        </p:txBody>
      </p:sp>
    </p:spTree>
    <p:extLst>
      <p:ext uri="{BB962C8B-B14F-4D97-AF65-F5344CB8AC3E}">
        <p14:creationId xmlns:p14="http://schemas.microsoft.com/office/powerpoint/2010/main" val="37985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982</Words>
  <Application>Microsoft Office PowerPoint</Application>
  <PresentationFormat>On-screen Show (16:9)</PresentationFormat>
  <Paragraphs>330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Source Sans Pro</vt:lpstr>
      <vt:lpstr>Calibri,Sans-Serif</vt:lpstr>
      <vt:lpstr>Roboto Slab</vt:lpstr>
      <vt:lpstr>Arial</vt:lpstr>
      <vt:lpstr>Cordelia template</vt:lpstr>
      <vt:lpstr>Welcome!</vt:lpstr>
      <vt:lpstr>Github Workshop</vt:lpstr>
      <vt:lpstr>Outline</vt:lpstr>
      <vt:lpstr>1. What is version control?</vt:lpstr>
      <vt:lpstr>What is version control?</vt:lpstr>
      <vt:lpstr>What is version control?</vt:lpstr>
      <vt:lpstr>Coding with friends</vt:lpstr>
      <vt:lpstr>The Ideal</vt:lpstr>
      <vt:lpstr>The Ideal</vt:lpstr>
      <vt:lpstr>2. Github</vt:lpstr>
      <vt:lpstr>git ≠ Github</vt:lpstr>
      <vt:lpstr>git ≠ Github</vt:lpstr>
      <vt:lpstr>git</vt:lpstr>
      <vt:lpstr>Github</vt:lpstr>
      <vt:lpstr>Github Desktop</vt:lpstr>
      <vt:lpstr>Github Desktop</vt:lpstr>
      <vt:lpstr>Create a repository</vt:lpstr>
      <vt:lpstr>Github Desktop</vt:lpstr>
      <vt:lpstr>Write an introduction</vt:lpstr>
      <vt:lpstr>git Flow</vt:lpstr>
      <vt:lpstr>Commiting</vt:lpstr>
      <vt:lpstr>Push your changes</vt:lpstr>
      <vt:lpstr>Github Desktop</vt:lpstr>
      <vt:lpstr>3. A bit more on version control</vt:lpstr>
      <vt:lpstr>Version Control Types</vt:lpstr>
      <vt:lpstr>Version Control Types</vt:lpstr>
      <vt:lpstr>4.  Collaboration</vt:lpstr>
      <vt:lpstr>Pair up!</vt:lpstr>
      <vt:lpstr>Pair up!</vt:lpstr>
      <vt:lpstr>Our current flow</vt:lpstr>
      <vt:lpstr>Our current flow</vt:lpstr>
      <vt:lpstr>Branching</vt:lpstr>
      <vt:lpstr>Coding with friends</vt:lpstr>
      <vt:lpstr>Branching</vt:lpstr>
      <vt:lpstr>MERGE CONFLICTS</vt:lpstr>
      <vt:lpstr>Branching</vt:lpstr>
      <vt:lpstr>Branching</vt:lpstr>
      <vt:lpstr>Merge Conflicts</vt:lpstr>
      <vt:lpstr>What we’ve done</vt:lpstr>
      <vt:lpstr>Our Flow</vt:lpstr>
      <vt:lpstr>Branching Practices</vt:lpstr>
      <vt:lpstr>Branching Practices</vt:lpstr>
      <vt:lpstr>Merge Conflicts</vt:lpstr>
      <vt:lpstr>5. Pull Requests</vt:lpstr>
      <vt:lpstr>Pull Requests</vt:lpstr>
      <vt:lpstr>Let’s Create a PR</vt:lpstr>
      <vt:lpstr>When you might use it</vt:lpstr>
      <vt:lpstr>6. Forking</vt:lpstr>
      <vt:lpstr>Forking</vt:lpstr>
      <vt:lpstr>When you might use it</vt:lpstr>
      <vt:lpstr>Forking Vs Cloning</vt:lpstr>
      <vt:lpstr>6. Github Pages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Heng Woon Koh</dc:creator>
  <cp:lastModifiedBy>#KOH HENG WOON#</cp:lastModifiedBy>
  <cp:revision>3</cp:revision>
  <dcterms:modified xsi:type="dcterms:W3CDTF">2023-02-03T09:37:02Z</dcterms:modified>
</cp:coreProperties>
</file>