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82" r:id="rId14"/>
    <p:sldId id="284" r:id="rId15"/>
    <p:sldId id="286" r:id="rId16"/>
    <p:sldId id="283" r:id="rId17"/>
    <p:sldId id="285" r:id="rId18"/>
    <p:sldId id="263" r:id="rId19"/>
    <p:sldId id="270" r:id="rId20"/>
    <p:sldId id="264" r:id="rId21"/>
    <p:sldId id="271" r:id="rId22"/>
    <p:sldId id="287" r:id="rId23"/>
    <p:sldId id="275" r:id="rId24"/>
    <p:sldId id="276" r:id="rId25"/>
    <p:sldId id="277" r:id="rId26"/>
    <p:sldId id="279" r:id="rId27"/>
    <p:sldId id="288" r:id="rId28"/>
    <p:sldId id="262" r:id="rId29"/>
    <p:sldId id="290" r:id="rId30"/>
    <p:sldId id="280" r:id="rId31"/>
    <p:sldId id="281" r:id="rId32"/>
    <p:sldId id="289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86445"/>
  </p:normalViewPr>
  <p:slideViewPr>
    <p:cSldViewPr snapToGrid="0" snapToObjects="1">
      <p:cViewPr varScale="1">
        <p:scale>
          <a:sx n="77" d="100"/>
          <a:sy n="77" d="100"/>
        </p:scale>
        <p:origin x="9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33629-3CC6-9944-A87B-3B5104A4E7D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6564927C-61AC-744F-B612-D55FFCCA4A9B}">
      <dgm:prSet phldrT="[文本]"/>
      <dgm:spPr/>
      <dgm:t>
        <a:bodyPr/>
        <a:lstStyle/>
        <a:p>
          <a:r>
            <a:rPr lang="en-US" altLang="zh-CN"/>
            <a:t>FaiureEvent</a:t>
          </a:r>
          <a:endParaRPr lang="zh-CN" altLang="en-US"/>
        </a:p>
      </dgm:t>
    </dgm:pt>
    <dgm:pt modelId="{19970996-0D38-7D44-A46F-23BE86E57734}" cxnId="{9001C935-8AFA-534F-94C9-B4C203536AC0}" type="parTrans">
      <dgm:prSet/>
      <dgm:spPr/>
      <dgm:t>
        <a:bodyPr/>
        <a:lstStyle/>
        <a:p>
          <a:endParaRPr lang="zh-CN" altLang="en-US"/>
        </a:p>
      </dgm:t>
    </dgm:pt>
    <dgm:pt modelId="{165B1F16-4513-C74D-8513-D9A40A642A8D}" cxnId="{9001C935-8AFA-534F-94C9-B4C203536AC0}" type="sibTrans">
      <dgm:prSet/>
      <dgm:spPr/>
      <dgm:t>
        <a:bodyPr/>
        <a:lstStyle/>
        <a:p>
          <a:endParaRPr lang="zh-CN" altLang="en-US"/>
        </a:p>
      </dgm:t>
    </dgm:pt>
    <dgm:pt modelId="{0B8F3026-8526-1043-A0D1-71F72C224482}">
      <dgm:prSet phldrT="[文本]"/>
      <dgm:spPr/>
      <dgm:t>
        <a:bodyPr/>
        <a:lstStyle/>
        <a:p>
          <a:r>
            <a:rPr lang="en-US" altLang="zh-CN"/>
            <a:t>FailureDetected</a:t>
          </a:r>
          <a:endParaRPr lang="zh-CN" altLang="en-US"/>
        </a:p>
      </dgm:t>
    </dgm:pt>
    <dgm:pt modelId="{10A55863-12A7-3349-8DCF-9BC63428EC6F}" cxnId="{2BAED9C8-1E8A-764A-94AC-EEBD5752C561}" type="parTrans">
      <dgm:prSet/>
      <dgm:spPr/>
      <dgm:t>
        <a:bodyPr/>
        <a:lstStyle/>
        <a:p>
          <a:endParaRPr lang="zh-CN" altLang="en-US"/>
        </a:p>
      </dgm:t>
    </dgm:pt>
    <dgm:pt modelId="{368A2E76-B99E-5A41-9BA2-4D382B55FB4E}" cxnId="{2BAED9C8-1E8A-764A-94AC-EEBD5752C561}" type="sibTrans">
      <dgm:prSet/>
      <dgm:spPr/>
      <dgm:t>
        <a:bodyPr/>
        <a:lstStyle/>
        <a:p>
          <a:endParaRPr lang="zh-CN" altLang="en-US"/>
        </a:p>
      </dgm:t>
    </dgm:pt>
    <dgm:pt modelId="{5766187D-D685-A745-A380-29A7E3888004}">
      <dgm:prSet phldrT="[文本]"/>
      <dgm:spPr/>
      <dgm:t>
        <a:bodyPr/>
        <a:lstStyle/>
        <a:p>
          <a:r>
            <a:rPr lang="en-US" altLang="zh-CN"/>
            <a:t>StartRecovery</a:t>
          </a:r>
          <a:endParaRPr lang="zh-CN" altLang="en-US"/>
        </a:p>
      </dgm:t>
    </dgm:pt>
    <dgm:pt modelId="{3306262D-1CD2-3E49-9FA4-EC4375811738}" cxnId="{21CEA78D-F2DA-A343-97FF-2342BEEA94B9}" type="parTrans">
      <dgm:prSet/>
      <dgm:spPr/>
      <dgm:t>
        <a:bodyPr/>
        <a:lstStyle/>
        <a:p>
          <a:endParaRPr lang="zh-CN" altLang="en-US"/>
        </a:p>
      </dgm:t>
    </dgm:pt>
    <dgm:pt modelId="{4C142E38-1DC6-0643-A571-E7734B8CB2BE}" cxnId="{21CEA78D-F2DA-A343-97FF-2342BEEA94B9}" type="sibTrans">
      <dgm:prSet/>
      <dgm:spPr/>
      <dgm:t>
        <a:bodyPr/>
        <a:lstStyle/>
        <a:p>
          <a:endParaRPr lang="zh-CN" altLang="en-US"/>
        </a:p>
      </dgm:t>
    </dgm:pt>
    <dgm:pt modelId="{B440AF43-FABB-144E-AD78-A4EABB4A8EA6}">
      <dgm:prSet phldrT="[文本]"/>
      <dgm:spPr/>
      <dgm:t>
        <a:bodyPr/>
        <a:lstStyle/>
        <a:p>
          <a:r>
            <a:rPr lang="en-US" altLang="zh-CN"/>
            <a:t>RecoveryEvent</a:t>
          </a:r>
          <a:endParaRPr lang="zh-CN" altLang="en-US"/>
        </a:p>
      </dgm:t>
    </dgm:pt>
    <dgm:pt modelId="{92FB768D-F03D-2F41-BD30-A9200FBB82B0}" cxnId="{17B862E6-C74B-494B-AE1F-AE579B12D3F5}" type="parTrans">
      <dgm:prSet/>
      <dgm:spPr/>
      <dgm:t>
        <a:bodyPr/>
        <a:lstStyle/>
        <a:p>
          <a:endParaRPr lang="zh-CN" altLang="en-US"/>
        </a:p>
      </dgm:t>
    </dgm:pt>
    <dgm:pt modelId="{A38B71BE-FA8C-1349-A2B9-44CFBF78A30A}" cxnId="{17B862E6-C74B-494B-AE1F-AE579B12D3F5}" type="sibTrans">
      <dgm:prSet/>
      <dgm:spPr/>
      <dgm:t>
        <a:bodyPr/>
        <a:lstStyle/>
        <a:p>
          <a:endParaRPr lang="zh-CN" altLang="en-US"/>
        </a:p>
      </dgm:t>
    </dgm:pt>
    <dgm:pt modelId="{49128802-0388-6246-8F54-8258918442E6}" type="pres">
      <dgm:prSet presAssocID="{BF033629-3CC6-9944-A87B-3B5104A4E7D6}" presName="Name0" presStyleCnt="0">
        <dgm:presLayoutVars>
          <dgm:dir/>
          <dgm:resizeHandles val="exact"/>
        </dgm:presLayoutVars>
      </dgm:prSet>
      <dgm:spPr/>
    </dgm:pt>
    <dgm:pt modelId="{EC610477-D645-DA47-9089-8F2C0D408F39}" type="pres">
      <dgm:prSet presAssocID="{BF033629-3CC6-9944-A87B-3B5104A4E7D6}" presName="arrow" presStyleLbl="bgShp" presStyleIdx="0" presStyleCnt="1"/>
      <dgm:spPr/>
    </dgm:pt>
    <dgm:pt modelId="{84BA9705-F811-8843-BA9D-0F7D438C5E38}" type="pres">
      <dgm:prSet presAssocID="{BF033629-3CC6-9944-A87B-3B5104A4E7D6}" presName="points" presStyleCnt="0"/>
      <dgm:spPr/>
    </dgm:pt>
    <dgm:pt modelId="{B268B6BD-1A41-084D-871C-EB7742876233}" type="pres">
      <dgm:prSet presAssocID="{6564927C-61AC-744F-B612-D55FFCCA4A9B}" presName="compositeA" presStyleCnt="0"/>
      <dgm:spPr/>
    </dgm:pt>
    <dgm:pt modelId="{1D4D7E41-4EC1-5A42-B92F-D5F611D42F34}" type="pres">
      <dgm:prSet presAssocID="{6564927C-61AC-744F-B612-D55FFCCA4A9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061A8-2355-E746-9F00-F7C17BAB329A}" type="pres">
      <dgm:prSet presAssocID="{6564927C-61AC-744F-B612-D55FFCCA4A9B}" presName="circleA" presStyleLbl="node1" presStyleIdx="0" presStyleCnt="4"/>
      <dgm:spPr/>
    </dgm:pt>
    <dgm:pt modelId="{E35041D7-C288-664D-935B-DDB5D2D8FE66}" type="pres">
      <dgm:prSet presAssocID="{6564927C-61AC-744F-B612-D55FFCCA4A9B}" presName="spaceA" presStyleCnt="0"/>
      <dgm:spPr/>
    </dgm:pt>
    <dgm:pt modelId="{FE0C5D0C-5044-5546-9432-E4AE9D1A76F3}" type="pres">
      <dgm:prSet presAssocID="{165B1F16-4513-C74D-8513-D9A40A642A8D}" presName="space" presStyleCnt="0"/>
      <dgm:spPr/>
    </dgm:pt>
    <dgm:pt modelId="{198B52A8-97A8-FB4E-B811-53C8D1F4B47F}" type="pres">
      <dgm:prSet presAssocID="{0B8F3026-8526-1043-A0D1-71F72C224482}" presName="compositeB" presStyleCnt="0"/>
      <dgm:spPr/>
    </dgm:pt>
    <dgm:pt modelId="{256C8E4E-9D4D-7840-B621-F4EDAAEB5527}" type="pres">
      <dgm:prSet presAssocID="{0B8F3026-8526-1043-A0D1-71F72C224482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67820-32EB-EC42-A289-4DF4938C2060}" type="pres">
      <dgm:prSet presAssocID="{0B8F3026-8526-1043-A0D1-71F72C224482}" presName="circleB" presStyleLbl="node1" presStyleIdx="1" presStyleCnt="4"/>
      <dgm:spPr/>
    </dgm:pt>
    <dgm:pt modelId="{C757E056-71FC-9A40-8556-5254173EFFA4}" type="pres">
      <dgm:prSet presAssocID="{0B8F3026-8526-1043-A0D1-71F72C224482}" presName="spaceB" presStyleCnt="0"/>
      <dgm:spPr/>
    </dgm:pt>
    <dgm:pt modelId="{7825DF74-A4F9-834F-909A-7882D8B8DF30}" type="pres">
      <dgm:prSet presAssocID="{368A2E76-B99E-5A41-9BA2-4D382B55FB4E}" presName="space" presStyleCnt="0"/>
      <dgm:spPr/>
    </dgm:pt>
    <dgm:pt modelId="{B8D8788A-ECF9-384B-898A-BD53213D0314}" type="pres">
      <dgm:prSet presAssocID="{5766187D-D685-A745-A380-29A7E3888004}" presName="compositeA" presStyleCnt="0"/>
      <dgm:spPr/>
    </dgm:pt>
    <dgm:pt modelId="{65938381-739C-0648-9B80-982CD1DD952D}" type="pres">
      <dgm:prSet presAssocID="{5766187D-D685-A745-A380-29A7E388800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030A3-2860-0746-8ECB-39FD48F67494}" type="pres">
      <dgm:prSet presAssocID="{5766187D-D685-A745-A380-29A7E3888004}" presName="circleA" presStyleLbl="node1" presStyleIdx="2" presStyleCnt="4"/>
      <dgm:spPr/>
    </dgm:pt>
    <dgm:pt modelId="{CEC17054-8FE4-2548-99DB-F87685109C05}" type="pres">
      <dgm:prSet presAssocID="{5766187D-D685-A745-A380-29A7E3888004}" presName="spaceA" presStyleCnt="0"/>
      <dgm:spPr/>
    </dgm:pt>
    <dgm:pt modelId="{C7CD89F8-27F5-8A44-9021-E13C6A0355D8}" type="pres">
      <dgm:prSet presAssocID="{4C142E38-1DC6-0643-A571-E7734B8CB2BE}" presName="space" presStyleCnt="0"/>
      <dgm:spPr/>
    </dgm:pt>
    <dgm:pt modelId="{650E3466-CC89-4244-B97B-5B6038F23AAC}" type="pres">
      <dgm:prSet presAssocID="{B440AF43-FABB-144E-AD78-A4EABB4A8EA6}" presName="compositeB" presStyleCnt="0"/>
      <dgm:spPr/>
    </dgm:pt>
    <dgm:pt modelId="{8C696218-8329-5349-9232-126FA7EF9B25}" type="pres">
      <dgm:prSet presAssocID="{B440AF43-FABB-144E-AD78-A4EABB4A8EA6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F7423-AFCA-B24B-BCAF-9E75C33D65DC}" type="pres">
      <dgm:prSet presAssocID="{B440AF43-FABB-144E-AD78-A4EABB4A8EA6}" presName="circleB" presStyleLbl="node1" presStyleIdx="3" presStyleCnt="4"/>
      <dgm:spPr/>
    </dgm:pt>
    <dgm:pt modelId="{35CC81D0-6490-CC4C-8B88-5699EEB5BEF3}" type="pres">
      <dgm:prSet presAssocID="{B440AF43-FABB-144E-AD78-A4EABB4A8EA6}" presName="spaceB" presStyleCnt="0"/>
      <dgm:spPr/>
    </dgm:pt>
  </dgm:ptLst>
  <dgm:cxnLst>
    <dgm:cxn modelId="{B0058E1B-D8D8-8941-B60D-2A8D03C8960F}" type="presOf" srcId="{5766187D-D685-A745-A380-29A7E3888004}" destId="{65938381-739C-0648-9B80-982CD1DD952D}" srcOrd="0" destOrd="0" presId="urn:microsoft.com/office/officeart/2005/8/layout/hProcess11"/>
    <dgm:cxn modelId="{21CEA78D-F2DA-A343-97FF-2342BEEA94B9}" srcId="{BF033629-3CC6-9944-A87B-3B5104A4E7D6}" destId="{5766187D-D685-A745-A380-29A7E3888004}" srcOrd="2" destOrd="0" parTransId="{3306262D-1CD2-3E49-9FA4-EC4375811738}" sibTransId="{4C142E38-1DC6-0643-A571-E7734B8CB2BE}"/>
    <dgm:cxn modelId="{2BAED9C8-1E8A-764A-94AC-EEBD5752C561}" srcId="{BF033629-3CC6-9944-A87B-3B5104A4E7D6}" destId="{0B8F3026-8526-1043-A0D1-71F72C224482}" srcOrd="1" destOrd="0" parTransId="{10A55863-12A7-3349-8DCF-9BC63428EC6F}" sibTransId="{368A2E76-B99E-5A41-9BA2-4D382B55FB4E}"/>
    <dgm:cxn modelId="{CE9AC38F-5BBF-1B4C-988E-272B1642E704}" type="presOf" srcId="{BF033629-3CC6-9944-A87B-3B5104A4E7D6}" destId="{49128802-0388-6246-8F54-8258918442E6}" srcOrd="0" destOrd="0" presId="urn:microsoft.com/office/officeart/2005/8/layout/hProcess11"/>
    <dgm:cxn modelId="{17B862E6-C74B-494B-AE1F-AE579B12D3F5}" srcId="{BF033629-3CC6-9944-A87B-3B5104A4E7D6}" destId="{B440AF43-FABB-144E-AD78-A4EABB4A8EA6}" srcOrd="3" destOrd="0" parTransId="{92FB768D-F03D-2F41-BD30-A9200FBB82B0}" sibTransId="{A38B71BE-FA8C-1349-A2B9-44CFBF78A30A}"/>
    <dgm:cxn modelId="{9001C935-8AFA-534F-94C9-B4C203536AC0}" srcId="{BF033629-3CC6-9944-A87B-3B5104A4E7D6}" destId="{6564927C-61AC-744F-B612-D55FFCCA4A9B}" srcOrd="0" destOrd="0" parTransId="{19970996-0D38-7D44-A46F-23BE86E57734}" sibTransId="{165B1F16-4513-C74D-8513-D9A40A642A8D}"/>
    <dgm:cxn modelId="{9DF8EC0F-83D2-AD45-B8EE-2F12E4E2D73F}" type="presOf" srcId="{B440AF43-FABB-144E-AD78-A4EABB4A8EA6}" destId="{8C696218-8329-5349-9232-126FA7EF9B25}" srcOrd="0" destOrd="0" presId="urn:microsoft.com/office/officeart/2005/8/layout/hProcess11"/>
    <dgm:cxn modelId="{EEBC7A5E-ECAA-8845-ACE0-916D46F9C0C5}" type="presOf" srcId="{0B8F3026-8526-1043-A0D1-71F72C224482}" destId="{256C8E4E-9D4D-7840-B621-F4EDAAEB5527}" srcOrd="0" destOrd="0" presId="urn:microsoft.com/office/officeart/2005/8/layout/hProcess11"/>
    <dgm:cxn modelId="{30A1B875-7D35-BC43-A380-F27A7CA3F85D}" type="presOf" srcId="{6564927C-61AC-744F-B612-D55FFCCA4A9B}" destId="{1D4D7E41-4EC1-5A42-B92F-D5F611D42F34}" srcOrd="0" destOrd="0" presId="urn:microsoft.com/office/officeart/2005/8/layout/hProcess11"/>
    <dgm:cxn modelId="{F952D195-1719-4E47-B4F4-BF55F2A639FA}" type="presParOf" srcId="{49128802-0388-6246-8F54-8258918442E6}" destId="{EC610477-D645-DA47-9089-8F2C0D408F39}" srcOrd="0" destOrd="0" presId="urn:microsoft.com/office/officeart/2005/8/layout/hProcess11"/>
    <dgm:cxn modelId="{BAD1E299-5CE1-DC4E-BC30-FF177B458F8E}" type="presParOf" srcId="{49128802-0388-6246-8F54-8258918442E6}" destId="{84BA9705-F811-8843-BA9D-0F7D438C5E38}" srcOrd="1" destOrd="0" presId="urn:microsoft.com/office/officeart/2005/8/layout/hProcess11"/>
    <dgm:cxn modelId="{2D8FABB6-320D-FA47-A525-287043673CDF}" type="presParOf" srcId="{84BA9705-F811-8843-BA9D-0F7D438C5E38}" destId="{B268B6BD-1A41-084D-871C-EB7742876233}" srcOrd="0" destOrd="0" presId="urn:microsoft.com/office/officeart/2005/8/layout/hProcess11"/>
    <dgm:cxn modelId="{56734255-5A82-7041-845B-65D087CD4CC3}" type="presParOf" srcId="{B268B6BD-1A41-084D-871C-EB7742876233}" destId="{1D4D7E41-4EC1-5A42-B92F-D5F611D42F34}" srcOrd="0" destOrd="0" presId="urn:microsoft.com/office/officeart/2005/8/layout/hProcess11"/>
    <dgm:cxn modelId="{EE52394C-3AA2-E64D-B4B7-639A0848BACA}" type="presParOf" srcId="{B268B6BD-1A41-084D-871C-EB7742876233}" destId="{63C061A8-2355-E746-9F00-F7C17BAB329A}" srcOrd="1" destOrd="0" presId="urn:microsoft.com/office/officeart/2005/8/layout/hProcess11"/>
    <dgm:cxn modelId="{70CB1903-B485-FC4D-8614-30E53AEDD1D6}" type="presParOf" srcId="{B268B6BD-1A41-084D-871C-EB7742876233}" destId="{E35041D7-C288-664D-935B-DDB5D2D8FE66}" srcOrd="2" destOrd="0" presId="urn:microsoft.com/office/officeart/2005/8/layout/hProcess11"/>
    <dgm:cxn modelId="{2BEAEF54-76E8-2A45-A508-9BC5089AB248}" type="presParOf" srcId="{84BA9705-F811-8843-BA9D-0F7D438C5E38}" destId="{FE0C5D0C-5044-5546-9432-E4AE9D1A76F3}" srcOrd="1" destOrd="0" presId="urn:microsoft.com/office/officeart/2005/8/layout/hProcess11"/>
    <dgm:cxn modelId="{2B1A2517-447D-454B-8DFE-30704DD60B87}" type="presParOf" srcId="{84BA9705-F811-8843-BA9D-0F7D438C5E38}" destId="{198B52A8-97A8-FB4E-B811-53C8D1F4B47F}" srcOrd="2" destOrd="0" presId="urn:microsoft.com/office/officeart/2005/8/layout/hProcess11"/>
    <dgm:cxn modelId="{45DE848B-2256-D146-A7D4-57075FCEB552}" type="presParOf" srcId="{198B52A8-97A8-FB4E-B811-53C8D1F4B47F}" destId="{256C8E4E-9D4D-7840-B621-F4EDAAEB5527}" srcOrd="0" destOrd="0" presId="urn:microsoft.com/office/officeart/2005/8/layout/hProcess11"/>
    <dgm:cxn modelId="{40EA8797-AC3A-E440-A8B2-258AA57FA827}" type="presParOf" srcId="{198B52A8-97A8-FB4E-B811-53C8D1F4B47F}" destId="{64E67820-32EB-EC42-A289-4DF4938C2060}" srcOrd="1" destOrd="0" presId="urn:microsoft.com/office/officeart/2005/8/layout/hProcess11"/>
    <dgm:cxn modelId="{E58742D4-1B51-5D44-8026-ABB00F787F92}" type="presParOf" srcId="{198B52A8-97A8-FB4E-B811-53C8D1F4B47F}" destId="{C757E056-71FC-9A40-8556-5254173EFFA4}" srcOrd="2" destOrd="0" presId="urn:microsoft.com/office/officeart/2005/8/layout/hProcess11"/>
    <dgm:cxn modelId="{A400C43B-A6E0-334B-B222-57038FEE6F82}" type="presParOf" srcId="{84BA9705-F811-8843-BA9D-0F7D438C5E38}" destId="{7825DF74-A4F9-834F-909A-7882D8B8DF30}" srcOrd="3" destOrd="0" presId="urn:microsoft.com/office/officeart/2005/8/layout/hProcess11"/>
    <dgm:cxn modelId="{DD570379-CAC1-D44A-9754-8168C336CCB9}" type="presParOf" srcId="{84BA9705-F811-8843-BA9D-0F7D438C5E38}" destId="{B8D8788A-ECF9-384B-898A-BD53213D0314}" srcOrd="4" destOrd="0" presId="urn:microsoft.com/office/officeart/2005/8/layout/hProcess11"/>
    <dgm:cxn modelId="{63F0A52D-ABFD-1840-B714-67502CDEF3E9}" type="presParOf" srcId="{B8D8788A-ECF9-384B-898A-BD53213D0314}" destId="{65938381-739C-0648-9B80-982CD1DD952D}" srcOrd="0" destOrd="0" presId="urn:microsoft.com/office/officeart/2005/8/layout/hProcess11"/>
    <dgm:cxn modelId="{C71DF958-7148-504E-B052-52BF793987AB}" type="presParOf" srcId="{B8D8788A-ECF9-384B-898A-BD53213D0314}" destId="{C66030A3-2860-0746-8ECB-39FD48F67494}" srcOrd="1" destOrd="0" presId="urn:microsoft.com/office/officeart/2005/8/layout/hProcess11"/>
    <dgm:cxn modelId="{2077A928-07D9-894D-A6DD-B497C16434C1}" type="presParOf" srcId="{B8D8788A-ECF9-384B-898A-BD53213D0314}" destId="{CEC17054-8FE4-2548-99DB-F87685109C05}" srcOrd="2" destOrd="0" presId="urn:microsoft.com/office/officeart/2005/8/layout/hProcess11"/>
    <dgm:cxn modelId="{0FD6CB5B-65A3-024C-A1FB-96C60DDBF19E}" type="presParOf" srcId="{84BA9705-F811-8843-BA9D-0F7D438C5E38}" destId="{C7CD89F8-27F5-8A44-9021-E13C6A0355D8}" srcOrd="5" destOrd="0" presId="urn:microsoft.com/office/officeart/2005/8/layout/hProcess11"/>
    <dgm:cxn modelId="{F91FB623-07CA-B048-8F45-A82D2E6E7C95}" type="presParOf" srcId="{84BA9705-F811-8843-BA9D-0F7D438C5E38}" destId="{650E3466-CC89-4244-B97B-5B6038F23AAC}" srcOrd="6" destOrd="0" presId="urn:microsoft.com/office/officeart/2005/8/layout/hProcess11"/>
    <dgm:cxn modelId="{1557BC69-56B5-CA47-8D02-8D925CB795D1}" type="presParOf" srcId="{650E3466-CC89-4244-B97B-5B6038F23AAC}" destId="{8C696218-8329-5349-9232-126FA7EF9B25}" srcOrd="0" destOrd="0" presId="urn:microsoft.com/office/officeart/2005/8/layout/hProcess11"/>
    <dgm:cxn modelId="{089080E7-9E29-C341-861A-EE61AAE7B118}" type="presParOf" srcId="{650E3466-CC89-4244-B97B-5B6038F23AAC}" destId="{EB9F7423-AFCA-B24B-BCAF-9E75C33D65DC}" srcOrd="1" destOrd="0" presId="urn:microsoft.com/office/officeart/2005/8/layout/hProcess11"/>
    <dgm:cxn modelId="{57AEC6D4-5FD5-244D-9E2F-DF9422F6975B}" type="presParOf" srcId="{650E3466-CC89-4244-B97B-5B6038F23AAC}" destId="{35CC81D0-6490-CC4C-8B88-5699EEB5BEF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477-D645-DA47-9089-8F2C0D408F39}">
      <dsp:nvSpPr>
        <dsp:cNvPr id="0" name=""/>
        <dsp:cNvSpPr/>
      </dsp:nvSpPr>
      <dsp:spPr>
        <a:xfrm>
          <a:off x="0" y="1094898"/>
          <a:ext cx="10131425" cy="145986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4D7E41-4EC1-5A42-B92F-D5F611D42F34}">
      <dsp:nvSpPr>
        <dsp:cNvPr id="0" name=""/>
        <dsp:cNvSpPr/>
      </dsp:nvSpPr>
      <dsp:spPr>
        <a:xfrm>
          <a:off x="4563" y="0"/>
          <a:ext cx="2194977" cy="145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/>
            <a:t>FaiureEvent</a:t>
          </a:r>
          <a:endParaRPr lang="zh-CN" altLang="en-US" sz="2200" kern="1200"/>
        </a:p>
      </dsp:txBody>
      <dsp:txXfrm>
        <a:off x="4563" y="0"/>
        <a:ext cx="2194977" cy="1459864"/>
      </dsp:txXfrm>
    </dsp:sp>
    <dsp:sp modelId="{63C061A8-2355-E746-9F00-F7C17BAB329A}">
      <dsp:nvSpPr>
        <dsp:cNvPr id="0" name=""/>
        <dsp:cNvSpPr/>
      </dsp:nvSpPr>
      <dsp:spPr>
        <a:xfrm>
          <a:off x="919569" y="1642347"/>
          <a:ext cx="364966" cy="3649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C8E4E-9D4D-7840-B621-F4EDAAEB5527}">
      <dsp:nvSpPr>
        <dsp:cNvPr id="0" name=""/>
        <dsp:cNvSpPr/>
      </dsp:nvSpPr>
      <dsp:spPr>
        <a:xfrm>
          <a:off x="2309289" y="2189797"/>
          <a:ext cx="2194977" cy="145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/>
            <a:t>FailureDetected</a:t>
          </a:r>
          <a:endParaRPr lang="zh-CN" altLang="en-US" sz="2200" kern="1200"/>
        </a:p>
      </dsp:txBody>
      <dsp:txXfrm>
        <a:off x="2309289" y="2189797"/>
        <a:ext cx="2194977" cy="1459864"/>
      </dsp:txXfrm>
    </dsp:sp>
    <dsp:sp modelId="{64E67820-32EB-EC42-A289-4DF4938C2060}">
      <dsp:nvSpPr>
        <dsp:cNvPr id="0" name=""/>
        <dsp:cNvSpPr/>
      </dsp:nvSpPr>
      <dsp:spPr>
        <a:xfrm>
          <a:off x="3224295" y="1642347"/>
          <a:ext cx="364966" cy="3649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938381-739C-0648-9B80-982CD1DD952D}">
      <dsp:nvSpPr>
        <dsp:cNvPr id="0" name=""/>
        <dsp:cNvSpPr/>
      </dsp:nvSpPr>
      <dsp:spPr>
        <a:xfrm>
          <a:off x="4614015" y="0"/>
          <a:ext cx="2194977" cy="145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/>
            <a:t>StartRecovery</a:t>
          </a:r>
          <a:endParaRPr lang="zh-CN" altLang="en-US" sz="2200" kern="1200"/>
        </a:p>
      </dsp:txBody>
      <dsp:txXfrm>
        <a:off x="4614015" y="0"/>
        <a:ext cx="2194977" cy="1459864"/>
      </dsp:txXfrm>
    </dsp:sp>
    <dsp:sp modelId="{C66030A3-2860-0746-8ECB-39FD48F67494}">
      <dsp:nvSpPr>
        <dsp:cNvPr id="0" name=""/>
        <dsp:cNvSpPr/>
      </dsp:nvSpPr>
      <dsp:spPr>
        <a:xfrm>
          <a:off x="5529021" y="1642347"/>
          <a:ext cx="364966" cy="3649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96218-8329-5349-9232-126FA7EF9B25}">
      <dsp:nvSpPr>
        <dsp:cNvPr id="0" name=""/>
        <dsp:cNvSpPr/>
      </dsp:nvSpPr>
      <dsp:spPr>
        <a:xfrm>
          <a:off x="6918741" y="2189797"/>
          <a:ext cx="2194977" cy="145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/>
            <a:t>RecoveryEvent</a:t>
          </a:r>
          <a:endParaRPr lang="zh-CN" altLang="en-US" sz="2200" kern="1200"/>
        </a:p>
      </dsp:txBody>
      <dsp:txXfrm>
        <a:off x="6918741" y="2189797"/>
        <a:ext cx="2194977" cy="1459864"/>
      </dsp:txXfrm>
    </dsp:sp>
    <dsp:sp modelId="{EB9F7423-AFCA-B24B-BCAF-9E75C33D65DC}">
      <dsp:nvSpPr>
        <dsp:cNvPr id="0" name=""/>
        <dsp:cNvSpPr/>
      </dsp:nvSpPr>
      <dsp:spPr>
        <a:xfrm>
          <a:off x="7833747" y="1642347"/>
          <a:ext cx="364966" cy="3649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9E05-3D55-4A42-9F64-4A851095C4BD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E06-A460-1141-9D1C-3E780AD5C32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200+region</a:t>
            </a:r>
            <a:r>
              <a:rPr kumimoji="1" lang="zh-CN" altLang="en-US"/>
              <a:t>一个节点</a:t>
            </a:r>
            <a:endParaRPr kumimoji="1" lang="en-US" altLang="zh-CN"/>
          </a:p>
          <a:p>
            <a:r>
              <a:rPr kumimoji="1" lang="zh-CN" altLang="en-US"/>
              <a:t>当有</a:t>
            </a:r>
            <a:r>
              <a:rPr kumimoji="1" lang="en-US" altLang="zh-CN"/>
              <a:t>WALLog</a:t>
            </a:r>
            <a:r>
              <a:rPr kumimoji="1" lang="zh-CN" altLang="en-US"/>
              <a:t>需要</a:t>
            </a:r>
            <a:r>
              <a:rPr kumimoji="1" lang="en-US" altLang="zh-CN"/>
              <a:t>replay</a:t>
            </a:r>
            <a:r>
              <a:rPr kumimoji="1" lang="zh-CN" altLang="en-US"/>
              <a:t>的时候，</a:t>
            </a:r>
            <a:r>
              <a:rPr kumimoji="1" lang="en-US" altLang="zh-CN"/>
              <a:t>open</a:t>
            </a:r>
            <a:r>
              <a:rPr kumimoji="1" lang="zh-CN" altLang="en-US"/>
              <a:t>会更慢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扩容过一波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每个表可以自定义限制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表，用户，</a:t>
            </a:r>
            <a:r>
              <a:rPr kumimoji="1" lang="en-US" altLang="zh-CN"/>
              <a:t>SQL</a:t>
            </a:r>
            <a:r>
              <a:rPr kumimoji="1" lang="zh-CN" altLang="en-US"/>
              <a:t>等等</a:t>
            </a:r>
            <a:endParaRPr kumimoji="1" lang="en-US" altLang="zh-CN"/>
          </a:p>
          <a:p>
            <a:r>
              <a:rPr kumimoji="1" lang="en-US" altLang="zh-CN"/>
              <a:t>15min</a:t>
            </a:r>
            <a:r>
              <a:rPr kumimoji="1" lang="zh-CN" altLang="en-US"/>
              <a:t> </a:t>
            </a:r>
            <a:r>
              <a:rPr kumimoji="1" lang="en-US" altLang="zh-CN"/>
              <a:t>Recovery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经过真实考验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问题总是会不断出现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5min</a:t>
            </a:r>
            <a:r>
              <a:rPr kumimoji="1" lang="en-US" altLang="zh-CN" baseline="0"/>
              <a:t> TTR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问题总会出现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有人能</a:t>
            </a:r>
            <a:r>
              <a:rPr kumimoji="1" lang="en-US" altLang="zh-CN"/>
              <a:t>hold</a:t>
            </a:r>
            <a:r>
              <a:rPr kumimoji="1" lang="zh-CN" altLang="en-US"/>
              <a:t>住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为什么不用</a:t>
            </a:r>
            <a:r>
              <a:rPr kumimoji="1" lang="en-US" altLang="zh-CN"/>
              <a:t>hbase</a:t>
            </a:r>
            <a:r>
              <a:rPr kumimoji="1" lang="zh-CN" altLang="en-US"/>
              <a:t>自带的</a:t>
            </a:r>
            <a:endParaRPr kumimoji="1" lang="en-US" altLang="zh-CN"/>
          </a:p>
          <a:p>
            <a:r>
              <a:rPr kumimoji="1" lang="zh-CN" altLang="en-US"/>
              <a:t>切换流程介绍</a:t>
            </a:r>
            <a:endParaRPr kumimoji="1" lang="en-US" altLang="zh-CN"/>
          </a:p>
          <a:p>
            <a:r>
              <a:rPr kumimoji="1" lang="en-US" altLang="zh-CN"/>
              <a:t>1min</a:t>
            </a:r>
            <a:r>
              <a:rPr kumimoji="1" lang="zh-CN" altLang="en-US"/>
              <a:t>切换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2.0</a:t>
            </a:r>
            <a:r>
              <a:rPr kumimoji="1" lang="zh-CN" altLang="en-US"/>
              <a:t>解决不敢升的问题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挖财多机房双子星项目</a:t>
            </a:r>
            <a:endParaRPr kumimoji="1" lang="en-US" altLang="zh-CN"/>
          </a:p>
          <a:p>
            <a:r>
              <a:rPr kumimoji="1" lang="en-US" altLang="zh-CN"/>
              <a:t>SparkSQL</a:t>
            </a:r>
            <a:r>
              <a:rPr kumimoji="1" lang="zh-CN" altLang="en-US"/>
              <a:t> </a:t>
            </a:r>
            <a:r>
              <a:rPr kumimoji="1" lang="en-US" altLang="zh-CN"/>
              <a:t>4Core, 8G 20</a:t>
            </a:r>
            <a:r>
              <a:rPr kumimoji="1" lang="zh-CN" altLang="en-US"/>
              <a:t>个</a:t>
            </a:r>
            <a:r>
              <a:rPr kumimoji="1" lang="en-US" altLang="zh-CN"/>
              <a:t>context, ms</a:t>
            </a:r>
            <a:r>
              <a:rPr kumimoji="1" lang="zh-CN" altLang="en-US"/>
              <a:t>以下响应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挖财多机房双子星项目</a:t>
            </a:r>
            <a:endParaRPr kumimoji="1" lang="en-US" altLang="zh-CN"/>
          </a:p>
          <a:p>
            <a:r>
              <a:rPr kumimoji="1" lang="en-US" altLang="zh-CN"/>
              <a:t>SparkSQL</a:t>
            </a:r>
            <a:r>
              <a:rPr kumimoji="1" lang="zh-CN" altLang="en-US"/>
              <a:t> </a:t>
            </a:r>
            <a:r>
              <a:rPr kumimoji="1" lang="en-US" altLang="zh-CN"/>
              <a:t>4Core, 8G 20</a:t>
            </a:r>
            <a:r>
              <a:rPr kumimoji="1" lang="zh-CN" altLang="en-US"/>
              <a:t>个</a:t>
            </a:r>
            <a:r>
              <a:rPr kumimoji="1" lang="en-US" altLang="zh-CN"/>
              <a:t>context, ms</a:t>
            </a:r>
            <a:r>
              <a:rPr kumimoji="1" lang="zh-CN" altLang="en-US"/>
              <a:t>以下响应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bulk load</a:t>
            </a:r>
            <a:endParaRPr kumimoji="1" lang="en-US" altLang="zh-CN"/>
          </a:p>
          <a:p>
            <a:r>
              <a:rPr kumimoji="1" lang="zh-CN" altLang="en-US"/>
              <a:t>几百万</a:t>
            </a:r>
            <a:r>
              <a:rPr kumimoji="1" lang="en-US" altLang="zh-CN"/>
              <a:t>-</a:t>
            </a:r>
            <a:r>
              <a:rPr kumimoji="1" lang="zh-CN" altLang="en-US"/>
              <a:t>几亿，上百个任务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QPS</a:t>
            </a:r>
            <a:r>
              <a:rPr kumimoji="1" lang="zh-CN" altLang="en-US"/>
              <a:t>从</a:t>
            </a:r>
            <a:r>
              <a:rPr kumimoji="1" lang="en-US" altLang="zh-CN"/>
              <a:t>2000</a:t>
            </a:r>
            <a:r>
              <a:rPr kumimoji="1" lang="zh-CN" altLang="en-US"/>
              <a:t>到几万</a:t>
            </a:r>
            <a:endParaRPr kumimoji="1" lang="en-US" altLang="zh-CN"/>
          </a:p>
          <a:p>
            <a:r>
              <a:rPr kumimoji="1" lang="zh-CN" altLang="en-US"/>
              <a:t>业务网页数据塞进去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经过真实考验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扩容过一波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补充下，如何确保索引一致性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数据</a:t>
            </a:r>
            <a:r>
              <a:rPr kumimoji="1" lang="en-US" altLang="zh-CN"/>
              <a:t>region</a:t>
            </a:r>
            <a:r>
              <a:rPr kumimoji="1" lang="zh-CN" altLang="en-US"/>
              <a:t>需要</a:t>
            </a:r>
            <a:r>
              <a:rPr kumimoji="1" lang="en-US" altLang="zh-CN"/>
              <a:t>replay</a:t>
            </a:r>
            <a:r>
              <a:rPr kumimoji="1" lang="zh-CN" altLang="en-US"/>
              <a:t>数据到索引</a:t>
            </a:r>
            <a:r>
              <a:rPr kumimoji="1" lang="en-US" altLang="zh-CN"/>
              <a:t>region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4E06-A460-1141-9D1C-3E780AD5C32F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/>
              <a:t>HBase</a:t>
            </a:r>
            <a:r>
              <a:rPr kumimoji="1" lang="zh-CN" altLang="en-US" cap="none"/>
              <a:t>在风控系统的应用和高可用实践</a:t>
            </a:r>
            <a:endParaRPr kumimoji="1" lang="zh-CN" altLang="en-US" cap="non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郭冬冬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2" y="2065867"/>
            <a:ext cx="3629024" cy="2462212"/>
          </a:xfrm>
        </p:spPr>
        <p:txBody>
          <a:bodyPr>
            <a:normAutofit/>
          </a:bodyPr>
          <a:lstStyle/>
          <a:p>
            <a:r>
              <a:rPr kumimoji="1" lang="zh-CN" altLang="en-US" sz="3200"/>
              <a:t>数据量</a:t>
            </a:r>
            <a:r>
              <a:rPr kumimoji="1" lang="en-US" altLang="zh-CN" sz="3200"/>
              <a:t> * 20</a:t>
            </a:r>
            <a:endParaRPr kumimoji="1" lang="en-US" altLang="zh-CN" sz="3200"/>
          </a:p>
          <a:p>
            <a:r>
              <a:rPr kumimoji="1" lang="zh-CN" altLang="en-US" sz="3200"/>
              <a:t>访问量</a:t>
            </a:r>
            <a:r>
              <a:rPr kumimoji="1" lang="en-US" altLang="zh-CN" sz="3200"/>
              <a:t> * 100</a:t>
            </a:r>
            <a:endParaRPr kumimoji="1" lang="en-US" altLang="zh-CN" sz="3200"/>
          </a:p>
          <a:p>
            <a:r>
              <a:rPr kumimoji="1" lang="zh-CN" altLang="en-US" sz="3200"/>
              <a:t>用户量膨胀</a:t>
            </a:r>
            <a:endParaRPr kumimoji="1" lang="zh-CN" altLang="en-US" sz="3200"/>
          </a:p>
        </p:txBody>
      </p:sp>
      <p:sp>
        <p:nvSpPr>
          <p:cNvPr id="4" name="内容占位符 4"/>
          <p:cNvSpPr txBox="1"/>
          <p:nvPr/>
        </p:nvSpPr>
        <p:spPr>
          <a:xfrm>
            <a:off x="6996114" y="2065867"/>
            <a:ext cx="3629024" cy="2462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/>
              <a:t>谁在干坏事</a:t>
            </a:r>
            <a:endParaRPr kumimoji="1" lang="en-US" altLang="zh-CN" sz="3200"/>
          </a:p>
          <a:p>
            <a:r>
              <a:rPr kumimoji="1" lang="zh-CN" altLang="en-US" sz="3200"/>
              <a:t>哪个表出现热点</a:t>
            </a:r>
            <a:endParaRPr kumimoji="1" lang="en-US" altLang="zh-CN" sz="3200"/>
          </a:p>
          <a:p>
            <a:r>
              <a:rPr kumimoji="1" lang="zh-CN" altLang="en-US" sz="3200"/>
              <a:t>什么</a:t>
            </a:r>
            <a:r>
              <a:rPr kumimoji="1" lang="en-US" altLang="zh-CN" sz="3200"/>
              <a:t>SQL</a:t>
            </a:r>
            <a:r>
              <a:rPr kumimoji="1" lang="zh-CN" altLang="en-US" sz="3200"/>
              <a:t>不合理</a:t>
            </a:r>
            <a:endParaRPr kumimoji="1" lang="en-US" altLang="zh-CN" sz="3200"/>
          </a:p>
        </p:txBody>
      </p:sp>
      <p:sp>
        <p:nvSpPr>
          <p:cNvPr id="3" name="右箭头 2"/>
          <p:cNvSpPr/>
          <p:nvPr/>
        </p:nvSpPr>
        <p:spPr>
          <a:xfrm>
            <a:off x="4218782" y="3143514"/>
            <a:ext cx="1436687" cy="300038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523346"/>
            <a:ext cx="10131425" cy="1456267"/>
          </a:xfrm>
        </p:spPr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Phoenix Write Path</a:t>
            </a:r>
            <a:endParaRPr kumimoji="1" lang="zh-CN" altLang="en-US"/>
          </a:p>
        </p:txBody>
      </p:sp>
      <p:grpSp>
        <p:nvGrpSpPr>
          <p:cNvPr id="138" name="组 137"/>
          <p:cNvGrpSpPr/>
          <p:nvPr/>
        </p:nvGrpSpPr>
        <p:grpSpPr>
          <a:xfrm>
            <a:off x="772181" y="1979613"/>
            <a:ext cx="10045045" cy="4097523"/>
            <a:chOff x="685801" y="1719784"/>
            <a:chExt cx="10045045" cy="4097523"/>
          </a:xfrm>
        </p:grpSpPr>
        <p:grpSp>
          <p:nvGrpSpPr>
            <p:cNvPr id="137" name="组 136"/>
            <p:cNvGrpSpPr/>
            <p:nvPr/>
          </p:nvGrpSpPr>
          <p:grpSpPr>
            <a:xfrm>
              <a:off x="2759361" y="1719784"/>
              <a:ext cx="3882740" cy="852281"/>
              <a:chOff x="2759361" y="1719784"/>
              <a:chExt cx="3882740" cy="852281"/>
            </a:xfrm>
          </p:grpSpPr>
          <p:grpSp>
            <p:nvGrpSpPr>
              <p:cNvPr id="105" name="Group 70"/>
              <p:cNvGrpSpPr/>
              <p:nvPr/>
            </p:nvGrpSpPr>
            <p:grpSpPr>
              <a:xfrm>
                <a:off x="2759361" y="1752915"/>
                <a:ext cx="2023544" cy="819150"/>
                <a:chOff x="2743201" y="1678783"/>
                <a:chExt cx="2432968" cy="819150"/>
              </a:xfrm>
            </p:grpSpPr>
            <p:cxnSp>
              <p:nvCxnSpPr>
                <p:cNvPr id="106" name="Straight Arrow Connector 29"/>
                <p:cNvCxnSpPr>
                  <a:endCxn id="130" idx="1"/>
                </p:cNvCxnSpPr>
                <p:nvPr/>
              </p:nvCxnSpPr>
              <p:spPr>
                <a:xfrm>
                  <a:off x="2743201" y="2174528"/>
                  <a:ext cx="781969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31"/>
                <p:cNvSpPr/>
                <p:nvPr/>
              </p:nvSpPr>
              <p:spPr>
                <a:xfrm>
                  <a:off x="3525169" y="1678783"/>
                  <a:ext cx="1651000" cy="81915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Indexer</a:t>
                  </a:r>
                  <a:endParaRPr lang="en-US" dirty="0"/>
                </a:p>
              </p:txBody>
            </p:sp>
          </p:grpSp>
          <p:grpSp>
            <p:nvGrpSpPr>
              <p:cNvPr id="108" name="Group 72"/>
              <p:cNvGrpSpPr/>
              <p:nvPr/>
            </p:nvGrpSpPr>
            <p:grpSpPr>
              <a:xfrm>
                <a:off x="4766743" y="1719784"/>
                <a:ext cx="1875358" cy="819149"/>
                <a:chOff x="5359400" y="1986758"/>
                <a:chExt cx="3270620" cy="655983"/>
              </a:xfrm>
            </p:grpSpPr>
            <p:grpSp>
              <p:nvGrpSpPr>
                <p:cNvPr id="109" name="Group 71"/>
                <p:cNvGrpSpPr/>
                <p:nvPr/>
              </p:nvGrpSpPr>
              <p:grpSpPr>
                <a:xfrm>
                  <a:off x="5359400" y="1986758"/>
                  <a:ext cx="3270620" cy="655983"/>
                  <a:chOff x="5359400" y="1986758"/>
                  <a:chExt cx="3270620" cy="655983"/>
                </a:xfrm>
              </p:grpSpPr>
              <p:cxnSp>
                <p:nvCxnSpPr>
                  <p:cNvPr id="111" name="Straight Arrow Connector 38"/>
                  <p:cNvCxnSpPr/>
                  <p:nvPr/>
                </p:nvCxnSpPr>
                <p:spPr>
                  <a:xfrm>
                    <a:off x="5359400" y="2115873"/>
                    <a:ext cx="1435097" cy="1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Rounded Rectangle 39"/>
                  <p:cNvSpPr/>
                  <p:nvPr/>
                </p:nvSpPr>
                <p:spPr>
                  <a:xfrm>
                    <a:off x="6794499" y="1986758"/>
                    <a:ext cx="1835521" cy="655983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Builder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10" name="Straight Arrow Connector 43"/>
                <p:cNvCxnSpPr/>
                <p:nvPr/>
              </p:nvCxnSpPr>
              <p:spPr>
                <a:xfrm rot="10800000">
                  <a:off x="5359400" y="2431258"/>
                  <a:ext cx="14351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组 131"/>
            <p:cNvGrpSpPr/>
            <p:nvPr/>
          </p:nvGrpSpPr>
          <p:grpSpPr>
            <a:xfrm>
              <a:off x="685801" y="1861790"/>
              <a:ext cx="10045045" cy="3955517"/>
              <a:chOff x="685800" y="1775620"/>
              <a:chExt cx="10045045" cy="3955517"/>
            </a:xfrm>
          </p:grpSpPr>
          <p:sp>
            <p:nvSpPr>
              <p:cNvPr id="100" name="Rounded Rectangle 14"/>
              <p:cNvSpPr/>
              <p:nvPr/>
            </p:nvSpPr>
            <p:spPr>
              <a:xfrm>
                <a:off x="685800" y="1919027"/>
                <a:ext cx="2057399" cy="104854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Region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Coprocessor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Host</a:t>
                </a:r>
                <a:endParaRPr lang="en-US" sz="1600" dirty="0"/>
              </a:p>
            </p:txBody>
          </p:sp>
          <p:sp>
            <p:nvSpPr>
              <p:cNvPr id="101" name="Rounded Rectangle 15"/>
              <p:cNvSpPr/>
              <p:nvPr/>
            </p:nvSpPr>
            <p:spPr>
              <a:xfrm>
                <a:off x="685800" y="3713957"/>
                <a:ext cx="2057400" cy="635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WAL</a:t>
                </a:r>
                <a:endParaRPr lang="en-US" sz="1200" dirty="0"/>
              </a:p>
            </p:txBody>
          </p:sp>
          <p:sp>
            <p:nvSpPr>
              <p:cNvPr id="102" name="Rounded Rectangle 17"/>
              <p:cNvSpPr/>
              <p:nvPr/>
            </p:nvSpPr>
            <p:spPr>
              <a:xfrm>
                <a:off x="685800" y="4945858"/>
                <a:ext cx="2057400" cy="75565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Region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Coprocessor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Host</a:t>
                </a:r>
                <a:endParaRPr lang="en-US" sz="1600" dirty="0"/>
              </a:p>
            </p:txBody>
          </p:sp>
          <p:cxnSp>
            <p:nvCxnSpPr>
              <p:cNvPr id="103" name="Straight Arrow Connector 26"/>
              <p:cNvCxnSpPr>
                <a:stCxn id="113" idx="2"/>
                <a:endCxn id="114" idx="0"/>
              </p:cNvCxnSpPr>
              <p:nvPr/>
            </p:nvCxnSpPr>
            <p:spPr>
              <a:xfrm rot="5400000">
                <a:off x="1341308" y="3340764"/>
                <a:ext cx="746385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28"/>
              <p:cNvCxnSpPr>
                <a:stCxn id="114" idx="2"/>
                <a:endCxn id="116" idx="0"/>
              </p:cNvCxnSpPr>
              <p:nvPr/>
            </p:nvCxnSpPr>
            <p:spPr>
              <a:xfrm rot="5400000">
                <a:off x="1416050" y="4647407"/>
                <a:ext cx="596901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73"/>
              <p:cNvGrpSpPr/>
              <p:nvPr/>
            </p:nvGrpSpPr>
            <p:grpSpPr>
              <a:xfrm>
                <a:off x="2641602" y="2497931"/>
                <a:ext cx="2175942" cy="690564"/>
                <a:chOff x="3183458" y="2599529"/>
                <a:chExt cx="2175942" cy="690564"/>
              </a:xfrm>
            </p:grpSpPr>
            <p:cxnSp>
              <p:nvCxnSpPr>
                <p:cNvPr id="114" name="Straight Arrow Connector 45"/>
                <p:cNvCxnSpPr/>
                <p:nvPr/>
              </p:nvCxnSpPr>
              <p:spPr>
                <a:xfrm rot="16200000" flipH="1">
                  <a:off x="4406508" y="2713441"/>
                  <a:ext cx="241304" cy="134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ounded Rectangle 46"/>
                <p:cNvSpPr/>
                <p:nvPr/>
              </p:nvSpPr>
              <p:spPr>
                <a:xfrm>
                  <a:off x="3708400" y="2840833"/>
                  <a:ext cx="1651000" cy="44926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WAL Updater</a:t>
                  </a:r>
                  <a:endParaRPr lang="en-US" dirty="0"/>
                </a:p>
              </p:txBody>
            </p:sp>
            <p:cxnSp>
              <p:nvCxnSpPr>
                <p:cNvPr id="116" name="Straight Arrow Connector 55"/>
                <p:cNvCxnSpPr/>
                <p:nvPr/>
              </p:nvCxnSpPr>
              <p:spPr>
                <a:xfrm rot="10800000">
                  <a:off x="3183458" y="3065463"/>
                  <a:ext cx="524942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Line Callout 2 62"/>
              <p:cNvSpPr/>
              <p:nvPr/>
            </p:nvSpPr>
            <p:spPr>
              <a:xfrm>
                <a:off x="3708400" y="3714752"/>
                <a:ext cx="1168400" cy="424658"/>
              </a:xfrm>
              <a:prstGeom prst="borderCallout2">
                <a:avLst>
                  <a:gd name="adj1" fmla="val 24731"/>
                  <a:gd name="adj2" fmla="val -2898"/>
                  <a:gd name="adj3" fmla="val 28920"/>
                  <a:gd name="adj4" fmla="val -22292"/>
                  <a:gd name="adj5" fmla="val 63083"/>
                  <a:gd name="adj6" fmla="val -7808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Durable!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74"/>
              <p:cNvGrpSpPr/>
              <p:nvPr/>
            </p:nvGrpSpPr>
            <p:grpSpPr>
              <a:xfrm>
                <a:off x="2759360" y="4911987"/>
                <a:ext cx="2641600" cy="819150"/>
                <a:chOff x="2743200" y="4851401"/>
                <a:chExt cx="2641600" cy="819150"/>
              </a:xfrm>
            </p:grpSpPr>
            <p:sp>
              <p:nvSpPr>
                <p:cNvPr id="119" name="Rounded Rectangle 58"/>
                <p:cNvSpPr/>
                <p:nvPr/>
              </p:nvSpPr>
              <p:spPr>
                <a:xfrm>
                  <a:off x="3733800" y="4851401"/>
                  <a:ext cx="1651000" cy="81915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Indexer</a:t>
                  </a:r>
                  <a:endParaRPr lang="en-US" dirty="0"/>
                </a:p>
              </p:txBody>
            </p:sp>
            <p:cxnSp>
              <p:nvCxnSpPr>
                <p:cNvPr id="120" name="Straight Arrow Connector 64"/>
                <p:cNvCxnSpPr>
                  <a:stCxn id="116" idx="3"/>
                </p:cNvCxnSpPr>
                <p:nvPr/>
              </p:nvCxnSpPr>
              <p:spPr>
                <a:xfrm flipV="1">
                  <a:off x="2743200" y="5260976"/>
                  <a:ext cx="990600" cy="119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75"/>
              <p:cNvGrpSpPr/>
              <p:nvPr/>
            </p:nvGrpSpPr>
            <p:grpSpPr>
              <a:xfrm>
                <a:off x="5400960" y="4799807"/>
                <a:ext cx="5329885" cy="901701"/>
                <a:chOff x="3141015" y="4799807"/>
                <a:chExt cx="5329885" cy="901701"/>
              </a:xfrm>
            </p:grpSpPr>
            <p:sp>
              <p:nvSpPr>
                <p:cNvPr id="122" name="Rounded Rectangle 65"/>
                <p:cNvSpPr/>
                <p:nvPr/>
              </p:nvSpPr>
              <p:spPr>
                <a:xfrm>
                  <a:off x="6642100" y="4799807"/>
                  <a:ext cx="1524000" cy="59690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Index Table</a:t>
                  </a:r>
                  <a:endParaRPr lang="en-US" dirty="0"/>
                </a:p>
              </p:txBody>
            </p:sp>
            <p:sp>
              <p:nvSpPr>
                <p:cNvPr id="123" name="Rounded Rectangle 66"/>
                <p:cNvSpPr/>
                <p:nvPr/>
              </p:nvSpPr>
              <p:spPr>
                <a:xfrm>
                  <a:off x="6794500" y="4952207"/>
                  <a:ext cx="1524000" cy="59690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Index Table</a:t>
                  </a:r>
                  <a:endParaRPr lang="en-US" dirty="0"/>
                </a:p>
              </p:txBody>
            </p:sp>
            <p:sp>
              <p:nvSpPr>
                <p:cNvPr id="124" name="Rounded Rectangle 67"/>
                <p:cNvSpPr/>
                <p:nvPr/>
              </p:nvSpPr>
              <p:spPr>
                <a:xfrm>
                  <a:off x="6946900" y="5104607"/>
                  <a:ext cx="1524000" cy="59690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Index Table</a:t>
                  </a:r>
                  <a:endParaRPr lang="en-US" dirty="0"/>
                </a:p>
              </p:txBody>
            </p:sp>
            <p:cxnSp>
              <p:nvCxnSpPr>
                <p:cNvPr id="125" name="Straight Arrow Connector 69"/>
                <p:cNvCxnSpPr>
                  <a:stCxn id="119" idx="3"/>
                </p:cNvCxnSpPr>
                <p:nvPr/>
              </p:nvCxnSpPr>
              <p:spPr>
                <a:xfrm>
                  <a:off x="3141015" y="5321562"/>
                  <a:ext cx="3517245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72"/>
              <p:cNvGrpSpPr/>
              <p:nvPr/>
            </p:nvGrpSpPr>
            <p:grpSpPr>
              <a:xfrm>
                <a:off x="6642100" y="1775620"/>
                <a:ext cx="2044700" cy="722313"/>
                <a:chOff x="5359400" y="1986758"/>
                <a:chExt cx="3944643" cy="722313"/>
              </a:xfrm>
            </p:grpSpPr>
            <p:grpSp>
              <p:nvGrpSpPr>
                <p:cNvPr id="127" name="Group 71"/>
                <p:cNvGrpSpPr/>
                <p:nvPr/>
              </p:nvGrpSpPr>
              <p:grpSpPr>
                <a:xfrm>
                  <a:off x="5359400" y="1986758"/>
                  <a:ext cx="3944643" cy="722313"/>
                  <a:chOff x="5359400" y="1986758"/>
                  <a:chExt cx="3944643" cy="722313"/>
                </a:xfrm>
              </p:grpSpPr>
              <p:cxnSp>
                <p:nvCxnSpPr>
                  <p:cNvPr id="129" name="Straight Arrow Connector 35"/>
                  <p:cNvCxnSpPr/>
                  <p:nvPr/>
                </p:nvCxnSpPr>
                <p:spPr>
                  <a:xfrm>
                    <a:off x="5359400" y="2088358"/>
                    <a:ext cx="1435100" cy="1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Rounded Rectangle 36"/>
                  <p:cNvSpPr/>
                  <p:nvPr/>
                </p:nvSpPr>
                <p:spPr>
                  <a:xfrm>
                    <a:off x="6794500" y="1986758"/>
                    <a:ext cx="2509543" cy="722313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/>
                      <a:t>Codec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28" name="Straight Arrow Connector 34"/>
                <p:cNvCxnSpPr/>
                <p:nvPr/>
              </p:nvCxnSpPr>
              <p:spPr>
                <a:xfrm rot="10800000">
                  <a:off x="5359400" y="2431258"/>
                  <a:ext cx="14351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Fail Recovery</a:t>
            </a:r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514475" y="2686050"/>
            <a:ext cx="2500313" cy="1243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RegionA – CoProcessor</a:t>
            </a:r>
            <a:endParaRPr kumimoji="1" lang="en-US" altLang="zh-CN"/>
          </a:p>
          <a:p>
            <a:pPr algn="ctr"/>
            <a:r>
              <a:rPr kumimoji="1" lang="en-US" altLang="zh-CN"/>
              <a:t>RS1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14474" y="4549246"/>
            <a:ext cx="2500313" cy="1243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WAL Replay</a:t>
            </a: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10475" y="3508904"/>
            <a:ext cx="2500313" cy="12430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IndexRegionA</a:t>
            </a:r>
            <a:endParaRPr kumimoji="1" lang="en-US" altLang="zh-CN"/>
          </a:p>
          <a:p>
            <a:pPr algn="ctr"/>
            <a:r>
              <a:rPr kumimoji="1" lang="en-US" altLang="zh-CN"/>
              <a:t>RS2</a:t>
            </a:r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014787" y="4239154"/>
            <a:ext cx="3732742" cy="819680"/>
            <a:chOff x="3877733" y="4130411"/>
            <a:chExt cx="3732742" cy="819680"/>
          </a:xfrm>
        </p:grpSpPr>
        <p:cxnSp>
          <p:nvCxnSpPr>
            <p:cNvPr id="9" name="直线箭头连接符 8"/>
            <p:cNvCxnSpPr>
              <a:endCxn id="7" idx="1"/>
            </p:cNvCxnSpPr>
            <p:nvPr/>
          </p:nvCxnSpPr>
          <p:spPr>
            <a:xfrm flipV="1">
              <a:off x="3877733" y="4130411"/>
              <a:ext cx="3732742" cy="81968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141008" y="4170919"/>
              <a:ext cx="70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Write</a:t>
              </a:r>
              <a:endParaRPr kumimoji="1" lang="zh-CN" altLang="en-US"/>
            </a:p>
          </p:txBody>
        </p:sp>
      </p:grpSp>
      <p:cxnSp>
        <p:nvCxnSpPr>
          <p:cNvPr id="14" name="直线箭头连接符 13"/>
          <p:cNvCxnSpPr>
            <a:stCxn id="4" idx="2"/>
            <a:endCxn id="6" idx="0"/>
          </p:cNvCxnSpPr>
          <p:nvPr/>
        </p:nvCxnSpPr>
        <p:spPr>
          <a:xfrm flipH="1">
            <a:off x="2764631" y="3929063"/>
            <a:ext cx="1" cy="6201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Fail Recovery Dead Lock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4613" y="5462485"/>
            <a:ext cx="7200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73987" y="400253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776202" y="4004466"/>
            <a:ext cx="720000" cy="720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7535" y="4029115"/>
            <a:ext cx="720000" cy="720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878796" y="5462485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16428" y="3985944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52129" y="3985944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247554" y="3973672"/>
            <a:ext cx="72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63694" y="402911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2068651" y="2142066"/>
            <a:ext cx="1297516" cy="8974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RS1</a:t>
            </a:r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552096" y="2065866"/>
            <a:ext cx="1297516" cy="8974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RS2</a:t>
            </a:r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9149346" y="2065866"/>
            <a:ext cx="1297516" cy="8974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RS3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4131705"/>
            <a:ext cx="124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/>
              <a:t>Opening</a:t>
            </a:r>
            <a:endParaRPr kumimoji="1"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-19139" y="5606302"/>
            <a:ext cx="124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/>
              <a:t>Pending</a:t>
            </a:r>
            <a:endParaRPr kumimoji="1" lang="zh-CN" altLang="en-US" sz="2400"/>
          </a:p>
        </p:txBody>
      </p:sp>
      <p:cxnSp>
        <p:nvCxnSpPr>
          <p:cNvPr id="25" name="直线箭头连接符 24"/>
          <p:cNvCxnSpPr>
            <a:stCxn id="19" idx="2"/>
          </p:cNvCxnSpPr>
          <p:nvPr/>
        </p:nvCxnSpPr>
        <p:spPr>
          <a:xfrm flipH="1">
            <a:off x="9572129" y="4693672"/>
            <a:ext cx="1035425" cy="10103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778886" y="5462485"/>
            <a:ext cx="720000" cy="72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02545" y="543998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204" y="5462485"/>
            <a:ext cx="749300" cy="7493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496202" y="5477135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2362457" y="3327289"/>
            <a:ext cx="610141" cy="610551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5871493" y="3229405"/>
            <a:ext cx="610141" cy="610551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/>
          <p:cNvSpPr/>
          <p:nvPr/>
        </p:nvSpPr>
        <p:spPr>
          <a:xfrm rot="10800000">
            <a:off x="9493034" y="3099302"/>
            <a:ext cx="610141" cy="610551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Phoenix Index Write Error Handler</a:t>
            </a:r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99" y="3780367"/>
            <a:ext cx="11774464" cy="2363258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114299" y="2065867"/>
            <a:ext cx="7400924" cy="1463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/>
              <a:t>Disable Index</a:t>
            </a:r>
            <a:r>
              <a:rPr kumimoji="1" lang="zh-CN" altLang="en-US" sz="3200"/>
              <a:t> </a:t>
            </a:r>
            <a:r>
              <a:rPr kumimoji="1" lang="en-US" altLang="zh-CN" sz="3200"/>
              <a:t>Table</a:t>
            </a:r>
            <a:endParaRPr kumimoji="1" lang="en-US" altLang="zh-CN" sz="3200"/>
          </a:p>
          <a:p>
            <a:r>
              <a:rPr kumimoji="1" lang="en-US" altLang="zh-CN" sz="3200"/>
              <a:t>Abort RegionServer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612" y="2417016"/>
            <a:ext cx="11483914" cy="3026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Monitor</a:t>
            </a:r>
            <a:endParaRPr kumimoji="1" lang="zh-CN" altLang="en-US" cap="none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566" y="1951567"/>
            <a:ext cx="6186097" cy="4569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RuleBased SQL Interception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171700"/>
            <a:ext cx="8301036" cy="2671762"/>
          </a:xfrm>
        </p:spPr>
        <p:txBody>
          <a:bodyPr>
            <a:normAutofit/>
          </a:bodyPr>
          <a:lstStyle/>
          <a:p>
            <a:r>
              <a:rPr kumimoji="1" lang="zh-CN" altLang="en-US" sz="3600"/>
              <a:t>是否是</a:t>
            </a:r>
            <a:r>
              <a:rPr kumimoji="1" lang="en-US" altLang="zh-CN" sz="3600"/>
              <a:t>RowKey</a:t>
            </a:r>
            <a:r>
              <a:rPr kumimoji="1" lang="zh-CN" altLang="en-US" sz="3600"/>
              <a:t> </a:t>
            </a:r>
            <a:r>
              <a:rPr kumimoji="1" lang="en-US" altLang="zh-CN" sz="3600"/>
              <a:t>scan</a:t>
            </a:r>
            <a:endParaRPr kumimoji="1" lang="en-US" altLang="zh-CN" sz="3600"/>
          </a:p>
          <a:p>
            <a:r>
              <a:rPr kumimoji="1" lang="zh-CN" altLang="en-US" sz="3600"/>
              <a:t>是否是索引查询</a:t>
            </a:r>
            <a:endParaRPr kumimoji="1" lang="en-US" altLang="zh-CN" sz="3600"/>
          </a:p>
          <a:p>
            <a:r>
              <a:rPr kumimoji="1" lang="en-US" altLang="zh-CN" sz="3600"/>
              <a:t>FullScan</a:t>
            </a:r>
            <a:r>
              <a:rPr kumimoji="1" lang="zh-CN" altLang="en-US" sz="3600"/>
              <a:t>是不是允许</a:t>
            </a:r>
            <a:r>
              <a:rPr kumimoji="1" lang="en-US" altLang="zh-CN" sz="3600"/>
              <a:t>?</a:t>
            </a:r>
            <a:endParaRPr kumimoji="1" lang="en-US" altLang="zh-CN" sz="3600"/>
          </a:p>
          <a:p>
            <a:pPr lvl="1"/>
            <a:r>
              <a:rPr kumimoji="1" lang="en-US" altLang="zh-CN" sz="3200"/>
              <a:t>select count(*) from table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CostBased SQL Interception</a:t>
            </a:r>
            <a:endParaRPr kumimoji="1" lang="zh-CN" altLang="en-US" cap="none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716" y="2141538"/>
            <a:ext cx="10933042" cy="403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br>
              <a:rPr kumimoji="1" lang="en-US" altLang="zh-CN" cap="none"/>
            </a:br>
            <a:r>
              <a:rPr kumimoji="1" lang="en-US" altLang="zh-CN" cap="none"/>
              <a:t>	-- AdHoc Interception</a:t>
            </a:r>
            <a:endParaRPr kumimoji="1" lang="zh-CN" altLang="en-US" cap="none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2025" y="2065867"/>
            <a:ext cx="9058975" cy="3949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About Me</a:t>
            </a:r>
            <a:endParaRPr kumimoji="1" lang="zh-CN" altLang="en-US" cap="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16217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3200"/>
              <a:t>挖财  高级技术专家</a:t>
            </a:r>
            <a:endParaRPr kumimoji="1" lang="en-US" altLang="zh-CN" sz="3200"/>
          </a:p>
          <a:p>
            <a:pPr lvl="1"/>
            <a:r>
              <a:rPr kumimoji="1" lang="zh-CN" altLang="en-US" sz="2800"/>
              <a:t>分布式服务，分布式计算，大数据</a:t>
            </a:r>
            <a:endParaRPr kumimoji="1" lang="en-US" altLang="zh-CN" sz="2800"/>
          </a:p>
          <a:p>
            <a:pPr lvl="1"/>
            <a:r>
              <a:rPr kumimoji="1" lang="zh-CN" altLang="en-US" sz="2800"/>
              <a:t>目前负责挖财大数据平台</a:t>
            </a:r>
            <a:endParaRPr kumimoji="1" lang="en-US" altLang="zh-CN" sz="2800"/>
          </a:p>
          <a:p>
            <a:r>
              <a:rPr kumimoji="1" lang="zh-CN" altLang="en-US" sz="3200"/>
              <a:t>同花顺  爬虫</a:t>
            </a:r>
            <a:r>
              <a:rPr kumimoji="1" lang="en-US" altLang="zh-CN" sz="3200"/>
              <a:t>,HBase</a:t>
            </a:r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7486142" y="1055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7200"/>
              <a:t>2 h    -&gt; 15 min</a:t>
            </a:r>
            <a:endParaRPr kumimoji="1" lang="en-US" altLang="zh-CN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6" y="2495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800"/>
              <a:t>Happy Ending ?</a:t>
            </a:r>
            <a:endParaRPr kumimoji="1" lang="zh-CN" altLang="en-US"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Problems-2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462212"/>
          </a:xfrm>
        </p:spPr>
        <p:txBody>
          <a:bodyPr>
            <a:normAutofit/>
          </a:bodyPr>
          <a:lstStyle/>
          <a:p>
            <a:r>
              <a:rPr kumimoji="1" lang="en-US" altLang="zh-CN" sz="3200"/>
              <a:t>DNS</a:t>
            </a:r>
            <a:r>
              <a:rPr kumimoji="1" lang="zh-CN" altLang="en-US" sz="3200"/>
              <a:t>解析</a:t>
            </a:r>
            <a:endParaRPr kumimoji="1" lang="en-US" altLang="zh-CN" sz="3200"/>
          </a:p>
          <a:p>
            <a:r>
              <a:rPr kumimoji="1" lang="zh-CN" altLang="en-US" sz="3200"/>
              <a:t>机器问题</a:t>
            </a:r>
            <a:endParaRPr kumimoji="1" lang="en-US" altLang="zh-CN" sz="3200"/>
          </a:p>
          <a:p>
            <a:r>
              <a:rPr kumimoji="1" lang="zh-CN" altLang="en-US" sz="3200"/>
              <a:t>操作失误</a:t>
            </a:r>
            <a:endParaRPr kumimoji="1" lang="en-US" altLang="zh-CN" sz="3200"/>
          </a:p>
          <a:p>
            <a:r>
              <a:rPr kumimoji="1" lang="zh-CN" altLang="en-US" sz="3200"/>
              <a:t>等等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Problems-2</a:t>
            </a:r>
            <a:br>
              <a:rPr kumimoji="1" lang="en-US" altLang="zh-CN" cap="none"/>
            </a:br>
            <a:r>
              <a:rPr kumimoji="1" lang="en-US" altLang="zh-CN" cap="none"/>
              <a:t>	-- 5min TTR</a:t>
            </a:r>
            <a:endParaRPr kumimoji="1"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0" name="直线箭头连接符 9"/>
          <p:cNvCxnSpPr/>
          <p:nvPr/>
        </p:nvCxnSpPr>
        <p:spPr>
          <a:xfrm>
            <a:off x="1389592" y="5003271"/>
            <a:ext cx="7907867" cy="0"/>
          </a:xfrm>
          <a:prstGeom prst="straightConnector1">
            <a:avLst/>
          </a:prstGeom>
          <a:ln w="57150" cap="rnd" cmpd="sng">
            <a:headEnd type="triangle"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01067" y="514773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/>
              <a:t>5min</a:t>
            </a:r>
            <a:endParaRPr kumimoji="1"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Availability Problems-2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462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000"/>
              <a:t>有没有</a:t>
            </a:r>
            <a:r>
              <a:rPr kumimoji="1" lang="zh-CN" altLang="en-US" sz="6000" b="1">
                <a:solidFill>
                  <a:srgbClr val="FF0000"/>
                </a:solidFill>
              </a:rPr>
              <a:t>一劳永逸</a:t>
            </a:r>
            <a:r>
              <a:rPr kumimoji="1" lang="zh-CN" altLang="en-US" sz="6000"/>
              <a:t>的方法</a:t>
            </a:r>
            <a:endParaRPr kumimoji="1" lang="en-US" altLang="zh-CN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430306"/>
            <a:ext cx="10131425" cy="1456267"/>
          </a:xfrm>
        </p:spPr>
        <p:txBody>
          <a:bodyPr/>
          <a:lstStyle/>
          <a:p>
            <a:r>
              <a:rPr kumimoji="1" lang="en-US" altLang="zh-CN" cap="none"/>
              <a:t>Availability Problems-2</a:t>
            </a:r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8" y="1536626"/>
            <a:ext cx="10671437" cy="5231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Now and Future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142067"/>
            <a:ext cx="10702635" cy="3543838"/>
          </a:xfrm>
        </p:spPr>
        <p:txBody>
          <a:bodyPr>
            <a:noAutofit/>
          </a:bodyPr>
          <a:lstStyle/>
          <a:p>
            <a:r>
              <a:rPr kumimoji="1" lang="zh-CN" altLang="en-US" sz="3200"/>
              <a:t>成为一个基础服务</a:t>
            </a:r>
            <a:endParaRPr kumimoji="1" lang="en-US" altLang="zh-CN" sz="3200"/>
          </a:p>
          <a:p>
            <a:r>
              <a:rPr kumimoji="1" lang="zh-CN" altLang="en-US" sz="3200"/>
              <a:t>几十</a:t>
            </a:r>
            <a:r>
              <a:rPr kumimoji="1" lang="en-US" altLang="zh-CN" sz="3200"/>
              <a:t>TB</a:t>
            </a:r>
            <a:r>
              <a:rPr kumimoji="1" lang="zh-CN" altLang="en-US" sz="3200"/>
              <a:t>数据</a:t>
            </a:r>
            <a:endParaRPr kumimoji="1" lang="en-US" altLang="zh-CN" sz="3200"/>
          </a:p>
          <a:p>
            <a:r>
              <a:rPr kumimoji="1" lang="zh-CN" altLang="en-US" sz="3200"/>
              <a:t>高峰几十万</a:t>
            </a:r>
            <a:r>
              <a:rPr kumimoji="1" lang="en-US" altLang="zh-CN" sz="3200"/>
              <a:t>QPS</a:t>
            </a:r>
            <a:endParaRPr kumimoji="1" lang="en-US" altLang="zh-CN" sz="3200"/>
          </a:p>
          <a:p>
            <a:r>
              <a:rPr kumimoji="1" lang="zh-CN" altLang="en-US" sz="3200"/>
              <a:t>每天上亿</a:t>
            </a:r>
            <a:r>
              <a:rPr kumimoji="1" lang="en-US" altLang="zh-CN" sz="3200"/>
              <a:t>SQL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Now and Future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142067"/>
            <a:ext cx="3079375" cy="2860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3200"/>
              <a:t>HBase</a:t>
            </a:r>
            <a:r>
              <a:rPr kumimoji="1" lang="zh-CN" altLang="en-US" sz="3200"/>
              <a:t> 又挂了 ？</a:t>
            </a:r>
            <a:endParaRPr kumimoji="1" lang="en-US" altLang="zh-CN" sz="3200"/>
          </a:p>
        </p:txBody>
      </p:sp>
      <p:sp>
        <p:nvSpPr>
          <p:cNvPr id="3" name="右箭头 2"/>
          <p:cNvSpPr/>
          <p:nvPr/>
        </p:nvSpPr>
        <p:spPr>
          <a:xfrm>
            <a:off x="4182442" y="3289553"/>
            <a:ext cx="2410690" cy="56526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4"/>
          <p:cNvSpPr txBox="1"/>
          <p:nvPr/>
        </p:nvSpPr>
        <p:spPr>
          <a:xfrm>
            <a:off x="7418295" y="2276538"/>
            <a:ext cx="3079375" cy="286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kumimoji="1" lang="zh-CN" altLang="en-US" sz="3200"/>
              <a:t>需要稳定存储服务</a:t>
            </a:r>
            <a:r>
              <a:rPr kumimoji="1" lang="en-US" altLang="zh-CN" sz="3200"/>
              <a:t>,</a:t>
            </a:r>
            <a:r>
              <a:rPr kumimoji="1" lang="zh-CN" altLang="en-US" sz="3200"/>
              <a:t>  要用</a:t>
            </a:r>
            <a:r>
              <a:rPr kumimoji="1" lang="en-US" altLang="zh-CN" sz="3200"/>
              <a:t>HBase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Now and Future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2627842"/>
            <a:ext cx="10131425" cy="1872721"/>
          </a:xfrm>
        </p:spPr>
        <p:txBody>
          <a:bodyPr>
            <a:normAutofit/>
          </a:bodyPr>
          <a:lstStyle/>
          <a:p>
            <a:r>
              <a:rPr kumimoji="1" lang="en-US" altLang="zh-CN" sz="3200"/>
              <a:t>HBase Region Replicate</a:t>
            </a:r>
            <a:endParaRPr kumimoji="1" lang="en-US" altLang="zh-CN" sz="3200"/>
          </a:p>
          <a:p>
            <a:r>
              <a:rPr kumimoji="1" lang="en-US" altLang="zh-CN" sz="3200"/>
              <a:t>HBase Multi Tenant</a:t>
            </a:r>
            <a:endParaRPr kumimoji="1" lang="en-US" altLang="zh-CN" sz="3200"/>
          </a:p>
          <a:p>
            <a:r>
              <a:rPr kumimoji="1" lang="en-US" altLang="zh-CN" sz="3200"/>
              <a:t>HBase 2.0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Now and Future</a:t>
            </a:r>
            <a:endParaRPr kumimoji="1" lang="zh-CN" altLang="en-US" cap="none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72721"/>
          </a:xfrm>
        </p:spPr>
        <p:txBody>
          <a:bodyPr>
            <a:normAutofit/>
          </a:bodyPr>
          <a:lstStyle/>
          <a:p>
            <a:r>
              <a:rPr kumimoji="1" lang="zh-CN" altLang="en-US" sz="3200"/>
              <a:t>多集群 </a:t>
            </a:r>
            <a:r>
              <a:rPr kumimoji="1" lang="en-US" altLang="zh-CN" sz="3200"/>
              <a:t>-&gt; </a:t>
            </a:r>
            <a:r>
              <a:rPr kumimoji="1" lang="zh-CN" altLang="en-US" sz="3200"/>
              <a:t>多机房</a:t>
            </a:r>
            <a:endParaRPr kumimoji="1" lang="en-US" altLang="zh-CN" sz="3200"/>
          </a:p>
          <a:p>
            <a:r>
              <a:rPr kumimoji="1" lang="zh-CN" altLang="en-US" sz="3200"/>
              <a:t>能否摆脱</a:t>
            </a:r>
            <a:r>
              <a:rPr kumimoji="1" lang="en-US" altLang="zh-CN" sz="3200"/>
              <a:t>Phoenix</a:t>
            </a:r>
            <a:r>
              <a:rPr kumimoji="1" lang="zh-CN" altLang="en-US" sz="3200"/>
              <a:t>， 自研</a:t>
            </a:r>
            <a:r>
              <a:rPr kumimoji="1" lang="en-US" altLang="zh-CN" sz="3200"/>
              <a:t>SQL</a:t>
            </a:r>
            <a:r>
              <a:rPr kumimoji="1" lang="zh-CN" altLang="en-US" sz="3200"/>
              <a:t>引擎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Why HBase</a:t>
            </a:r>
            <a:endParaRPr kumimoji="1" lang="zh-CN" altLang="en-US" cap="none"/>
          </a:p>
        </p:txBody>
      </p:sp>
      <p:grpSp>
        <p:nvGrpSpPr>
          <p:cNvPr id="6" name="Group 35"/>
          <p:cNvGrpSpPr/>
          <p:nvPr/>
        </p:nvGrpSpPr>
        <p:grpSpPr bwMode="auto">
          <a:xfrm>
            <a:off x="869225" y="2668849"/>
            <a:ext cx="685800" cy="742950"/>
            <a:chOff x="432" y="3360"/>
            <a:chExt cx="432" cy="468"/>
          </a:xfrm>
        </p:grpSpPr>
        <p:grpSp>
          <p:nvGrpSpPr>
            <p:cNvPr id="7" name="Group 36"/>
            <p:cNvGrpSpPr/>
            <p:nvPr/>
          </p:nvGrpSpPr>
          <p:grpSpPr bwMode="auto">
            <a:xfrm>
              <a:off x="432" y="3600"/>
              <a:ext cx="432" cy="228"/>
              <a:chOff x="432" y="288"/>
              <a:chExt cx="1488" cy="372"/>
            </a:xfrm>
          </p:grpSpPr>
          <p:sp>
            <p:nvSpPr>
              <p:cNvPr id="23" name="Oval 37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38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9"/>
            <p:cNvGrpSpPr/>
            <p:nvPr/>
          </p:nvGrpSpPr>
          <p:grpSpPr bwMode="auto">
            <a:xfrm>
              <a:off x="432" y="3552"/>
              <a:ext cx="432" cy="228"/>
              <a:chOff x="432" y="288"/>
              <a:chExt cx="1488" cy="372"/>
            </a:xfrm>
          </p:grpSpPr>
          <p:sp>
            <p:nvSpPr>
              <p:cNvPr id="21" name="Oval 40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2"/>
            <p:cNvGrpSpPr/>
            <p:nvPr/>
          </p:nvGrpSpPr>
          <p:grpSpPr bwMode="auto">
            <a:xfrm>
              <a:off x="432" y="3504"/>
              <a:ext cx="432" cy="228"/>
              <a:chOff x="432" y="288"/>
              <a:chExt cx="1488" cy="372"/>
            </a:xfrm>
          </p:grpSpPr>
          <p:sp>
            <p:nvSpPr>
              <p:cNvPr id="19" name="Oval 43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44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5"/>
            <p:cNvGrpSpPr/>
            <p:nvPr/>
          </p:nvGrpSpPr>
          <p:grpSpPr bwMode="auto">
            <a:xfrm>
              <a:off x="432" y="3456"/>
              <a:ext cx="432" cy="228"/>
              <a:chOff x="432" y="288"/>
              <a:chExt cx="1488" cy="372"/>
            </a:xfrm>
          </p:grpSpPr>
          <p:sp>
            <p:nvSpPr>
              <p:cNvPr id="17" name="Oval 46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47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48"/>
            <p:cNvGrpSpPr/>
            <p:nvPr/>
          </p:nvGrpSpPr>
          <p:grpSpPr bwMode="auto">
            <a:xfrm>
              <a:off x="432" y="3408"/>
              <a:ext cx="432" cy="228"/>
              <a:chOff x="432" y="288"/>
              <a:chExt cx="1488" cy="372"/>
            </a:xfrm>
          </p:grpSpPr>
          <p:sp>
            <p:nvSpPr>
              <p:cNvPr id="15" name="Oval 49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50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51"/>
            <p:cNvGrpSpPr/>
            <p:nvPr/>
          </p:nvGrpSpPr>
          <p:grpSpPr bwMode="auto">
            <a:xfrm>
              <a:off x="432" y="3360"/>
              <a:ext cx="432" cy="228"/>
              <a:chOff x="432" y="288"/>
              <a:chExt cx="1488" cy="372"/>
            </a:xfrm>
          </p:grpSpPr>
          <p:sp>
            <p:nvSpPr>
              <p:cNvPr id="13" name="Oval 52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53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54"/>
          <p:cNvGrpSpPr/>
          <p:nvPr/>
        </p:nvGrpSpPr>
        <p:grpSpPr bwMode="auto">
          <a:xfrm>
            <a:off x="2070450" y="2685616"/>
            <a:ext cx="685800" cy="762000"/>
            <a:chOff x="960" y="3168"/>
            <a:chExt cx="432" cy="480"/>
          </a:xfrm>
        </p:grpSpPr>
        <p:grpSp>
          <p:nvGrpSpPr>
            <p:cNvPr id="26" name="Group 55"/>
            <p:cNvGrpSpPr/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42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58"/>
            <p:cNvGrpSpPr/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40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61"/>
            <p:cNvGrpSpPr/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38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64"/>
            <p:cNvGrpSpPr/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36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67"/>
            <p:cNvGrpSpPr/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34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70"/>
            <p:cNvGrpSpPr/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Group 73"/>
          <p:cNvGrpSpPr/>
          <p:nvPr/>
        </p:nvGrpSpPr>
        <p:grpSpPr bwMode="auto">
          <a:xfrm>
            <a:off x="3231425" y="2688428"/>
            <a:ext cx="601663" cy="722313"/>
            <a:chOff x="3481" y="1082"/>
            <a:chExt cx="299" cy="359"/>
          </a:xfrm>
        </p:grpSpPr>
        <p:grpSp>
          <p:nvGrpSpPr>
            <p:cNvPr id="45" name="Group 74"/>
            <p:cNvGrpSpPr/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84" name="Group 75"/>
              <p:cNvGrpSpPr/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99" name="Oval 76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Oval 77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" name="Group 78"/>
              <p:cNvGrpSpPr/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97" name="Oval 79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Oval 80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" name="Group 81"/>
              <p:cNvGrpSpPr/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95" name="Oval 82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83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" name="Group 84"/>
              <p:cNvGrpSpPr/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93" name="Oval 85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Oval 86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91" name="Oval 88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Oval 89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" name="Oval 90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91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" name="Group 92"/>
            <p:cNvGrpSpPr/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66" name="Group 93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82" name="Oval 9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Oval 9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6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80" name="Oval 9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9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99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78" name="Oval 10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0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Group 102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76" name="Oval 10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0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Group 105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74" name="Oval 10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10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108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72" name="Oval 10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1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Group 111"/>
            <p:cNvGrpSpPr/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48" name="Group 112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64" name="Oval 11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11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Group 115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62" name="Oval 11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11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18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60" name="Oval 11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Oval 12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121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58" name="Oval 122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Oval 123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124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56" name="Oval 125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Oval 126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127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54" name="Oval 128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1" name="Group 73"/>
          <p:cNvGrpSpPr/>
          <p:nvPr/>
        </p:nvGrpSpPr>
        <p:grpSpPr bwMode="auto">
          <a:xfrm>
            <a:off x="2112518" y="3598066"/>
            <a:ext cx="601663" cy="722313"/>
            <a:chOff x="3481" y="1082"/>
            <a:chExt cx="299" cy="359"/>
          </a:xfrm>
        </p:grpSpPr>
        <p:grpSp>
          <p:nvGrpSpPr>
            <p:cNvPr id="102" name="Group 74"/>
            <p:cNvGrpSpPr/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141" name="Group 75"/>
              <p:cNvGrpSpPr/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156" name="Oval 76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Oval 77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2" name="Group 78"/>
              <p:cNvGrpSpPr/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154" name="Oval 79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Oval 80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81"/>
              <p:cNvGrpSpPr/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152" name="Oval 82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Oval 83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" name="Group 84"/>
              <p:cNvGrpSpPr/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150" name="Oval 85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Oval 86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Group 87"/>
              <p:cNvGrpSpPr/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148" name="Oval 88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Oval 89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6" name="Oval 90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Oval 91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" name="Group 92"/>
            <p:cNvGrpSpPr/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123" name="Group 93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39" name="Oval 9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Oval 9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Group 96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37" name="Oval 9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Oval 9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99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35" name="Oval 10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Oval 10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" name="Group 102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33" name="Oval 10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Oval 10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" name="Group 105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31" name="Oval 10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Oval 10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" name="Group 108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29" name="Oval 10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Oval 11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" name="Group 111"/>
            <p:cNvGrpSpPr/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105" name="Group 112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21" name="Oval 11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Oval 11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Group 115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19" name="Oval 11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Oval 11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Group 118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17" name="Oval 11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2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" name="Group 121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15" name="Oval 122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Oval 123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Group 124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13" name="Oval 125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Oval 126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" name="Group 127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11" name="Oval 128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8" name="Group 73"/>
          <p:cNvGrpSpPr/>
          <p:nvPr/>
        </p:nvGrpSpPr>
        <p:grpSpPr bwMode="auto">
          <a:xfrm>
            <a:off x="4655413" y="3244169"/>
            <a:ext cx="601663" cy="722313"/>
            <a:chOff x="3481" y="1082"/>
            <a:chExt cx="299" cy="359"/>
          </a:xfrm>
        </p:grpSpPr>
        <p:grpSp>
          <p:nvGrpSpPr>
            <p:cNvPr id="159" name="Group 74"/>
            <p:cNvGrpSpPr/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198" name="Group 75"/>
              <p:cNvGrpSpPr/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213" name="Oval 76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" name="Oval 77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9" name="Group 78"/>
              <p:cNvGrpSpPr/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211" name="Oval 79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Oval 80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0" name="Group 81"/>
              <p:cNvGrpSpPr/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209" name="Oval 82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Oval 83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1" name="Group 84"/>
              <p:cNvGrpSpPr/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207" name="Oval 85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Oval 86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" name="Group 87"/>
              <p:cNvGrpSpPr/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205" name="Oval 88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Oval 89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3" name="Oval 90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Oval 91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0" name="Group 92"/>
            <p:cNvGrpSpPr/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180" name="Group 93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96" name="Oval 9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Oval 9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" name="Group 96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94" name="Oval 9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Oval 9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" name="Group 99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92" name="Oval 10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Oval 10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3" name="Group 102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90" name="Oval 10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Oval 10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" name="Group 105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88" name="Oval 10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Oval 10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" name="Group 108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86" name="Oval 10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Oval 11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1" name="Group 111"/>
            <p:cNvGrpSpPr/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162" name="Group 112"/>
              <p:cNvGrpSpPr/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78" name="Oval 11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Oval 11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" name="Group 115"/>
              <p:cNvGrpSpPr/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76" name="Oval 11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Oval 11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18"/>
              <p:cNvGrpSpPr/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74" name="Oval 11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Oval 12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" name="Group 121"/>
              <p:cNvGrpSpPr/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72" name="Oval 122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Oval 123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70" name="Oval 125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Oval 126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7" name="Group 127"/>
              <p:cNvGrpSpPr/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68" name="Oval 128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72" name="Group 54"/>
          <p:cNvGrpSpPr/>
          <p:nvPr/>
        </p:nvGrpSpPr>
        <p:grpSpPr bwMode="auto">
          <a:xfrm>
            <a:off x="935918" y="3693550"/>
            <a:ext cx="685800" cy="762000"/>
            <a:chOff x="960" y="3168"/>
            <a:chExt cx="432" cy="480"/>
          </a:xfrm>
        </p:grpSpPr>
        <p:grpSp>
          <p:nvGrpSpPr>
            <p:cNvPr id="273" name="Group 55"/>
            <p:cNvGrpSpPr/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289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0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4" name="Group 58"/>
            <p:cNvGrpSpPr/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287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5" name="Group 61"/>
            <p:cNvGrpSpPr/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285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" name="Group 64"/>
            <p:cNvGrpSpPr/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283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" name="Group 67"/>
            <p:cNvGrpSpPr/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281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" name="Group 70"/>
            <p:cNvGrpSpPr/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279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0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1" name="Group 35"/>
          <p:cNvGrpSpPr/>
          <p:nvPr/>
        </p:nvGrpSpPr>
        <p:grpSpPr bwMode="auto">
          <a:xfrm>
            <a:off x="3506894" y="3850947"/>
            <a:ext cx="685800" cy="742950"/>
            <a:chOff x="432" y="3360"/>
            <a:chExt cx="432" cy="468"/>
          </a:xfrm>
        </p:grpSpPr>
        <p:grpSp>
          <p:nvGrpSpPr>
            <p:cNvPr id="292" name="Group 36"/>
            <p:cNvGrpSpPr/>
            <p:nvPr/>
          </p:nvGrpSpPr>
          <p:grpSpPr bwMode="auto">
            <a:xfrm>
              <a:off x="432" y="3600"/>
              <a:ext cx="432" cy="228"/>
              <a:chOff x="432" y="288"/>
              <a:chExt cx="1488" cy="372"/>
            </a:xfrm>
          </p:grpSpPr>
          <p:sp>
            <p:nvSpPr>
              <p:cNvPr id="308" name="Oval 37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" name="Oval 38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3" name="Group 39"/>
            <p:cNvGrpSpPr/>
            <p:nvPr/>
          </p:nvGrpSpPr>
          <p:grpSpPr bwMode="auto">
            <a:xfrm>
              <a:off x="432" y="3552"/>
              <a:ext cx="432" cy="228"/>
              <a:chOff x="432" y="288"/>
              <a:chExt cx="1488" cy="372"/>
            </a:xfrm>
          </p:grpSpPr>
          <p:sp>
            <p:nvSpPr>
              <p:cNvPr id="306" name="Oval 40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" name="Oval 41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4" name="Group 42"/>
            <p:cNvGrpSpPr/>
            <p:nvPr/>
          </p:nvGrpSpPr>
          <p:grpSpPr bwMode="auto">
            <a:xfrm>
              <a:off x="432" y="3504"/>
              <a:ext cx="432" cy="228"/>
              <a:chOff x="432" y="288"/>
              <a:chExt cx="1488" cy="372"/>
            </a:xfrm>
          </p:grpSpPr>
          <p:sp>
            <p:nvSpPr>
              <p:cNvPr id="304" name="Oval 43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" name="Oval 44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5" name="Group 45"/>
            <p:cNvGrpSpPr/>
            <p:nvPr/>
          </p:nvGrpSpPr>
          <p:grpSpPr bwMode="auto">
            <a:xfrm>
              <a:off x="432" y="3456"/>
              <a:ext cx="432" cy="228"/>
              <a:chOff x="432" y="288"/>
              <a:chExt cx="1488" cy="372"/>
            </a:xfrm>
          </p:grpSpPr>
          <p:sp>
            <p:nvSpPr>
              <p:cNvPr id="302" name="Oval 46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3" name="Oval 47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6" name="Group 48"/>
            <p:cNvGrpSpPr/>
            <p:nvPr/>
          </p:nvGrpSpPr>
          <p:grpSpPr bwMode="auto">
            <a:xfrm>
              <a:off x="432" y="3408"/>
              <a:ext cx="432" cy="228"/>
              <a:chOff x="432" y="288"/>
              <a:chExt cx="1488" cy="372"/>
            </a:xfrm>
          </p:grpSpPr>
          <p:sp>
            <p:nvSpPr>
              <p:cNvPr id="300" name="Oval 49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1" name="Oval 50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" name="Group 51"/>
            <p:cNvGrpSpPr/>
            <p:nvPr/>
          </p:nvGrpSpPr>
          <p:grpSpPr bwMode="auto">
            <a:xfrm>
              <a:off x="432" y="3360"/>
              <a:ext cx="432" cy="228"/>
              <a:chOff x="432" y="288"/>
              <a:chExt cx="1488" cy="372"/>
            </a:xfrm>
          </p:grpSpPr>
          <p:sp>
            <p:nvSpPr>
              <p:cNvPr id="298" name="Oval 52"/>
              <p:cNvSpPr>
                <a:spLocks noChangeArrowheads="1"/>
              </p:cNvSpPr>
              <p:nvPr/>
            </p:nvSpPr>
            <p:spPr bwMode="auto">
              <a:xfrm>
                <a:off x="432" y="324"/>
                <a:ext cx="1488" cy="33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" name="Oval 53"/>
              <p:cNvSpPr>
                <a:spLocks noChangeArrowheads="1"/>
              </p:cNvSpPr>
              <p:nvPr/>
            </p:nvSpPr>
            <p:spPr bwMode="auto">
              <a:xfrm>
                <a:off x="432" y="288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0" name="内容占位符 2"/>
          <p:cNvSpPr>
            <a:spLocks noGrp="1"/>
          </p:cNvSpPr>
          <p:nvPr>
            <p:ph idx="1"/>
          </p:nvPr>
        </p:nvSpPr>
        <p:spPr>
          <a:xfrm>
            <a:off x="6126300" y="1557337"/>
            <a:ext cx="5893568" cy="3639541"/>
          </a:xfrm>
        </p:spPr>
        <p:txBody>
          <a:bodyPr/>
          <a:lstStyle/>
          <a:p>
            <a:r>
              <a:rPr kumimoji="1" lang="zh-CN" altLang="en-US" sz="3200"/>
              <a:t>各条业务线快速发展，各自有自己的</a:t>
            </a:r>
            <a:r>
              <a:rPr kumimoji="1" lang="en-US" altLang="zh-CN" sz="3200"/>
              <a:t>MySQL</a:t>
            </a:r>
            <a:r>
              <a:rPr kumimoji="1" lang="zh-CN" altLang="en-US" sz="3200"/>
              <a:t>实例</a:t>
            </a:r>
            <a:endParaRPr kumimoji="1" lang="en-US" altLang="zh-CN" sz="3200"/>
          </a:p>
          <a:p>
            <a:r>
              <a:rPr kumimoji="1" lang="zh-CN" altLang="en-US" sz="3200"/>
              <a:t>风控需要有独立的数据集市</a:t>
            </a:r>
            <a:endParaRPr kumimoji="1" lang="en-US" altLang="zh-CN" sz="3200"/>
          </a:p>
          <a:p>
            <a:r>
              <a:rPr kumimoji="1" lang="zh-CN" altLang="en-US" sz="3200"/>
              <a:t>如何快速获取数据，上线风控系统</a:t>
            </a:r>
            <a:endParaRPr kumimoji="1" lang="en-US" altLang="zh-CN" sz="3200"/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4260" y="2998470"/>
            <a:ext cx="7522845" cy="8604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13800" cap="none"/>
              <a:t>The End ?</a:t>
            </a:r>
            <a:endParaRPr kumimoji="1" lang="zh-CN" altLang="en-US" sz="138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9125" y="2999740"/>
            <a:ext cx="5330190" cy="860425"/>
          </a:xfrm>
        </p:spPr>
        <p:txBody>
          <a:bodyPr>
            <a:noAutofit/>
          </a:bodyPr>
          <a:p>
            <a:pPr algn="ctr"/>
            <a:r>
              <a:rPr kumimoji="1" lang="en-US" altLang="zh-CN" sz="13800" cap="none"/>
              <a:t>Q&amp;A</a:t>
            </a:r>
            <a:endParaRPr kumimoji="1" lang="en-US" altLang="zh-CN" sz="13800" cap="none"/>
          </a:p>
        </p:txBody>
      </p:sp>
      <p:pic>
        <p:nvPicPr>
          <p:cNvPr id="5" name="图片 4" descr="微信图片_20180830190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090" y="1076960"/>
            <a:ext cx="47053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Why HBase</a:t>
            </a:r>
            <a:endParaRPr kumimoji="1" lang="zh-CN" altLang="en-US" cap="none"/>
          </a:p>
        </p:txBody>
      </p:sp>
      <p:grpSp>
        <p:nvGrpSpPr>
          <p:cNvPr id="268" name="组 267"/>
          <p:cNvGrpSpPr/>
          <p:nvPr/>
        </p:nvGrpSpPr>
        <p:grpSpPr>
          <a:xfrm>
            <a:off x="692647" y="2269516"/>
            <a:ext cx="10117730" cy="3393705"/>
            <a:chOff x="692647" y="2269516"/>
            <a:chExt cx="10117730" cy="3393705"/>
          </a:xfrm>
        </p:grpSpPr>
        <p:sp>
          <p:nvSpPr>
            <p:cNvPr id="256" name="同侧圆角矩形 255"/>
            <p:cNvSpPr/>
            <p:nvPr/>
          </p:nvSpPr>
          <p:spPr>
            <a:xfrm>
              <a:off x="692647" y="2269516"/>
              <a:ext cx="2957568" cy="2207762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zh-CN" altLang="en-US" sz="2400"/>
                <a:t>百亿</a:t>
              </a:r>
              <a:r>
                <a:rPr lang="en-US" altLang="zh-CN" sz="2400"/>
                <a:t>-</a:t>
              </a:r>
              <a:r>
                <a:rPr lang="zh-CN" altLang="en-US" sz="2400"/>
                <a:t>千亿级别</a:t>
              </a:r>
              <a:endParaRPr lang="en-US" altLang="zh-CN" sz="2400"/>
            </a:p>
            <a:p>
              <a:endParaRPr lang="en-US" altLang="zh-CN" sz="2400"/>
            </a:p>
            <a:p>
              <a:r>
                <a:rPr lang="zh-CN" altLang="en-US" sz="2400"/>
                <a:t>现有数据导入</a:t>
              </a:r>
              <a:endParaRPr lang="zh-CN" altLang="en-US" sz="2400"/>
            </a:p>
          </p:txBody>
        </p:sp>
        <p:sp>
          <p:nvSpPr>
            <p:cNvPr id="257" name="任意形状 256"/>
            <p:cNvSpPr/>
            <p:nvPr/>
          </p:nvSpPr>
          <p:spPr>
            <a:xfrm>
              <a:off x="692647" y="4477278"/>
              <a:ext cx="2957568" cy="949337"/>
            </a:xfrm>
            <a:custGeom>
              <a:avLst/>
              <a:gdLst>
                <a:gd name="connsiteX0" fmla="*/ 0 w 2957568"/>
                <a:gd name="connsiteY0" fmla="*/ 0 h 949337"/>
                <a:gd name="connsiteX1" fmla="*/ 2957568 w 2957568"/>
                <a:gd name="connsiteY1" fmla="*/ 0 h 949337"/>
                <a:gd name="connsiteX2" fmla="*/ 2957568 w 2957568"/>
                <a:gd name="connsiteY2" fmla="*/ 949337 h 949337"/>
                <a:gd name="connsiteX3" fmla="*/ 0 w 2957568"/>
                <a:gd name="connsiteY3" fmla="*/ 949337 h 949337"/>
                <a:gd name="connsiteX4" fmla="*/ 0 w 2957568"/>
                <a:gd name="connsiteY4" fmla="*/ 0 h 9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568" h="949337">
                  <a:moveTo>
                    <a:pt x="0" y="0"/>
                  </a:moveTo>
                  <a:lnTo>
                    <a:pt x="2957568" y="0"/>
                  </a:lnTo>
                  <a:lnTo>
                    <a:pt x="2957568" y="949337"/>
                  </a:lnTo>
                  <a:lnTo>
                    <a:pt x="0" y="949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0" rIns="914144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/>
                <a:t>海量数据</a:t>
              </a:r>
              <a:endParaRPr lang="zh-CN" altLang="en-US" sz="3100" kern="1200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859107" y="4628072"/>
              <a:ext cx="1035149" cy="1035149"/>
            </a:xfrm>
            <a:prstGeom prst="ellipse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9" name="同侧圆角矩形 258"/>
            <p:cNvSpPr/>
            <p:nvPr/>
          </p:nvSpPr>
          <p:spPr>
            <a:xfrm>
              <a:off x="4150708" y="2269516"/>
              <a:ext cx="2957568" cy="2207762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altLang="zh-CN" sz="2400"/>
                <a:t>ms</a:t>
              </a:r>
              <a:r>
                <a:rPr lang="zh-CN" altLang="en-US" sz="2400"/>
                <a:t>级别延迟</a:t>
              </a:r>
              <a:endParaRPr lang="en-US" altLang="zh-CN" sz="2400"/>
            </a:p>
            <a:p>
              <a:endParaRPr lang="en-US" altLang="zh-CN"/>
            </a:p>
            <a:p>
              <a:r>
                <a:rPr lang="en-US" altLang="zh-CN" sz="2400"/>
                <a:t>OLTP</a:t>
              </a:r>
              <a:endParaRPr lang="zh-CN" altLang="en-US" sz="2400"/>
            </a:p>
          </p:txBody>
        </p:sp>
        <p:sp>
          <p:nvSpPr>
            <p:cNvPr id="260" name="任意形状 259"/>
            <p:cNvSpPr/>
            <p:nvPr/>
          </p:nvSpPr>
          <p:spPr>
            <a:xfrm>
              <a:off x="4150708" y="4477278"/>
              <a:ext cx="2957568" cy="949337"/>
            </a:xfrm>
            <a:custGeom>
              <a:avLst/>
              <a:gdLst>
                <a:gd name="connsiteX0" fmla="*/ 0 w 2957568"/>
                <a:gd name="connsiteY0" fmla="*/ 0 h 949337"/>
                <a:gd name="connsiteX1" fmla="*/ 2957568 w 2957568"/>
                <a:gd name="connsiteY1" fmla="*/ 0 h 949337"/>
                <a:gd name="connsiteX2" fmla="*/ 2957568 w 2957568"/>
                <a:gd name="connsiteY2" fmla="*/ 949337 h 949337"/>
                <a:gd name="connsiteX3" fmla="*/ 0 w 2957568"/>
                <a:gd name="connsiteY3" fmla="*/ 949337 h 949337"/>
                <a:gd name="connsiteX4" fmla="*/ 0 w 2957568"/>
                <a:gd name="connsiteY4" fmla="*/ 0 h 9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568" h="949337">
                  <a:moveTo>
                    <a:pt x="0" y="0"/>
                  </a:moveTo>
                  <a:lnTo>
                    <a:pt x="2957568" y="0"/>
                  </a:lnTo>
                  <a:lnTo>
                    <a:pt x="2957568" y="949337"/>
                  </a:lnTo>
                  <a:lnTo>
                    <a:pt x="0" y="949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0" rIns="914144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/>
                <a:t>低延迟</a:t>
              </a:r>
              <a:endParaRPr lang="zh-CN" altLang="en-US" sz="3100" kern="1200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6317167" y="4628072"/>
              <a:ext cx="1035149" cy="1035149"/>
            </a:xfrm>
            <a:prstGeom prst="ellipse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2" name="同侧圆角矩形 261"/>
            <p:cNvSpPr/>
            <p:nvPr/>
          </p:nvSpPr>
          <p:spPr>
            <a:xfrm>
              <a:off x="7608768" y="2269516"/>
              <a:ext cx="2957568" cy="2207762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zh-CN" altLang="en-US" sz="2400"/>
                <a:t>风控分析</a:t>
              </a:r>
              <a:endParaRPr lang="en-US" altLang="zh-CN" sz="2400"/>
            </a:p>
            <a:p>
              <a:endParaRPr lang="en-US" altLang="zh-CN" sz="2400"/>
            </a:p>
            <a:p>
              <a:r>
                <a:rPr lang="zh-CN" altLang="en-US" sz="2400"/>
                <a:t>和</a:t>
              </a:r>
              <a:r>
                <a:rPr lang="en-US" altLang="zh-CN" sz="2400"/>
                <a:t>Hive/Spark</a:t>
              </a:r>
              <a:r>
                <a:rPr lang="zh-CN" altLang="en-US" sz="2400"/>
                <a:t>结合</a:t>
              </a:r>
              <a:endParaRPr lang="zh-CN" altLang="en-US" sz="2400"/>
            </a:p>
          </p:txBody>
        </p:sp>
        <p:sp>
          <p:nvSpPr>
            <p:cNvPr id="263" name="任意形状 262"/>
            <p:cNvSpPr/>
            <p:nvPr/>
          </p:nvSpPr>
          <p:spPr>
            <a:xfrm>
              <a:off x="7608768" y="4477278"/>
              <a:ext cx="2957568" cy="949337"/>
            </a:xfrm>
            <a:custGeom>
              <a:avLst/>
              <a:gdLst>
                <a:gd name="connsiteX0" fmla="*/ 0 w 2957568"/>
                <a:gd name="connsiteY0" fmla="*/ 0 h 949337"/>
                <a:gd name="connsiteX1" fmla="*/ 2957568 w 2957568"/>
                <a:gd name="connsiteY1" fmla="*/ 0 h 949337"/>
                <a:gd name="connsiteX2" fmla="*/ 2957568 w 2957568"/>
                <a:gd name="connsiteY2" fmla="*/ 949337 h 949337"/>
                <a:gd name="connsiteX3" fmla="*/ 0 w 2957568"/>
                <a:gd name="connsiteY3" fmla="*/ 949337 h 949337"/>
                <a:gd name="connsiteX4" fmla="*/ 0 w 2957568"/>
                <a:gd name="connsiteY4" fmla="*/ 0 h 9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568" h="949337">
                  <a:moveTo>
                    <a:pt x="0" y="0"/>
                  </a:moveTo>
                  <a:lnTo>
                    <a:pt x="2957568" y="0"/>
                  </a:lnTo>
                  <a:lnTo>
                    <a:pt x="2957568" y="949337"/>
                  </a:lnTo>
                  <a:lnTo>
                    <a:pt x="0" y="949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0" rIns="914144" bIns="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/>
                <a:t>结合大数据分析</a:t>
              </a:r>
              <a:endParaRPr lang="zh-CN" altLang="en-US" sz="3100" kern="1200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9775228" y="4628072"/>
              <a:ext cx="1035149" cy="1035149"/>
            </a:xfrm>
            <a:prstGeom prst="ellipse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Initial of HBase Architecture</a:t>
            </a:r>
            <a:endParaRPr kumimoji="1" lang="zh-CN" altLang="en-US" cap="none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7659" y="1771651"/>
            <a:ext cx="7208905" cy="458628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685801" y="1665985"/>
            <a:ext cx="3028949" cy="33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/>
              <a:t>binlog</a:t>
            </a:r>
            <a:r>
              <a:rPr kumimoji="1" lang="zh-CN" altLang="en-US" sz="3200"/>
              <a:t>同步</a:t>
            </a:r>
            <a:endParaRPr kumimoji="1" lang="en-US" altLang="zh-CN" sz="3200"/>
          </a:p>
          <a:p>
            <a:r>
              <a:rPr kumimoji="1" lang="en-US" altLang="zh-CN" sz="3200"/>
              <a:t>schema</a:t>
            </a:r>
            <a:r>
              <a:rPr kumimoji="1" lang="zh-CN" altLang="en-US" sz="3200"/>
              <a:t>管理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Initial of HBase Architecture</a:t>
            </a:r>
            <a:endParaRPr kumimoji="1" lang="zh-CN" altLang="en-US" cap="none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2039" y="1665985"/>
            <a:ext cx="6964858" cy="4941472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685801" y="1665985"/>
            <a:ext cx="3028949" cy="33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/>
              <a:t>SQL</a:t>
            </a:r>
            <a:r>
              <a:rPr kumimoji="1" lang="zh-CN" altLang="en-US" sz="3200"/>
              <a:t>查询支持</a:t>
            </a:r>
            <a:endParaRPr kumimoji="1" lang="en-US" altLang="zh-CN" sz="3200"/>
          </a:p>
          <a:p>
            <a:r>
              <a:rPr kumimoji="1" lang="zh-CN" altLang="en-US" sz="3200"/>
              <a:t>索引支持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Initial of HBase Architecture</a:t>
            </a:r>
            <a:endParaRPr kumimoji="1" lang="zh-CN" altLang="en-US" cap="none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6741" y="1771650"/>
            <a:ext cx="6817574" cy="4786312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685801" y="1665985"/>
            <a:ext cx="3028949" cy="33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/>
              <a:t>数据</a:t>
            </a:r>
            <a:r>
              <a:rPr kumimoji="1" lang="en-US" altLang="zh-CN" sz="3200"/>
              <a:t>export</a:t>
            </a:r>
            <a:r>
              <a:rPr kumimoji="1" lang="zh-CN" altLang="en-US" sz="3200"/>
              <a:t>数据仓库</a:t>
            </a:r>
            <a:endParaRPr kumimoji="1" lang="en-US" altLang="zh-CN" sz="3200"/>
          </a:p>
          <a:p>
            <a:r>
              <a:rPr kumimoji="1" lang="zh-CN" altLang="en-US" sz="3200"/>
              <a:t>数据仓库加工特征在线服务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Initial of HBase Architecture</a:t>
            </a:r>
            <a:endParaRPr kumimoji="1" lang="zh-CN" altLang="en-US" cap="none"/>
          </a:p>
        </p:txBody>
      </p:sp>
      <p:sp>
        <p:nvSpPr>
          <p:cNvPr id="7" name="内容占位符 2"/>
          <p:cNvSpPr txBox="1"/>
          <p:nvPr/>
        </p:nvSpPr>
        <p:spPr>
          <a:xfrm>
            <a:off x="685801" y="1665985"/>
            <a:ext cx="3028949" cy="33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/>
              <a:t>接口封装</a:t>
            </a:r>
            <a:endParaRPr kumimoji="1" lang="en-US" altLang="zh-CN" sz="2400"/>
          </a:p>
          <a:p>
            <a:pPr lvl="1"/>
            <a:r>
              <a:rPr kumimoji="1" lang="en-US" altLang="zh-CN" sz="2000"/>
              <a:t>get/gets,put,puts</a:t>
            </a:r>
            <a:endParaRPr kumimoji="1" lang="en-US" altLang="zh-CN" sz="2000"/>
          </a:p>
          <a:p>
            <a:pPr lvl="1"/>
            <a:r>
              <a:rPr kumimoji="1" lang="en-US" altLang="zh-CN" sz="2000"/>
              <a:t>scanByKeyPrefix</a:t>
            </a:r>
            <a:endParaRPr kumimoji="1" lang="en-US" altLang="zh-CN" sz="2000"/>
          </a:p>
          <a:p>
            <a:pPr lvl="1"/>
            <a:r>
              <a:rPr kumimoji="1" lang="en-US" altLang="zh-CN" sz="2000"/>
              <a:t>select,upsert</a:t>
            </a:r>
            <a:endParaRPr kumimoji="1" lang="en-US" altLang="zh-CN" sz="2000"/>
          </a:p>
          <a:p>
            <a:r>
              <a:rPr kumimoji="1" lang="zh-CN" altLang="en-US" sz="2400"/>
              <a:t>权限校验</a:t>
            </a:r>
            <a:endParaRPr kumimoji="1" lang="en-US" altLang="zh-CN" sz="2400"/>
          </a:p>
          <a:p>
            <a:r>
              <a:rPr kumimoji="1" lang="zh-CN" altLang="en-US" sz="2400"/>
              <a:t>业务线接入使用</a:t>
            </a:r>
            <a:endParaRPr kumimoji="1" lang="en-US" altLang="zh-CN" sz="240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8400" y="1814512"/>
            <a:ext cx="7074499" cy="461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6" y="2495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800"/>
              <a:t>Happy Ending ?</a:t>
            </a:r>
            <a:endParaRPr kumimoji="1" lang="zh-CN" altLang="en-US"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0</TotalTime>
  <Words>1586</Words>
  <Application>WPS 演示</Application>
  <PresentationFormat>宽屏</PresentationFormat>
  <Paragraphs>199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Arial Unicode MS</vt:lpstr>
      <vt:lpstr>DengXian</vt:lpstr>
      <vt:lpstr>方圆魂心体</vt:lpstr>
      <vt:lpstr>天体</vt:lpstr>
      <vt:lpstr>HBase在风控系统的应用和高可用实践</vt:lpstr>
      <vt:lpstr>About Me</vt:lpstr>
      <vt:lpstr>Why HBase</vt:lpstr>
      <vt:lpstr>Why HBase</vt:lpstr>
      <vt:lpstr>Initial of HBase Architecture</vt:lpstr>
      <vt:lpstr>Initial of HBase Architecture</vt:lpstr>
      <vt:lpstr>Initial of HBase Architecture</vt:lpstr>
      <vt:lpstr>Initial of HBase Architecture</vt:lpstr>
      <vt:lpstr>Happy Ending ?</vt:lpstr>
      <vt:lpstr>Availability Problems</vt:lpstr>
      <vt:lpstr>Availability Problems 	-- Phoenix Write Path</vt:lpstr>
      <vt:lpstr>Availability Problems 	-- Fail Recovery</vt:lpstr>
      <vt:lpstr>Availability Problems 	-- Fail Recovery Dead Lock</vt:lpstr>
      <vt:lpstr>Availability Problems 	-- Phoenix Index Write Error Handler</vt:lpstr>
      <vt:lpstr>Availability Problems</vt:lpstr>
      <vt:lpstr>Availability Problems 	-- Monitor</vt:lpstr>
      <vt:lpstr>Availability Problems 	-- RuleBased SQL Interception</vt:lpstr>
      <vt:lpstr>Availability Problems 	-- CostBased SQL Interception</vt:lpstr>
      <vt:lpstr>Availability Problems 	-- AdHoc Interception</vt:lpstr>
      <vt:lpstr>Availability Problems</vt:lpstr>
      <vt:lpstr>Happy Ending ?</vt:lpstr>
      <vt:lpstr>Availability Problems-2</vt:lpstr>
      <vt:lpstr>Availability Problems-2 	-- 5min TTR</vt:lpstr>
      <vt:lpstr>Availability Problems-2</vt:lpstr>
      <vt:lpstr>Availability Problems-2</vt:lpstr>
      <vt:lpstr>Now and Future</vt:lpstr>
      <vt:lpstr>Now and Future</vt:lpstr>
      <vt:lpstr>Now and Future</vt:lpstr>
      <vt:lpstr>Now and Future</vt:lpstr>
      <vt:lpstr>The End ?</vt:lpstr>
      <vt:lpstr>The End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天枢.飞</cp:lastModifiedBy>
  <cp:revision>302</cp:revision>
  <dcterms:created xsi:type="dcterms:W3CDTF">2018-08-15T07:28:00Z</dcterms:created>
  <dcterms:modified xsi:type="dcterms:W3CDTF">2018-08-30T11:06:08Z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