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4" r:id="rId2"/>
    <p:sldId id="505" r:id="rId3"/>
    <p:sldId id="504" r:id="rId4"/>
    <p:sldId id="500" r:id="rId5"/>
    <p:sldId id="503" r:id="rId6"/>
    <p:sldId id="414" r:id="rId7"/>
    <p:sldId id="416" r:id="rId8"/>
    <p:sldId id="470" r:id="rId9"/>
    <p:sldId id="471" r:id="rId10"/>
    <p:sldId id="472" r:id="rId11"/>
    <p:sldId id="473" r:id="rId12"/>
    <p:sldId id="468" r:id="rId13"/>
    <p:sldId id="507" r:id="rId14"/>
    <p:sldId id="476" r:id="rId15"/>
    <p:sldId id="506" r:id="rId16"/>
    <p:sldId id="44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47" r:id="rId26"/>
    <p:sldId id="491" r:id="rId27"/>
    <p:sldId id="492" r:id="rId28"/>
    <p:sldId id="486" r:id="rId29"/>
    <p:sldId id="487" r:id="rId30"/>
    <p:sldId id="489" r:id="rId31"/>
    <p:sldId id="493" r:id="rId32"/>
    <p:sldId id="490" r:id="rId33"/>
    <p:sldId id="495" r:id="rId34"/>
    <p:sldId id="496" r:id="rId35"/>
    <p:sldId id="497" r:id="rId36"/>
    <p:sldId id="494" r:id="rId37"/>
    <p:sldId id="498" r:id="rId38"/>
    <p:sldId id="499" r:id="rId39"/>
    <p:sldId id="501" r:id="rId40"/>
    <p:sldId id="452" r:id="rId41"/>
    <p:sldId id="508" r:id="rId4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717"/>
    <a:srgbClr val="B0B002"/>
    <a:srgbClr val="A8240A"/>
    <a:srgbClr val="EEEEEE"/>
    <a:srgbClr val="F4F4F4"/>
    <a:srgbClr val="362E2B"/>
    <a:srgbClr val="FF0000"/>
    <a:srgbClr val="387A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5621" autoAdjust="0"/>
  </p:normalViewPr>
  <p:slideViewPr>
    <p:cSldViewPr>
      <p:cViewPr>
        <p:scale>
          <a:sx n="139" d="100"/>
          <a:sy n="139" d="100"/>
        </p:scale>
        <p:origin x="-834" y="-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AF4D70-77D9-4A42-A3F5-5DC1E331E76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9CE9C3-1F5B-49BF-9E87-485549F48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6889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AFDE12-FEE2-4845-995D-32D030CFC133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ACEEE3-37CB-4F07-BE6A-981B8492C4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7247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585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OpenTSDB</a:t>
            </a:r>
            <a:r>
              <a:rPr lang="zh-CN" altLang="en-US" dirty="0"/>
              <a:t>，不过采集层和聚合层完全重新设计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72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72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72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5856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5856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63248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6324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58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72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独立集群：独立业务线，核心业务</a:t>
            </a:r>
            <a:endParaRPr lang="en-US" altLang="zh-CN" dirty="0"/>
          </a:p>
          <a:p>
            <a:r>
              <a:rPr lang="zh-CN" altLang="en-US" dirty="0"/>
              <a:t>共享集群：对服务质量没有绝对的要求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2.0</a:t>
            </a:r>
            <a:r>
              <a:rPr lang="zh-CN" altLang="en-US" dirty="0"/>
              <a:t>真正能用上生产环境还需要很长一段时间，个人觉得</a:t>
            </a:r>
            <a:r>
              <a:rPr lang="en-US" altLang="zh-CN" dirty="0"/>
              <a:t>RSGroup Backport</a:t>
            </a:r>
            <a:r>
              <a:rPr lang="zh-CN" altLang="en-US" dirty="0"/>
              <a:t>到</a:t>
            </a:r>
            <a:r>
              <a:rPr lang="en-US" altLang="zh-CN" dirty="0"/>
              <a:t>1.x</a:t>
            </a:r>
            <a:r>
              <a:rPr lang="zh-CN" altLang="en-US" dirty="0"/>
              <a:t>版本是目前最好的办法。</a:t>
            </a:r>
            <a:r>
              <a:rPr lang="en-US" altLang="zh-CN" dirty="0"/>
              <a:t>Backport</a:t>
            </a:r>
            <a:r>
              <a:rPr lang="zh-CN" altLang="en-US" dirty="0"/>
              <a:t>没有想象中的难，一个人花两三周时间目测就可以搞定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2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EFE8-B1FF-4501-8C39-0DE6F6FBB6D1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A7DB-70F2-4C97-9FAB-EFC27DDD6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22A0-2F9B-402E-9E56-20A8DCBAF647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43B1-7029-4962-BA92-C42E5EAB5D8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F12F8-A52A-404C-BA08-B217F016EBCB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283F-2A00-4F6E-AFFE-CF566B604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C364-6B2F-43A4-9C60-3D5460FAAC94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5CA2-3951-4223-903E-85AF81CF5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85AA0-27AD-4F68-B15A-A9528E312192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CC115-51DE-4090-A519-BC209627A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175A6-630A-4A18-A237-EA4FA2ADF103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67726-8F79-46B9-A7D2-E93B8C44EC5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8D4A9-97D9-4416-8A18-8246A75DA017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39C26-E48D-4BF7-A259-BEB8F2411A9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158F-D03F-4257-9A58-48321B9597DD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20A72-F789-4BBF-87D4-5C48F3675C5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BDE47-DBA0-4770-AA2E-F6A418C15CCD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37478-B387-480D-8B88-E9F4E8551F6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950B-DE32-4F9B-A0B9-270FF9E8940B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61A9-0F7D-42DA-A861-8D95F5BD167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4457-BE1B-4364-A09C-F5EC655E120E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7510-E7D0-4A08-860A-D1A70F5CC29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82E1-1DAA-4A9E-AADA-180991A57E0D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9CE10-C456-4EA1-922F-D4A05F6F39C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ADBA-3450-4D6C-9134-818386EBD285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88974-BAD9-42F2-809D-8A450D292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CE1B6-2BA4-4B6F-98E3-3D610BDE65F5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C871-F15A-40ED-97E8-016023ACC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23BE-99FB-4163-9293-C2090B5D5156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CEA5-2A2C-4947-84F6-309384E4026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62F9D-6842-415C-B02C-BF4D082071A4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3A8E9-C056-46E5-8808-3DB608BF6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9C53-618E-48DA-B63C-32FB769EA1E5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EC7D-A98B-4391-AD8B-D2879DE7D51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A1C3C-5D50-4D64-A459-E5359F1F1DE4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050DE-6B55-4F45-8FD0-4BF44248476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AF3C1-2871-49C4-B06E-980398B99A3D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128F-D135-40DE-8CEC-A425A83A87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5B9E-C824-497F-8B1E-DD40825E9ED5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6869D-AF5D-4BD9-948E-6893F7B150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33FC-B48F-40EA-9D14-4B9222A0F2F4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323E1-68A7-4B4A-938F-791B684AAA9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1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1AAC6-A79B-4528-842D-C517A8048FD1}" type="datetime1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7A83-2D81-4629-B654-B3702E02A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7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8D40C-97C5-495D-8B21-DC5B42BE46CC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F437D-2101-4CC6-981B-8E9CFBD3ED6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04EA-8758-49FE-8C8B-BB6B8274092C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0776-6B40-40D5-8B14-F2FF284280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84C68-8952-41A7-8088-2CF921D36B9A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11D5-28EE-4F4D-9437-10875ACED41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1E653-7349-4BF9-B19C-73D7FC781749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59274-208F-453D-BBEE-DA152F16115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206375"/>
            <a:ext cx="8572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85750" y="803275"/>
            <a:ext cx="8572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DB7F-E66F-472F-92D2-6734A0600806}" type="datetime1">
              <a:rPr lang="zh-CN" altLang="en-US"/>
              <a:pPr>
                <a:defRPr/>
              </a:pPr>
              <a:t>2018/9/3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3" y="4767263"/>
            <a:ext cx="55911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1E6B97-CFC1-4222-875B-5B10B861F78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2" name="图片 7" descr="logo.png"/>
          <p:cNvPicPr>
            <a:picLocks noChangeAspect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85750" y="4794250"/>
            <a:ext cx="111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674" r:id="rId26"/>
  </p:sldLayoutIdLst>
  <p:transition>
    <p:wip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84807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1907704" y="1059582"/>
            <a:ext cx="46085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技术交流分享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2643758"/>
            <a:ext cx="4512501" cy="115212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在线服务类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5616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新闻推荐</a:t>
            </a:r>
          </a:p>
        </p:txBody>
      </p:sp>
      <p:sp>
        <p:nvSpPr>
          <p:cNvPr id="5" name="椭圆 4"/>
          <p:cNvSpPr/>
          <p:nvPr/>
        </p:nvSpPr>
        <p:spPr>
          <a:xfrm>
            <a:off x="3203848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用户画像业务</a:t>
            </a:r>
          </a:p>
        </p:txBody>
      </p:sp>
      <p:sp>
        <p:nvSpPr>
          <p:cNvPr id="6" name="椭圆 5"/>
          <p:cNvSpPr/>
          <p:nvPr/>
        </p:nvSpPr>
        <p:spPr>
          <a:xfrm>
            <a:off x="5220072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歌单</a:t>
            </a:r>
          </a:p>
        </p:txBody>
      </p:sp>
      <p:sp>
        <p:nvSpPr>
          <p:cNvPr id="7" name="椭圆 6"/>
          <p:cNvSpPr/>
          <p:nvPr/>
        </p:nvSpPr>
        <p:spPr>
          <a:xfrm>
            <a:off x="3203848" y="2499742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电商优惠券玩法</a:t>
            </a:r>
          </a:p>
        </p:txBody>
      </p:sp>
    </p:spTree>
    <p:extLst>
      <p:ext uri="{BB962C8B-B14F-4D97-AF65-F5344CB8AC3E}">
        <p14:creationId xmlns:p14="http://schemas.microsoft.com/office/powerpoint/2010/main" xmlns="" val="24645576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监控类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3" name="图片 2" descr="shaob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275606"/>
            <a:ext cx="7071839" cy="32012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84" y="84355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OpenTSDB</a:t>
            </a:r>
            <a:r>
              <a:rPr kumimoji="1" lang="zh-CN" altLang="en-US"/>
              <a:t>升级版：采集层、聚合层完全自研</a:t>
            </a:r>
          </a:p>
        </p:txBody>
      </p:sp>
    </p:spTree>
    <p:extLst>
      <p:ext uri="{BB962C8B-B14F-4D97-AF65-F5344CB8AC3E}">
        <p14:creationId xmlns:p14="http://schemas.microsoft.com/office/powerpoint/2010/main" xmlns="" val="21693290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核心应用场景－订单信息类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9672" y="206769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私信通知</a:t>
            </a:r>
          </a:p>
        </p:txBody>
      </p:sp>
      <p:sp>
        <p:nvSpPr>
          <p:cNvPr id="4" name="椭圆 3"/>
          <p:cNvSpPr/>
          <p:nvPr/>
        </p:nvSpPr>
        <p:spPr>
          <a:xfrm>
            <a:off x="3995936" y="206769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App push</a:t>
            </a:r>
            <a:r>
              <a:rPr kumimoji="1" lang="zh-CN" altLang="en-US"/>
              <a:t>通知</a:t>
            </a:r>
          </a:p>
        </p:txBody>
      </p:sp>
      <p:sp>
        <p:nvSpPr>
          <p:cNvPr id="5" name="椭圆 4"/>
          <p:cNvSpPr/>
          <p:nvPr/>
        </p:nvSpPr>
        <p:spPr>
          <a:xfrm>
            <a:off x="2915816" y="278777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历史消息</a:t>
            </a:r>
          </a:p>
        </p:txBody>
      </p:sp>
      <p:sp>
        <p:nvSpPr>
          <p:cNvPr id="6" name="椭圆 5"/>
          <p:cNvSpPr/>
          <p:nvPr/>
        </p:nvSpPr>
        <p:spPr>
          <a:xfrm>
            <a:off x="2915816" y="134761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历史订单业务</a:t>
            </a:r>
          </a:p>
        </p:txBody>
      </p:sp>
    </p:spTree>
    <p:extLst>
      <p:ext uri="{BB962C8B-B14F-4D97-AF65-F5344CB8AC3E}">
        <p14:creationId xmlns:p14="http://schemas.microsoft.com/office/powerpoint/2010/main" xmlns="" val="31574748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核心应用场景－其他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08104" y="285978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信息安全用户轨迹</a:t>
            </a:r>
          </a:p>
        </p:txBody>
      </p:sp>
      <p:sp>
        <p:nvSpPr>
          <p:cNvPr id="4" name="椭圆 3"/>
          <p:cNvSpPr/>
          <p:nvPr/>
        </p:nvSpPr>
        <p:spPr>
          <a:xfrm>
            <a:off x="2915816" y="1563638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酷炫大屏</a:t>
            </a:r>
          </a:p>
        </p:txBody>
      </p:sp>
      <p:sp>
        <p:nvSpPr>
          <p:cNvPr id="5" name="椭圆 4"/>
          <p:cNvSpPr/>
          <p:nvPr/>
        </p:nvSpPr>
        <p:spPr>
          <a:xfrm>
            <a:off x="539552" y="2931790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日志明细归档</a:t>
            </a:r>
          </a:p>
        </p:txBody>
      </p:sp>
      <p:sp>
        <p:nvSpPr>
          <p:cNvPr id="6" name="椭圆 5"/>
          <p:cNvSpPr/>
          <p:nvPr/>
        </p:nvSpPr>
        <p:spPr>
          <a:xfrm>
            <a:off x="1619672" y="213970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货品上下架操作记录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87824" y="2931790"/>
            <a:ext cx="3024336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cdn</a:t>
            </a:r>
            <a:r>
              <a:rPr lang="zh-CN" altLang="en-US"/>
              <a:t>流量及带宽数据</a:t>
            </a:r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67944" y="213970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搜索历史纪录</a:t>
            </a:r>
          </a:p>
        </p:txBody>
      </p:sp>
    </p:spTree>
    <p:extLst>
      <p:ext uri="{BB962C8B-B14F-4D97-AF65-F5344CB8AC3E}">
        <p14:creationId xmlns:p14="http://schemas.microsoft.com/office/powerpoint/2010/main" xmlns="" val="42291265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563638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3411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771550"/>
            <a:ext cx="5898356" cy="3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84950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- </a:t>
            </a:r>
            <a:r>
              <a:rPr lang="en-US" altLang="zh-CN" b="1"/>
              <a:t>HBCK</a:t>
            </a:r>
            <a:r>
              <a:rPr lang="zh-CN" altLang="en-US" b="1"/>
              <a:t>检查什么？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915566"/>
            <a:ext cx="756084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1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/>
              <a:t>HBase Region</a:t>
            </a:r>
            <a:r>
              <a:rPr lang="zh-CN" altLang="en-US"/>
              <a:t>一致性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集群中所有</a:t>
            </a:r>
            <a:r>
              <a:rPr lang="en-US" altLang="zh-TW" sz="1600"/>
              <a:t>region</a:t>
            </a:r>
            <a:r>
              <a:rPr lang="zh-TW" altLang="en-US" sz="1600"/>
              <a:t>都被</a:t>
            </a:r>
            <a:r>
              <a:rPr lang="en-US" altLang="zh-TW" sz="1600"/>
              <a:t>assign</a:t>
            </a:r>
            <a:r>
              <a:rPr lang="zh-TW" altLang="en-US" sz="1600"/>
              <a:t>，而且</a:t>
            </a:r>
            <a:r>
              <a:rPr lang="en-US" altLang="zh-TW" sz="1600"/>
              <a:t>deploy</a:t>
            </a:r>
            <a:r>
              <a:rPr lang="zh-TW" altLang="en-US" sz="1600"/>
              <a:t>到唯一一台</a:t>
            </a:r>
            <a:r>
              <a:rPr lang="en-US" altLang="zh-TW" sz="1600"/>
              <a:t>RegionServer</a:t>
            </a:r>
            <a:r>
              <a:rPr lang="zh-TW" altLang="en-US" sz="1600"/>
              <a:t>上</a:t>
            </a:r>
            <a:endParaRPr lang="en-US" altLang="zh-TW" sz="1600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该</a:t>
            </a:r>
            <a:r>
              <a:rPr lang="en-US" altLang="zh-TW" sz="1600"/>
              <a:t>region</a:t>
            </a:r>
            <a:r>
              <a:rPr lang="zh-TW" altLang="en-US" sz="1600"/>
              <a:t>的状态在内存中、</a:t>
            </a:r>
            <a:r>
              <a:rPr lang="en-US" altLang="zh-TW" sz="1600"/>
              <a:t>hbase:meta</a:t>
            </a:r>
            <a:r>
              <a:rPr lang="zh-TW" altLang="en-US" sz="1600"/>
              <a:t>表中以及</a:t>
            </a:r>
            <a:r>
              <a:rPr lang="en-US" altLang="zh-TW" sz="1600"/>
              <a:t>zookeeper</a:t>
            </a:r>
            <a:r>
              <a:rPr lang="zh-TW" altLang="en-US" sz="1600"/>
              <a:t>这三个地方需要保持一致</a:t>
            </a:r>
            <a:endParaRPr lang="en-US" altLang="zh-TW" sz="1600"/>
          </a:p>
          <a:p>
            <a:endParaRPr lang="zh-TW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/>
              <a:t>HBase </a:t>
            </a:r>
            <a:r>
              <a:rPr lang="zh-TW" altLang="en-US"/>
              <a:t>表完整性</a:t>
            </a:r>
            <a:endParaRPr lang="en-US" altLang="zh-TW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对于集群中任意一张表，每个</a:t>
            </a:r>
            <a:r>
              <a:rPr lang="en-US" altLang="zh-TW" sz="1600"/>
              <a:t>rowkey</a:t>
            </a:r>
            <a:r>
              <a:rPr lang="zh-TW" altLang="en-US" sz="1600"/>
              <a:t>都仅能存在于一个</a:t>
            </a:r>
            <a:r>
              <a:rPr lang="en-US" altLang="zh-TW" sz="1600"/>
              <a:t>region</a:t>
            </a:r>
            <a:r>
              <a:rPr lang="zh-TW" altLang="en-US" sz="1600"/>
              <a:t>区间</a:t>
            </a:r>
            <a:endParaRPr lang="zh-TW" altLang="en-US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163678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 </a:t>
            </a:r>
            <a:r>
              <a:rPr lang="zh-CN" altLang="en-US" dirty="0">
                <a:latin typeface="Times New Roman"/>
                <a:cs typeface="Times New Roman"/>
              </a:rPr>
              <a:t>常用检查命令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1707654"/>
            <a:ext cx="41344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</a:t>
            </a:r>
          </a:p>
          <a:p>
            <a:pPr marL="285750" indent="-285750">
              <a:buFont typeface="Wingdings" charset="2"/>
              <a:buChar char="n"/>
            </a:pPr>
            <a:endParaRPr lang="en-US" altLang="zh-CN"/>
          </a:p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 –details</a:t>
            </a:r>
          </a:p>
          <a:p>
            <a:pPr marL="285750" indent="-285750">
              <a:buFont typeface="Wingdings" charset="2"/>
              <a:buChar char="n"/>
            </a:pPr>
            <a:endParaRPr lang="en-US" altLang="zh-CN"/>
          </a:p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 TableFoo TableBar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22945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- </a:t>
            </a:r>
            <a:r>
              <a:rPr lang="zh-CN" altLang="en-US" b="1"/>
              <a:t>局部低危修复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75606"/>
            <a:ext cx="784887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/>
              <a:t>-fixAssignments </a:t>
            </a:r>
            <a:r>
              <a:rPr lang="zh-CN" altLang="en-US" sz="1600"/>
              <a:t>：</a:t>
            </a:r>
            <a:r>
              <a:rPr lang="zh-TW" altLang="en-US" sz="1600"/>
              <a:t>修复没有</a:t>
            </a:r>
            <a:r>
              <a:rPr lang="en-US" altLang="zh-TW" sz="1600"/>
              <a:t>assign</a:t>
            </a:r>
            <a:r>
              <a:rPr lang="zh-TW" altLang="en-US" sz="1600"/>
              <a:t>、</a:t>
            </a:r>
            <a:r>
              <a:rPr lang="en-US" altLang="zh-TW" sz="1600"/>
              <a:t>assign</a:t>
            </a:r>
            <a:r>
              <a:rPr lang="zh-TW" altLang="en-US" sz="1600"/>
              <a:t>不正确或者同时</a:t>
            </a:r>
            <a:r>
              <a:rPr lang="en-US" altLang="zh-TW" sz="1600"/>
              <a:t>assign</a:t>
            </a:r>
            <a:r>
              <a:rPr lang="zh-TW" altLang="en-US" sz="1600"/>
              <a:t>到多台</a:t>
            </a:r>
            <a:r>
              <a:rPr lang="en-US" altLang="zh-TW" sz="1600"/>
              <a:t>RegionServer</a:t>
            </a:r>
            <a:r>
              <a:rPr lang="zh-TW" altLang="en-US" sz="1600"/>
              <a:t>的问题</a:t>
            </a:r>
            <a:r>
              <a:rPr lang="en-US" altLang="zh-TW" sz="1600"/>
              <a:t>region</a:t>
            </a:r>
            <a:r>
              <a:rPr lang="zh-TW" altLang="en-US" sz="1600"/>
              <a:t>。</a:t>
            </a:r>
            <a:endParaRPr lang="en-US" altLang="zh-TW" sz="1600"/>
          </a:p>
          <a:p>
            <a:endParaRPr lang="zh-TW" altLang="en-US" sz="160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/>
              <a:t>-fixMeta</a:t>
            </a:r>
            <a:r>
              <a:rPr lang="zh-TW" altLang="en-US" sz="1600"/>
              <a:t> ：主要修复</a:t>
            </a:r>
            <a:r>
              <a:rPr lang="en-US" altLang="zh-TW" sz="1600"/>
              <a:t>.regioninfo</a:t>
            </a:r>
            <a:r>
              <a:rPr lang="zh-TW" altLang="en-US" sz="1600"/>
              <a:t>文件和</a:t>
            </a:r>
            <a:r>
              <a:rPr lang="en-US" altLang="zh-TW" sz="1600"/>
              <a:t>hbase:meta</a:t>
            </a:r>
            <a:r>
              <a:rPr lang="zh-TW" altLang="en-US" sz="1600"/>
              <a:t>元数据表的不一致。修复的原则是以</a:t>
            </a:r>
            <a:r>
              <a:rPr lang="en-US" altLang="zh-TW" sz="1600"/>
              <a:t>HDFS</a:t>
            </a:r>
            <a:r>
              <a:rPr lang="zh-TW" altLang="en-US" sz="1600"/>
              <a:t>文件为准：如果</a:t>
            </a:r>
            <a:r>
              <a:rPr lang="en-US" altLang="zh-TW" sz="1600"/>
              <a:t>region</a:t>
            </a:r>
            <a:r>
              <a:rPr lang="zh-TW" altLang="en-US" sz="1600"/>
              <a:t>在</a:t>
            </a:r>
            <a:r>
              <a:rPr lang="en-US" altLang="zh-TW" sz="1600"/>
              <a:t>HDFS</a:t>
            </a:r>
            <a:r>
              <a:rPr lang="zh-TW" altLang="en-US" sz="1600"/>
              <a:t>上存在，但在</a:t>
            </a:r>
            <a:r>
              <a:rPr lang="en-US" altLang="zh-TW" sz="1600"/>
              <a:t>hbase.meta</a:t>
            </a:r>
            <a:r>
              <a:rPr lang="zh-TW" altLang="en-US" sz="1600"/>
              <a:t>表中不存在，就会在</a:t>
            </a:r>
            <a:r>
              <a:rPr lang="en-US" altLang="zh-TW" sz="1600"/>
              <a:t>hbase:meta</a:t>
            </a:r>
            <a:r>
              <a:rPr lang="zh-TW" altLang="en-US" sz="1600"/>
              <a:t>表中添加一条记录。反之如果在</a:t>
            </a:r>
            <a:r>
              <a:rPr lang="en-US" altLang="zh-TW" sz="1600"/>
              <a:t>HDFS</a:t>
            </a:r>
            <a:r>
              <a:rPr lang="zh-TW" altLang="en-US" sz="1600"/>
              <a:t>上不存在，而在</a:t>
            </a:r>
            <a:r>
              <a:rPr lang="en-US" altLang="zh-TW" sz="1600"/>
              <a:t>hbase:meta</a:t>
            </a:r>
            <a:r>
              <a:rPr lang="zh-TW" altLang="en-US" sz="1600"/>
              <a:t>表中存在，就会将</a:t>
            </a:r>
            <a:r>
              <a:rPr lang="en-US" altLang="zh-TW" sz="1600"/>
              <a:t>hbase:meta</a:t>
            </a:r>
            <a:r>
              <a:rPr lang="zh-TW" altLang="en-US" sz="1600"/>
              <a:t>表中对应的记录删除。</a:t>
            </a:r>
          </a:p>
        </p:txBody>
      </p:sp>
    </p:spTree>
    <p:extLst>
      <p:ext uri="{BB962C8B-B14F-4D97-AF65-F5344CB8AC3E}">
        <p14:creationId xmlns:p14="http://schemas.microsoft.com/office/powerpoint/2010/main" xmlns="" val="14430232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高危</a:t>
            </a:r>
            <a:r>
              <a:rPr lang="zh-CN" altLang="en-US" b="1"/>
              <a:t>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91630"/>
            <a:ext cx="7704856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CN"/>
              <a:t>region</a:t>
            </a:r>
            <a:r>
              <a:rPr lang="zh-CN" altLang="en-US"/>
              <a:t>区间</a:t>
            </a:r>
            <a:r>
              <a:rPr lang="en-US" altLang="zh-CN"/>
              <a:t>overlap</a:t>
            </a:r>
            <a:r>
              <a:rPr lang="zh-CN" altLang="en-US"/>
              <a:t>相关问题的修复属于高危修复操作，因为这类修复通常需要修改</a:t>
            </a:r>
            <a:r>
              <a:rPr lang="en-US" altLang="zh-CN"/>
              <a:t>HDFS</a:t>
            </a:r>
            <a:r>
              <a:rPr lang="zh-CN" altLang="en-US"/>
              <a:t>上的文件，有时甚至需要人工介入。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/>
              <a:t>对于这类高危修复操作，建议先执行</a:t>
            </a:r>
            <a:r>
              <a:rPr lang="en-US" altLang="zh-CN"/>
              <a:t>hbck -details</a:t>
            </a:r>
            <a:r>
              <a:rPr lang="zh-CN" altLang="en-US"/>
              <a:t>详细了解更多的问题细节，再执行相应的修复命令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5557844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41962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RIT &amp; HBCK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6395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高危</a:t>
            </a:r>
            <a:r>
              <a:rPr lang="zh-CN" altLang="en-US" b="1"/>
              <a:t>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067694"/>
            <a:ext cx="660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/>
              <a:t>-repair</a:t>
            </a:r>
            <a:r>
              <a:rPr kumimoji="1" lang="zh-CN" altLang="en-US" sz="2800" b="1"/>
              <a:t>｜</a:t>
            </a:r>
            <a:r>
              <a:rPr kumimoji="1" lang="en-US" altLang="zh-CN" sz="2800" b="1"/>
              <a:t>-fix </a:t>
            </a:r>
            <a:r>
              <a:rPr kumimoji="1" lang="zh-CN" altLang="en-US" sz="2800" b="1"/>
              <a:t>命令强烈不建议生产线使用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24905099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案例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843558"/>
            <a:ext cx="646283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8235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案例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843558"/>
            <a:ext cx="6552728" cy="36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14958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RIT</a:t>
            </a:r>
            <a:r>
              <a:rPr lang="zh-CN" altLang="en-US" dirty="0">
                <a:latin typeface="Times New Roman"/>
                <a:cs typeface="Times New Roman"/>
              </a:rPr>
              <a:t>处理套路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7574"/>
            <a:ext cx="756084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套路一：</a:t>
            </a:r>
            <a:r>
              <a:rPr kumimoji="1" lang="en-US" altLang="zh-CN" sz="1600">
                <a:latin typeface="Times New Roman"/>
                <a:cs typeface="Times New Roman"/>
              </a:rPr>
              <a:t>pending_open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pending_close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通常可以使用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命令修复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707654"/>
            <a:ext cx="756084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套路二：</a:t>
            </a:r>
            <a:r>
              <a:rPr kumimoji="1" lang="en-US" altLang="zh-CN" sz="1600">
                <a:latin typeface="Times New Roman"/>
                <a:cs typeface="Times New Roman"/>
              </a:rPr>
              <a:t>failed_open 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failed_close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通常无法使用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命令修复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427734"/>
            <a:ext cx="7560840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套路三：</a:t>
            </a:r>
            <a:r>
              <a:rPr kumimoji="1" lang="en-US" altLang="zh-CN" sz="1600">
                <a:latin typeface="Times New Roman"/>
                <a:cs typeface="Times New Roman"/>
              </a:rPr>
              <a:t>failed_open 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failed_close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需检查日志确认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无法打开关闭的具体原因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3507854"/>
            <a:ext cx="7560840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套路四：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处于</a:t>
            </a:r>
            <a:r>
              <a:rPr kumimoji="1" lang="en-US" altLang="zh-CN" sz="1600">
                <a:latin typeface="Times New Roman"/>
                <a:cs typeface="Times New Roman"/>
              </a:rPr>
              <a:t>RIT</a:t>
            </a:r>
            <a:r>
              <a:rPr kumimoji="1" lang="zh-CN" altLang="en-US" sz="1600">
                <a:latin typeface="Times New Roman"/>
                <a:cs typeface="Times New Roman"/>
              </a:rPr>
              <a:t>状态但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显示正常，把</a:t>
            </a:r>
            <a:r>
              <a:rPr kumimoji="1" lang="en-US" altLang="zh-CN" sz="1600">
                <a:latin typeface="Times New Roman"/>
                <a:cs typeface="Times New Roman"/>
              </a:rPr>
              <a:t>zk</a:t>
            </a:r>
            <a:r>
              <a:rPr kumimoji="1" lang="zh-CN" altLang="en-US" sz="1600">
                <a:latin typeface="Times New Roman"/>
                <a:cs typeface="Times New Roman"/>
              </a:rPr>
              <a:t>上的</a:t>
            </a:r>
            <a:r>
              <a:rPr kumimoji="1" lang="en-US" altLang="zh-CN" sz="1600">
                <a:latin typeface="Times New Roman"/>
                <a:cs typeface="Times New Roman"/>
              </a:rPr>
              <a:t>region-in-transaction</a:t>
            </a:r>
            <a:r>
              <a:rPr kumimoji="1" lang="zh-CN" altLang="en-US" sz="1600">
                <a:latin typeface="Times New Roman"/>
                <a:cs typeface="Times New Roman"/>
              </a:rPr>
              <a:t>节点相关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删除，重启</a:t>
            </a:r>
            <a:r>
              <a:rPr kumimoji="1" lang="en-US" altLang="zh-CN" sz="1600">
                <a:latin typeface="Times New Roman"/>
                <a:cs typeface="Times New Roman"/>
              </a:rPr>
              <a:t>master</a:t>
            </a:r>
            <a:endParaRPr kumimoji="1" lang="zh-CN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4488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5130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问题基本排查套路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491630"/>
            <a:ext cx="6846912" cy="23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616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不可取排查套路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987574"/>
            <a:ext cx="2536896" cy="1296144"/>
          </a:xfrm>
          <a:prstGeom prst="rect">
            <a:avLst/>
          </a:prstGeom>
        </p:spPr>
      </p:pic>
      <p:sp>
        <p:nvSpPr>
          <p:cNvPr id="4" name="乘 3"/>
          <p:cNvSpPr/>
          <p:nvPr/>
        </p:nvSpPr>
        <p:spPr>
          <a:xfrm>
            <a:off x="3923928" y="1203598"/>
            <a:ext cx="792088" cy="79208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9555" y="2430144"/>
            <a:ext cx="7378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刚刚一台</a:t>
            </a:r>
            <a:r>
              <a:rPr kumimoji="1" lang="en-US" altLang="zh-CN"/>
              <a:t>RS</a:t>
            </a:r>
            <a:r>
              <a:rPr kumimoji="1" lang="zh-CN" altLang="en-US"/>
              <a:t>莫名宕机了，起了好几次都没起来，有谁知道怎么回事？</a:t>
            </a: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有个</a:t>
            </a:r>
            <a:r>
              <a:rPr kumimoji="1" lang="en-US" altLang="zh-CN"/>
              <a:t>Region</a:t>
            </a:r>
            <a:r>
              <a:rPr kumimoji="1" lang="zh-CN" altLang="en-US"/>
              <a:t>不知道为什么处于</a:t>
            </a:r>
            <a:r>
              <a:rPr kumimoji="1" lang="en-US" altLang="zh-CN"/>
              <a:t>RIT</a:t>
            </a:r>
            <a:r>
              <a:rPr kumimoji="1" lang="zh-CN" altLang="en-US"/>
              <a:t>了（截个图），急救急救！</a:t>
            </a:r>
          </a:p>
        </p:txBody>
      </p:sp>
    </p:spTree>
    <p:extLst>
      <p:ext uri="{BB962C8B-B14F-4D97-AF65-F5344CB8AC3E}">
        <p14:creationId xmlns:p14="http://schemas.microsoft.com/office/powerpoint/2010/main" xmlns="" val="4398055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 – </a:t>
            </a:r>
            <a:r>
              <a:rPr lang="zh-CN" altLang="en-US" dirty="0">
                <a:latin typeface="Times New Roman"/>
                <a:cs typeface="Times New Roman"/>
              </a:rPr>
              <a:t>监控体系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275606"/>
            <a:ext cx="8482460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业务读写响应变慢，写入阻塞，</a:t>
            </a:r>
            <a:r>
              <a:rPr kumimoji="1" lang="en-US" altLang="zh-CN"/>
              <a:t>RS</a:t>
            </a:r>
            <a:r>
              <a:rPr kumimoji="1" lang="zh-CN" altLang="en-US"/>
              <a:t>宕机</a:t>
            </a:r>
            <a:r>
              <a:rPr kumimoji="1" lang="en-US" altLang="zh-CN"/>
              <a:t>…</a:t>
            </a:r>
            <a:r>
              <a:rPr kumimoji="1" lang="zh-CN" altLang="en-US"/>
              <a:t>，第一反应都应该去看监控！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</a:t>
            </a:r>
            <a:r>
              <a:rPr kumimoji="1" lang="zh-CN" altLang="en-US"/>
              <a:t>就像发生一起交通事故，第一反应是去看摄像头！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监控做好了，几乎所有的异常都可以及时反映出来！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</a:t>
            </a:r>
            <a:r>
              <a:rPr kumimoji="1" lang="zh-CN" altLang="en-US"/>
              <a:t>资源使用情况，队列使用情况，业务相互干扰情况，</a:t>
            </a:r>
            <a:r>
              <a:rPr kumimoji="1" lang="en-US" altLang="zh-CN"/>
              <a:t>Compaction</a:t>
            </a:r>
            <a:r>
              <a:rPr kumimoji="1" lang="zh-CN" altLang="en-US"/>
              <a:t>情况，</a:t>
            </a:r>
            <a:r>
              <a:rPr kumimoji="1" lang="en-US" altLang="zh-CN"/>
              <a:t>GC</a:t>
            </a:r>
            <a:r>
              <a:rPr kumimoji="1" lang="zh-CN" altLang="en-US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xmlns="" val="14530325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 – </a:t>
            </a:r>
            <a:r>
              <a:rPr lang="zh-CN" altLang="en-US" dirty="0">
                <a:latin typeface="Times New Roman"/>
                <a:cs typeface="Times New Roman"/>
              </a:rPr>
              <a:t>监控体系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15566"/>
            <a:ext cx="7632848" cy="33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27476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7" y="771550"/>
            <a:ext cx="6480720" cy="39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2079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1043608" y="1779662"/>
            <a:ext cx="705678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大数据体系有一统天下的平台吗？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	</a:t>
            </a: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912179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843558"/>
            <a:ext cx="4990320" cy="31098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779662"/>
            <a:ext cx="4772934" cy="2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62222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771550"/>
            <a:ext cx="6120680" cy="37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14530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1563638"/>
            <a:ext cx="716093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监控分析只能告诉你可能是什么原因，间接原因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日志分析才能告诉你问题的精确原因，最直接原因。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 </a:t>
            </a:r>
            <a:r>
              <a:rPr kumimoji="1" lang="zh-CN" altLang="en-US"/>
              <a:t>一般的问题都能在日志中找到直接原因，再根据原因找答案。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通过日志分析可以弄清楚事情的来龙去脉，监控不会告诉你那么多</a:t>
            </a:r>
          </a:p>
        </p:txBody>
      </p:sp>
    </p:spTree>
    <p:extLst>
      <p:ext uri="{BB962C8B-B14F-4D97-AF65-F5344CB8AC3E}">
        <p14:creationId xmlns:p14="http://schemas.microsoft.com/office/powerpoint/2010/main" xmlns="" val="42713384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843558"/>
            <a:ext cx="6732240" cy="1914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2571750"/>
            <a:ext cx="726639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803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03598"/>
            <a:ext cx="7787084" cy="25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64210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131590"/>
            <a:ext cx="722115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46871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网络求助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995686"/>
            <a:ext cx="5014503" cy="8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84241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社区邮件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2852" y="1516556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/>
              <a:t>jira</a:t>
            </a:r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订阅社区邮件：</a:t>
            </a:r>
            <a:r>
              <a:rPr lang="en-US" altLang="zh-CN"/>
              <a:t>dev-subscribe@hbase.apache.org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41839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常见问题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7614"/>
            <a:ext cx="5760640" cy="26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64979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常见问题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491630"/>
            <a:ext cx="6336704" cy="2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3674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611560" y="1779662"/>
            <a:ext cx="80648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能干啥？</a:t>
            </a: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适合干啥？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52605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AutoShape 8" descr="u=3460358880,2009216477&amp;fm=23&amp;gp=0"/>
          <p:cNvSpPr>
            <a:spLocks noChangeAspect="1" noChangeArrowheads="1"/>
          </p:cNvSpPr>
          <p:nvPr/>
        </p:nvSpPr>
        <p:spPr bwMode="auto">
          <a:xfrm>
            <a:off x="155575" y="349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568" y="18516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solidFill>
                  <a:srgbClr val="FF0000"/>
                </a:solidFill>
              </a:rPr>
              <a:t>如果重度依赖</a:t>
            </a:r>
            <a:r>
              <a:rPr kumimoji="1" lang="en-US" altLang="zh-CN" sz="2400">
                <a:solidFill>
                  <a:srgbClr val="FF0000"/>
                </a:solidFill>
              </a:rPr>
              <a:t>HBase</a:t>
            </a:r>
            <a:r>
              <a:rPr kumimoji="1" lang="zh-CN" altLang="en-US" sz="2400">
                <a:solidFill>
                  <a:srgbClr val="FF0000"/>
                </a:solidFill>
              </a:rPr>
              <a:t>，有必要对</a:t>
            </a:r>
            <a:r>
              <a:rPr kumimoji="1" lang="en-US" altLang="zh-CN" sz="2400">
                <a:solidFill>
                  <a:srgbClr val="FF0000"/>
                </a:solidFill>
              </a:rPr>
              <a:t>HBase</a:t>
            </a:r>
            <a:r>
              <a:rPr kumimoji="1" lang="zh-CN" altLang="en-US" sz="2400">
                <a:solidFill>
                  <a:srgbClr val="FF0000"/>
                </a:solidFill>
              </a:rPr>
              <a:t>源码进行深入理解</a:t>
            </a:r>
          </a:p>
        </p:txBody>
      </p:sp>
    </p:spTree>
    <p:extLst>
      <p:ext uri="{BB962C8B-B14F-4D97-AF65-F5344CB8AC3E}">
        <p14:creationId xmlns:p14="http://schemas.microsoft.com/office/powerpoint/2010/main" xmlns="" val="38654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AutoShape 8" descr="u=3460358880,2009216477&amp;fm=23&amp;gp=0"/>
          <p:cNvSpPr>
            <a:spLocks noChangeAspect="1" noChangeArrowheads="1"/>
          </p:cNvSpPr>
          <p:nvPr/>
        </p:nvSpPr>
        <p:spPr bwMode="auto">
          <a:xfrm>
            <a:off x="155575" y="349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915566"/>
            <a:ext cx="2286046" cy="30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72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0"/>
            <a:ext cx="7380312" cy="40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774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563638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核心应用场景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6696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75656" y="1923678"/>
            <a:ext cx="2664296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300+</a:t>
            </a:r>
            <a:r>
              <a:rPr kumimoji="1" lang="zh-CN" altLang="en-US"/>
              <a:t>物理机</a:t>
            </a:r>
          </a:p>
        </p:txBody>
      </p:sp>
      <p:sp>
        <p:nvSpPr>
          <p:cNvPr id="4" name="椭圆 3"/>
          <p:cNvSpPr/>
          <p:nvPr/>
        </p:nvSpPr>
        <p:spPr>
          <a:xfrm>
            <a:off x="4788024" y="1923678"/>
            <a:ext cx="2664296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dk1"/>
                </a:solidFill>
              </a:rPr>
              <a:t>3PB+</a:t>
            </a:r>
            <a:r>
              <a:rPr kumimoji="1" lang="zh-CN" altLang="en-US">
                <a:solidFill>
                  <a:schemeClr val="dk1"/>
                </a:solidFill>
              </a:rPr>
              <a:t>数据量</a:t>
            </a:r>
          </a:p>
        </p:txBody>
      </p:sp>
    </p:spTree>
    <p:extLst>
      <p:ext uri="{BB962C8B-B14F-4D97-AF65-F5344CB8AC3E}">
        <p14:creationId xmlns:p14="http://schemas.microsoft.com/office/powerpoint/2010/main" xmlns="" val="23312353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27560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网易考拉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127560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网易云音乐</a:t>
            </a:r>
          </a:p>
        </p:txBody>
      </p:sp>
      <p:sp>
        <p:nvSpPr>
          <p:cNvPr id="5" name="矩形 4"/>
          <p:cNvSpPr/>
          <p:nvPr/>
        </p:nvSpPr>
        <p:spPr>
          <a:xfrm>
            <a:off x="4860032" y="1275606"/>
            <a:ext cx="20162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网易新闻客户端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1995686"/>
            <a:ext cx="172819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网易哨兵平台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1995686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网易数据采集平台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5580112" y="1995686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数据中心推荐服务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1331640" y="2787774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网易易盾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2787774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网易七鱼</a:t>
            </a:r>
          </a:p>
        </p:txBody>
      </p:sp>
      <p:sp>
        <p:nvSpPr>
          <p:cNvPr id="11" name="矩形 10"/>
          <p:cNvSpPr/>
          <p:nvPr/>
        </p:nvSpPr>
        <p:spPr>
          <a:xfrm>
            <a:off x="4860032" y="2787774"/>
            <a:ext cx="20162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网易猛犸大数据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1331640" y="3507854"/>
            <a:ext cx="172819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网易支付</a:t>
            </a:r>
          </a:p>
        </p:txBody>
      </p:sp>
      <p:sp>
        <p:nvSpPr>
          <p:cNvPr id="13" name="矩形 12"/>
          <p:cNvSpPr/>
          <p:nvPr/>
        </p:nvSpPr>
        <p:spPr>
          <a:xfrm>
            <a:off x="3275856" y="3507854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网易广告平台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5580112" y="3507854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新闻头条推荐</a:t>
            </a:r>
          </a:p>
        </p:txBody>
      </p:sp>
    </p:spTree>
    <p:extLst>
      <p:ext uri="{BB962C8B-B14F-4D97-AF65-F5344CB8AC3E}">
        <p14:creationId xmlns:p14="http://schemas.microsoft.com/office/powerpoint/2010/main" xmlns="" val="6660815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在线服务类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707654"/>
            <a:ext cx="720080" cy="1800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用户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原始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2931790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195736" y="228371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MR/Spark</a:t>
            </a:r>
            <a:endParaRPr kumimoji="1"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2195736" y="1707654"/>
            <a:ext cx="158417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模型算法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3923928" y="2931790"/>
            <a:ext cx="86409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580112" y="2355726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HBase</a:t>
            </a:r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5580112" y="2931790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308304" y="1707654"/>
            <a:ext cx="720080" cy="1800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在线服务</a:t>
            </a:r>
            <a:endParaRPr kumimoji="1" lang="en-US" altLang="zh-CN" sz="1600"/>
          </a:p>
        </p:txBody>
      </p:sp>
      <p:cxnSp>
        <p:nvCxnSpPr>
          <p:cNvPr id="12" name="直线箭头连接符 11"/>
          <p:cNvCxnSpPr>
            <a:endCxn id="4" idx="1"/>
          </p:cNvCxnSpPr>
          <p:nvPr/>
        </p:nvCxnSpPr>
        <p:spPr>
          <a:xfrm>
            <a:off x="1691680" y="321982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3" name="肘形连接符 22"/>
          <p:cNvCxnSpPr>
            <a:stCxn id="5" idx="3"/>
            <a:endCxn id="7" idx="0"/>
          </p:cNvCxnSpPr>
          <p:nvPr/>
        </p:nvCxnSpPr>
        <p:spPr>
          <a:xfrm>
            <a:off x="3779912" y="2571750"/>
            <a:ext cx="57606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直线箭头连接符 25"/>
          <p:cNvCxnSpPr>
            <a:stCxn id="7" idx="3"/>
            <a:endCxn id="9" idx="1"/>
          </p:cNvCxnSpPr>
          <p:nvPr/>
        </p:nvCxnSpPr>
        <p:spPr>
          <a:xfrm>
            <a:off x="4788024" y="321982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直线箭头连接符 28"/>
          <p:cNvCxnSpPr>
            <a:stCxn id="8" idx="3"/>
            <a:endCxn id="10" idx="1"/>
          </p:cNvCxnSpPr>
          <p:nvPr/>
        </p:nvCxnSpPr>
        <p:spPr>
          <a:xfrm>
            <a:off x="6876256" y="260775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4" name="文本框 43"/>
          <p:cNvSpPr txBox="1"/>
          <p:nvPr/>
        </p:nvSpPr>
        <p:spPr>
          <a:xfrm>
            <a:off x="4788024" y="300379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Times New Roman"/>
                <a:cs typeface="Times New Roman"/>
              </a:rPr>
              <a:t>bulkload</a:t>
            </a:r>
            <a:endParaRPr kumimoji="1" lang="zh-CN" alt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5463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24714</TotalTime>
  <Words>1008</Words>
  <Application>Microsoft Office PowerPoint</Application>
  <PresentationFormat>全屏显示(16:9)</PresentationFormat>
  <Paragraphs>189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《成为前端开发工程师》走进高校</vt:lpstr>
      <vt:lpstr>幻灯片 1</vt:lpstr>
      <vt:lpstr>Agenda</vt:lpstr>
      <vt:lpstr>幻灯片 3</vt:lpstr>
      <vt:lpstr>幻灯片 4</vt:lpstr>
      <vt:lpstr>幻灯片 5</vt:lpstr>
      <vt:lpstr>Agenda</vt:lpstr>
      <vt:lpstr>网易HBase核心应用场景</vt:lpstr>
      <vt:lpstr>网易HBase核心应用场景</vt:lpstr>
      <vt:lpstr>网易HBase核心应用场景 – 在线服务类</vt:lpstr>
      <vt:lpstr>网易HBase核心应用场景 – 在线服务类</vt:lpstr>
      <vt:lpstr>网易HBase核心应用场景 – 监控类</vt:lpstr>
      <vt:lpstr>网易HBase核心应用场景－订单信息类</vt:lpstr>
      <vt:lpstr>网易HBase核心应用场景－其他</vt:lpstr>
      <vt:lpstr>Agenda</vt:lpstr>
      <vt:lpstr>HBCK</vt:lpstr>
      <vt:lpstr>HBCK - HBCK检查什么？</vt:lpstr>
      <vt:lpstr>HBCK – 常用检查命令</vt:lpstr>
      <vt:lpstr>HBCK - 局部低危修复 </vt:lpstr>
      <vt:lpstr>HBCK –高危修复 </vt:lpstr>
      <vt:lpstr>HBCK –高危修复 </vt:lpstr>
      <vt:lpstr>HBCK –案例 </vt:lpstr>
      <vt:lpstr>HBCK –案例 </vt:lpstr>
      <vt:lpstr>RIT处理套路 </vt:lpstr>
      <vt:lpstr>Agenda</vt:lpstr>
      <vt:lpstr>HBase问题基本排查套路</vt:lpstr>
      <vt:lpstr>HBase不可取排查套路</vt:lpstr>
      <vt:lpstr>HBase – 监控体系</vt:lpstr>
      <vt:lpstr>HBase – 监控体系</vt:lpstr>
      <vt:lpstr>HBase排查问题思路</vt:lpstr>
      <vt:lpstr>HBase排查问题思路</vt:lpstr>
      <vt:lpstr>HBase排查问题思路</vt:lpstr>
      <vt:lpstr>HBase-日志分析</vt:lpstr>
      <vt:lpstr>HBase-日志分析</vt:lpstr>
      <vt:lpstr>HBase-日志分析</vt:lpstr>
      <vt:lpstr>HBase-日志分析</vt:lpstr>
      <vt:lpstr>HBase网络求助</vt:lpstr>
      <vt:lpstr>HBase社区邮件</vt:lpstr>
      <vt:lpstr>HBase常见问题</vt:lpstr>
      <vt:lpstr>HBase常见问题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jiangxiaofeng872</cp:lastModifiedBy>
  <cp:revision>630</cp:revision>
  <dcterms:created xsi:type="dcterms:W3CDTF">2014-06-24T08:28:46Z</dcterms:created>
  <dcterms:modified xsi:type="dcterms:W3CDTF">2018-09-03T11:23:30Z</dcterms:modified>
</cp:coreProperties>
</file>