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0DB"/>
          </a:solidFill>
        </a:fill>
      </a:tcStyle>
    </a:wholeTbl>
    <a:band2H>
      <a:tcTxStyle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CCE8"/>
          </a:solidFill>
        </a:fill>
      </a:tcStyle>
    </a:wholeTbl>
    <a:band2H>
      <a:tcTxStyle/>
      <a:tcStyle>
        <a:tcBdr/>
        <a:fill>
          <a:solidFill>
            <a:srgbClr val="FBE7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4" name="Shape 4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39" name="Shape 39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52" name="Shape 52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942415" y="2514600"/>
            <a:ext cx="6600453" cy="2262783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1942415" y="4777380"/>
            <a:ext cx="6600453" cy="1126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/>
        </p:nvSpPr>
        <p:spPr>
          <a:xfrm>
            <a:off x="-31720" y="4321157"/>
            <a:ext cx="1402502" cy="781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600" extrusionOk="0">
                <a:moveTo>
                  <a:pt x="15472" y="21600"/>
                </a:moveTo>
                <a:cubicBezTo>
                  <a:pt x="15688" y="21600"/>
                  <a:pt x="15832" y="21470"/>
                  <a:pt x="15904" y="21341"/>
                </a:cubicBezTo>
                <a:cubicBezTo>
                  <a:pt x="15904" y="21211"/>
                  <a:pt x="15976" y="21211"/>
                  <a:pt x="15976" y="21211"/>
                </a:cubicBezTo>
                <a:lnTo>
                  <a:pt x="21456" y="11362"/>
                </a:lnTo>
                <a:cubicBezTo>
                  <a:pt x="21600" y="11102"/>
                  <a:pt x="21600" y="10586"/>
                  <a:pt x="21456" y="10197"/>
                </a:cubicBezTo>
                <a:lnTo>
                  <a:pt x="15976" y="477"/>
                </a:lnTo>
                <a:cubicBezTo>
                  <a:pt x="15976" y="346"/>
                  <a:pt x="15904" y="346"/>
                  <a:pt x="15904" y="346"/>
                </a:cubicBezTo>
                <a:cubicBezTo>
                  <a:pt x="15832" y="218"/>
                  <a:pt x="15688" y="89"/>
                  <a:pt x="15472" y="89"/>
                </a:cubicBezTo>
                <a:lnTo>
                  <a:pt x="48" y="0"/>
                </a:lnTo>
                <a:cubicBezTo>
                  <a:pt x="32" y="7193"/>
                  <a:pt x="16" y="14388"/>
                  <a:pt x="0" y="21581"/>
                </a:cubicBezTo>
                <a:lnTo>
                  <a:pt x="15472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622638" y="4513983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6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204" name="Shape 204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9" name="Group 229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217" name="Shape 217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0" name="Shape 230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1942414" y="609600"/>
            <a:ext cx="6591987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xfrm>
            <a:off x="1942414" y="4354045"/>
            <a:ext cx="6591987" cy="15558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" name="Shape 233"/>
          <p:cNvSpPr/>
          <p:nvPr/>
        </p:nvSpPr>
        <p:spPr>
          <a:xfrm flipV="1">
            <a:off x="57" y="3166527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xfrm>
            <a:off x="710532" y="3228582"/>
            <a:ext cx="385674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3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241" name="Shape 241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254" name="Shape 254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8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xfrm>
            <a:off x="2415971" y="3505200"/>
            <a:ext cx="5653889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3"/>
          </p:nvPr>
        </p:nvSpPr>
        <p:spPr>
          <a:xfrm>
            <a:off x="1942414" y="4354045"/>
            <a:ext cx="6591986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 flipV="1">
            <a:off x="57" y="3166527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808315" y="327092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73" name="Shape 273"/>
          <p:cNvSpPr/>
          <p:nvPr/>
        </p:nvSpPr>
        <p:spPr>
          <a:xfrm>
            <a:off x="8169533" y="2584393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xfrm>
            <a:off x="710532" y="3228582"/>
            <a:ext cx="385674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93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281" name="Shape 281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294" name="Shape 294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7" name="Shape 307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1942414" y="2438400"/>
            <a:ext cx="6591987" cy="2724846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xfrm>
            <a:off x="1942414" y="5181600"/>
            <a:ext cx="6591987" cy="7296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lvl1pPr>
            <a:lvl2pPr marL="778668" indent="-321468">
              <a:lnSpc>
                <a:spcPct val="100000"/>
              </a:lnSpc>
              <a:buClrTx/>
              <a:buFontTx/>
              <a:defRPr sz="1800">
                <a:solidFill>
                  <a:srgbClr val="595959"/>
                </a:solidFill>
              </a:defRPr>
            </a:lvl2pPr>
            <a:lvl3pPr marL="1208314" indent="-293914">
              <a:lnSpc>
                <a:spcPct val="100000"/>
              </a:lnSpc>
              <a:buClrTx/>
              <a:buFontTx/>
              <a:defRPr sz="1800">
                <a:solidFill>
                  <a:srgbClr val="595959"/>
                </a:solidFill>
              </a:defRPr>
            </a:lvl3pPr>
            <a:lvl4pPr marL="1714500" indent="-342900">
              <a:lnSpc>
                <a:spcPct val="100000"/>
              </a:lnSpc>
              <a:buClrTx/>
              <a:buFontTx/>
              <a:defRPr sz="1800">
                <a:solidFill>
                  <a:srgbClr val="595959"/>
                </a:solidFill>
              </a:defRPr>
            </a:lvl4pPr>
            <a:lvl5pPr marL="2171700" indent="-342900">
              <a:lnSpc>
                <a:spcPct val="100000"/>
              </a:lnSpc>
              <a:buClrTx/>
              <a:buFontTx/>
              <a:defRPr sz="1800">
                <a:solidFill>
                  <a:srgbClr val="59595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Shape 310"/>
          <p:cNvSpPr/>
          <p:nvPr/>
        </p:nvSpPr>
        <p:spPr>
          <a:xfrm flipV="1">
            <a:off x="57" y="4910659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xfrm>
            <a:off x="710532" y="4967530"/>
            <a:ext cx="385674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330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318" name="Shape 318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3" name="Group 343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331" name="Shape 331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8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xfrm>
            <a:off x="1942414" y="4343400"/>
            <a:ext cx="6688293" cy="8382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3"/>
          </p:nvPr>
        </p:nvSpPr>
        <p:spPr>
          <a:xfrm>
            <a:off x="1942415" y="5181600"/>
            <a:ext cx="6688292" cy="72962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 flipV="1">
            <a:off x="57" y="4910659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808315" y="327092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350" name="Shape 350"/>
          <p:cNvSpPr/>
          <p:nvPr/>
        </p:nvSpPr>
        <p:spPr>
          <a:xfrm>
            <a:off x="8169533" y="2584393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xfrm>
            <a:off x="710532" y="4967530"/>
            <a:ext cx="385674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70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358" name="Shape 358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371" name="Shape 371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4" name="Shape 384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1942415" y="627407"/>
            <a:ext cx="6591985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1942414" y="4343400"/>
            <a:ext cx="6591987" cy="8382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body" sz="quarter" idx="13"/>
          </p:nvPr>
        </p:nvSpPr>
        <p:spPr>
          <a:xfrm>
            <a:off x="1942414" y="5181600"/>
            <a:ext cx="6591986" cy="72962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 flipV="1">
            <a:off x="57" y="4910659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sldNum" sz="quarter" idx="2"/>
          </p:nvPr>
        </p:nvSpPr>
        <p:spPr>
          <a:xfrm>
            <a:off x="710532" y="4967530"/>
            <a:ext cx="385674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1"/>
          </p:nvPr>
        </p:nvSpPr>
        <p:spPr>
          <a:xfrm>
            <a:off x="1942414" y="2133600"/>
            <a:ext cx="6591987" cy="3886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8" name="Shape 3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xfrm>
            <a:off x="6878535" y="627405"/>
            <a:ext cx="1656133" cy="5283819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406" name="Shape 406"/>
          <p:cNvSpPr>
            <a:spLocks noGrp="1"/>
          </p:cNvSpPr>
          <p:nvPr>
            <p:ph type="body" sz="half" idx="1"/>
          </p:nvPr>
        </p:nvSpPr>
        <p:spPr>
          <a:xfrm>
            <a:off x="1942415" y="627405"/>
            <a:ext cx="4716350" cy="528381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7" name="Shape 4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200" cy="128089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1942414" y="2133600"/>
            <a:ext cx="6591987" cy="377762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7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85" name="Shape 85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98" name="Shape 98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" name="Shape 111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942414" y="2074561"/>
            <a:ext cx="6591987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1942414" y="3581400"/>
            <a:ext cx="6591987" cy="860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Shape 114"/>
          <p:cNvSpPr/>
          <p:nvPr/>
        </p:nvSpPr>
        <p:spPr>
          <a:xfrm flipV="1">
            <a:off x="57" y="3166527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710532" y="3228582"/>
            <a:ext cx="385674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1942415" y="2136706"/>
            <a:ext cx="3197532" cy="376739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2265352" y="2226625"/>
            <a:ext cx="2874597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3"/>
          </p:nvPr>
        </p:nvSpPr>
        <p:spPr>
          <a:xfrm>
            <a:off x="5656153" y="2223398"/>
            <a:ext cx="28732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1942414" y="446087"/>
            <a:ext cx="2629586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sz="half" idx="1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</p:spPr>
        <p:txBody>
          <a:bodyPr anchor="ctr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3"/>
          </p:nvPr>
        </p:nvSpPr>
        <p:spPr>
          <a:xfrm>
            <a:off x="1942414" y="1598612"/>
            <a:ext cx="2629586" cy="42624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8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166" name="Shape 166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179" name="Shape 179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Shape 192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1942414" y="4800600"/>
            <a:ext cx="6591987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194" name="Shape 194"/>
          <p:cNvSpPr>
            <a:spLocks noGrp="1"/>
          </p:cNvSpPr>
          <p:nvPr>
            <p:ph type="pic" idx="13"/>
          </p:nvPr>
        </p:nvSpPr>
        <p:spPr>
          <a:xfrm>
            <a:off x="1942414" y="634965"/>
            <a:ext cx="6591987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942414" y="5367337"/>
            <a:ext cx="6591987" cy="493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/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200"/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200"/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200"/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Shape 196"/>
          <p:cNvSpPr/>
          <p:nvPr/>
        </p:nvSpPr>
        <p:spPr>
          <a:xfrm flipV="1">
            <a:off x="57" y="4910659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710532" y="4967530"/>
            <a:ext cx="385674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1" y="228600"/>
            <a:ext cx="1981201" cy="6638629"/>
            <a:chOff x="0" y="0"/>
            <a:chExt cx="1981200" cy="6638628"/>
          </a:xfrm>
        </p:grpSpPr>
        <p:sp>
          <p:nvSpPr>
            <p:cNvPr id="2" name="Shape 2"/>
            <p:cNvSpPr/>
            <p:nvPr/>
          </p:nvSpPr>
          <p:spPr>
            <a:xfrm>
              <a:off x="0" y="2346443"/>
              <a:ext cx="69925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89348" y="2927929"/>
              <a:ext cx="449333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560692" y="5218460"/>
              <a:ext cx="423435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666874" y="6275199"/>
              <a:ext cx="119132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69924" y="2972659"/>
              <a:ext cx="571053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18152" y="0"/>
              <a:ext cx="71197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54385" y="2715463"/>
              <a:ext cx="54387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534794" y="5250144"/>
              <a:ext cx="132081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38679" y="1170426"/>
              <a:ext cx="1442522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640976" y="6301291"/>
              <a:ext cx="112658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534794" y="5130865"/>
              <a:ext cx="25899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590475" y="6016138"/>
              <a:ext cx="165748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2E5369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0421" y="748"/>
            <a:ext cx="1952272" cy="6852506"/>
            <a:chOff x="0" y="0"/>
            <a:chExt cx="1952271" cy="6852504"/>
          </a:xfrm>
        </p:grpSpPr>
        <p:sp>
          <p:nvSpPr>
            <p:cNvPr id="15" name="Shape 15"/>
            <p:cNvSpPr/>
            <p:nvPr/>
          </p:nvSpPr>
          <p:spPr>
            <a:xfrm>
              <a:off x="0" y="-1"/>
              <a:ext cx="409501" cy="44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33309" y="4315724"/>
              <a:ext cx="35077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11066" y="5861934"/>
              <a:ext cx="357124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09500" y="4363625"/>
              <a:ext cx="457119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68068" y="1288451"/>
              <a:ext cx="141428" cy="30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98362" y="6570852"/>
              <a:ext cx="111106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93628" y="4106881"/>
              <a:ext cx="68252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84083" y="3145052"/>
              <a:ext cx="1168189" cy="271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66618" y="6599591"/>
              <a:ext cx="99996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84083" y="5896421"/>
              <a:ext cx="114280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84083" y="5771881"/>
              <a:ext cx="31745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11066" y="6321773"/>
              <a:ext cx="174594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2E536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Shape 28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2E536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 flipV="1">
            <a:off x="57" y="711193"/>
            <a:ext cx="1365443" cy="50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600" extrusionOk="0">
                <a:moveTo>
                  <a:pt x="21451" y="10139"/>
                </a:moveTo>
                <a:lnTo>
                  <a:pt x="17835" y="406"/>
                </a:lnTo>
                <a:cubicBezTo>
                  <a:pt x="17811" y="339"/>
                  <a:pt x="17781" y="270"/>
                  <a:pt x="17756" y="203"/>
                </a:cubicBezTo>
                <a:cubicBezTo>
                  <a:pt x="17683" y="0"/>
                  <a:pt x="17607" y="0"/>
                  <a:pt x="17531" y="0"/>
                </a:cubicBezTo>
                <a:lnTo>
                  <a:pt x="16099" y="0"/>
                </a:lnTo>
                <a:lnTo>
                  <a:pt x="0" y="134"/>
                </a:lnTo>
                <a:lnTo>
                  <a:pt x="0" y="21600"/>
                </a:lnTo>
                <a:lnTo>
                  <a:pt x="16099" y="21496"/>
                </a:lnTo>
                <a:lnTo>
                  <a:pt x="17531" y="21496"/>
                </a:lnTo>
                <a:cubicBezTo>
                  <a:pt x="17607" y="21496"/>
                  <a:pt x="17683" y="21295"/>
                  <a:pt x="17756" y="21295"/>
                </a:cubicBezTo>
                <a:cubicBezTo>
                  <a:pt x="17756" y="21090"/>
                  <a:pt x="17835" y="21090"/>
                  <a:pt x="17835" y="21090"/>
                </a:cubicBezTo>
                <a:lnTo>
                  <a:pt x="21451" y="11357"/>
                </a:lnTo>
                <a:cubicBezTo>
                  <a:pt x="21600" y="10951"/>
                  <a:pt x="21600" y="10547"/>
                  <a:pt x="21451" y="1013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710532" y="772225"/>
            <a:ext cx="385674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1581AA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609600" marR="0" indent="-609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1pPr>
      <a:lvl2pPr marL="1028700" marR="0" indent="-5715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2pPr>
      <a:lvl3pPr marL="1436914" marR="0" indent="-522514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3pPr>
      <a:lvl4pPr marL="1981200" marR="0" indent="-609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4pPr>
      <a:lvl5pPr marL="2438400" marR="0" indent="-609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5pPr>
      <a:lvl6pPr marL="2895600" marR="0" indent="-609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6pPr>
      <a:lvl7pPr marL="3352800" marR="0" indent="-609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7pPr>
      <a:lvl8pPr marL="3810000" marR="0" indent="-609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8pPr>
      <a:lvl9pPr marL="4267200" marR="0" indent="-609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 3"/>
        <a:buChar char=""/>
        <a:tabLst/>
        <a:defRPr sz="32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ctrTitle"/>
          </p:nvPr>
        </p:nvSpPr>
        <p:spPr>
          <a:xfrm>
            <a:off x="1942415" y="2514600"/>
            <a:ext cx="6600453" cy="226278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关键词提取</a:t>
            </a:r>
          </a:p>
        </p:txBody>
      </p:sp>
      <p:sp>
        <p:nvSpPr>
          <p:cNvPr id="417" name="Shape 417"/>
          <p:cNvSpPr>
            <a:spLocks noGrp="1"/>
          </p:cNvSpPr>
          <p:nvPr>
            <p:ph type="subTitle" sz="quarter" idx="1"/>
          </p:nvPr>
        </p:nvSpPr>
        <p:spPr>
          <a:xfrm>
            <a:off x="1942415" y="4777380"/>
            <a:ext cx="6600453" cy="1126284"/>
          </a:xfrm>
          <a:prstGeom prst="rect">
            <a:avLst/>
          </a:prstGeom>
        </p:spPr>
        <p:txBody>
          <a:bodyPr/>
          <a:lstStyle/>
          <a:p>
            <a:r>
              <a:t>2016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数据结构与算法大作业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贝叶斯公式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1095910" y="2133600"/>
            <a:ext cx="7438491" cy="3777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设X、Y是两个事件，且P(Y)&gt;0，称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P(Y|X) = P(XY) / P(X)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为在事件Y发生的条件下事件X发生的</a:t>
            </a:r>
            <a:r>
              <a: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条件概率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。</a:t>
            </a:r>
          </a:p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P(Y|X) = P(X|Y)*P(Y) / P(X)</a:t>
            </a:r>
          </a:p>
          <a:p>
            <a:pPr marL="0" indent="0">
              <a:buClrTx/>
              <a:buSzTx/>
              <a:buFontTx/>
              <a:buNone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defRPr>
            </a:pPr>
            <a:r>
              <a:t>为贝叶斯公式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贝叶斯公式应用举例</a:t>
            </a:r>
          </a:p>
        </p:txBody>
      </p:sp>
      <p:sp>
        <p:nvSpPr>
          <p:cNvPr id="461" name="Shape 461"/>
          <p:cNvSpPr>
            <a:spLocks noGrp="1"/>
          </p:cNvSpPr>
          <p:nvPr>
            <p:ph type="body" idx="1"/>
          </p:nvPr>
        </p:nvSpPr>
        <p:spPr>
          <a:xfrm>
            <a:off x="1110300" y="1651359"/>
            <a:ext cx="7674858" cy="4743569"/>
          </a:xfrm>
          <a:prstGeom prst="rect">
            <a:avLst/>
          </a:prstGeom>
        </p:spPr>
        <p:txBody>
          <a:bodyPr/>
          <a:lstStyle/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考虑一个医疗诊断问题，有两种可能的假设：</a:t>
            </a:r>
          </a:p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（1）病人有癌症。（2）病人无癌症。</a:t>
            </a:r>
          </a:p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样本数据来自某化验测试，它也有两种可能的结果：阳性和阴性。</a:t>
            </a:r>
          </a:p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假设我们已经有先验知识：在所有人口中只有0.008的人患病。此外，化验测试对有病的患者有98%的可能返回阳性结果，对无病患者有97%的可能返回阴性结果。</a:t>
            </a:r>
          </a:p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上面的数据可以用以下概率式子表示：</a:t>
            </a:r>
          </a:p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P(cancer)=0.008,          P(无cancer)=0.992</a:t>
            </a:r>
          </a:p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P(阳性|cancer)=0.98,    P(阴性|cancer)=0.02</a:t>
            </a:r>
          </a:p>
          <a:p>
            <a:pPr marL="0" indent="0" defTabSz="315468">
              <a:spcBef>
                <a:spcPts val="600"/>
              </a:spcBef>
              <a:buClrTx/>
              <a:buSzTx/>
              <a:buFontTx/>
              <a:buNone/>
              <a:defRPr sz="2208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P(阳性|无cancer)=0.03， P(阴性|无cancer)=0.97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贝叶斯公式应用举例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523796" y="1508396"/>
            <a:ext cx="8309568" cy="4870001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spcBef>
                <a:spcPts val="800"/>
              </a:spcBef>
              <a:buClrTx/>
              <a:buSzTx/>
              <a:buFontTx/>
              <a:buNone/>
              <a:defRPr sz="2592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假设现在有一个新病人，化验测试返回阳性，是否将病人断定为有癌症呢？</a:t>
            </a:r>
          </a:p>
          <a:p>
            <a:pPr marL="0" indent="0" defTabSz="370331">
              <a:spcBef>
                <a:spcPts val="800"/>
              </a:spcBef>
              <a:buClrTx/>
              <a:buSzTx/>
              <a:buFontTx/>
              <a:buNone/>
              <a:defRPr sz="2592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在这里，Y={cancer，无cancer}，共两个类别，这个新病人是一个样本，他有一个属性阳性，可以令x=(阳性)。</a:t>
            </a:r>
          </a:p>
          <a:p>
            <a:pPr marL="0" indent="0" defTabSz="370331">
              <a:spcBef>
                <a:spcPts val="800"/>
              </a:spcBef>
              <a:buClrTx/>
              <a:buSzTx/>
              <a:buFontTx/>
              <a:buNone/>
              <a:defRPr sz="2592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我们可以来计算各个类别的后验概率：</a:t>
            </a:r>
          </a:p>
          <a:p>
            <a:pPr marL="0" indent="0" defTabSz="370331">
              <a:spcBef>
                <a:spcPts val="800"/>
              </a:spcBef>
              <a:buClrTx/>
              <a:buSzTx/>
              <a:buFontTx/>
              <a:buNone/>
              <a:defRPr sz="2592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P(cancer | 阳性) = P(阳性 | cancer)p(cancer)/p(阳性)=0.98*0.008/p(阳性) = 0.0078/p(阳性)</a:t>
            </a:r>
          </a:p>
          <a:p>
            <a:pPr marL="0" indent="0" defTabSz="370331">
              <a:spcBef>
                <a:spcPts val="800"/>
              </a:spcBef>
              <a:buClrTx/>
              <a:buSzTx/>
              <a:buFontTx/>
              <a:buNone/>
              <a:defRPr sz="2592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P(无cancer | 阳性) =P(阳性 | 无cancer)*p(无cancer)/p(阳性)=0.03*0.992 /p(阳性)= 0.0298/p(阳性)</a:t>
            </a:r>
          </a:p>
          <a:p>
            <a:pPr marL="0" indent="0" defTabSz="370331">
              <a:spcBef>
                <a:spcPts val="800"/>
              </a:spcBef>
              <a:buClrTx/>
              <a:buSzTx/>
              <a:buFontTx/>
              <a:buNone/>
              <a:defRPr sz="2592"/>
            </a:pP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rPr>
              <a:t>因此，应该判断为无癌症。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几点需要考虑的</a:t>
            </a:r>
          </a:p>
        </p:txBody>
      </p:sp>
      <p:sp>
        <p:nvSpPr>
          <p:cNvPr id="467" name="Shape 46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1、训练样本中无关词汇（网址、符号、定冠词等）</a:t>
            </a:r>
          </a:p>
          <a:p>
            <a:r>
              <a:t>2、训练样本中没有覆盖词汇，条件概率m估计</a:t>
            </a:r>
          </a:p>
          <a:p>
            <a:r>
              <a:t>3、在语句分类中排序算法。</a:t>
            </a:r>
          </a:p>
          <a:p>
            <a:r>
              <a:t>4、循环检测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背景介绍</a:t>
            </a:r>
          </a:p>
        </p:txBody>
      </p:sp>
      <p:grpSp>
        <p:nvGrpSpPr>
          <p:cNvPr id="422" name="Group 422"/>
          <p:cNvGrpSpPr/>
          <p:nvPr/>
        </p:nvGrpSpPr>
        <p:grpSpPr>
          <a:xfrm>
            <a:off x="200478" y="1228453"/>
            <a:ext cx="6949152" cy="2595473"/>
            <a:chOff x="0" y="0"/>
            <a:chExt cx="6949150" cy="2595472"/>
          </a:xfrm>
        </p:grpSpPr>
        <p:pic>
          <p:nvPicPr>
            <p:cNvPr id="42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6517351" cy="20366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0" name="图片 419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949151" cy="2595473"/>
            </a:xfrm>
            <a:prstGeom prst="rect">
              <a:avLst/>
            </a:prstGeom>
            <a:effectLst/>
          </p:spPr>
        </p:pic>
      </p:grpSp>
      <p:grpSp>
        <p:nvGrpSpPr>
          <p:cNvPr id="425" name="Group 425"/>
          <p:cNvGrpSpPr/>
          <p:nvPr/>
        </p:nvGrpSpPr>
        <p:grpSpPr>
          <a:xfrm>
            <a:off x="1729301" y="2267793"/>
            <a:ext cx="6989355" cy="3601728"/>
            <a:chOff x="0" y="0"/>
            <a:chExt cx="6989353" cy="3601727"/>
          </a:xfrm>
        </p:grpSpPr>
        <p:pic>
          <p:nvPicPr>
            <p:cNvPr id="424" name="image2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5900" y="139700"/>
              <a:ext cx="6557554" cy="304292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3" name="图片 422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989354" cy="3601728"/>
            </a:xfrm>
            <a:prstGeom prst="rect">
              <a:avLst/>
            </a:prstGeom>
            <a:effectLst/>
          </p:spPr>
        </p:pic>
      </p:grpSp>
      <p:sp>
        <p:nvSpPr>
          <p:cNvPr id="426" name="Shape 426"/>
          <p:cNvSpPr/>
          <p:nvPr/>
        </p:nvSpPr>
        <p:spPr>
          <a:xfrm flipH="1">
            <a:off x="548637" y="1463915"/>
            <a:ext cx="5538654" cy="401897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7" name="Shape 427"/>
          <p:cNvSpPr/>
          <p:nvPr/>
        </p:nvSpPr>
        <p:spPr>
          <a:xfrm flipH="1">
            <a:off x="4384762" y="2821576"/>
            <a:ext cx="1506588" cy="300448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430" name="Group 430"/>
          <p:cNvGrpSpPr/>
          <p:nvPr/>
        </p:nvGrpSpPr>
        <p:grpSpPr>
          <a:xfrm>
            <a:off x="834630" y="3640732"/>
            <a:ext cx="7055213" cy="2658682"/>
            <a:chOff x="0" y="0"/>
            <a:chExt cx="7055211" cy="2658680"/>
          </a:xfrm>
        </p:grpSpPr>
        <p:pic>
          <p:nvPicPr>
            <p:cNvPr id="429" name="image3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15900" y="139700"/>
              <a:ext cx="6623412" cy="209988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8" name="图片 427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7055212" cy="2658681"/>
            </a:xfrm>
            <a:prstGeom prst="rect">
              <a:avLst/>
            </a:prstGeom>
            <a:effectLst/>
          </p:spPr>
        </p:pic>
      </p:grpSp>
      <p:grpSp>
        <p:nvGrpSpPr>
          <p:cNvPr id="433" name="Group 433"/>
          <p:cNvGrpSpPr/>
          <p:nvPr/>
        </p:nvGrpSpPr>
        <p:grpSpPr>
          <a:xfrm>
            <a:off x="834630" y="5539138"/>
            <a:ext cx="7042150" cy="1520826"/>
            <a:chOff x="0" y="0"/>
            <a:chExt cx="7042149" cy="1520825"/>
          </a:xfrm>
        </p:grpSpPr>
        <p:pic>
          <p:nvPicPr>
            <p:cNvPr id="432" name="image4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r="6121"/>
            <a:stretch>
              <a:fillRect/>
            </a:stretch>
          </p:blipFill>
          <p:spPr>
            <a:xfrm>
              <a:off x="215900" y="139700"/>
              <a:ext cx="6610350" cy="9620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1" name="图片 430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7042150" cy="1520825"/>
            </a:xfrm>
            <a:prstGeom prst="rect">
              <a:avLst/>
            </a:prstGeom>
            <a:effectLst/>
          </p:spPr>
        </p:pic>
      </p:grpSp>
      <p:sp>
        <p:nvSpPr>
          <p:cNvPr id="434" name="Shape 434"/>
          <p:cNvSpPr/>
          <p:nvPr/>
        </p:nvSpPr>
        <p:spPr>
          <a:xfrm flipH="1">
            <a:off x="1480454" y="6198325"/>
            <a:ext cx="3574873" cy="385356"/>
          </a:xfrm>
          <a:prstGeom prst="rect">
            <a:avLst/>
          </a:prstGeom>
          <a:ln w="38100" cap="rnd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+mn-lt"/>
                <a:ea typeface="+mn-ea"/>
                <a:cs typeface="+mn-cs"/>
                <a:sym typeface="Helvetica"/>
              </a:rPr>
              <a:t>大作业</a:t>
            </a:r>
            <a:r>
              <a:t>——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英文关键词提取</a:t>
            </a:r>
          </a:p>
        </p:txBody>
      </p:sp>
      <p:sp>
        <p:nvSpPr>
          <p:cNvPr id="437" name="Shape 437"/>
          <p:cNvSpPr>
            <a:spLocks noGrp="1"/>
          </p:cNvSpPr>
          <p:nvPr>
            <p:ph type="body" idx="1"/>
          </p:nvPr>
        </p:nvSpPr>
        <p:spPr>
          <a:xfrm>
            <a:off x="1069139" y="1659102"/>
            <a:ext cx="7397932" cy="4422816"/>
          </a:xfrm>
          <a:prstGeom prst="rect">
            <a:avLst/>
          </a:prstGeom>
        </p:spPr>
        <p:txBody>
          <a:bodyPr/>
          <a:lstStyle/>
          <a:p>
            <a:pPr marL="336042" indent="-336042" defTabSz="448055">
              <a:spcBef>
                <a:spcPts val="900"/>
              </a:spcBef>
              <a:defRPr sz="3136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训练语句：</a:t>
            </a:r>
            <a:r>
              <a:t>4000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个，每个句子约</a:t>
            </a:r>
            <a:r>
              <a:t>30-100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词不等。给出每个句子对应的标签，每个句子有</a:t>
            </a:r>
            <a:r>
              <a:t>3-10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个左右标签，标签共有350个左右。</a:t>
            </a:r>
          </a:p>
          <a:p>
            <a:pPr marL="336042" indent="-336042" defTabSz="448055">
              <a:spcBef>
                <a:spcPts val="900"/>
              </a:spcBef>
              <a:defRPr sz="3136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自己</a:t>
            </a:r>
            <a:r>
              <a:t>构建标签与句子对应的数据库，以及算法</a:t>
            </a:r>
          </a:p>
          <a:p>
            <a:pPr marL="336042" indent="-336042" defTabSz="448055">
              <a:spcBef>
                <a:spcPts val="900"/>
              </a:spcBef>
              <a:defRPr sz="3136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检测语句：约</a:t>
            </a:r>
            <a:r>
              <a:t>500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个检测语句，请你输出最多</a:t>
            </a:r>
            <a:r>
              <a:t>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个标签。（检测语句不给）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输入训练语句格式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idx="1"/>
          </p:nvPr>
        </p:nvSpPr>
        <p:spPr>
          <a:xfrm>
            <a:off x="783770" y="1515292"/>
            <a:ext cx="7750631" cy="495082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defRPr sz="29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文件名：</a:t>
            </a:r>
            <a:r>
              <a:t>train.data</a:t>
            </a:r>
            <a:endParaRPr sz="3200"/>
          </a:p>
          <a:p>
            <a:pPr marL="342900" indent="-342900">
              <a:lnSpc>
                <a:spcPct val="80000"/>
              </a:lnSpc>
              <a:defRPr sz="29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编号</a:t>
            </a:r>
            <a:r>
              <a:t>#$#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句子</a:t>
            </a:r>
            <a:r>
              <a:t>#$#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</a:t>
            </a:r>
            <a:r>
              <a:t>1,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</a:t>
            </a:r>
            <a:r>
              <a:t>2,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</a:t>
            </a:r>
            <a:r>
              <a:t>3,</a:t>
            </a:r>
            <a:endParaRPr sz="1600"/>
          </a:p>
          <a:p>
            <a:pPr marL="342900" indent="-342900">
              <a:lnSpc>
                <a:spcPct val="80000"/>
              </a:lnSpc>
              <a:defRPr sz="29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句子中可能含有：正常句子、网址、专业术语、缩写、</a:t>
            </a:r>
            <a:r>
              <a:t>符号……</a:t>
            </a:r>
            <a:endParaRPr sz="3200"/>
          </a:p>
          <a:p>
            <a:pPr marL="342900" indent="-342900">
              <a:lnSpc>
                <a:spcPct val="80000"/>
              </a:lnSpc>
              <a:defRPr sz="2900"/>
            </a:pPr>
            <a:r>
              <a:t>8#$#A web based app to allow users to submit written work (and posibly latter other media such as pictures or music) for their peers to read and review.  Configurable catagories with a rating system.#$#Education,File Sharing,WWW/HTTP,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测试、输出语句格式</a:t>
            </a:r>
          </a:p>
        </p:txBody>
      </p:sp>
      <p:sp>
        <p:nvSpPr>
          <p:cNvPr id="443" name="Shape 443"/>
          <p:cNvSpPr>
            <a:spLocks noGrp="1"/>
          </p:cNvSpPr>
          <p:nvPr>
            <p:ph type="body" idx="1"/>
          </p:nvPr>
        </p:nvSpPr>
        <p:spPr>
          <a:xfrm>
            <a:off x="927462" y="1606730"/>
            <a:ext cx="7606939" cy="430449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>
                <a:latin typeface="+mn-lt"/>
                <a:ea typeface="+mn-ea"/>
                <a:cs typeface="+mn-cs"/>
                <a:sym typeface="Helvetica"/>
              </a:rPr>
              <a:t>输入文件：</a:t>
            </a:r>
            <a:r>
              <a:t>test.data</a:t>
            </a:r>
          </a:p>
          <a:p>
            <a:pPr marL="342900" indent="-342900"/>
            <a:r>
              <a:rPr>
                <a:latin typeface="+mn-lt"/>
                <a:ea typeface="+mn-ea"/>
                <a:cs typeface="+mn-cs"/>
                <a:sym typeface="Helvetica"/>
              </a:rPr>
              <a:t>每行输入：编号</a:t>
            </a:r>
            <a:r>
              <a:t>#$#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语句</a:t>
            </a:r>
          </a:p>
          <a:p>
            <a:pPr marL="342900" indent="-342900"/>
            <a:r>
              <a:rPr>
                <a:latin typeface="+mn-lt"/>
                <a:ea typeface="+mn-ea"/>
                <a:cs typeface="+mn-cs"/>
                <a:sym typeface="Helvetica"/>
              </a:rPr>
              <a:t>输出文件：</a:t>
            </a:r>
            <a:r>
              <a:t>result.data</a:t>
            </a:r>
          </a:p>
          <a:p>
            <a:pPr marL="342900" indent="-342900"/>
            <a:r>
              <a:rPr>
                <a:latin typeface="+mn-lt"/>
                <a:ea typeface="+mn-ea"/>
                <a:cs typeface="+mn-cs"/>
                <a:sym typeface="Helvetica"/>
              </a:rPr>
              <a:t>每行输出：编号</a:t>
            </a:r>
            <a:r>
              <a:t>#$#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</a:t>
            </a:r>
            <a:r>
              <a:t>1,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</a:t>
            </a:r>
            <a:r>
              <a:t>2,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</a:t>
            </a:r>
            <a:r>
              <a:t>3,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作业要求</a:t>
            </a:r>
          </a:p>
        </p:txBody>
      </p:sp>
      <p:sp>
        <p:nvSpPr>
          <p:cNvPr id="446" name="Shape 446"/>
          <p:cNvSpPr>
            <a:spLocks noGrp="1"/>
          </p:cNvSpPr>
          <p:nvPr>
            <p:ph type="body" idx="1"/>
          </p:nvPr>
        </p:nvSpPr>
        <p:spPr>
          <a:xfrm>
            <a:off x="1149530" y="2133600"/>
            <a:ext cx="7384872" cy="377762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dirty="0"/>
              <a:t>1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、组内分工明确</a:t>
            </a:r>
          </a:p>
          <a:p>
            <a:pPr marL="342900" indent="-342900"/>
            <a:r>
              <a:rPr dirty="0"/>
              <a:t>2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、如参考论文中的算法、其他组想法、网上已有代码，请标出参考来源</a:t>
            </a:r>
          </a:p>
          <a:p>
            <a:pPr marL="342900" indent="-342900"/>
            <a:r>
              <a:rPr dirty="0"/>
              <a:t>3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、提交报告（含分工情况）、</a:t>
            </a:r>
            <a:r>
              <a:rPr smtClean="0">
                <a:latin typeface="+mn-lt"/>
                <a:ea typeface="+mn-ea"/>
                <a:cs typeface="+mn-cs"/>
                <a:sym typeface="Helvetica"/>
              </a:rPr>
              <a:t>源代码及存储数据结构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评分标准</a:t>
            </a:r>
          </a:p>
        </p:txBody>
      </p:sp>
      <p:sp>
        <p:nvSpPr>
          <p:cNvPr id="449" name="Shape 449"/>
          <p:cNvSpPr>
            <a:spLocks noGrp="1"/>
          </p:cNvSpPr>
          <p:nvPr>
            <p:ph type="body" idx="1"/>
          </p:nvPr>
        </p:nvSpPr>
        <p:spPr>
          <a:xfrm>
            <a:off x="874877" y="2133600"/>
            <a:ext cx="8286192" cy="377762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、是否完成大作业内容、</a:t>
            </a:r>
            <a:r>
              <a:t>满足作业要求</a:t>
            </a:r>
          </a:p>
          <a:p>
            <a:pPr marL="342900" indent="-342900"/>
            <a:r>
              <a:t>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、检测时与答案匹配程度</a:t>
            </a:r>
          </a:p>
          <a:p>
            <a:pPr marL="342900" indent="-342900"/>
            <a:r>
              <a:t>3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、算法，优化方法</a:t>
            </a:r>
            <a:r>
              <a:t>的高级程度／创新程度</a:t>
            </a:r>
          </a:p>
          <a:p>
            <a:pPr marL="342900" indent="-342900"/>
            <a:r>
              <a:t>4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、报告是否认真</a:t>
            </a:r>
          </a:p>
          <a:p>
            <a:pPr marL="342900" indent="-342900"/>
            <a:r>
              <a:t>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、必要的代码注释、代码风格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朴素贝叶斯分类方法</a:t>
            </a:r>
          </a:p>
        </p:txBody>
      </p:sp>
      <p:sp>
        <p:nvSpPr>
          <p:cNvPr id="452" name="Shape 4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1" cy="1280891"/>
          </a:xfrm>
          <a:prstGeom prst="rect">
            <a:avLst/>
          </a:prstGeom>
        </p:spPr>
        <p:txBody>
          <a:bodyPr/>
          <a:lstStyle/>
          <a:p>
            <a:r>
              <a:t>方法介绍——朴素贝叶斯</a:t>
            </a:r>
          </a:p>
        </p:txBody>
      </p:sp>
      <p:sp>
        <p:nvSpPr>
          <p:cNvPr id="455" name="Shape 455"/>
          <p:cNvSpPr>
            <a:spLocks noGrp="1"/>
          </p:cNvSpPr>
          <p:nvPr>
            <p:ph type="body" idx="1"/>
          </p:nvPr>
        </p:nvSpPr>
        <p:spPr>
          <a:xfrm>
            <a:off x="1049358" y="2133600"/>
            <a:ext cx="7485043" cy="377762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spcBef>
                <a:spcPts val="900"/>
              </a:spcBef>
              <a:defRPr sz="3040"/>
            </a:pPr>
            <a:r>
              <a:t>常见的分类方法：支持向量机（SVM）、K-临近算法（KNN）、朴素贝叶斯（Naive Bayesian Moel）。</a:t>
            </a:r>
          </a:p>
          <a:p>
            <a:pPr marL="325754" indent="-325754" defTabSz="434340">
              <a:spcBef>
                <a:spcPts val="900"/>
              </a:spcBef>
              <a:defRPr sz="3040"/>
            </a:pPr>
            <a:r>
              <a:t>有容易实现，运行速度快的特点，被广泛使用。</a:t>
            </a:r>
          </a:p>
          <a:p>
            <a:pPr marL="325754" indent="-325754" defTabSz="434340">
              <a:spcBef>
                <a:spcPts val="900"/>
              </a:spcBef>
              <a:defRPr sz="3040"/>
            </a:pPr>
            <a:r>
              <a:t>朴素贝叶斯分类器假定：给定目标值时属性之间相互条件独立。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丝状">
  <a:themeElements>
    <a:clrScheme name="丝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0000FF"/>
      </a:hlink>
      <a:folHlink>
        <a:srgbClr val="FF00FF"/>
      </a:folHlink>
    </a:clrScheme>
    <a:fontScheme name="丝状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丝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0000FF"/>
      </a:hlink>
      <a:folHlink>
        <a:srgbClr val="FF00FF"/>
      </a:folHlink>
    </a:clrScheme>
    <a:fontScheme name="丝状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丝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Arial</vt:lpstr>
      <vt:lpstr>Century Gothic</vt:lpstr>
      <vt:lpstr>Helvetica</vt:lpstr>
      <vt:lpstr>Wingdings 3</vt:lpstr>
      <vt:lpstr>丝状</vt:lpstr>
      <vt:lpstr>关键词提取</vt:lpstr>
      <vt:lpstr>背景介绍</vt:lpstr>
      <vt:lpstr>大作业——英文关键词提取</vt:lpstr>
      <vt:lpstr>输入训练语句格式</vt:lpstr>
      <vt:lpstr>测试、输出语句格式</vt:lpstr>
      <vt:lpstr>作业要求</vt:lpstr>
      <vt:lpstr>评分标准</vt:lpstr>
      <vt:lpstr>朴素贝叶斯分类方法</vt:lpstr>
      <vt:lpstr>方法介绍——朴素贝叶斯</vt:lpstr>
      <vt:lpstr>贝叶斯公式</vt:lpstr>
      <vt:lpstr>贝叶斯公式应用举例</vt:lpstr>
      <vt:lpstr>贝叶斯公式应用举例</vt:lpstr>
      <vt:lpstr>几点需要考虑的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关键词提取</dc:title>
  <cp:lastModifiedBy>邱赫梓</cp:lastModifiedBy>
  <cp:revision>1</cp:revision>
  <dcterms:modified xsi:type="dcterms:W3CDTF">2016-10-10T15:46:23Z</dcterms:modified>
</cp:coreProperties>
</file>