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7"/>
  </p:notesMasterIdLst>
  <p:sldIdLst>
    <p:sldId id="256" r:id="rId2"/>
    <p:sldId id="267" r:id="rId3"/>
    <p:sldId id="257" r:id="rId4"/>
    <p:sldId id="263" r:id="rId5"/>
    <p:sldId id="264"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25750-CC38-AC2A-5F65-D229B8AD53EA}" v="2359" dt="2024-04-27T05:47:1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D23B0-B04F-4BF1-A554-80AB72E59075}" type="datetimeFigureOut">
              <a:t>2024-04-26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ABC77-CBC1-4E21-B1CD-38DB51026F5D}" type="slidenum">
              <a:t>‹#›</a:t>
            </a:fld>
            <a:endParaRPr lang="ko-KR" altLang="en-US"/>
          </a:p>
        </p:txBody>
      </p:sp>
    </p:spTree>
    <p:extLst>
      <p:ext uri="{BB962C8B-B14F-4D97-AF65-F5344CB8AC3E}">
        <p14:creationId xmlns:p14="http://schemas.microsoft.com/office/powerpoint/2010/main" val="29170383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본</a:t>
            </a:r>
            <a:r>
              <a:rPr lang="en-US" altLang="ko-KR" dirty="0">
                <a:ea typeface="맑은 고딕"/>
              </a:rPr>
              <a:t> </a:t>
            </a:r>
            <a:r>
              <a:rPr lang="ko-KR" altLang="en-US" dirty="0">
                <a:ea typeface="맑은 고딕"/>
              </a:rPr>
              <a:t>프로젝트는</a:t>
            </a:r>
            <a:r>
              <a:rPr lang="en-US" altLang="ko-KR" dirty="0">
                <a:ea typeface="맑은 고딕"/>
              </a:rPr>
              <a:t> </a:t>
            </a:r>
            <a:r>
              <a:rPr lang="ko-KR" altLang="en-US" dirty="0">
                <a:ea typeface="맑은 고딕"/>
              </a:rPr>
              <a:t>술에</a:t>
            </a:r>
            <a:r>
              <a:rPr lang="en-US" altLang="ko-KR" dirty="0">
                <a:ea typeface="맑은 고딕"/>
              </a:rPr>
              <a:t> </a:t>
            </a:r>
            <a:r>
              <a:rPr lang="ko-KR" altLang="en-US" dirty="0">
                <a:ea typeface="맑은 고딕"/>
              </a:rPr>
              <a:t>대해서</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모르는</a:t>
            </a:r>
            <a:r>
              <a:rPr lang="en-US" altLang="ko-KR" dirty="0">
                <a:ea typeface="맑은 고딕"/>
              </a:rPr>
              <a:t> </a:t>
            </a:r>
            <a:r>
              <a:rPr lang="ko-KR" altLang="en-US" dirty="0">
                <a:ea typeface="맑은 고딕"/>
              </a:rPr>
              <a:t>사람도</a:t>
            </a:r>
            <a:r>
              <a:rPr lang="en-US" altLang="ko-KR" dirty="0">
                <a:ea typeface="맑은 고딕"/>
              </a:rPr>
              <a:t> </a:t>
            </a:r>
            <a:r>
              <a:rPr lang="ko-KR" altLang="en-US" dirty="0">
                <a:ea typeface="맑은 고딕"/>
              </a:rPr>
              <a:t>본인의</a:t>
            </a:r>
            <a:r>
              <a:rPr lang="en-US" altLang="ko-KR" dirty="0">
                <a:ea typeface="맑은 고딕"/>
              </a:rPr>
              <a:t> </a:t>
            </a:r>
            <a:r>
              <a:rPr lang="ko-KR" altLang="en-US" dirty="0">
                <a:ea typeface="맑은 고딕"/>
              </a:rPr>
              <a:t>요구사항에</a:t>
            </a:r>
            <a:r>
              <a:rPr lang="en-US" altLang="ko-KR" dirty="0">
                <a:ea typeface="맑은 고딕"/>
              </a:rPr>
              <a:t> </a:t>
            </a:r>
            <a:r>
              <a:rPr lang="ko-KR" altLang="en-US" dirty="0">
                <a:ea typeface="맑은 고딕"/>
              </a:rPr>
              <a:t>따른</a:t>
            </a:r>
            <a:r>
              <a:rPr lang="en-US" altLang="ko-KR" dirty="0">
                <a:ea typeface="맑은 고딕"/>
              </a:rPr>
              <a:t> </a:t>
            </a:r>
            <a:r>
              <a:rPr lang="ko-KR" altLang="en-US" dirty="0">
                <a:ea typeface="맑은 고딕"/>
              </a:rPr>
              <a:t>적절한</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찾을</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있도록</a:t>
            </a:r>
            <a:r>
              <a:rPr lang="en-US" altLang="ko-KR" dirty="0">
                <a:ea typeface="맑은 고딕"/>
              </a:rPr>
              <a:t> </a:t>
            </a:r>
            <a:r>
              <a:rPr lang="ko-KR" altLang="en-US" dirty="0">
                <a:ea typeface="맑은 고딕"/>
              </a:rPr>
              <a:t>시스템을</a:t>
            </a:r>
            <a:r>
              <a:rPr lang="en-US" altLang="ko-KR" dirty="0">
                <a:ea typeface="맑은 고딕"/>
              </a:rPr>
              <a:t> </a:t>
            </a:r>
            <a:r>
              <a:rPr lang="ko-KR" altLang="en-US" dirty="0">
                <a:ea typeface="맑은 고딕"/>
              </a:rPr>
              <a:t>개발하는</a:t>
            </a:r>
            <a:r>
              <a:rPr lang="en-US" altLang="ko-KR" dirty="0">
                <a:ea typeface="맑은 고딕"/>
              </a:rPr>
              <a:t> </a:t>
            </a:r>
            <a:r>
              <a:rPr lang="ko-KR" altLang="en-US" dirty="0">
                <a:ea typeface="맑은 고딕"/>
              </a:rPr>
              <a:t>것이</a:t>
            </a:r>
            <a:r>
              <a:rPr lang="en-US" altLang="ko-KR" dirty="0">
                <a:ea typeface="맑은 고딕"/>
              </a:rPr>
              <a:t> </a:t>
            </a:r>
            <a:r>
              <a:rPr lang="ko-KR" altLang="en-US" dirty="0">
                <a:ea typeface="맑은 고딕"/>
              </a:rPr>
              <a:t>목표입니다</a:t>
            </a:r>
            <a:r>
              <a:rPr lang="en-US" altLang="ko-KR" dirty="0">
                <a:ea typeface="맑은 고딕"/>
              </a:rPr>
              <a:t>. </a:t>
            </a:r>
            <a:r>
              <a:rPr lang="ko-KR" altLang="en-US" dirty="0">
                <a:ea typeface="맑은 고딕"/>
              </a:rPr>
              <a:t>유저가</a:t>
            </a:r>
            <a:r>
              <a:rPr lang="en-US" altLang="ko-KR" dirty="0">
                <a:ea typeface="맑은 고딕"/>
              </a:rPr>
              <a:t> </a:t>
            </a:r>
            <a:r>
              <a:rPr lang="ko-KR" altLang="en-US" dirty="0">
                <a:ea typeface="맑은 고딕"/>
              </a:rPr>
              <a:t>취향에</a:t>
            </a:r>
            <a:r>
              <a:rPr lang="en-US" altLang="ko-KR" dirty="0">
                <a:ea typeface="맑은 고딕"/>
              </a:rPr>
              <a:t> </a:t>
            </a:r>
            <a:r>
              <a:rPr lang="ko-KR" altLang="en-US" dirty="0">
                <a:ea typeface="맑은 고딕"/>
              </a:rPr>
              <a:t>따라</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직관적으로</a:t>
            </a:r>
            <a:r>
              <a:rPr lang="en-US" altLang="ko-KR" dirty="0">
                <a:ea typeface="맑은 고딕"/>
              </a:rPr>
              <a:t> </a:t>
            </a:r>
            <a:r>
              <a:rPr lang="ko-KR" altLang="en-US" dirty="0" err="1">
                <a:ea typeface="맑은 고딕"/>
              </a:rPr>
              <a:t>추천받고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통해</a:t>
            </a:r>
            <a:r>
              <a:rPr lang="en-US" altLang="ko-KR" dirty="0">
                <a:ea typeface="맑은 고딕"/>
              </a:rPr>
              <a:t> </a:t>
            </a:r>
            <a:r>
              <a:rPr lang="ko-KR" altLang="en-US" dirty="0">
                <a:ea typeface="맑은 고딕"/>
              </a:rPr>
              <a:t>만족도를</a:t>
            </a:r>
            <a:r>
              <a:rPr lang="en-US" altLang="ko-KR" dirty="0">
                <a:ea typeface="맑은 고딕"/>
              </a:rPr>
              <a:t> </a:t>
            </a:r>
            <a:r>
              <a:rPr lang="ko-KR" altLang="en-US" dirty="0">
                <a:ea typeface="맑은 고딕"/>
              </a:rPr>
              <a:t>높일</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있다면</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모르는</a:t>
            </a:r>
            <a:r>
              <a:rPr lang="en-US" altLang="ko-KR" dirty="0">
                <a:ea typeface="맑은 고딕"/>
              </a:rPr>
              <a:t> </a:t>
            </a:r>
            <a:r>
              <a:rPr lang="ko-KR" altLang="en-US" dirty="0">
                <a:ea typeface="맑은 고딕"/>
              </a:rPr>
              <a:t>사람들도</a:t>
            </a:r>
            <a:r>
              <a:rPr lang="en-US" altLang="ko-KR" dirty="0">
                <a:ea typeface="맑은 고딕"/>
              </a:rPr>
              <a:t> </a:t>
            </a:r>
            <a:r>
              <a:rPr lang="ko-KR" altLang="en-US" dirty="0">
                <a:ea typeface="맑은 고딕"/>
              </a:rPr>
              <a:t>술에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거부감을</a:t>
            </a:r>
            <a:r>
              <a:rPr lang="en-US" altLang="ko-KR" dirty="0">
                <a:ea typeface="맑은 고딕"/>
              </a:rPr>
              <a:t> </a:t>
            </a:r>
            <a:r>
              <a:rPr lang="ko-KR" altLang="en-US" dirty="0">
                <a:ea typeface="맑은 고딕"/>
              </a:rPr>
              <a:t>줄이면서</a:t>
            </a:r>
            <a:r>
              <a:rPr lang="en-US" altLang="ko-KR" dirty="0">
                <a:ea typeface="맑은 고딕"/>
              </a:rPr>
              <a:t> </a:t>
            </a:r>
            <a:r>
              <a:rPr lang="ko-KR" altLang="en-US" dirty="0">
                <a:ea typeface="맑은 고딕"/>
              </a:rPr>
              <a:t>더</a:t>
            </a:r>
            <a:r>
              <a:rPr lang="en-US" altLang="ko-KR" dirty="0">
                <a:ea typeface="맑은 고딕"/>
              </a:rPr>
              <a:t> </a:t>
            </a:r>
            <a:r>
              <a:rPr lang="ko-KR" altLang="en-US" dirty="0">
                <a:ea typeface="맑은 고딕"/>
              </a:rPr>
              <a:t>친숙하게</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즐길</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있을</a:t>
            </a:r>
            <a:r>
              <a:rPr lang="en-US" altLang="ko-KR" dirty="0">
                <a:ea typeface="맑은 고딕"/>
              </a:rPr>
              <a:t> </a:t>
            </a:r>
            <a:r>
              <a:rPr lang="ko-KR" altLang="en-US" dirty="0">
                <a:ea typeface="맑은 고딕"/>
              </a:rPr>
              <a:t>것입니다</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잘</a:t>
            </a:r>
            <a:r>
              <a:rPr lang="en-US" altLang="ko-KR" dirty="0">
                <a:ea typeface="맑은 고딕"/>
              </a:rPr>
              <a:t> </a:t>
            </a:r>
            <a:r>
              <a:rPr lang="ko-KR" altLang="en-US" dirty="0">
                <a:ea typeface="맑은 고딕"/>
              </a:rPr>
              <a:t>아는</a:t>
            </a:r>
            <a:r>
              <a:rPr lang="en-US" altLang="ko-KR" dirty="0">
                <a:ea typeface="맑은 고딕"/>
              </a:rPr>
              <a:t> </a:t>
            </a:r>
            <a:r>
              <a:rPr lang="ko-KR" altLang="en-US" dirty="0">
                <a:ea typeface="맑은 고딕"/>
              </a:rPr>
              <a:t>사람이나</a:t>
            </a:r>
            <a:r>
              <a:rPr lang="en-US" altLang="ko-KR" dirty="0">
                <a:ea typeface="맑은 고딕"/>
              </a:rPr>
              <a:t> </a:t>
            </a:r>
            <a:r>
              <a:rPr lang="ko-KR" altLang="en-US" dirty="0">
                <a:ea typeface="맑은 고딕"/>
              </a:rPr>
              <a:t>취미로</a:t>
            </a:r>
            <a:r>
              <a:rPr lang="en-US" altLang="ko-KR" dirty="0">
                <a:ea typeface="맑은 고딕"/>
              </a:rPr>
              <a:t> </a:t>
            </a:r>
            <a:r>
              <a:rPr lang="ko-KR" altLang="en-US" dirty="0">
                <a:ea typeface="맑은 고딕"/>
              </a:rPr>
              <a:t>술을</a:t>
            </a:r>
            <a:r>
              <a:rPr lang="en-US" altLang="ko-KR" dirty="0">
                <a:ea typeface="맑은 고딕"/>
              </a:rPr>
              <a:t> </a:t>
            </a:r>
            <a:r>
              <a:rPr lang="ko-KR" altLang="en-US" dirty="0">
                <a:ea typeface="맑은 고딕"/>
              </a:rPr>
              <a:t>마시는</a:t>
            </a:r>
            <a:r>
              <a:rPr lang="en-US" altLang="ko-KR" dirty="0">
                <a:ea typeface="맑은 고딕"/>
              </a:rPr>
              <a:t> </a:t>
            </a:r>
            <a:r>
              <a:rPr lang="ko-KR" altLang="en-US" dirty="0">
                <a:ea typeface="맑은 고딕"/>
              </a:rPr>
              <a:t>사람들</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술의</a:t>
            </a:r>
            <a:r>
              <a:rPr lang="en-US" altLang="ko-KR" dirty="0">
                <a:ea typeface="맑은 고딕"/>
              </a:rPr>
              <a:t> </a:t>
            </a:r>
            <a:r>
              <a:rPr lang="ko-KR" altLang="en-US" dirty="0">
                <a:ea typeface="맑은 고딕"/>
              </a:rPr>
              <a:t>다양한</a:t>
            </a:r>
            <a:r>
              <a:rPr lang="en-US" altLang="ko-KR" dirty="0">
                <a:ea typeface="맑은 고딕"/>
              </a:rPr>
              <a:t> </a:t>
            </a:r>
            <a:r>
              <a:rPr lang="ko-KR" altLang="en-US" dirty="0">
                <a:ea typeface="맑은 고딕"/>
              </a:rPr>
              <a:t>특성을</a:t>
            </a:r>
            <a:r>
              <a:rPr lang="en-US" altLang="ko-KR" dirty="0">
                <a:ea typeface="맑은 고딕"/>
              </a:rPr>
              <a:t> </a:t>
            </a:r>
            <a:r>
              <a:rPr lang="ko-KR" altLang="en-US" dirty="0">
                <a:ea typeface="맑은 고딕"/>
              </a:rPr>
              <a:t>기반으로</a:t>
            </a:r>
            <a:r>
              <a:rPr lang="en-US" altLang="ko-KR" dirty="0">
                <a:ea typeface="맑은 고딕"/>
              </a:rPr>
              <a:t> </a:t>
            </a:r>
            <a:r>
              <a:rPr lang="ko-KR" altLang="en-US" dirty="0" err="1">
                <a:ea typeface="맑은 고딕"/>
              </a:rPr>
              <a:t>추천받고</a:t>
            </a:r>
            <a:r>
              <a:rPr lang="en-US" altLang="ko-KR" dirty="0">
                <a:ea typeface="맑은 고딕"/>
              </a:rPr>
              <a:t> </a:t>
            </a:r>
            <a:r>
              <a:rPr lang="ko-KR" altLang="en-US" dirty="0">
                <a:ea typeface="맑은 고딕"/>
              </a:rPr>
              <a:t>관련</a:t>
            </a:r>
            <a:r>
              <a:rPr lang="en-US" altLang="ko-KR" dirty="0">
                <a:ea typeface="맑은 고딕"/>
              </a:rPr>
              <a:t> </a:t>
            </a:r>
            <a:r>
              <a:rPr lang="ko-KR" altLang="en-US" dirty="0">
                <a:ea typeface="맑은 고딕"/>
              </a:rPr>
              <a:t>지식의</a:t>
            </a:r>
            <a:r>
              <a:rPr lang="en-US" altLang="ko-KR" dirty="0">
                <a:ea typeface="맑은 고딕"/>
              </a:rPr>
              <a:t> </a:t>
            </a:r>
            <a:r>
              <a:rPr lang="ko-KR" altLang="en-US" dirty="0">
                <a:ea typeface="맑은 고딕"/>
              </a:rPr>
              <a:t>범위를</a:t>
            </a:r>
            <a:r>
              <a:rPr lang="en-US" altLang="ko-KR" dirty="0">
                <a:ea typeface="맑은 고딕"/>
              </a:rPr>
              <a:t> </a:t>
            </a:r>
            <a:r>
              <a:rPr lang="ko-KR" altLang="en-US" dirty="0">
                <a:ea typeface="맑은 고딕"/>
              </a:rPr>
              <a:t>넓힐</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2</a:t>
            </a:fld>
            <a:endParaRPr lang="ko-KR" altLang="en-US"/>
          </a:p>
        </p:txBody>
      </p:sp>
    </p:spTree>
    <p:extLst>
      <p:ext uri="{BB962C8B-B14F-4D97-AF65-F5344CB8AC3E}">
        <p14:creationId xmlns:p14="http://schemas.microsoft.com/office/powerpoint/2010/main" val="3066331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전체적인</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구성은</a:t>
            </a:r>
            <a:r>
              <a:rPr lang="en-US" altLang="ko-KR" dirty="0">
                <a:ea typeface="맑은 고딕"/>
              </a:rPr>
              <a:t> </a:t>
            </a:r>
            <a:r>
              <a:rPr lang="ko-KR" altLang="en-US" dirty="0">
                <a:ea typeface="맑은 고딕"/>
              </a:rPr>
              <a:t>크게</a:t>
            </a:r>
            <a:r>
              <a:rPr lang="en-US" altLang="ko-KR" dirty="0">
                <a:ea typeface="맑은 고딕"/>
              </a:rPr>
              <a:t> </a:t>
            </a:r>
            <a:r>
              <a:rPr lang="ko-KR" altLang="en-US" dirty="0" err="1">
                <a:ea typeface="맑은 고딕"/>
              </a:rPr>
              <a:t>백앤드와</a:t>
            </a:r>
            <a:r>
              <a:rPr lang="en-US" altLang="ko-KR" dirty="0">
                <a:ea typeface="맑은 고딕"/>
              </a:rPr>
              <a:t> </a:t>
            </a:r>
            <a:r>
              <a:rPr lang="ko-KR" altLang="en-US" dirty="0" err="1">
                <a:ea typeface="맑은 고딕"/>
              </a:rPr>
              <a:t>프로트앤드로</a:t>
            </a:r>
            <a:r>
              <a:rPr lang="en-US" altLang="ko-KR" dirty="0">
                <a:ea typeface="맑은 고딕"/>
              </a:rPr>
              <a:t> </a:t>
            </a:r>
            <a:r>
              <a:rPr lang="ko-KR" altLang="en-US" dirty="0">
                <a:ea typeface="맑은 고딕"/>
              </a:rPr>
              <a:t>나뉩니다</a:t>
            </a:r>
            <a:r>
              <a:rPr lang="en-US" altLang="ko-KR" dirty="0">
                <a:ea typeface="맑은 고딕"/>
              </a:rPr>
              <a:t>. </a:t>
            </a:r>
            <a:r>
              <a:rPr lang="ko-KR" altLang="en-US" dirty="0" err="1">
                <a:ea typeface="맑은 고딕"/>
              </a:rPr>
              <a:t>백앤드</a:t>
            </a:r>
            <a:r>
              <a:rPr lang="en-US" altLang="ko-KR" dirty="0">
                <a:ea typeface="맑은 고딕"/>
              </a:rPr>
              <a:t> </a:t>
            </a:r>
            <a:r>
              <a:rPr lang="ko-KR" altLang="en-US" dirty="0">
                <a:ea typeface="맑은 고딕"/>
              </a:rPr>
              <a:t>부분에서는</a:t>
            </a:r>
            <a:r>
              <a:rPr lang="en-US" altLang="ko-KR" dirty="0">
                <a:ea typeface="맑은 고딕"/>
              </a:rPr>
              <a:t> </a:t>
            </a:r>
            <a:r>
              <a:rPr lang="ko-KR" altLang="en-US" dirty="0">
                <a:ea typeface="맑은 고딕"/>
              </a:rPr>
              <a:t>추천을</a:t>
            </a:r>
            <a:r>
              <a:rPr lang="en-US" altLang="ko-KR" dirty="0">
                <a:ea typeface="맑은 고딕"/>
              </a:rPr>
              <a:t> </a:t>
            </a:r>
            <a:r>
              <a:rPr lang="ko-KR" altLang="en-US" dirty="0">
                <a:ea typeface="맑은 고딕"/>
              </a:rPr>
              <a:t>생성할</a:t>
            </a:r>
            <a:r>
              <a:rPr lang="en-US" altLang="ko-KR" dirty="0">
                <a:ea typeface="맑은 고딕"/>
              </a:rPr>
              <a:t> </a:t>
            </a:r>
            <a:r>
              <a:rPr lang="ko-KR" altLang="en-US" dirty="0">
                <a:ea typeface="맑은 고딕"/>
              </a:rPr>
              <a:t>알고리즘과</a:t>
            </a:r>
            <a:r>
              <a:rPr lang="en-US" altLang="ko-KR" dirty="0">
                <a:ea typeface="맑은 고딕"/>
              </a:rPr>
              <a:t> </a:t>
            </a:r>
            <a:r>
              <a:rPr lang="ko-KR" altLang="en-US" dirty="0">
                <a:ea typeface="맑은 고딕"/>
              </a:rPr>
              <a:t>모델이</a:t>
            </a:r>
            <a:r>
              <a:rPr lang="en-US" altLang="ko-KR" dirty="0">
                <a:ea typeface="맑은 고딕"/>
              </a:rPr>
              <a:t> </a:t>
            </a:r>
            <a:r>
              <a:rPr lang="ko-KR" altLang="en-US" dirty="0">
                <a:ea typeface="맑은 고딕"/>
              </a:rPr>
              <a:t>존재하며</a:t>
            </a:r>
            <a:r>
              <a:rPr lang="en-US" altLang="ko-KR" dirty="0">
                <a:ea typeface="맑은 고딕"/>
              </a:rPr>
              <a:t> </a:t>
            </a:r>
            <a:r>
              <a:rPr lang="ko-KR" altLang="en-US" dirty="0">
                <a:ea typeface="맑은 고딕"/>
              </a:rPr>
              <a:t>학습</a:t>
            </a:r>
            <a:r>
              <a:rPr lang="en-US" altLang="ko-KR" dirty="0">
                <a:ea typeface="맑은 고딕"/>
              </a:rPr>
              <a:t> </a:t>
            </a:r>
            <a:r>
              <a:rPr lang="ko-KR" altLang="en-US" dirty="0">
                <a:ea typeface="맑은 고딕"/>
              </a:rPr>
              <a:t>및</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구성을</a:t>
            </a:r>
            <a:r>
              <a:rPr lang="en-US" altLang="ko-KR" dirty="0">
                <a:ea typeface="맑은 고딕"/>
              </a:rPr>
              <a:t> </a:t>
            </a:r>
            <a:r>
              <a:rPr lang="ko-KR" altLang="en-US" dirty="0">
                <a:ea typeface="맑은 고딕"/>
              </a:rPr>
              <a:t>위한</a:t>
            </a:r>
            <a:r>
              <a:rPr lang="en-US" altLang="ko-KR" dirty="0">
                <a:ea typeface="맑은 고딕"/>
              </a:rPr>
              <a:t> </a:t>
            </a:r>
            <a:r>
              <a:rPr lang="ko-KR" altLang="en-US" dirty="0">
                <a:ea typeface="맑은 고딕"/>
              </a:rPr>
              <a:t>기본적인</a:t>
            </a:r>
            <a:r>
              <a:rPr lang="en-US" altLang="ko-KR" dirty="0">
                <a:ea typeface="맑은 고딕"/>
              </a:rPr>
              <a:t> </a:t>
            </a:r>
            <a:r>
              <a:rPr lang="ko-KR" altLang="en-US" dirty="0">
                <a:ea typeface="맑은 고딕"/>
              </a:rPr>
              <a:t>데이터들이</a:t>
            </a:r>
            <a:r>
              <a:rPr lang="en-US" altLang="ko-KR" dirty="0">
                <a:ea typeface="맑은 고딕"/>
              </a:rPr>
              <a:t> </a:t>
            </a:r>
            <a:r>
              <a:rPr lang="ko-KR" altLang="en-US" dirty="0">
                <a:ea typeface="맑은 고딕"/>
              </a:rPr>
              <a:t>저장되는</a:t>
            </a:r>
            <a:r>
              <a:rPr lang="en-US" altLang="ko-KR" dirty="0">
                <a:ea typeface="맑은 고딕"/>
              </a:rPr>
              <a:t> </a:t>
            </a:r>
            <a:r>
              <a:rPr lang="ko-KR" altLang="en-US" dirty="0">
                <a:ea typeface="맑은 고딕"/>
              </a:rPr>
              <a:t>데이터베이스가</a:t>
            </a:r>
            <a:r>
              <a:rPr lang="en-US" altLang="ko-KR" dirty="0">
                <a:ea typeface="맑은 고딕"/>
              </a:rPr>
              <a:t> </a:t>
            </a:r>
            <a:r>
              <a:rPr lang="ko-KR" altLang="en-US" dirty="0">
                <a:ea typeface="맑은 고딕"/>
              </a:rPr>
              <a:t>있습니다</a:t>
            </a:r>
            <a:r>
              <a:rPr lang="en-US" altLang="ko-KR" dirty="0">
                <a:ea typeface="맑은 고딕"/>
              </a:rPr>
              <a:t>. </a:t>
            </a:r>
            <a:r>
              <a:rPr lang="ko-KR" altLang="en-US" dirty="0">
                <a:ea typeface="맑은 고딕"/>
              </a:rPr>
              <a:t>시스템은</a:t>
            </a:r>
            <a:r>
              <a:rPr lang="en-US" altLang="ko-KR" dirty="0">
                <a:ea typeface="맑은 고딕"/>
              </a:rPr>
              <a:t> </a:t>
            </a:r>
            <a:r>
              <a:rPr lang="ko-KR" altLang="en-US" dirty="0">
                <a:ea typeface="맑은 고딕"/>
              </a:rPr>
              <a:t>보다시피</a:t>
            </a:r>
            <a:r>
              <a:rPr lang="en-US" altLang="ko-KR" dirty="0">
                <a:ea typeface="맑은 고딕"/>
              </a:rPr>
              <a:t> </a:t>
            </a:r>
            <a:r>
              <a:rPr lang="en-US" altLang="ko-KR" dirty="0" err="1">
                <a:ea typeface="맑은 고딕"/>
              </a:rPr>
              <a:t>streamlit</a:t>
            </a:r>
            <a:r>
              <a:rPr lang="ko-KR" altLang="en-US" dirty="0" err="1">
                <a:ea typeface="맑은 고딕"/>
              </a:rPr>
              <a:t>으로</a:t>
            </a:r>
            <a:r>
              <a:rPr lang="en-US" altLang="ko-KR" dirty="0">
                <a:ea typeface="맑은 고딕"/>
              </a:rPr>
              <a:t> </a:t>
            </a:r>
            <a:r>
              <a:rPr lang="ko-KR" altLang="en-US" dirty="0">
                <a:ea typeface="맑은 고딕"/>
              </a:rPr>
              <a:t>구현된</a:t>
            </a:r>
            <a:r>
              <a:rPr lang="en-US" altLang="ko-KR" dirty="0">
                <a:ea typeface="맑은 고딕"/>
              </a:rPr>
              <a:t> User Interface</a:t>
            </a:r>
            <a:r>
              <a:rPr lang="ko-KR" altLang="en-US" dirty="0">
                <a:ea typeface="맑은 고딕"/>
              </a:rPr>
              <a:t>에서</a:t>
            </a:r>
            <a:r>
              <a:rPr lang="en-US" altLang="ko-KR" dirty="0">
                <a:ea typeface="맑은 고딕"/>
              </a:rPr>
              <a:t> alcohol level, sweetness, sour taste</a:t>
            </a:r>
            <a:r>
              <a:rPr lang="ko-KR" altLang="en-US" dirty="0" err="1">
                <a:ea typeface="맑은 고딕"/>
              </a:rPr>
              <a:t>를</a:t>
            </a:r>
            <a:r>
              <a:rPr lang="en-US" altLang="ko-KR" dirty="0">
                <a:ea typeface="맑은 고딕"/>
              </a:rPr>
              <a:t> 0-100 </a:t>
            </a:r>
            <a:r>
              <a:rPr lang="ko-KR" altLang="en-US" dirty="0">
                <a:ea typeface="맑은 고딕"/>
              </a:rPr>
              <a:t>정수</a:t>
            </a:r>
            <a:r>
              <a:rPr lang="en-US" altLang="ko-KR" dirty="0">
                <a:ea typeface="맑은 고딕"/>
              </a:rPr>
              <a:t> </a:t>
            </a:r>
            <a:r>
              <a:rPr lang="ko-KR" altLang="en-US" dirty="0">
                <a:ea typeface="맑은 고딕"/>
              </a:rPr>
              <a:t>값으로</a:t>
            </a:r>
            <a:r>
              <a:rPr lang="en-US" altLang="ko-KR" dirty="0">
                <a:ea typeface="맑은 고딕"/>
              </a:rPr>
              <a:t> </a:t>
            </a:r>
            <a:r>
              <a:rPr lang="ko-KR" altLang="en-US" dirty="0">
                <a:ea typeface="맑은 고딕"/>
              </a:rPr>
              <a:t>입력을</a:t>
            </a:r>
            <a:r>
              <a:rPr lang="en-US" altLang="ko-KR" dirty="0">
                <a:ea typeface="맑은 고딕"/>
              </a:rPr>
              <a:t> </a:t>
            </a:r>
            <a:r>
              <a:rPr lang="ko-KR" altLang="en-US" dirty="0">
                <a:ea typeface="맑은 고딕"/>
              </a:rPr>
              <a:t>받으며</a:t>
            </a:r>
            <a:r>
              <a:rPr lang="en-US" altLang="ko-KR" dirty="0">
                <a:ea typeface="맑은 고딕"/>
              </a:rPr>
              <a:t>, </a:t>
            </a:r>
            <a:r>
              <a:rPr lang="ko-KR" altLang="en-US" dirty="0">
                <a:ea typeface="맑은 고딕"/>
              </a:rPr>
              <a:t>사용자의</a:t>
            </a:r>
            <a:r>
              <a:rPr lang="en-US" altLang="ko-KR" dirty="0">
                <a:ea typeface="맑은 고딕"/>
              </a:rPr>
              <a:t> </a:t>
            </a:r>
            <a:r>
              <a:rPr lang="ko-KR" altLang="en-US" dirty="0">
                <a:ea typeface="맑은 고딕"/>
              </a:rPr>
              <a:t>기분과</a:t>
            </a:r>
            <a:r>
              <a:rPr lang="en-US" altLang="ko-KR" dirty="0">
                <a:ea typeface="맑은 고딕"/>
              </a:rPr>
              <a:t>, </a:t>
            </a:r>
            <a:r>
              <a:rPr lang="ko-KR" altLang="en-US" dirty="0">
                <a:ea typeface="맑은 고딕"/>
              </a:rPr>
              <a:t>사용할</a:t>
            </a:r>
            <a:r>
              <a:rPr lang="en-US" altLang="ko-KR" dirty="0">
                <a:ea typeface="맑은 고딕"/>
              </a:rPr>
              <a:t> </a:t>
            </a:r>
            <a:r>
              <a:rPr lang="ko-KR" altLang="en-US" dirty="0">
                <a:ea typeface="맑은 고딕"/>
              </a:rPr>
              <a:t>주재료</a:t>
            </a:r>
            <a:r>
              <a:rPr lang="en-US" altLang="ko-KR" dirty="0">
                <a:ea typeface="맑은 고딕"/>
              </a:rPr>
              <a:t>, alcohol heaviness</a:t>
            </a:r>
            <a:r>
              <a:rPr lang="ko-KR" altLang="en-US" dirty="0" err="1">
                <a:ea typeface="맑은 고딕"/>
              </a:rPr>
              <a:t>를</a:t>
            </a:r>
            <a:r>
              <a:rPr lang="en-US" altLang="ko-KR" dirty="0">
                <a:ea typeface="맑은 고딕"/>
              </a:rPr>
              <a:t> </a:t>
            </a:r>
            <a:r>
              <a:rPr lang="ko-KR" altLang="en-US" dirty="0" err="1">
                <a:ea typeface="맑은 고딕"/>
              </a:rPr>
              <a:t>명목값으로</a:t>
            </a:r>
            <a:r>
              <a:rPr lang="en-US" altLang="ko-KR" dirty="0">
                <a:ea typeface="맑은 고딕"/>
              </a:rPr>
              <a:t> </a:t>
            </a:r>
            <a:r>
              <a:rPr lang="ko-KR" altLang="en-US" dirty="0" err="1">
                <a:ea typeface="맑은 고딕"/>
              </a:rPr>
              <a:t>입력받습니다</a:t>
            </a:r>
            <a:r>
              <a:rPr lang="en-US" altLang="ko-KR" dirty="0">
                <a:ea typeface="맑은 고딕"/>
              </a:rPr>
              <a:t>. </a:t>
            </a:r>
            <a:r>
              <a:rPr lang="ko-KR" altLang="en-US" dirty="0">
                <a:ea typeface="맑은 고딕"/>
              </a:rPr>
              <a:t>이렇게</a:t>
            </a:r>
            <a:r>
              <a:rPr lang="en-US" altLang="ko-KR" dirty="0">
                <a:ea typeface="맑은 고딕"/>
              </a:rPr>
              <a:t> </a:t>
            </a:r>
            <a:r>
              <a:rPr lang="ko-KR" altLang="en-US" dirty="0" err="1">
                <a:ea typeface="맑은 고딕"/>
              </a:rPr>
              <a:t>입력받은</a:t>
            </a:r>
            <a:r>
              <a:rPr lang="en-US" altLang="ko-KR" dirty="0">
                <a:ea typeface="맑은 고딕"/>
              </a:rPr>
              <a:t> </a:t>
            </a:r>
            <a:r>
              <a:rPr lang="ko-KR" altLang="en-US" dirty="0">
                <a:ea typeface="맑은 고딕"/>
              </a:rPr>
              <a:t>값은</a:t>
            </a:r>
            <a:r>
              <a:rPr lang="en-US" altLang="ko-KR" dirty="0">
                <a:ea typeface="맑은 고딕"/>
              </a:rPr>
              <a:t> </a:t>
            </a:r>
            <a:r>
              <a:rPr lang="ko-KR" altLang="en-US" dirty="0" err="1">
                <a:ea typeface="맑은 고딕"/>
              </a:rPr>
              <a:t>백앤드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입력단에</a:t>
            </a:r>
            <a:r>
              <a:rPr lang="en-US" altLang="ko-KR" dirty="0">
                <a:ea typeface="맑은 고딕"/>
              </a:rPr>
              <a:t> </a:t>
            </a:r>
            <a:r>
              <a:rPr lang="ko-KR" altLang="en-US" dirty="0">
                <a:ea typeface="맑은 고딕"/>
              </a:rPr>
              <a:t>들어가게</a:t>
            </a:r>
            <a:r>
              <a:rPr lang="en-US" altLang="ko-KR" dirty="0">
                <a:ea typeface="맑은 고딕"/>
              </a:rPr>
              <a:t> </a:t>
            </a:r>
            <a:r>
              <a:rPr lang="ko-KR" altLang="en-US" dirty="0">
                <a:ea typeface="맑은 고딕"/>
              </a:rPr>
              <a:t>됩니다</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시스템은</a:t>
            </a:r>
            <a:r>
              <a:rPr lang="en-US" altLang="ko-KR" dirty="0">
                <a:ea typeface="맑은 고딕"/>
              </a:rPr>
              <a:t> </a:t>
            </a:r>
            <a:r>
              <a:rPr lang="ko-KR" altLang="en-US" dirty="0">
                <a:ea typeface="맑은 고딕"/>
              </a:rPr>
              <a:t>입력을</a:t>
            </a:r>
            <a:r>
              <a:rPr lang="en-US" altLang="ko-KR" dirty="0">
                <a:ea typeface="맑은 고딕"/>
              </a:rPr>
              <a:t> </a:t>
            </a:r>
            <a:r>
              <a:rPr lang="ko-KR" altLang="en-US" dirty="0">
                <a:ea typeface="맑은 고딕"/>
              </a:rPr>
              <a:t>기반으로</a:t>
            </a:r>
            <a:r>
              <a:rPr lang="en-US" altLang="ko-KR" dirty="0">
                <a:ea typeface="맑은 고딕"/>
              </a:rPr>
              <a:t> </a:t>
            </a:r>
            <a:r>
              <a:rPr lang="ko-KR" altLang="en-US" dirty="0">
                <a:ea typeface="맑은 고딕"/>
              </a:rPr>
              <a:t>하여</a:t>
            </a:r>
            <a:r>
              <a:rPr lang="en-US" altLang="ko-KR" dirty="0">
                <a:ea typeface="맑은 고딕"/>
              </a:rPr>
              <a:t> </a:t>
            </a:r>
            <a:r>
              <a:rPr lang="ko-KR" altLang="en-US" dirty="0">
                <a:ea typeface="맑은 고딕"/>
              </a:rPr>
              <a:t>일정한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출력할</a:t>
            </a:r>
            <a:r>
              <a:rPr lang="en-US" altLang="ko-KR" dirty="0">
                <a:ea typeface="맑은 고딕"/>
              </a:rPr>
              <a:t> </a:t>
            </a:r>
            <a:r>
              <a:rPr lang="ko-KR" altLang="en-US" dirty="0">
                <a:ea typeface="맑은 고딕"/>
              </a:rPr>
              <a:t>것이고</a:t>
            </a:r>
            <a:r>
              <a:rPr lang="en-US" altLang="ko-KR" dirty="0">
                <a:ea typeface="맑은 고딕"/>
              </a:rPr>
              <a:t>, </a:t>
            </a:r>
            <a:r>
              <a:rPr lang="ko-KR" altLang="en-US" dirty="0">
                <a:ea typeface="맑은 고딕"/>
              </a:rPr>
              <a:t>이</a:t>
            </a:r>
            <a:r>
              <a:rPr lang="en-US" altLang="ko-KR" dirty="0">
                <a:ea typeface="맑은 고딕"/>
              </a:rPr>
              <a:t> </a:t>
            </a:r>
            <a:r>
              <a:rPr lang="ko-KR" altLang="en-US" dirty="0">
                <a:ea typeface="맑은 고딕"/>
              </a:rPr>
              <a:t>정보는</a:t>
            </a:r>
            <a:r>
              <a:rPr lang="en-US" altLang="ko-KR" dirty="0">
                <a:ea typeface="맑은 고딕"/>
              </a:rPr>
              <a:t> mongo database</a:t>
            </a:r>
            <a:r>
              <a:rPr lang="ko-KR" altLang="en-US" dirty="0" err="1">
                <a:ea typeface="맑은 고딕"/>
              </a:rPr>
              <a:t>에</a:t>
            </a:r>
            <a:r>
              <a:rPr lang="en-US" altLang="ko-KR" dirty="0">
                <a:ea typeface="맑은 고딕"/>
              </a:rPr>
              <a:t> </a:t>
            </a:r>
            <a:r>
              <a:rPr lang="ko-KR" altLang="en-US" dirty="0">
                <a:ea typeface="맑은 고딕"/>
              </a:rPr>
              <a:t>저장됩니다</a:t>
            </a:r>
            <a:r>
              <a:rPr lang="en-US" altLang="ko-KR" dirty="0">
                <a:ea typeface="맑은 고딕"/>
              </a:rPr>
              <a:t>. </a:t>
            </a:r>
            <a:r>
              <a:rPr lang="ko-KR" altLang="en-US" dirty="0">
                <a:ea typeface="맑은 고딕"/>
              </a:rPr>
              <a:t>이제</a:t>
            </a:r>
            <a:r>
              <a:rPr lang="en-US" altLang="ko-KR" dirty="0">
                <a:ea typeface="맑은 고딕"/>
              </a:rPr>
              <a:t> </a:t>
            </a:r>
            <a:r>
              <a:rPr lang="en-US" altLang="ko-KR" dirty="0" err="1">
                <a:ea typeface="맑은 고딕"/>
              </a:rPr>
              <a:t>db</a:t>
            </a:r>
            <a:r>
              <a:rPr lang="ko-KR" altLang="en-US" dirty="0" err="1">
                <a:ea typeface="맑은 고딕"/>
              </a:rPr>
              <a:t>에</a:t>
            </a:r>
            <a:r>
              <a:rPr lang="en-US" altLang="ko-KR" dirty="0">
                <a:ea typeface="맑은 고딕"/>
              </a:rPr>
              <a:t> </a:t>
            </a:r>
            <a:r>
              <a:rPr lang="ko-KR" altLang="en-US" dirty="0">
                <a:ea typeface="맑은 고딕"/>
              </a:rPr>
              <a:t>저장된</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읽어오고</a:t>
            </a:r>
            <a:r>
              <a:rPr lang="en-US" altLang="ko-KR" dirty="0">
                <a:ea typeface="맑은 고딕"/>
              </a:rPr>
              <a:t>, User Interface</a:t>
            </a:r>
            <a:r>
              <a:rPr lang="ko-KR" altLang="en-US" dirty="0" err="1">
                <a:ea typeface="맑은 고딕"/>
              </a:rPr>
              <a:t>에</a:t>
            </a:r>
            <a:r>
              <a:rPr lang="en-US" altLang="ko-KR" dirty="0">
                <a:ea typeface="맑은 고딕"/>
              </a:rPr>
              <a:t> display</a:t>
            </a:r>
            <a:r>
              <a:rPr lang="ko-KR" altLang="en-US" dirty="0">
                <a:ea typeface="맑은 고딕"/>
              </a:rPr>
              <a:t>하면</a:t>
            </a:r>
            <a:r>
              <a:rPr lang="en-US" altLang="ko-KR" dirty="0">
                <a:ea typeface="맑은 고딕"/>
              </a:rPr>
              <a:t> </a:t>
            </a:r>
            <a:r>
              <a:rPr lang="ko-KR" altLang="en-US" dirty="0">
                <a:ea typeface="맑은 고딕"/>
              </a:rPr>
              <a:t>됩니다</a:t>
            </a:r>
            <a:r>
              <a:rPr lang="en-US" altLang="ko-KR" dirty="0">
                <a:ea typeface="맑은 고딕"/>
              </a:rPr>
              <a:t>. </a:t>
            </a:r>
            <a:r>
              <a:rPr lang="ko-KR" altLang="en-US" dirty="0">
                <a:ea typeface="맑은 고딕"/>
              </a:rPr>
              <a:t>우리는</a:t>
            </a:r>
            <a:r>
              <a:rPr lang="en-US" altLang="ko-KR" dirty="0">
                <a:ea typeface="맑은 고딕"/>
              </a:rPr>
              <a:t> mongo </a:t>
            </a:r>
            <a:r>
              <a:rPr lang="en-US" altLang="ko-KR" dirty="0" err="1">
                <a:ea typeface="맑은 고딕"/>
              </a:rPr>
              <a:t>db</a:t>
            </a:r>
            <a:r>
              <a:rPr lang="ko-KR" altLang="en-US" dirty="0" err="1">
                <a:ea typeface="맑은 고딕"/>
              </a:rPr>
              <a:t>에</a:t>
            </a:r>
            <a:r>
              <a:rPr lang="en-US" altLang="ko-KR" dirty="0">
                <a:ea typeface="맑은 고딕"/>
              </a:rPr>
              <a:t> </a:t>
            </a:r>
            <a:r>
              <a:rPr lang="ko-KR" altLang="en-US" dirty="0">
                <a:ea typeface="맑은 고딕"/>
              </a:rPr>
              <a:t>저장된</a:t>
            </a:r>
            <a:r>
              <a:rPr lang="en-US" altLang="ko-KR" dirty="0">
                <a:ea typeface="맑은 고딕"/>
              </a:rPr>
              <a:t> </a:t>
            </a:r>
            <a:r>
              <a:rPr lang="ko-KR" altLang="en-US" dirty="0">
                <a:ea typeface="맑은 고딕"/>
              </a:rPr>
              <a:t>출력</a:t>
            </a:r>
            <a:r>
              <a:rPr lang="en-US" altLang="ko-KR" dirty="0">
                <a:ea typeface="맑은 고딕"/>
              </a:rPr>
              <a:t> </a:t>
            </a:r>
            <a:r>
              <a:rPr lang="ko-KR" altLang="en-US" dirty="0">
                <a:ea typeface="맑은 고딕"/>
              </a:rPr>
              <a:t>목록</a:t>
            </a:r>
            <a:r>
              <a:rPr lang="en-US" altLang="ko-KR" dirty="0">
                <a:ea typeface="맑은 고딕"/>
              </a:rPr>
              <a:t> </a:t>
            </a:r>
            <a:r>
              <a:rPr lang="ko-KR" altLang="en-US" dirty="0">
                <a:ea typeface="맑은 고딕"/>
              </a:rPr>
              <a:t>값을</a:t>
            </a:r>
            <a:r>
              <a:rPr lang="en-US" altLang="ko-KR" dirty="0">
                <a:ea typeface="맑은 고딕"/>
              </a:rPr>
              <a:t> </a:t>
            </a:r>
            <a:r>
              <a:rPr lang="ko-KR" altLang="en-US" dirty="0">
                <a:ea typeface="맑은 고딕"/>
              </a:rPr>
              <a:t>읽어와</a:t>
            </a:r>
            <a:r>
              <a:rPr lang="en-US" altLang="ko-KR" dirty="0">
                <a:ea typeface="맑은 고딕"/>
              </a:rPr>
              <a:t> User Interface</a:t>
            </a:r>
            <a:r>
              <a:rPr lang="ko-KR" altLang="en-US" dirty="0" err="1">
                <a:ea typeface="맑은 고딕"/>
              </a:rPr>
              <a:t>를</a:t>
            </a:r>
            <a:r>
              <a:rPr lang="en-US" altLang="ko-KR" dirty="0">
                <a:ea typeface="맑은 고딕"/>
              </a:rPr>
              <a:t> </a:t>
            </a:r>
            <a:r>
              <a:rPr lang="ko-KR" altLang="en-US" dirty="0">
                <a:ea typeface="맑은 고딕"/>
              </a:rPr>
              <a:t>담당하는</a:t>
            </a:r>
            <a:r>
              <a:rPr lang="en-US" altLang="ko-KR" dirty="0">
                <a:ea typeface="맑은 고딕"/>
              </a:rPr>
              <a:t> </a:t>
            </a:r>
            <a:r>
              <a:rPr lang="en-US" altLang="ko-KR" dirty="0" err="1">
                <a:ea typeface="맑은 고딕"/>
              </a:rPr>
              <a:t>streamlit</a:t>
            </a:r>
            <a:r>
              <a:rPr lang="ko-KR" altLang="en-US" dirty="0" err="1">
                <a:ea typeface="맑은 고딕"/>
              </a:rPr>
              <a:t>에</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목록을</a:t>
            </a:r>
            <a:r>
              <a:rPr lang="en-US" altLang="ko-KR" dirty="0">
                <a:ea typeface="맑은 고딕"/>
              </a:rPr>
              <a:t> </a:t>
            </a:r>
            <a:r>
              <a:rPr lang="ko-KR" altLang="en-US" dirty="0">
                <a:ea typeface="맑은 고딕"/>
              </a:rPr>
              <a:t>표시할</a:t>
            </a:r>
            <a:r>
              <a:rPr lang="en-US" altLang="ko-KR" dirty="0">
                <a:ea typeface="맑은 고딕"/>
              </a:rPr>
              <a:t> </a:t>
            </a:r>
            <a:r>
              <a:rPr lang="ko-KR" altLang="en-US" dirty="0">
                <a:ea typeface="맑은 고딕"/>
              </a:rPr>
              <a:t>것입니다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3</a:t>
            </a:fld>
            <a:endParaRPr lang="ko-KR" altLang="en-US"/>
          </a:p>
        </p:txBody>
      </p:sp>
    </p:spTree>
    <p:extLst>
      <p:ext uri="{BB962C8B-B14F-4D97-AF65-F5344CB8AC3E}">
        <p14:creationId xmlns:p14="http://schemas.microsoft.com/office/powerpoint/2010/main" val="375065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데이터</a:t>
            </a:r>
            <a:r>
              <a:rPr lang="en-US" altLang="ko-KR" dirty="0">
                <a:ea typeface="맑은 고딕"/>
              </a:rPr>
              <a:t> </a:t>
            </a:r>
            <a:r>
              <a:rPr lang="ko-KR" altLang="en-US" dirty="0" err="1">
                <a:ea typeface="맑은 고딕"/>
              </a:rPr>
              <a:t>크롤링를</a:t>
            </a:r>
            <a:r>
              <a:rPr lang="en-US" altLang="ko-KR" dirty="0">
                <a:ea typeface="맑은 고딕"/>
              </a:rPr>
              <a:t> </a:t>
            </a:r>
            <a:r>
              <a:rPr lang="ko-KR" altLang="en-US" dirty="0">
                <a:ea typeface="맑은 고딕"/>
              </a:rPr>
              <a:t>통한</a:t>
            </a:r>
            <a:r>
              <a:rPr lang="en-US" altLang="ko-KR" dirty="0">
                <a:ea typeface="맑은 고딕"/>
              </a:rPr>
              <a:t> </a:t>
            </a:r>
            <a:r>
              <a:rPr lang="ko-KR" altLang="en-US" dirty="0">
                <a:ea typeface="맑은 고딕"/>
              </a:rPr>
              <a:t>추가적인</a:t>
            </a:r>
            <a:r>
              <a:rPr lang="en-US" altLang="ko-KR" dirty="0">
                <a:ea typeface="맑은 고딕"/>
              </a:rPr>
              <a:t> </a:t>
            </a:r>
            <a:r>
              <a:rPr lang="ko-KR" altLang="en-US" dirty="0">
                <a:ea typeface="맑은 고딕"/>
              </a:rPr>
              <a:t>데이터</a:t>
            </a:r>
            <a:r>
              <a:rPr lang="en-US" altLang="ko-KR" dirty="0">
                <a:ea typeface="맑은 고딕"/>
              </a:rPr>
              <a:t> </a:t>
            </a:r>
            <a:r>
              <a:rPr lang="ko-KR" altLang="en-US" dirty="0">
                <a:ea typeface="맑은 고딕"/>
              </a:rPr>
              <a:t>수집과</a:t>
            </a:r>
            <a:r>
              <a:rPr lang="en-US" altLang="ko-KR" dirty="0">
                <a:ea typeface="맑은 고딕"/>
              </a:rPr>
              <a:t> </a:t>
            </a:r>
            <a:r>
              <a:rPr lang="ko-KR" altLang="en-US" dirty="0">
                <a:ea typeface="맑은 고딕"/>
              </a:rPr>
              <a:t>이를</a:t>
            </a:r>
            <a:r>
              <a:rPr lang="en-US" altLang="ko-KR" dirty="0">
                <a:ea typeface="맑은 고딕"/>
              </a:rPr>
              <a:t> </a:t>
            </a:r>
            <a:r>
              <a:rPr lang="ko-KR" altLang="en-US" dirty="0" err="1">
                <a:ea typeface="맑은 고딕"/>
              </a:rPr>
              <a:t>전처리</a:t>
            </a:r>
            <a:r>
              <a:rPr lang="en-US" altLang="ko-KR" dirty="0">
                <a:ea typeface="맑은 고딕"/>
              </a:rPr>
              <a:t> </a:t>
            </a:r>
            <a:r>
              <a:rPr lang="ko-KR" altLang="en-US" dirty="0">
                <a:ea typeface="맑은 고딕"/>
              </a:rPr>
              <a:t>하는</a:t>
            </a:r>
            <a:r>
              <a:rPr lang="en-US" altLang="ko-KR" dirty="0">
                <a:ea typeface="맑은 고딕"/>
              </a:rPr>
              <a:t> </a:t>
            </a:r>
            <a:r>
              <a:rPr lang="ko-KR" altLang="en-US" dirty="0">
                <a:ea typeface="맑은 고딕"/>
              </a:rPr>
              <a:t>일이</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데이터와</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노이즈를</a:t>
            </a:r>
            <a:r>
              <a:rPr lang="en-US" altLang="ko-KR" dirty="0">
                <a:ea typeface="맑은 고딕"/>
              </a:rPr>
              <a:t> </a:t>
            </a:r>
            <a:r>
              <a:rPr lang="ko-KR" altLang="en-US" dirty="0">
                <a:ea typeface="맑은 고딕"/>
              </a:rPr>
              <a:t>줄이기</a:t>
            </a:r>
            <a:r>
              <a:rPr lang="en-US" altLang="ko-KR" dirty="0">
                <a:ea typeface="맑은 고딕"/>
              </a:rPr>
              <a:t> </a:t>
            </a:r>
            <a:r>
              <a:rPr lang="ko-KR" altLang="en-US" dirty="0">
                <a:ea typeface="맑은 고딕"/>
              </a:rPr>
              <a:t>위해</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값들의</a:t>
            </a:r>
            <a:r>
              <a:rPr lang="en-US" altLang="ko-KR" dirty="0">
                <a:ea typeface="맑은 고딕"/>
              </a:rPr>
              <a:t> </a:t>
            </a:r>
            <a:r>
              <a:rPr lang="ko-KR" altLang="en-US" dirty="0">
                <a:ea typeface="맑은 고딕"/>
              </a:rPr>
              <a:t>표현</a:t>
            </a:r>
            <a:r>
              <a:rPr lang="en-US" altLang="ko-KR" dirty="0">
                <a:ea typeface="맑은 고딕"/>
              </a:rPr>
              <a:t> </a:t>
            </a:r>
            <a:r>
              <a:rPr lang="ko-KR" altLang="en-US" dirty="0">
                <a:ea typeface="맑은 고딕"/>
              </a:rPr>
              <a:t>방식을</a:t>
            </a:r>
            <a:r>
              <a:rPr lang="en-US" altLang="ko-KR" dirty="0">
                <a:ea typeface="맑은 고딕"/>
              </a:rPr>
              <a:t> </a:t>
            </a:r>
            <a:r>
              <a:rPr lang="ko-KR" altLang="en-US" dirty="0">
                <a:ea typeface="맑은 고딕"/>
              </a:rPr>
              <a:t>통합하고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필터링</a:t>
            </a:r>
            <a:r>
              <a:rPr lang="en-US" altLang="ko-KR" dirty="0">
                <a:ea typeface="맑은 고딕"/>
              </a:rPr>
              <a:t> </a:t>
            </a:r>
            <a:r>
              <a:rPr lang="ko-KR" altLang="en-US" dirty="0">
                <a:ea typeface="맑은 고딕"/>
              </a:rPr>
              <a:t>하여</a:t>
            </a:r>
            <a:r>
              <a:rPr lang="en-US" altLang="ko-KR" dirty="0">
                <a:ea typeface="맑은 고딕"/>
              </a:rPr>
              <a:t> </a:t>
            </a:r>
            <a:r>
              <a:rPr lang="ko-KR" altLang="en-US" dirty="0">
                <a:ea typeface="맑은 고딕"/>
              </a:rPr>
              <a:t>안정적인</a:t>
            </a:r>
            <a:r>
              <a:rPr lang="en-US" altLang="ko-KR" dirty="0">
                <a:ea typeface="맑은 고딕"/>
              </a:rPr>
              <a:t> </a:t>
            </a:r>
            <a:r>
              <a:rPr lang="ko-KR" altLang="en-US" dirty="0">
                <a:ea typeface="맑은 고딕"/>
              </a:rPr>
              <a:t>훈련이</a:t>
            </a:r>
            <a:r>
              <a:rPr lang="en-US" altLang="ko-KR" dirty="0">
                <a:ea typeface="맑은 고딕"/>
              </a:rPr>
              <a:t> </a:t>
            </a:r>
            <a:r>
              <a:rPr lang="ko-KR" altLang="en-US" dirty="0">
                <a:ea typeface="맑은 고딕"/>
              </a:rPr>
              <a:t>가능하도록</a:t>
            </a:r>
            <a:r>
              <a:rPr lang="en-US" altLang="ko-KR" dirty="0">
                <a:ea typeface="맑은 고딕"/>
              </a:rPr>
              <a:t> </a:t>
            </a:r>
            <a:r>
              <a:rPr lang="ko-KR" altLang="en-US" dirty="0" err="1">
                <a:ea typeface="맑은 고딕"/>
              </a:rPr>
              <a:t>해야합니다</a:t>
            </a:r>
            <a:r>
              <a:rPr lang="en-US" altLang="ko-KR" dirty="0">
                <a:ea typeface="맑은 고딕"/>
              </a:rPr>
              <a:t>. </a:t>
            </a:r>
            <a:r>
              <a:rPr lang="ko-KR" altLang="en-US" dirty="0">
                <a:ea typeface="맑은 고딕"/>
              </a:rPr>
              <a:t>모델</a:t>
            </a:r>
            <a:r>
              <a:rPr lang="en-US" altLang="ko-KR" dirty="0">
                <a:ea typeface="맑은 고딕"/>
              </a:rPr>
              <a:t> </a:t>
            </a:r>
            <a:r>
              <a:rPr lang="ko-KR" altLang="en-US" dirty="0">
                <a:ea typeface="맑은 고딕"/>
              </a:rPr>
              <a:t>성능에</a:t>
            </a:r>
            <a:r>
              <a:rPr lang="en-US" altLang="ko-KR" dirty="0">
                <a:ea typeface="맑은 고딕"/>
              </a:rPr>
              <a:t> </a:t>
            </a:r>
            <a:r>
              <a:rPr lang="ko-KR" altLang="en-US" dirty="0">
                <a:ea typeface="맑은 고딕"/>
              </a:rPr>
              <a:t>긍정적인</a:t>
            </a:r>
            <a:r>
              <a:rPr lang="en-US" altLang="ko-KR" dirty="0">
                <a:ea typeface="맑은 고딕"/>
              </a:rPr>
              <a:t> </a:t>
            </a:r>
            <a:r>
              <a:rPr lang="ko-KR" altLang="en-US" dirty="0">
                <a:ea typeface="맑은 고딕"/>
              </a:rPr>
              <a:t>영향을</a:t>
            </a:r>
            <a:r>
              <a:rPr lang="en-US" altLang="ko-KR" dirty="0">
                <a:ea typeface="맑은 고딕"/>
              </a:rPr>
              <a:t> </a:t>
            </a:r>
            <a:r>
              <a:rPr lang="ko-KR" altLang="en-US" dirty="0">
                <a:ea typeface="맑은 고딕"/>
              </a:rPr>
              <a:t>주면서</a:t>
            </a:r>
            <a:r>
              <a:rPr lang="en-US" altLang="ko-KR" dirty="0">
                <a:ea typeface="맑은 고딕"/>
              </a:rPr>
              <a:t>, </a:t>
            </a:r>
            <a:r>
              <a:rPr lang="ko-KR" altLang="en-US" dirty="0">
                <a:ea typeface="맑은 고딕"/>
              </a:rPr>
              <a:t>이러한</a:t>
            </a:r>
            <a:r>
              <a:rPr lang="en-US" altLang="ko-KR" dirty="0">
                <a:ea typeface="맑은 고딕"/>
              </a:rPr>
              <a:t> </a:t>
            </a:r>
            <a:r>
              <a:rPr lang="ko-KR" altLang="en-US" dirty="0">
                <a:ea typeface="맑은 고딕"/>
              </a:rPr>
              <a:t>한계점으로부터</a:t>
            </a:r>
            <a:r>
              <a:rPr lang="en-US" altLang="ko-KR" dirty="0">
                <a:ea typeface="맑은 고딕"/>
              </a:rPr>
              <a:t> </a:t>
            </a:r>
            <a:r>
              <a:rPr lang="ko-KR" altLang="en-US" dirty="0">
                <a:ea typeface="맑은 고딕"/>
              </a:rPr>
              <a:t>자유로운</a:t>
            </a:r>
            <a:r>
              <a:rPr lang="en-US" altLang="ko-KR" dirty="0">
                <a:ea typeface="맑은 고딕"/>
              </a:rPr>
              <a:t> </a:t>
            </a:r>
            <a:r>
              <a:rPr lang="ko-KR" altLang="en-US" dirty="0">
                <a:ea typeface="맑은 고딕"/>
              </a:rPr>
              <a:t>데이터셋을</a:t>
            </a:r>
            <a:r>
              <a:rPr lang="en-US" altLang="ko-KR" dirty="0">
                <a:ea typeface="맑은 고딕"/>
              </a:rPr>
              <a:t> </a:t>
            </a:r>
            <a:r>
              <a:rPr lang="ko-KR" altLang="en-US" dirty="0">
                <a:ea typeface="맑은 고딕"/>
              </a:rPr>
              <a:t>구축하는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목표로</a:t>
            </a:r>
            <a:r>
              <a:rPr lang="en-US" altLang="ko-KR" dirty="0">
                <a:ea typeface="맑은 고딕"/>
              </a:rPr>
              <a:t> </a:t>
            </a:r>
            <a:r>
              <a:rPr lang="ko-KR" altLang="en-US" dirty="0">
                <a:ea typeface="맑은 고딕"/>
              </a:rPr>
              <a:t>두고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a:p>
            <a:r>
              <a:rPr lang="en-US" altLang="ko-KR" dirty="0">
                <a:ea typeface="맑은 고딕"/>
              </a:rPr>
              <a:t> </a:t>
            </a:r>
            <a:endParaRPr lang="ko-KR" dirty="0">
              <a:ea typeface="맑은 고딕"/>
            </a:endParaRPr>
          </a:p>
          <a:p>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성능을</a:t>
            </a:r>
            <a:r>
              <a:rPr lang="en-US" altLang="ko-KR" dirty="0">
                <a:ea typeface="맑은 고딕"/>
              </a:rPr>
              <a:t> </a:t>
            </a:r>
            <a:r>
              <a:rPr lang="ko-KR" altLang="en-US" dirty="0">
                <a:ea typeface="맑은 고딕"/>
              </a:rPr>
              <a:t>개선하고</a:t>
            </a:r>
            <a:r>
              <a:rPr lang="en-US" altLang="ko-KR" dirty="0">
                <a:ea typeface="맑은 고딕"/>
              </a:rPr>
              <a:t> </a:t>
            </a:r>
            <a:r>
              <a:rPr lang="ko-KR" altLang="en-US" dirty="0">
                <a:ea typeface="맑은 고딕"/>
              </a:rPr>
              <a:t>다양한</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입력과</a:t>
            </a:r>
            <a:r>
              <a:rPr lang="en-US" altLang="ko-KR" dirty="0">
                <a:ea typeface="맑은 고딕"/>
              </a:rPr>
              <a:t> </a:t>
            </a:r>
            <a:r>
              <a:rPr lang="ko-KR" altLang="en-US" dirty="0">
                <a:ea typeface="맑은 고딕"/>
              </a:rPr>
              <a:t>창의적인</a:t>
            </a:r>
            <a:r>
              <a:rPr lang="en-US" altLang="ko-KR" dirty="0">
                <a:ea typeface="맑은 고딕"/>
              </a:rPr>
              <a:t> </a:t>
            </a:r>
            <a:r>
              <a:rPr lang="ko-KR" altLang="en-US" dirty="0">
                <a:ea typeface="맑은 고딕"/>
              </a:rPr>
              <a:t>기능을</a:t>
            </a:r>
            <a:r>
              <a:rPr lang="en-US" altLang="ko-KR" dirty="0">
                <a:ea typeface="맑은 고딕"/>
              </a:rPr>
              <a:t> </a:t>
            </a:r>
            <a:r>
              <a:rPr lang="ko-KR" altLang="en-US" dirty="0">
                <a:ea typeface="맑은 고딕"/>
              </a:rPr>
              <a:t>추가하여</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시스템을</a:t>
            </a:r>
            <a:r>
              <a:rPr lang="en-US" altLang="ko-KR" dirty="0">
                <a:ea typeface="맑은 고딕"/>
              </a:rPr>
              <a:t> </a:t>
            </a:r>
            <a:r>
              <a:rPr lang="ko-KR" altLang="en-US" dirty="0">
                <a:ea typeface="맑은 고딕"/>
              </a:rPr>
              <a:t>완성도와</a:t>
            </a:r>
            <a:r>
              <a:rPr lang="en-US" altLang="ko-KR" dirty="0">
                <a:ea typeface="맑은 고딕"/>
              </a:rPr>
              <a:t> </a:t>
            </a:r>
            <a:r>
              <a:rPr lang="ko-KR" altLang="en-US" dirty="0">
                <a:ea typeface="맑은 고딕"/>
              </a:rPr>
              <a:t>독창성을</a:t>
            </a:r>
            <a:r>
              <a:rPr lang="en-US" altLang="ko-KR" dirty="0">
                <a:ea typeface="맑은 고딕"/>
              </a:rPr>
              <a:t> </a:t>
            </a:r>
            <a:r>
              <a:rPr lang="ko-KR" altLang="en-US" dirty="0">
                <a:ea typeface="맑은 고딕"/>
              </a:rPr>
              <a:t>높이는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목표로</a:t>
            </a:r>
            <a:r>
              <a:rPr lang="en-US" altLang="ko-KR" dirty="0">
                <a:ea typeface="맑은 고딕"/>
              </a:rPr>
              <a:t> </a:t>
            </a:r>
            <a:r>
              <a:rPr lang="ko-KR" altLang="en-US" dirty="0">
                <a:ea typeface="맑은 고딕"/>
              </a:rPr>
              <a:t>두고</a:t>
            </a:r>
            <a:r>
              <a:rPr lang="en-US" altLang="ko-KR" dirty="0">
                <a:ea typeface="맑은 고딕"/>
              </a:rPr>
              <a:t> </a:t>
            </a:r>
            <a:r>
              <a:rPr lang="ko-KR" altLang="en-US" dirty="0">
                <a:ea typeface="맑은 고딕"/>
              </a:rPr>
              <a:t>있습니다</a:t>
            </a:r>
            <a:r>
              <a:rPr lang="en-US" altLang="ko-KR" dirty="0">
                <a:ea typeface="맑은 고딕"/>
              </a:rPr>
              <a:t>. </a:t>
            </a:r>
            <a:r>
              <a:rPr lang="ko-KR" altLang="en-US" dirty="0">
                <a:ea typeface="맑은 고딕"/>
              </a:rPr>
              <a:t>이에따라</a:t>
            </a:r>
            <a:r>
              <a:rPr lang="en-US" altLang="ko-KR" dirty="0">
                <a:ea typeface="맑은 고딕"/>
              </a:rPr>
              <a:t> </a:t>
            </a:r>
            <a:r>
              <a:rPr lang="ko-KR" altLang="en-US" dirty="0">
                <a:ea typeface="맑은 고딕"/>
              </a:rPr>
              <a:t>프론트</a:t>
            </a:r>
            <a:r>
              <a:rPr lang="en-US" altLang="ko-KR" dirty="0">
                <a:ea typeface="맑은 고딕"/>
              </a:rPr>
              <a:t> </a:t>
            </a:r>
            <a:r>
              <a:rPr lang="ko-KR" altLang="en-US" dirty="0">
                <a:ea typeface="맑은 고딕"/>
              </a:rPr>
              <a:t>엔드</a:t>
            </a:r>
            <a:r>
              <a:rPr lang="en-US" altLang="ko-KR" dirty="0">
                <a:ea typeface="맑은 고딕"/>
              </a:rPr>
              <a:t> </a:t>
            </a:r>
            <a:r>
              <a:rPr lang="ko-KR" altLang="en-US" dirty="0">
                <a:ea typeface="맑은 고딕"/>
              </a:rPr>
              <a:t>디자인의</a:t>
            </a:r>
            <a:r>
              <a:rPr lang="en-US" altLang="ko-KR" dirty="0">
                <a:ea typeface="맑은 고딕"/>
              </a:rPr>
              <a:t> </a:t>
            </a:r>
            <a:r>
              <a:rPr lang="ko-KR" altLang="en-US" dirty="0">
                <a:ea typeface="맑은 고딕"/>
              </a:rPr>
              <a:t>변경</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시스템의</a:t>
            </a:r>
            <a:r>
              <a:rPr lang="en-US" altLang="ko-KR" dirty="0">
                <a:ea typeface="맑은 고딕"/>
              </a:rPr>
              <a:t> </a:t>
            </a:r>
            <a:r>
              <a:rPr lang="ko-KR" altLang="en-US" dirty="0">
                <a:ea typeface="맑은 고딕"/>
              </a:rPr>
              <a:t>변경에</a:t>
            </a:r>
            <a:r>
              <a:rPr lang="en-US" altLang="ko-KR" dirty="0">
                <a:ea typeface="맑은 고딕"/>
              </a:rPr>
              <a:t> </a:t>
            </a:r>
            <a:r>
              <a:rPr lang="ko-KR" altLang="en-US" dirty="0">
                <a:ea typeface="맑은 고딕"/>
              </a:rPr>
              <a:t>따른</a:t>
            </a:r>
            <a:r>
              <a:rPr lang="en-US" altLang="ko-KR" dirty="0">
                <a:ea typeface="맑은 고딕"/>
              </a:rPr>
              <a:t> </a:t>
            </a:r>
            <a:r>
              <a:rPr lang="ko-KR" altLang="en-US" dirty="0">
                <a:ea typeface="맑은 고딕"/>
              </a:rPr>
              <a:t>데이터</a:t>
            </a:r>
            <a:r>
              <a:rPr lang="en-US" altLang="ko-KR" dirty="0">
                <a:ea typeface="맑은 고딕"/>
              </a:rPr>
              <a:t> </a:t>
            </a:r>
            <a:r>
              <a:rPr lang="ko-KR" altLang="en-US" dirty="0">
                <a:ea typeface="맑은 고딕"/>
              </a:rPr>
              <a:t>베이스</a:t>
            </a:r>
            <a:r>
              <a:rPr lang="en-US" altLang="ko-KR" dirty="0">
                <a:ea typeface="맑은 고딕"/>
              </a:rPr>
              <a:t>  </a:t>
            </a:r>
            <a:r>
              <a:rPr lang="ko-KR" altLang="en-US" dirty="0">
                <a:ea typeface="맑은 고딕"/>
              </a:rPr>
              <a:t>구현</a:t>
            </a:r>
            <a:r>
              <a:rPr lang="en-US" altLang="ko-KR" dirty="0">
                <a:ea typeface="맑은 고딕"/>
              </a:rPr>
              <a:t> </a:t>
            </a:r>
            <a:r>
              <a:rPr lang="ko-KR" altLang="en-US" dirty="0">
                <a:ea typeface="맑은 고딕"/>
              </a:rPr>
              <a:t>변경사항이</a:t>
            </a:r>
            <a:r>
              <a:rPr lang="en-US" altLang="ko-KR" dirty="0">
                <a:ea typeface="맑은 고딕"/>
              </a:rPr>
              <a:t> </a:t>
            </a:r>
            <a:r>
              <a:rPr lang="ko-KR" altLang="en-US" dirty="0">
                <a:ea typeface="맑은 고딕"/>
              </a:rPr>
              <a:t>존재할</a:t>
            </a:r>
            <a:r>
              <a:rPr lang="en-US" altLang="ko-KR" dirty="0">
                <a:ea typeface="맑은 고딕"/>
              </a:rPr>
              <a:t> </a:t>
            </a:r>
            <a:r>
              <a:rPr lang="ko-KR" altLang="en-US" dirty="0">
                <a:ea typeface="맑은 고딕"/>
              </a:rPr>
              <a:t>수</a:t>
            </a:r>
            <a:r>
              <a:rPr lang="en-US" altLang="ko-KR" dirty="0">
                <a:ea typeface="맑은 고딕"/>
              </a:rPr>
              <a:t> </a:t>
            </a:r>
            <a:r>
              <a:rPr lang="ko-KR" altLang="en-US" dirty="0">
                <a:ea typeface="맑은 고딕"/>
              </a:rPr>
              <a:t>있습니다</a:t>
            </a:r>
            <a:r>
              <a:rPr lang="en-US" altLang="ko-KR" dirty="0">
                <a:ea typeface="맑은 고딕"/>
              </a:rPr>
              <a:t>. </a:t>
            </a:r>
            <a:endParaRPr lang="ko-KR"/>
          </a:p>
          <a:p>
            <a:r>
              <a:rPr lang="en-US" altLang="ko-KR" dirty="0">
                <a:ea typeface="맑은 고딕"/>
              </a:rPr>
              <a:t> </a:t>
            </a:r>
            <a:endParaRPr lang="ko-KR" dirty="0">
              <a:ea typeface="맑은 고딕"/>
            </a:endParaRPr>
          </a:p>
          <a:p>
            <a:r>
              <a:rPr lang="ko-KR" altLang="en-US" dirty="0">
                <a:ea typeface="맑은 고딕"/>
              </a:rPr>
              <a:t>추천시스템</a:t>
            </a:r>
            <a:r>
              <a:rPr lang="en-US" altLang="ko-KR" dirty="0">
                <a:ea typeface="맑은 고딕"/>
              </a:rPr>
              <a:t> </a:t>
            </a:r>
            <a:r>
              <a:rPr lang="ko-KR" altLang="en-US" dirty="0">
                <a:ea typeface="맑은 고딕"/>
              </a:rPr>
              <a:t>자체에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개선</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소스에</a:t>
            </a:r>
            <a:r>
              <a:rPr lang="en-US" altLang="ko-KR" dirty="0">
                <a:ea typeface="맑은 고딕"/>
              </a:rPr>
              <a:t> </a:t>
            </a:r>
            <a:r>
              <a:rPr lang="ko-KR" altLang="en-US" dirty="0">
                <a:ea typeface="맑은 고딕"/>
              </a:rPr>
              <a:t>대한</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종합적으로</a:t>
            </a:r>
            <a:r>
              <a:rPr lang="en-US" altLang="ko-KR" dirty="0">
                <a:ea typeface="맑은 고딕"/>
              </a:rPr>
              <a:t> </a:t>
            </a:r>
            <a:r>
              <a:rPr lang="ko-KR" altLang="en-US" dirty="0">
                <a:ea typeface="맑은 고딕"/>
              </a:rPr>
              <a:t>활용하고</a:t>
            </a:r>
            <a:r>
              <a:rPr lang="en-US" altLang="ko-KR" dirty="0">
                <a:ea typeface="맑은 고딕"/>
              </a:rPr>
              <a:t>, </a:t>
            </a:r>
            <a:r>
              <a:rPr lang="ko-KR" altLang="en-US" dirty="0">
                <a:ea typeface="맑은 고딕"/>
              </a:rPr>
              <a:t>모델</a:t>
            </a:r>
            <a:r>
              <a:rPr lang="en-US" altLang="ko-KR" dirty="0">
                <a:ea typeface="맑은 고딕"/>
              </a:rPr>
              <a:t> </a:t>
            </a:r>
            <a:r>
              <a:rPr lang="ko-KR" altLang="en-US" dirty="0">
                <a:ea typeface="맑은 고딕"/>
              </a:rPr>
              <a:t>훈련과</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여러</a:t>
            </a:r>
            <a:r>
              <a:rPr lang="en-US" altLang="ko-KR" dirty="0">
                <a:ea typeface="맑은 고딕"/>
              </a:rPr>
              <a:t> </a:t>
            </a:r>
            <a:r>
              <a:rPr lang="ko-KR" altLang="en-US" dirty="0">
                <a:ea typeface="맑은 고딕"/>
              </a:rPr>
              <a:t>테크닉을</a:t>
            </a:r>
            <a:r>
              <a:rPr lang="en-US" altLang="ko-KR" dirty="0">
                <a:ea typeface="맑은 고딕"/>
              </a:rPr>
              <a:t> </a:t>
            </a:r>
            <a:r>
              <a:rPr lang="ko-KR" altLang="en-US" dirty="0">
                <a:ea typeface="맑은 고딕"/>
              </a:rPr>
              <a:t>사용하여</a:t>
            </a:r>
            <a:r>
              <a:rPr lang="en-US" altLang="ko-KR" dirty="0">
                <a:ea typeface="맑은 고딕"/>
              </a:rPr>
              <a:t> </a:t>
            </a:r>
            <a:r>
              <a:rPr lang="ko-KR" altLang="en-US" dirty="0">
                <a:ea typeface="맑은 고딕"/>
              </a:rPr>
              <a:t>최종적인</a:t>
            </a:r>
            <a:r>
              <a:rPr lang="en-US" altLang="ko-KR" dirty="0">
                <a:ea typeface="맑은 고딕"/>
              </a:rPr>
              <a:t> </a:t>
            </a:r>
            <a:r>
              <a:rPr lang="ko-KR" altLang="en-US" dirty="0">
                <a:ea typeface="맑은 고딕"/>
              </a:rPr>
              <a:t>성능을</a:t>
            </a:r>
            <a:r>
              <a:rPr lang="en-US" altLang="ko-KR" dirty="0">
                <a:ea typeface="맑은 고딕"/>
              </a:rPr>
              <a:t> </a:t>
            </a:r>
            <a:r>
              <a:rPr lang="ko-KR" altLang="en-US" dirty="0">
                <a:ea typeface="맑은 고딕"/>
              </a:rPr>
              <a:t>높이는</a:t>
            </a:r>
            <a:r>
              <a:rPr lang="en-US" altLang="ko-KR" dirty="0">
                <a:ea typeface="맑은 고딕"/>
              </a:rPr>
              <a:t> </a:t>
            </a:r>
            <a:r>
              <a:rPr lang="ko-KR" altLang="en-US" dirty="0">
                <a:ea typeface="맑은 고딕"/>
              </a:rPr>
              <a:t>것이</a:t>
            </a:r>
            <a:r>
              <a:rPr lang="en-US" altLang="ko-KR" dirty="0">
                <a:ea typeface="맑은 고딕"/>
              </a:rPr>
              <a:t> </a:t>
            </a:r>
            <a:r>
              <a:rPr lang="ko-KR" altLang="en-US" dirty="0">
                <a:ea typeface="맑은 고딕"/>
              </a:rPr>
              <a:t>필요합니다</a:t>
            </a:r>
            <a:r>
              <a:rPr lang="en-US" altLang="ko-KR" dirty="0">
                <a:ea typeface="맑은 고딕"/>
              </a:rPr>
              <a:t>. </a:t>
            </a:r>
            <a:r>
              <a:rPr lang="ko-KR" altLang="en-US" dirty="0">
                <a:ea typeface="맑은 고딕"/>
              </a:rPr>
              <a:t>따라서</a:t>
            </a:r>
            <a:r>
              <a:rPr lang="en-US" altLang="ko-KR" dirty="0">
                <a:ea typeface="맑은 고딕"/>
              </a:rPr>
              <a:t> </a:t>
            </a:r>
            <a:r>
              <a:rPr lang="ko-KR" altLang="en-US" dirty="0">
                <a:ea typeface="맑은 고딕"/>
              </a:rPr>
              <a:t>자연어로</a:t>
            </a:r>
            <a:r>
              <a:rPr lang="en-US" altLang="ko-KR" dirty="0">
                <a:ea typeface="맑은 고딕"/>
              </a:rPr>
              <a:t> </a:t>
            </a:r>
            <a:r>
              <a:rPr lang="ko-KR" altLang="en-US" dirty="0">
                <a:ea typeface="맑은 고딕"/>
              </a:rPr>
              <a:t>표현된</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리뷰나</a:t>
            </a:r>
            <a:r>
              <a:rPr lang="en-US" altLang="ko-KR" dirty="0">
                <a:ea typeface="맑은 고딕"/>
              </a:rPr>
              <a:t> </a:t>
            </a:r>
            <a:r>
              <a:rPr lang="ko-KR" altLang="en-US" dirty="0">
                <a:ea typeface="맑은 고딕"/>
              </a:rPr>
              <a:t>와인과</a:t>
            </a:r>
            <a:r>
              <a:rPr lang="en-US" altLang="ko-KR" dirty="0">
                <a:ea typeface="맑은 고딕"/>
              </a:rPr>
              <a:t> </a:t>
            </a:r>
            <a:r>
              <a:rPr lang="ko-KR" altLang="en-US" dirty="0">
                <a:ea typeface="맑은 고딕"/>
              </a:rPr>
              <a:t>관련된</a:t>
            </a:r>
            <a:r>
              <a:rPr lang="en-US" altLang="ko-KR" dirty="0">
                <a:ea typeface="맑은 고딕"/>
              </a:rPr>
              <a:t> </a:t>
            </a:r>
            <a:r>
              <a:rPr lang="ko-KR" altLang="en-US" dirty="0">
                <a:ea typeface="맑은 고딕"/>
              </a:rPr>
              <a:t>특성</a:t>
            </a:r>
            <a:r>
              <a:rPr lang="en-US" altLang="ko-KR" dirty="0">
                <a:ea typeface="맑은 고딕"/>
              </a:rPr>
              <a:t> </a:t>
            </a:r>
            <a:r>
              <a:rPr lang="ko-KR" altLang="en-US" dirty="0">
                <a:ea typeface="맑은 고딕"/>
              </a:rPr>
              <a:t>값</a:t>
            </a:r>
            <a:r>
              <a:rPr lang="en-US" altLang="ko-KR" dirty="0">
                <a:ea typeface="맑은 고딕"/>
              </a:rPr>
              <a:t>, </a:t>
            </a:r>
            <a:r>
              <a:rPr lang="ko-KR" altLang="en-US" dirty="0">
                <a:ea typeface="맑은 고딕"/>
              </a:rPr>
              <a:t>분류</a:t>
            </a:r>
            <a:r>
              <a:rPr lang="en-US" altLang="ko-KR" dirty="0">
                <a:ea typeface="맑은 고딕"/>
              </a:rPr>
              <a:t> </a:t>
            </a:r>
            <a:r>
              <a:rPr lang="ko-KR" altLang="en-US" dirty="0">
                <a:ea typeface="맑은 고딕"/>
              </a:rPr>
              <a:t>값</a:t>
            </a:r>
            <a:r>
              <a:rPr lang="en-US" altLang="ko-KR" dirty="0">
                <a:ea typeface="맑은 고딕"/>
              </a:rPr>
              <a:t> </a:t>
            </a:r>
            <a:r>
              <a:rPr lang="ko-KR" altLang="en-US" dirty="0">
                <a:ea typeface="맑은 고딕"/>
              </a:rPr>
              <a:t>등을</a:t>
            </a:r>
            <a:r>
              <a:rPr lang="en-US" altLang="ko-KR" dirty="0">
                <a:ea typeface="맑은 고딕"/>
              </a:rPr>
              <a:t> </a:t>
            </a:r>
            <a:r>
              <a:rPr lang="ko-KR" altLang="en-US" dirty="0">
                <a:ea typeface="맑은 고딕"/>
              </a:rPr>
              <a:t>입력으로</a:t>
            </a:r>
            <a:r>
              <a:rPr lang="en-US" altLang="ko-KR" dirty="0">
                <a:ea typeface="맑은 고딕"/>
              </a:rPr>
              <a:t> </a:t>
            </a:r>
            <a:r>
              <a:rPr lang="ko-KR" altLang="en-US" dirty="0">
                <a:ea typeface="맑은 고딕"/>
              </a:rPr>
              <a:t>받아</a:t>
            </a:r>
            <a:r>
              <a:rPr lang="en-US" altLang="ko-KR" dirty="0">
                <a:ea typeface="맑은 고딕"/>
              </a:rPr>
              <a:t> </a:t>
            </a:r>
            <a:r>
              <a:rPr lang="ko-KR" altLang="en-US" dirty="0">
                <a:ea typeface="맑은 고딕"/>
              </a:rPr>
              <a:t>추천에</a:t>
            </a:r>
            <a:r>
              <a:rPr lang="en-US" altLang="ko-KR" dirty="0">
                <a:ea typeface="맑은 고딕"/>
              </a:rPr>
              <a:t> </a:t>
            </a:r>
            <a:r>
              <a:rPr lang="ko-KR" altLang="en-US" dirty="0">
                <a:ea typeface="맑은 고딕"/>
              </a:rPr>
              <a:t>필요한</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각각</a:t>
            </a:r>
            <a:r>
              <a:rPr lang="en-US" altLang="ko-KR" dirty="0">
                <a:ea typeface="맑은 고딕"/>
              </a:rPr>
              <a:t> </a:t>
            </a:r>
            <a:r>
              <a:rPr lang="ko-KR" altLang="en-US" dirty="0">
                <a:ea typeface="맑은 고딕"/>
              </a:rPr>
              <a:t>추출하되</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통합적으로</a:t>
            </a:r>
            <a:r>
              <a:rPr lang="en-US" altLang="ko-KR" dirty="0">
                <a:ea typeface="맑은 고딕"/>
              </a:rPr>
              <a:t> </a:t>
            </a:r>
            <a:r>
              <a:rPr lang="ko-KR" altLang="en-US" dirty="0">
                <a:ea typeface="맑은 고딕"/>
              </a:rPr>
              <a:t>활용하여</a:t>
            </a:r>
            <a:r>
              <a:rPr lang="en-US" altLang="ko-KR" dirty="0">
                <a:ea typeface="맑은 고딕"/>
              </a:rPr>
              <a:t> </a:t>
            </a:r>
            <a:r>
              <a:rPr lang="ko-KR" altLang="en-US" dirty="0">
                <a:ea typeface="맑은 고딕"/>
              </a:rPr>
              <a:t>추천시스템에</a:t>
            </a:r>
            <a:r>
              <a:rPr lang="en-US" altLang="ko-KR" dirty="0">
                <a:ea typeface="맑은 고딕"/>
              </a:rPr>
              <a:t> </a:t>
            </a:r>
            <a:r>
              <a:rPr lang="ko-KR" altLang="en-US" dirty="0">
                <a:ea typeface="맑은 고딕"/>
              </a:rPr>
              <a:t>반영하는</a:t>
            </a:r>
            <a:r>
              <a:rPr lang="en-US" altLang="ko-KR" dirty="0">
                <a:ea typeface="맑은 고딕"/>
              </a:rPr>
              <a:t> </a:t>
            </a:r>
            <a:r>
              <a:rPr lang="ko-KR" altLang="en-US" dirty="0">
                <a:ea typeface="맑은 고딕"/>
              </a:rPr>
              <a:t>것을</a:t>
            </a:r>
            <a:r>
              <a:rPr lang="en-US" altLang="ko-KR" dirty="0">
                <a:ea typeface="맑은 고딕"/>
              </a:rPr>
              <a:t> </a:t>
            </a:r>
            <a:r>
              <a:rPr lang="ko-KR" altLang="en-US" dirty="0">
                <a:ea typeface="맑은 고딕"/>
              </a:rPr>
              <a:t>고려하고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a:p>
            <a:r>
              <a:rPr lang="ko-KR" altLang="en-US" dirty="0">
                <a:ea typeface="맑은 고딕"/>
              </a:rPr>
              <a:t>추후에</a:t>
            </a:r>
            <a:r>
              <a:rPr lang="en-US" altLang="ko-KR" dirty="0">
                <a:ea typeface="맑은 고딕"/>
              </a:rPr>
              <a:t> </a:t>
            </a:r>
            <a:r>
              <a:rPr lang="ko-KR" altLang="en-US" dirty="0">
                <a:ea typeface="맑은 고딕"/>
              </a:rPr>
              <a:t>유저</a:t>
            </a:r>
            <a:r>
              <a:rPr lang="en-US" altLang="ko-KR" dirty="0">
                <a:ea typeface="맑은 고딕"/>
              </a:rPr>
              <a:t> </a:t>
            </a:r>
            <a:r>
              <a:rPr lang="ko-KR" altLang="en-US" dirty="0">
                <a:ea typeface="맑은 고딕"/>
              </a:rPr>
              <a:t>피드백</a:t>
            </a:r>
            <a:r>
              <a:rPr lang="en-US" altLang="ko-KR" dirty="0">
                <a:ea typeface="맑은 고딕"/>
              </a:rPr>
              <a:t> </a:t>
            </a:r>
            <a:r>
              <a:rPr lang="ko-KR" altLang="en-US" dirty="0">
                <a:ea typeface="맑은 고딕"/>
              </a:rPr>
              <a:t>기능을</a:t>
            </a:r>
            <a:r>
              <a:rPr lang="en-US" altLang="ko-KR" dirty="0">
                <a:ea typeface="맑은 고딕"/>
              </a:rPr>
              <a:t> </a:t>
            </a:r>
            <a:r>
              <a:rPr lang="ko-KR" altLang="en-US" dirty="0">
                <a:ea typeface="맑은 고딕"/>
              </a:rPr>
              <a:t>추가하여</a:t>
            </a:r>
            <a:r>
              <a:rPr lang="en-US" altLang="ko-KR" dirty="0">
                <a:ea typeface="맑은 고딕"/>
              </a:rPr>
              <a:t>, </a:t>
            </a:r>
            <a:r>
              <a:rPr lang="ko-KR" altLang="en-US" dirty="0">
                <a:ea typeface="맑은 고딕"/>
              </a:rPr>
              <a:t>피드백</a:t>
            </a:r>
            <a:r>
              <a:rPr lang="en-US" altLang="ko-KR" dirty="0">
                <a:ea typeface="맑은 고딕"/>
              </a:rPr>
              <a:t> </a:t>
            </a:r>
            <a:r>
              <a:rPr lang="ko-KR" altLang="en-US" dirty="0">
                <a:ea typeface="맑은 고딕"/>
              </a:rPr>
              <a:t>정보를</a:t>
            </a:r>
            <a:r>
              <a:rPr lang="en-US" altLang="ko-KR" dirty="0">
                <a:ea typeface="맑은 고딕"/>
              </a:rPr>
              <a:t> </a:t>
            </a:r>
            <a:r>
              <a:rPr lang="ko-KR" altLang="en-US" dirty="0">
                <a:ea typeface="맑은 고딕"/>
              </a:rPr>
              <a:t>수집하고</a:t>
            </a:r>
            <a:r>
              <a:rPr lang="en-US" altLang="ko-KR" dirty="0">
                <a:ea typeface="맑은 고딕"/>
              </a:rPr>
              <a:t> </a:t>
            </a:r>
            <a:r>
              <a:rPr lang="ko-KR" altLang="en-US" dirty="0">
                <a:ea typeface="맑은 고딕"/>
              </a:rPr>
              <a:t>이를</a:t>
            </a:r>
            <a:r>
              <a:rPr lang="en-US" altLang="ko-KR" dirty="0">
                <a:ea typeface="맑은 고딕"/>
              </a:rPr>
              <a:t> </a:t>
            </a:r>
            <a:r>
              <a:rPr lang="ko-KR" altLang="en-US" dirty="0">
                <a:ea typeface="맑은 고딕"/>
              </a:rPr>
              <a:t>추천</a:t>
            </a:r>
            <a:r>
              <a:rPr lang="en-US" altLang="ko-KR" dirty="0">
                <a:ea typeface="맑은 고딕"/>
              </a:rPr>
              <a:t> </a:t>
            </a:r>
            <a:r>
              <a:rPr lang="ko-KR" altLang="en-US" dirty="0">
                <a:ea typeface="맑은 고딕"/>
              </a:rPr>
              <a:t>시스템에</a:t>
            </a:r>
            <a:r>
              <a:rPr lang="en-US" altLang="ko-KR" dirty="0">
                <a:ea typeface="맑은 고딕"/>
              </a:rPr>
              <a:t> </a:t>
            </a:r>
            <a:r>
              <a:rPr lang="ko-KR" altLang="en-US" dirty="0">
                <a:ea typeface="맑은 고딕"/>
              </a:rPr>
              <a:t>반영하여</a:t>
            </a:r>
            <a:r>
              <a:rPr lang="en-US" altLang="ko-KR" dirty="0">
                <a:ea typeface="맑은 고딕"/>
              </a:rPr>
              <a:t> </a:t>
            </a:r>
            <a:r>
              <a:rPr lang="ko-KR" altLang="en-US" dirty="0">
                <a:ea typeface="맑은 고딕"/>
              </a:rPr>
              <a:t>더</a:t>
            </a:r>
            <a:r>
              <a:rPr lang="en-US" altLang="ko-KR" dirty="0">
                <a:ea typeface="맑은 고딕"/>
              </a:rPr>
              <a:t> </a:t>
            </a:r>
            <a:r>
              <a:rPr lang="ko-KR" altLang="en-US" dirty="0">
                <a:ea typeface="맑은 고딕"/>
              </a:rPr>
              <a:t>정확한</a:t>
            </a:r>
            <a:r>
              <a:rPr lang="en-US" altLang="ko-KR" dirty="0">
                <a:ea typeface="맑은 고딕"/>
              </a:rPr>
              <a:t> </a:t>
            </a:r>
            <a:r>
              <a:rPr lang="ko-KR" altLang="en-US" dirty="0">
                <a:ea typeface="맑은 고딕"/>
              </a:rPr>
              <a:t>시스템</a:t>
            </a:r>
            <a:r>
              <a:rPr lang="en-US" altLang="ko-KR" dirty="0">
                <a:ea typeface="맑은 고딕"/>
              </a:rPr>
              <a:t> </a:t>
            </a:r>
            <a:r>
              <a:rPr lang="ko-KR" altLang="en-US" dirty="0">
                <a:ea typeface="맑은 고딕"/>
              </a:rPr>
              <a:t>추천이</a:t>
            </a:r>
            <a:r>
              <a:rPr lang="en-US" altLang="ko-KR" dirty="0">
                <a:ea typeface="맑은 고딕"/>
              </a:rPr>
              <a:t> </a:t>
            </a:r>
            <a:r>
              <a:rPr lang="ko-KR" altLang="en-US" dirty="0">
                <a:ea typeface="맑은 고딕"/>
              </a:rPr>
              <a:t>이루어</a:t>
            </a:r>
            <a:r>
              <a:rPr lang="en-US" altLang="ko-KR" dirty="0">
                <a:ea typeface="맑은 고딕"/>
              </a:rPr>
              <a:t> </a:t>
            </a:r>
            <a:r>
              <a:rPr lang="ko-KR" altLang="en-US" dirty="0">
                <a:ea typeface="맑은 고딕"/>
              </a:rPr>
              <a:t>지도록</a:t>
            </a:r>
            <a:r>
              <a:rPr lang="en-US" altLang="ko-KR" dirty="0">
                <a:ea typeface="맑은 고딕"/>
              </a:rPr>
              <a:t> </a:t>
            </a:r>
            <a:r>
              <a:rPr lang="ko-KR" altLang="en-US" dirty="0">
                <a:ea typeface="맑은 고딕"/>
              </a:rPr>
              <a:t>만드는</a:t>
            </a:r>
            <a:r>
              <a:rPr lang="en-US" altLang="ko-KR" dirty="0">
                <a:ea typeface="맑은 고딕"/>
              </a:rPr>
              <a:t> </a:t>
            </a:r>
            <a:r>
              <a:rPr lang="ko-KR" altLang="en-US" dirty="0">
                <a:ea typeface="맑은 고딕"/>
              </a:rPr>
              <a:t>것</a:t>
            </a:r>
            <a:r>
              <a:rPr lang="en-US" altLang="ko-KR" dirty="0">
                <a:ea typeface="맑은 고딕"/>
              </a:rPr>
              <a:t> </a:t>
            </a:r>
            <a:r>
              <a:rPr lang="ko-KR" altLang="en-US" dirty="0">
                <a:ea typeface="맑은 고딕"/>
              </a:rPr>
              <a:t>또한</a:t>
            </a:r>
            <a:r>
              <a:rPr lang="en-US" altLang="ko-KR" dirty="0">
                <a:ea typeface="맑은 고딕"/>
              </a:rPr>
              <a:t> </a:t>
            </a:r>
            <a:r>
              <a:rPr lang="ko-KR" altLang="en-US" dirty="0">
                <a:ea typeface="맑은 고딕"/>
              </a:rPr>
              <a:t>고려하고</a:t>
            </a:r>
            <a:r>
              <a:rPr lang="en-US" altLang="ko-KR" dirty="0">
                <a:ea typeface="맑은 고딕"/>
              </a:rPr>
              <a:t> </a:t>
            </a:r>
            <a:r>
              <a:rPr lang="ko-KR" altLang="en-US" dirty="0">
                <a:ea typeface="맑은 고딕"/>
              </a:rPr>
              <a:t>있습니다</a:t>
            </a:r>
            <a:r>
              <a:rPr lang="en-US" altLang="ko-KR" dirty="0">
                <a:ea typeface="맑은 고딕"/>
              </a:rPr>
              <a:t>.</a:t>
            </a:r>
            <a:endParaRPr lang="ko-KR" dirty="0">
              <a:ea typeface="맑은 고딕"/>
            </a:endParaRPr>
          </a:p>
        </p:txBody>
      </p:sp>
      <p:sp>
        <p:nvSpPr>
          <p:cNvPr id="4" name="슬라이드 번호 개체 틀 3"/>
          <p:cNvSpPr>
            <a:spLocks noGrp="1"/>
          </p:cNvSpPr>
          <p:nvPr>
            <p:ph type="sldNum" sz="quarter" idx="5"/>
          </p:nvPr>
        </p:nvSpPr>
        <p:spPr/>
        <p:txBody>
          <a:bodyPr/>
          <a:lstStyle/>
          <a:p>
            <a:fld id="{A23ABC77-CBC1-4E21-B1CD-38DB51026F5D}" type="slidenum">
              <a:t>4</a:t>
            </a:fld>
            <a:endParaRPr lang="ko-KR" altLang="en-US"/>
          </a:p>
        </p:txBody>
      </p:sp>
    </p:spTree>
    <p:extLst>
      <p:ext uri="{BB962C8B-B14F-4D97-AF65-F5344CB8AC3E}">
        <p14:creationId xmlns:p14="http://schemas.microsoft.com/office/powerpoint/2010/main" val="12725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5008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259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6185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5762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2542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365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068276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157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925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183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5065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887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381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921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4897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3010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598872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Parallelogram 11">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5">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1">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ctrTitle"/>
          </p:nvPr>
        </p:nvSpPr>
        <p:spPr>
          <a:xfrm>
            <a:off x="2318544" y="1089193"/>
            <a:ext cx="7142364" cy="2340377"/>
          </a:xfrm>
        </p:spPr>
        <p:txBody>
          <a:bodyPr>
            <a:normAutofit fontScale="90000"/>
          </a:bodyPr>
          <a:lstStyle/>
          <a:p>
            <a:r>
              <a:rPr lang="ko-KR" altLang="en-US" dirty="0" err="1">
                <a:ea typeface="맑은 고딕"/>
              </a:rPr>
              <a:t>Team</a:t>
            </a:r>
            <a:r>
              <a:rPr lang="ko-KR" altLang="en-US" dirty="0">
                <a:ea typeface="맑은 고딕"/>
              </a:rPr>
              <a:t> 7</a:t>
            </a:r>
            <a:br>
              <a:rPr lang="ko-KR" altLang="en-US" dirty="0">
                <a:ea typeface="맑은 고딕"/>
              </a:rPr>
            </a:br>
            <a:r>
              <a:rPr lang="ko-KR" altLang="en-US" dirty="0" err="1">
                <a:ea typeface="맑은 고딕"/>
              </a:rPr>
              <a:t>Wine</a:t>
            </a:r>
            <a:r>
              <a:rPr lang="ko-KR" altLang="en-US" dirty="0">
                <a:ea typeface="맑은 고딕"/>
              </a:rPr>
              <a:t>  </a:t>
            </a:r>
            <a:r>
              <a:rPr lang="ko-KR" altLang="en-US" dirty="0" err="1">
                <a:ea typeface="맑은 고딕"/>
              </a:rPr>
              <a:t>R</a:t>
            </a:r>
            <a:r>
              <a:rPr lang="en-US" altLang="ko-KR" dirty="0" err="1">
                <a:ea typeface="+mj-lt"/>
                <a:cs typeface="+mj-lt"/>
              </a:rPr>
              <a:t>ecommendation</a:t>
            </a:r>
            <a:br>
              <a:rPr lang="ko-KR" altLang="en-US" dirty="0">
                <a:ea typeface="맑은 고딕"/>
              </a:rPr>
            </a:br>
            <a:r>
              <a:rPr lang="ko-KR" altLang="en-US" dirty="0">
                <a:ea typeface="맑은 고딕"/>
              </a:rPr>
              <a:t>System</a:t>
            </a:r>
          </a:p>
        </p:txBody>
      </p:sp>
      <p:sp>
        <p:nvSpPr>
          <p:cNvPr id="3" name="부제목 2"/>
          <p:cNvSpPr>
            <a:spLocks noGrp="1"/>
          </p:cNvSpPr>
          <p:nvPr>
            <p:ph type="subTitle" idx="1"/>
          </p:nvPr>
        </p:nvSpPr>
        <p:spPr>
          <a:xfrm>
            <a:off x="5061446" y="4180229"/>
            <a:ext cx="4399461" cy="593691"/>
          </a:xfrm>
        </p:spPr>
        <p:txBody>
          <a:bodyPr>
            <a:normAutofit/>
          </a:bodyPr>
          <a:lstStyle/>
          <a:p>
            <a:r>
              <a:rPr lang="ko-KR" altLang="en-US" sz="2400" b="1" dirty="0">
                <a:solidFill>
                  <a:schemeClr val="tx1"/>
                </a:solidFill>
                <a:ea typeface="HY그래픽M"/>
              </a:rPr>
              <a:t>우성윤, </a:t>
            </a:r>
            <a:r>
              <a:rPr lang="ko-KR" altLang="en-US" sz="2400" b="1" err="1">
                <a:solidFill>
                  <a:schemeClr val="tx1"/>
                </a:solidFill>
                <a:ea typeface="HY그래픽M"/>
              </a:rPr>
              <a:t>조재범</a:t>
            </a:r>
            <a:r>
              <a:rPr lang="ko-KR" altLang="en-US" sz="2400" b="1" dirty="0">
                <a:solidFill>
                  <a:schemeClr val="tx1"/>
                </a:solidFill>
                <a:ea typeface="HY그래픽M"/>
              </a:rPr>
              <a:t>, </a:t>
            </a:r>
            <a:r>
              <a:rPr lang="ko-KR" altLang="en-US" sz="2400" b="1" err="1">
                <a:solidFill>
                  <a:schemeClr val="tx1"/>
                </a:solidFill>
                <a:ea typeface="HY그래픽M"/>
              </a:rPr>
              <a:t>양승유</a:t>
            </a:r>
            <a:r>
              <a:rPr lang="ko-KR" altLang="en-US" sz="2400" b="1" dirty="0">
                <a:solidFill>
                  <a:schemeClr val="tx1"/>
                </a:solidFill>
                <a:ea typeface="HY그래픽M"/>
              </a:rPr>
              <a:t>, 신서현</a:t>
            </a:r>
          </a:p>
        </p:txBody>
      </p:sp>
      <p:sp>
        <p:nvSpPr>
          <p:cNvPr id="24"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6921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073B4-F0D1-6957-220B-695308CF2C6D}"/>
              </a:ext>
            </a:extLst>
          </p:cNvPr>
          <p:cNvSpPr>
            <a:spLocks noGrp="1"/>
          </p:cNvSpPr>
          <p:nvPr>
            <p:ph type="title"/>
          </p:nvPr>
        </p:nvSpPr>
        <p:spPr>
          <a:xfrm>
            <a:off x="677334" y="-693"/>
            <a:ext cx="7979187" cy="605900"/>
          </a:xfrm>
        </p:spPr>
        <p:txBody>
          <a:bodyPr>
            <a:normAutofit fontScale="90000"/>
          </a:bodyPr>
          <a:lstStyle/>
          <a:p>
            <a:r>
              <a:rPr lang="ko-KR" altLang="en-US" sz="4000" b="1" dirty="0">
                <a:ea typeface="맑은 고딕"/>
              </a:rPr>
              <a:t>System </a:t>
            </a:r>
            <a:r>
              <a:rPr lang="ko-KR" altLang="en-US" sz="4000" b="1" err="1">
                <a:ea typeface="맑은 고딕"/>
              </a:rPr>
              <a:t>objectives</a:t>
            </a:r>
            <a:endParaRPr lang="ko-KR" altLang="en-US" sz="4000" b="1" err="1"/>
          </a:p>
        </p:txBody>
      </p:sp>
      <p:sp>
        <p:nvSpPr>
          <p:cNvPr id="3" name="내용 개체 틀 2">
            <a:extLst>
              <a:ext uri="{FF2B5EF4-FFF2-40B4-BE49-F238E27FC236}">
                <a16:creationId xmlns:a16="http://schemas.microsoft.com/office/drawing/2014/main" id="{8D1319E8-6E2E-8FD4-370C-260C6BDDDC55}"/>
              </a:ext>
            </a:extLst>
          </p:cNvPr>
          <p:cNvSpPr>
            <a:spLocks noGrp="1"/>
          </p:cNvSpPr>
          <p:nvPr>
            <p:ph idx="1"/>
          </p:nvPr>
        </p:nvSpPr>
        <p:spPr>
          <a:xfrm>
            <a:off x="677334" y="800193"/>
            <a:ext cx="11381909" cy="917797"/>
          </a:xfrm>
        </p:spPr>
        <p:txBody>
          <a:bodyPr vert="horz" lIns="91440" tIns="45720" rIns="91440" bIns="45720" rtlCol="0" anchor="t">
            <a:normAutofit fontScale="85000" lnSpcReduction="10000"/>
          </a:bodyPr>
          <a:lstStyle/>
          <a:p>
            <a:r>
              <a:rPr lang="ko-KR" altLang="en-US" err="1">
                <a:latin typeface="Malgun Gothic Semilight"/>
                <a:ea typeface="Malgun Gothic Semilight"/>
                <a:cs typeface="Malgun Gothic Semilight"/>
              </a:rPr>
              <a:t>Objective</a:t>
            </a:r>
            <a:r>
              <a:rPr lang="ko-KR" altLang="en-US" dirty="0">
                <a:latin typeface="Malgun Gothic Semilight"/>
                <a:ea typeface="Malgun Gothic Semilight"/>
                <a:cs typeface="Malgun Gothic Semilight"/>
              </a:rPr>
              <a:t> : 술에 대해서 잘 모르는 사람도 본인의 요구사항에 부합하는 좋은 술을 추천하는 것을 목표로 두고 있습니다.</a:t>
            </a:r>
          </a:p>
          <a:p>
            <a:r>
              <a:rPr lang="ko-KR" altLang="en-US" dirty="0">
                <a:latin typeface="Malgun Gothic Semilight"/>
                <a:ea typeface="Malgun Gothic Semilight"/>
                <a:cs typeface="Malgun Gothic Semilight"/>
              </a:rPr>
              <a:t>유저가 취향에 따라 술을 직관적으로 </a:t>
            </a:r>
            <a:r>
              <a:rPr lang="ko-KR" altLang="en-US" dirty="0" err="1">
                <a:latin typeface="Malgun Gothic Semilight"/>
                <a:ea typeface="Malgun Gothic Semilight"/>
                <a:cs typeface="Malgun Gothic Semilight"/>
              </a:rPr>
              <a:t>추천받고</a:t>
            </a:r>
            <a:r>
              <a:rPr lang="ko-KR" altLang="en-US" dirty="0">
                <a:latin typeface="Malgun Gothic Semilight"/>
                <a:ea typeface="Malgun Gothic Semilight"/>
                <a:cs typeface="Malgun Gothic Semilight"/>
              </a:rPr>
              <a:t> 이를 통해 만족도를 높일 수 있다면 술을 잘 모르는 사람들도 술에 대한 거부감을 줄이면서 더 친숙하게 술을 즐길 수 있을 것입니다.</a:t>
            </a:r>
          </a:p>
          <a:p>
            <a:endParaRPr lang="ko-KR" altLang="en-US" dirty="0">
              <a:ea typeface="HY그래픽M"/>
            </a:endParaRPr>
          </a:p>
          <a:p>
            <a:endParaRPr lang="ko-KR" altLang="en-US" dirty="0">
              <a:ea typeface="HY그래픽M"/>
            </a:endParaRPr>
          </a:p>
        </p:txBody>
      </p:sp>
      <p:pic>
        <p:nvPicPr>
          <p:cNvPr id="4" name="그림 3" descr="텍스트, 스크린샷, 소프트웨어, 번호이(가) 표시된 사진&#10;&#10;자동 생성된 설명">
            <a:extLst>
              <a:ext uri="{FF2B5EF4-FFF2-40B4-BE49-F238E27FC236}">
                <a16:creationId xmlns:a16="http://schemas.microsoft.com/office/drawing/2014/main" id="{7265F338-2A1F-BEBD-FA63-C1981BC7300E}"/>
              </a:ext>
            </a:extLst>
          </p:cNvPr>
          <p:cNvPicPr>
            <a:picLocks noChangeAspect="1"/>
          </p:cNvPicPr>
          <p:nvPr/>
        </p:nvPicPr>
        <p:blipFill>
          <a:blip r:embed="rId3"/>
          <a:stretch>
            <a:fillRect/>
          </a:stretch>
        </p:blipFill>
        <p:spPr>
          <a:xfrm>
            <a:off x="428894" y="1883326"/>
            <a:ext cx="5543012" cy="4788558"/>
          </a:xfrm>
          <a:prstGeom prst="rect">
            <a:avLst/>
          </a:prstGeom>
        </p:spPr>
      </p:pic>
      <p:pic>
        <p:nvPicPr>
          <p:cNvPr id="5" name="그림 4" descr="텍스트, 스크린샷, 디자인이(가) 표시된 사진&#10;&#10;자동 생성된 설명">
            <a:extLst>
              <a:ext uri="{FF2B5EF4-FFF2-40B4-BE49-F238E27FC236}">
                <a16:creationId xmlns:a16="http://schemas.microsoft.com/office/drawing/2014/main" id="{8DF20E77-DCA1-FBD9-FA11-F8EC51159976}"/>
              </a:ext>
            </a:extLst>
          </p:cNvPr>
          <p:cNvPicPr>
            <a:picLocks noChangeAspect="1"/>
          </p:cNvPicPr>
          <p:nvPr/>
        </p:nvPicPr>
        <p:blipFill>
          <a:blip r:embed="rId4"/>
          <a:stretch>
            <a:fillRect/>
          </a:stretch>
        </p:blipFill>
        <p:spPr>
          <a:xfrm>
            <a:off x="6098246" y="1889876"/>
            <a:ext cx="5947734" cy="2945382"/>
          </a:xfrm>
          <a:prstGeom prst="rect">
            <a:avLst/>
          </a:prstGeom>
        </p:spPr>
      </p:pic>
      <p:sp>
        <p:nvSpPr>
          <p:cNvPr id="6" name="TextBox 5">
            <a:extLst>
              <a:ext uri="{FF2B5EF4-FFF2-40B4-BE49-F238E27FC236}">
                <a16:creationId xmlns:a16="http://schemas.microsoft.com/office/drawing/2014/main" id="{7138723A-9869-6197-752F-099C176FC28C}"/>
              </a:ext>
            </a:extLst>
          </p:cNvPr>
          <p:cNvSpPr txBox="1"/>
          <p:nvPr/>
        </p:nvSpPr>
        <p:spPr>
          <a:xfrm>
            <a:off x="6096000" y="5070267"/>
            <a:ext cx="595488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err="1">
                <a:ea typeface="HY그래픽M"/>
              </a:rPr>
              <a:t>추천뿐만</a:t>
            </a:r>
            <a:r>
              <a:rPr lang="ko-KR" altLang="en-US" dirty="0">
                <a:ea typeface="HY그래픽M"/>
              </a:rPr>
              <a:t> 아니라 해당 와인의 판매 페이지를 포함한 여러 정보를 제공합니다. 해당 프로그램의 수익은 광고와 추천에 달리는 판매 링크를 통해 얻을 수 있습니다.</a:t>
            </a:r>
          </a:p>
        </p:txBody>
      </p:sp>
    </p:spTree>
    <p:extLst>
      <p:ext uri="{BB962C8B-B14F-4D97-AF65-F5344CB8AC3E}">
        <p14:creationId xmlns:p14="http://schemas.microsoft.com/office/powerpoint/2010/main" val="392179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FB178FD3-79A9-62E9-FFA9-D6DDB887851F}"/>
              </a:ext>
            </a:extLst>
          </p:cNvPr>
          <p:cNvSpPr/>
          <p:nvPr/>
        </p:nvSpPr>
        <p:spPr>
          <a:xfrm>
            <a:off x="2351689" y="1313792"/>
            <a:ext cx="7606861" cy="491358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3BB64A3B-AD6E-A807-F231-007E0BB39F0E}"/>
              </a:ext>
            </a:extLst>
          </p:cNvPr>
          <p:cNvSpPr/>
          <p:nvPr/>
        </p:nvSpPr>
        <p:spPr>
          <a:xfrm>
            <a:off x="3389586" y="1681654"/>
            <a:ext cx="2693275" cy="4243552"/>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40D8FB97-EB0B-5DDF-DE1E-F84ED33BC119}"/>
              </a:ext>
            </a:extLst>
          </p:cNvPr>
          <p:cNvSpPr/>
          <p:nvPr/>
        </p:nvSpPr>
        <p:spPr>
          <a:xfrm>
            <a:off x="6752895" y="1681654"/>
            <a:ext cx="2535623" cy="424355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B3F695F8-9B9E-219A-CDCD-B5890F1463E2}"/>
              </a:ext>
            </a:extLst>
          </p:cNvPr>
          <p:cNvSpPr>
            <a:spLocks noGrp="1"/>
          </p:cNvSpPr>
          <p:nvPr>
            <p:ph type="title"/>
          </p:nvPr>
        </p:nvSpPr>
        <p:spPr>
          <a:xfrm>
            <a:off x="3383747" y="202325"/>
            <a:ext cx="5417289" cy="742732"/>
          </a:xfrm>
        </p:spPr>
        <p:txBody>
          <a:bodyPr/>
          <a:lstStyle/>
          <a:p>
            <a:r>
              <a:rPr lang="ko-KR" altLang="en-US" b="1" err="1">
                <a:ea typeface="맑은 고딕"/>
              </a:rPr>
              <a:t>Layout</a:t>
            </a:r>
            <a:r>
              <a:rPr lang="ko-KR" altLang="en-US" b="1" dirty="0">
                <a:ea typeface="맑은 고딕"/>
              </a:rPr>
              <a:t> of </a:t>
            </a:r>
            <a:r>
              <a:rPr lang="ko-KR" altLang="en-US" b="1" err="1">
                <a:ea typeface="맑은 고딕"/>
              </a:rPr>
              <a:t>the</a:t>
            </a:r>
            <a:r>
              <a:rPr lang="ko-KR" altLang="en-US" b="1" dirty="0">
                <a:ea typeface="맑은 고딕"/>
              </a:rPr>
              <a:t> </a:t>
            </a:r>
            <a:r>
              <a:rPr lang="ko-KR" altLang="en-US" b="1" err="1">
                <a:ea typeface="맑은 고딕"/>
              </a:rPr>
              <a:t>system</a:t>
            </a:r>
            <a:endParaRPr lang="ko-KR" altLang="en-US" b="1">
              <a:ea typeface="맑은 고딕"/>
            </a:endParaRPr>
          </a:p>
        </p:txBody>
      </p:sp>
      <p:pic>
        <p:nvPicPr>
          <p:cNvPr id="4" name="그림 3" descr="Scikit-Learn vs Tensorflow: A Detailed Comparison">
            <a:extLst>
              <a:ext uri="{FF2B5EF4-FFF2-40B4-BE49-F238E27FC236}">
                <a16:creationId xmlns:a16="http://schemas.microsoft.com/office/drawing/2014/main" id="{28A0F268-5288-15C1-3F2D-60EB54066C73}"/>
              </a:ext>
            </a:extLst>
          </p:cNvPr>
          <p:cNvPicPr>
            <a:picLocks noChangeAspect="1"/>
          </p:cNvPicPr>
          <p:nvPr/>
        </p:nvPicPr>
        <p:blipFill>
          <a:blip r:embed="rId3"/>
          <a:stretch>
            <a:fillRect/>
          </a:stretch>
        </p:blipFill>
        <p:spPr>
          <a:xfrm>
            <a:off x="6852746" y="4378544"/>
            <a:ext cx="2349063" cy="1319706"/>
          </a:xfrm>
          <a:prstGeom prst="rect">
            <a:avLst/>
          </a:prstGeom>
        </p:spPr>
      </p:pic>
      <p:cxnSp>
        <p:nvCxnSpPr>
          <p:cNvPr id="5" name="직선 화살표 연결선 4">
            <a:extLst>
              <a:ext uri="{FF2B5EF4-FFF2-40B4-BE49-F238E27FC236}">
                <a16:creationId xmlns:a16="http://schemas.microsoft.com/office/drawing/2014/main" id="{0FB00B15-5F70-92E6-5F24-3F791A249C62}"/>
              </a:ext>
            </a:extLst>
          </p:cNvPr>
          <p:cNvCxnSpPr/>
          <p:nvPr/>
        </p:nvCxnSpPr>
        <p:spPr>
          <a:xfrm flipV="1">
            <a:off x="7961587" y="3048000"/>
            <a:ext cx="0" cy="1326926"/>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descr="How to get started with MongoDB in 10 minutes | by Navindu Jayatilake |  We've moved to freeCodeCamp.org/news | Medium">
            <a:extLst>
              <a:ext uri="{FF2B5EF4-FFF2-40B4-BE49-F238E27FC236}">
                <a16:creationId xmlns:a16="http://schemas.microsoft.com/office/drawing/2014/main" id="{AF4675BB-8830-58D9-7C5F-281255B56896}"/>
              </a:ext>
            </a:extLst>
          </p:cNvPr>
          <p:cNvPicPr>
            <a:picLocks noChangeAspect="1"/>
          </p:cNvPicPr>
          <p:nvPr/>
        </p:nvPicPr>
        <p:blipFill>
          <a:blip r:embed="rId4"/>
          <a:stretch>
            <a:fillRect/>
          </a:stretch>
        </p:blipFill>
        <p:spPr>
          <a:xfrm>
            <a:off x="7273158" y="1676400"/>
            <a:ext cx="1376856" cy="1376856"/>
          </a:xfrm>
          <a:prstGeom prst="rect">
            <a:avLst/>
          </a:prstGeom>
        </p:spPr>
      </p:pic>
      <p:pic>
        <p:nvPicPr>
          <p:cNvPr id="8" name="그림 7" descr="Introduction to Streamlit and Streamlit Components">
            <a:extLst>
              <a:ext uri="{FF2B5EF4-FFF2-40B4-BE49-F238E27FC236}">
                <a16:creationId xmlns:a16="http://schemas.microsoft.com/office/drawing/2014/main" id="{8A934F7E-773C-8A1F-FADD-D183866E486A}"/>
              </a:ext>
            </a:extLst>
          </p:cNvPr>
          <p:cNvPicPr>
            <a:picLocks noChangeAspect="1"/>
          </p:cNvPicPr>
          <p:nvPr/>
        </p:nvPicPr>
        <p:blipFill>
          <a:blip r:embed="rId5"/>
          <a:stretch>
            <a:fillRect/>
          </a:stretch>
        </p:blipFill>
        <p:spPr>
          <a:xfrm>
            <a:off x="3936124" y="3222117"/>
            <a:ext cx="1495096" cy="1333419"/>
          </a:xfrm>
          <a:prstGeom prst="rect">
            <a:avLst/>
          </a:prstGeom>
        </p:spPr>
      </p:pic>
      <p:pic>
        <p:nvPicPr>
          <p:cNvPr id="9" name="그림 8" descr="User - Avatar &amp; Emoticons Icons">
            <a:extLst>
              <a:ext uri="{FF2B5EF4-FFF2-40B4-BE49-F238E27FC236}">
                <a16:creationId xmlns:a16="http://schemas.microsoft.com/office/drawing/2014/main" id="{4E8065CE-FD0F-0BE1-9163-D8DE763DE646}"/>
              </a:ext>
            </a:extLst>
          </p:cNvPr>
          <p:cNvPicPr>
            <a:picLocks noChangeAspect="1"/>
          </p:cNvPicPr>
          <p:nvPr/>
        </p:nvPicPr>
        <p:blipFill>
          <a:blip r:embed="rId6"/>
          <a:stretch>
            <a:fillRect/>
          </a:stretch>
        </p:blipFill>
        <p:spPr>
          <a:xfrm>
            <a:off x="362605" y="3042744"/>
            <a:ext cx="1389994" cy="1350579"/>
          </a:xfrm>
          <a:prstGeom prst="rect">
            <a:avLst/>
          </a:prstGeom>
        </p:spPr>
      </p:pic>
      <p:cxnSp>
        <p:nvCxnSpPr>
          <p:cNvPr id="10" name="직선 화살표 연결선 9">
            <a:extLst>
              <a:ext uri="{FF2B5EF4-FFF2-40B4-BE49-F238E27FC236}">
                <a16:creationId xmlns:a16="http://schemas.microsoft.com/office/drawing/2014/main" id="{8A409A16-D5E2-5C42-7A7E-6952A01B1B1E}"/>
              </a:ext>
            </a:extLst>
          </p:cNvPr>
          <p:cNvCxnSpPr/>
          <p:nvPr/>
        </p:nvCxnSpPr>
        <p:spPr>
          <a:xfrm flipV="1">
            <a:off x="1747345" y="3954517"/>
            <a:ext cx="2194031" cy="3"/>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1BD8040-7748-B833-2BC9-BEBBB65B607B}"/>
              </a:ext>
            </a:extLst>
          </p:cNvPr>
          <p:cNvCxnSpPr/>
          <p:nvPr/>
        </p:nvCxnSpPr>
        <p:spPr>
          <a:xfrm>
            <a:off x="5465379" y="3928241"/>
            <a:ext cx="1366344" cy="1116724"/>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4846818-66D1-50F9-5726-047BED84F9D1}"/>
              </a:ext>
            </a:extLst>
          </p:cNvPr>
          <p:cNvCxnSpPr/>
          <p:nvPr/>
        </p:nvCxnSpPr>
        <p:spPr>
          <a:xfrm flipH="1">
            <a:off x="5425965" y="2548758"/>
            <a:ext cx="1891862" cy="78827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12A0D78A-54A8-055E-0AA4-072A9A0A0501}"/>
              </a:ext>
            </a:extLst>
          </p:cNvPr>
          <p:cNvCxnSpPr/>
          <p:nvPr/>
        </p:nvCxnSpPr>
        <p:spPr>
          <a:xfrm flipH="1" flipV="1">
            <a:off x="1786757" y="3626067"/>
            <a:ext cx="1983828" cy="13138"/>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9615054-6680-3A3C-C563-DB558839F45E}"/>
              </a:ext>
            </a:extLst>
          </p:cNvPr>
          <p:cNvSpPr txBox="1"/>
          <p:nvPr/>
        </p:nvSpPr>
        <p:spPr>
          <a:xfrm>
            <a:off x="2246586" y="3967655"/>
            <a:ext cx="14845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User</a:t>
            </a:r>
            <a:r>
              <a:rPr lang="ko-KR" altLang="en-US" sz="1600" b="1" dirty="0">
                <a:ea typeface="HY그래픽M"/>
              </a:rPr>
              <a:t> </a:t>
            </a:r>
            <a:r>
              <a:rPr lang="ko-KR" altLang="en-US" sz="1600" b="1" dirty="0" err="1">
                <a:ea typeface="HY그래픽M"/>
              </a:rPr>
              <a:t>request</a:t>
            </a:r>
            <a:r>
              <a:rPr lang="ko-KR" altLang="en-US" sz="1600" b="1" dirty="0">
                <a:ea typeface="HY그래픽M"/>
              </a:rPr>
              <a:t> (</a:t>
            </a:r>
            <a:r>
              <a:rPr lang="ko-KR" altLang="en-US" sz="1600" b="1" dirty="0" err="1">
                <a:ea typeface="HY그래픽M"/>
              </a:rPr>
              <a:t>user</a:t>
            </a:r>
            <a:r>
              <a:rPr lang="ko-KR" altLang="en-US" sz="1600" b="1" dirty="0">
                <a:ea typeface="HY그래픽M"/>
              </a:rPr>
              <a:t> </a:t>
            </a:r>
            <a:r>
              <a:rPr lang="ko-KR" altLang="en-US" sz="1600" b="1" dirty="0" err="1">
                <a:ea typeface="HY그래픽M"/>
              </a:rPr>
              <a:t>input</a:t>
            </a:r>
            <a:r>
              <a:rPr lang="ko-KR" altLang="en-US" sz="1600" b="1" dirty="0">
                <a:ea typeface="HY그래픽M"/>
              </a:rPr>
              <a:t> </a:t>
            </a:r>
            <a:r>
              <a:rPr lang="ko-KR" altLang="en-US" sz="1600" b="1" dirty="0" err="1">
                <a:ea typeface="HY그래픽M"/>
              </a:rPr>
              <a:t>features</a:t>
            </a:r>
            <a:r>
              <a:rPr lang="ko-KR" altLang="en-US" sz="1600" b="1" dirty="0">
                <a:ea typeface="HY그래픽M"/>
              </a:rPr>
              <a:t>)</a:t>
            </a:r>
          </a:p>
        </p:txBody>
      </p:sp>
      <p:sp>
        <p:nvSpPr>
          <p:cNvPr id="22" name="TextBox 21">
            <a:extLst>
              <a:ext uri="{FF2B5EF4-FFF2-40B4-BE49-F238E27FC236}">
                <a16:creationId xmlns:a16="http://schemas.microsoft.com/office/drawing/2014/main" id="{7B82A931-2A18-3F79-535B-306A400880D2}"/>
              </a:ext>
            </a:extLst>
          </p:cNvPr>
          <p:cNvSpPr txBox="1"/>
          <p:nvPr/>
        </p:nvSpPr>
        <p:spPr>
          <a:xfrm>
            <a:off x="3862552" y="2680138"/>
            <a:ext cx="17473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err="1">
                <a:ea typeface="HY그래픽M"/>
              </a:rPr>
              <a:t>User</a:t>
            </a:r>
            <a:r>
              <a:rPr lang="ko-KR" altLang="en-US" b="1" dirty="0">
                <a:ea typeface="HY그래픽M"/>
              </a:rPr>
              <a:t> </a:t>
            </a:r>
            <a:r>
              <a:rPr lang="ko-KR" altLang="en-US" b="1" err="1">
                <a:ea typeface="HY그래픽M"/>
              </a:rPr>
              <a:t>Interface</a:t>
            </a:r>
            <a:endParaRPr lang="ko-KR" altLang="en-US" dirty="0" err="1"/>
          </a:p>
        </p:txBody>
      </p:sp>
      <p:sp>
        <p:nvSpPr>
          <p:cNvPr id="23" name="TextBox 22">
            <a:extLst>
              <a:ext uri="{FF2B5EF4-FFF2-40B4-BE49-F238E27FC236}">
                <a16:creationId xmlns:a16="http://schemas.microsoft.com/office/drawing/2014/main" id="{315A28BF-96D0-2B53-248F-B387A96D8C5E}"/>
              </a:ext>
            </a:extLst>
          </p:cNvPr>
          <p:cNvSpPr txBox="1"/>
          <p:nvPr/>
        </p:nvSpPr>
        <p:spPr>
          <a:xfrm>
            <a:off x="6976241" y="1313792"/>
            <a:ext cx="2102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dirty="0" err="1">
                <a:ea typeface="HY그래픽M"/>
              </a:rPr>
              <a:t>Backend</a:t>
            </a:r>
            <a:r>
              <a:rPr lang="ko-KR" altLang="en-US" b="1" dirty="0">
                <a:ea typeface="HY그래픽M"/>
              </a:rPr>
              <a:t> </a:t>
            </a:r>
            <a:r>
              <a:rPr lang="ko-KR" altLang="en-US" b="1" dirty="0" err="1">
                <a:ea typeface="HY그래픽M"/>
              </a:rPr>
              <a:t>system</a:t>
            </a:r>
          </a:p>
        </p:txBody>
      </p:sp>
      <p:sp>
        <p:nvSpPr>
          <p:cNvPr id="24" name="TextBox 23">
            <a:extLst>
              <a:ext uri="{FF2B5EF4-FFF2-40B4-BE49-F238E27FC236}">
                <a16:creationId xmlns:a16="http://schemas.microsoft.com/office/drawing/2014/main" id="{42FCC567-B695-1748-BD91-E4B2E3F45675}"/>
              </a:ext>
            </a:extLst>
          </p:cNvPr>
          <p:cNvSpPr txBox="1"/>
          <p:nvPr/>
        </p:nvSpPr>
        <p:spPr>
          <a:xfrm>
            <a:off x="3731171" y="1313794"/>
            <a:ext cx="20101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dirty="0" err="1">
                <a:ea typeface="HY그래픽M"/>
              </a:rPr>
              <a:t>Frontend</a:t>
            </a:r>
            <a:r>
              <a:rPr lang="ko-KR" altLang="en-US" b="1" dirty="0">
                <a:ea typeface="HY그래픽M"/>
              </a:rPr>
              <a:t> </a:t>
            </a:r>
            <a:r>
              <a:rPr lang="ko-KR" altLang="en-US" b="1" dirty="0" err="1">
                <a:ea typeface="HY그래픽M"/>
              </a:rPr>
              <a:t>system</a:t>
            </a:r>
          </a:p>
        </p:txBody>
      </p:sp>
      <p:sp>
        <p:nvSpPr>
          <p:cNvPr id="25" name="TextBox 24">
            <a:extLst>
              <a:ext uri="{FF2B5EF4-FFF2-40B4-BE49-F238E27FC236}">
                <a16:creationId xmlns:a16="http://schemas.microsoft.com/office/drawing/2014/main" id="{B1F6EBBF-D8C7-649A-AB34-8E93C84A6CAB}"/>
              </a:ext>
            </a:extLst>
          </p:cNvPr>
          <p:cNvSpPr txBox="1"/>
          <p:nvPr/>
        </p:nvSpPr>
        <p:spPr>
          <a:xfrm>
            <a:off x="1773621" y="3047999"/>
            <a:ext cx="21546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sz="1600" b="1" err="1">
                <a:ea typeface="HY그래픽M"/>
              </a:rPr>
              <a:t>Recommandation</a:t>
            </a:r>
            <a:r>
              <a:rPr lang="ko-KR" altLang="en-US" sz="1600" b="1" dirty="0">
                <a:ea typeface="HY그래픽M"/>
              </a:rPr>
              <a:t> </a:t>
            </a:r>
            <a:r>
              <a:rPr lang="ko-KR" altLang="en-US" sz="1600" b="1" err="1">
                <a:ea typeface="HY그래픽M"/>
              </a:rPr>
              <a:t>output</a:t>
            </a:r>
            <a:endParaRPr lang="ko-KR" altLang="en-US" sz="1600" b="1">
              <a:ea typeface="HY그래픽M"/>
            </a:endParaRPr>
          </a:p>
        </p:txBody>
      </p:sp>
      <p:sp>
        <p:nvSpPr>
          <p:cNvPr id="26" name="TextBox 25">
            <a:extLst>
              <a:ext uri="{FF2B5EF4-FFF2-40B4-BE49-F238E27FC236}">
                <a16:creationId xmlns:a16="http://schemas.microsoft.com/office/drawing/2014/main" id="{D70C488C-0962-A339-981A-6A184220CA1F}"/>
              </a:ext>
            </a:extLst>
          </p:cNvPr>
          <p:cNvSpPr txBox="1"/>
          <p:nvPr/>
        </p:nvSpPr>
        <p:spPr>
          <a:xfrm>
            <a:off x="5399689" y="4558862"/>
            <a:ext cx="13006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Processed</a:t>
            </a:r>
            <a:r>
              <a:rPr lang="ko-KR" altLang="en-US" sz="1600" b="1" dirty="0">
                <a:ea typeface="HY그래픽M"/>
              </a:rPr>
              <a:t> </a:t>
            </a:r>
            <a:r>
              <a:rPr lang="ko-KR" altLang="en-US" sz="1600" b="1" dirty="0" err="1">
                <a:ea typeface="HY그래픽M"/>
              </a:rPr>
              <a:t>features</a:t>
            </a:r>
          </a:p>
        </p:txBody>
      </p:sp>
      <p:sp>
        <p:nvSpPr>
          <p:cNvPr id="27" name="TextBox 26">
            <a:extLst>
              <a:ext uri="{FF2B5EF4-FFF2-40B4-BE49-F238E27FC236}">
                <a16:creationId xmlns:a16="http://schemas.microsoft.com/office/drawing/2014/main" id="{75B995FE-3366-19B4-7C90-F08F30E8B643}"/>
              </a:ext>
            </a:extLst>
          </p:cNvPr>
          <p:cNvSpPr txBox="1"/>
          <p:nvPr/>
        </p:nvSpPr>
        <p:spPr>
          <a:xfrm>
            <a:off x="7961585" y="3560379"/>
            <a:ext cx="19969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600" b="1" dirty="0" err="1">
                <a:ea typeface="HY그래픽M"/>
              </a:rPr>
              <a:t>Alcoholic</a:t>
            </a:r>
            <a:r>
              <a:rPr lang="ko-KR" altLang="en-US" sz="1600" b="1" dirty="0">
                <a:ea typeface="HY그래픽M"/>
              </a:rPr>
              <a:t> </a:t>
            </a:r>
            <a:r>
              <a:rPr lang="ko-KR" altLang="en-US" sz="1600" b="1" dirty="0" err="1">
                <a:ea typeface="HY그래픽M"/>
              </a:rPr>
              <a:t>drink</a:t>
            </a:r>
            <a:r>
              <a:rPr lang="ko-KR" altLang="en-US" sz="1600" b="1" dirty="0">
                <a:ea typeface="HY그래픽M"/>
              </a:rPr>
              <a:t> </a:t>
            </a:r>
            <a:r>
              <a:rPr lang="ko-KR" altLang="en-US" sz="1600" b="1" dirty="0" err="1">
                <a:ea typeface="HY그래픽M"/>
              </a:rPr>
              <a:t>Recommandations</a:t>
            </a:r>
            <a:endParaRPr lang="ko-KR" altLang="en-US" sz="1600" b="1" dirty="0">
              <a:ea typeface="HY그래픽M"/>
            </a:endParaRPr>
          </a:p>
        </p:txBody>
      </p:sp>
      <p:sp>
        <p:nvSpPr>
          <p:cNvPr id="28" name="TextBox 27">
            <a:extLst>
              <a:ext uri="{FF2B5EF4-FFF2-40B4-BE49-F238E27FC236}">
                <a16:creationId xmlns:a16="http://schemas.microsoft.com/office/drawing/2014/main" id="{F7DB3763-39FC-A5E9-AC09-037EC6495078}"/>
              </a:ext>
            </a:extLst>
          </p:cNvPr>
          <p:cNvSpPr txBox="1"/>
          <p:nvPr/>
        </p:nvSpPr>
        <p:spPr>
          <a:xfrm>
            <a:off x="5977757" y="2115206"/>
            <a:ext cx="130065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400" b="1" err="1">
                <a:ea typeface="HY그래픽M"/>
              </a:rPr>
              <a:t>Output</a:t>
            </a:r>
            <a:r>
              <a:rPr lang="ko-KR" altLang="en-US" sz="1400" b="1" dirty="0">
                <a:ea typeface="HY그래픽M"/>
              </a:rPr>
              <a:t> </a:t>
            </a:r>
            <a:r>
              <a:rPr lang="ko-KR" altLang="en-US" sz="1400" b="1" err="1">
                <a:ea typeface="HY그래픽M"/>
              </a:rPr>
              <a:t>with</a:t>
            </a:r>
            <a:r>
              <a:rPr lang="ko-KR" altLang="en-US" sz="1400" b="1" dirty="0">
                <a:ea typeface="HY그래픽M"/>
              </a:rPr>
              <a:t> </a:t>
            </a:r>
            <a:r>
              <a:rPr lang="ko-KR" altLang="en-US" sz="1400" b="1" err="1">
                <a:ea typeface="HY그래픽M"/>
              </a:rPr>
              <a:t>mapped</a:t>
            </a:r>
            <a:r>
              <a:rPr lang="ko-KR" altLang="en-US" sz="1400" b="1" dirty="0">
                <a:ea typeface="HY그래픽M"/>
              </a:rPr>
              <a:t> </a:t>
            </a:r>
            <a:r>
              <a:rPr lang="ko-KR" altLang="en-US" sz="1400" b="1" err="1">
                <a:ea typeface="HY그래픽M"/>
              </a:rPr>
              <a:t>information</a:t>
            </a:r>
            <a:endParaRPr lang="ko-KR" altLang="en-US" sz="1400" b="1">
              <a:ea typeface="HY그래픽M"/>
            </a:endParaRPr>
          </a:p>
        </p:txBody>
      </p:sp>
    </p:spTree>
    <p:extLst>
      <p:ext uri="{BB962C8B-B14F-4D97-AF65-F5344CB8AC3E}">
        <p14:creationId xmlns:p14="http://schemas.microsoft.com/office/powerpoint/2010/main" val="3378839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D76462-1D49-84B5-A7D3-8467FDCEE0E7}"/>
              </a:ext>
            </a:extLst>
          </p:cNvPr>
          <p:cNvSpPr>
            <a:spLocks noGrp="1"/>
          </p:cNvSpPr>
          <p:nvPr>
            <p:ph type="title"/>
          </p:nvPr>
        </p:nvSpPr>
        <p:spPr>
          <a:xfrm>
            <a:off x="3922403" y="127958"/>
            <a:ext cx="3026186" cy="782146"/>
          </a:xfrm>
        </p:spPr>
        <p:txBody>
          <a:bodyPr/>
          <a:lstStyle/>
          <a:p>
            <a:r>
              <a:rPr lang="ko-KR" altLang="en-US" b="1" dirty="0">
                <a:ea typeface="맑은 고딕"/>
              </a:rPr>
              <a:t>Future </a:t>
            </a:r>
            <a:r>
              <a:rPr lang="ko-KR" altLang="en-US" b="1" err="1">
                <a:ea typeface="맑은 고딕"/>
              </a:rPr>
              <a:t>works</a:t>
            </a:r>
            <a:endParaRPr lang="ko-KR" altLang="en-US" b="1" err="1"/>
          </a:p>
        </p:txBody>
      </p:sp>
      <p:sp>
        <p:nvSpPr>
          <p:cNvPr id="3" name="내용 개체 틀 2">
            <a:extLst>
              <a:ext uri="{FF2B5EF4-FFF2-40B4-BE49-F238E27FC236}">
                <a16:creationId xmlns:a16="http://schemas.microsoft.com/office/drawing/2014/main" id="{65CAF8BA-6876-185C-0665-F03692682117}"/>
              </a:ext>
            </a:extLst>
          </p:cNvPr>
          <p:cNvSpPr>
            <a:spLocks noGrp="1"/>
          </p:cNvSpPr>
          <p:nvPr>
            <p:ph idx="1"/>
          </p:nvPr>
        </p:nvSpPr>
        <p:spPr>
          <a:xfrm>
            <a:off x="1137163" y="1267209"/>
            <a:ext cx="8596668" cy="4852979"/>
          </a:xfrm>
        </p:spPr>
        <p:txBody>
          <a:bodyPr vert="horz" lIns="91440" tIns="45720" rIns="91440" bIns="45720" rtlCol="0" anchor="t">
            <a:normAutofit fontScale="92500"/>
          </a:bodyPr>
          <a:lstStyle/>
          <a:p>
            <a:pPr marL="0" indent="0">
              <a:buNone/>
            </a:pPr>
            <a:r>
              <a:rPr lang="ko-KR" altLang="en-US" dirty="0">
                <a:ea typeface="HY그래픽M"/>
              </a:rPr>
              <a:t>- 데이터 </a:t>
            </a:r>
            <a:r>
              <a:rPr lang="ko-KR" altLang="en-US" dirty="0" err="1">
                <a:ea typeface="HY그래픽M"/>
              </a:rPr>
              <a:t>크롤링을</a:t>
            </a:r>
            <a:r>
              <a:rPr lang="ko-KR" altLang="en-US" dirty="0">
                <a:ea typeface="HY그래픽M"/>
              </a:rPr>
              <a:t> 통한 추가적인 데이터 수집과 이를 </a:t>
            </a:r>
            <a:r>
              <a:rPr lang="ko-KR" altLang="en-US" dirty="0" err="1">
                <a:ea typeface="HY그래픽M"/>
              </a:rPr>
              <a:t>전처리</a:t>
            </a:r>
            <a:r>
              <a:rPr lang="ko-KR" altLang="en-US" dirty="0">
                <a:ea typeface="HY그래픽M"/>
              </a:rPr>
              <a:t> 하는 일이 필요하다. </a:t>
            </a:r>
            <a:r>
              <a:rPr lang="ko-KR" altLang="en-US" dirty="0" err="1">
                <a:ea typeface="HY그래픽M"/>
              </a:rPr>
              <a:t>크롤링을</a:t>
            </a:r>
            <a:r>
              <a:rPr lang="ko-KR" altLang="en-US" dirty="0">
                <a:ea typeface="HY그래픽M"/>
              </a:rPr>
              <a:t> 통해 긁어온 </a:t>
            </a:r>
            <a:r>
              <a:rPr lang="ko-KR" altLang="en-US" dirty="0" err="1">
                <a:ea typeface="HY그래픽M"/>
              </a:rPr>
              <a:t>raw한</a:t>
            </a:r>
            <a:r>
              <a:rPr lang="ko-KR" altLang="en-US" dirty="0">
                <a:ea typeface="HY그래픽M"/>
              </a:rPr>
              <a:t> 데이터는 값들이 원하는 형식으로 나타나 있지 않는 경우가 있다. 이를 훈련에 적합한 형태로 변경시켜 주는 것이 필요하다. </a:t>
            </a:r>
            <a:endParaRPr lang="ko-KR"/>
          </a:p>
          <a:p>
            <a:pPr>
              <a:buFont typeface="Calibri" charset="2"/>
              <a:buChar char="-"/>
            </a:pPr>
            <a:endParaRPr lang="ko-KR" altLang="en-US" dirty="0">
              <a:ea typeface="HY그래픽M"/>
            </a:endParaRPr>
          </a:p>
          <a:p>
            <a:pPr marL="0" indent="0">
              <a:buNone/>
            </a:pPr>
            <a:r>
              <a:rPr lang="ko-KR" altLang="en-US" dirty="0">
                <a:ea typeface="HY그래픽M"/>
              </a:rPr>
              <a:t>- </a:t>
            </a:r>
            <a:r>
              <a:rPr lang="ko-KR" altLang="en-US" err="1">
                <a:ea typeface="HY그래픽M"/>
              </a:rPr>
              <a:t>mvp</a:t>
            </a:r>
            <a:r>
              <a:rPr lang="ko-KR" altLang="en-US" dirty="0">
                <a:ea typeface="HY그래픽M"/>
              </a:rPr>
              <a:t> 대비 더 다양한 유저 입력과 독창적인 기능을 추가한 추천 시스템을 구축하여 완성도와 독창성을 높이는 것을 목표로 하고 있다. 이에 따른 프론트 </a:t>
            </a:r>
            <a:r>
              <a:rPr lang="ko-KR" altLang="en-US" err="1">
                <a:ea typeface="HY그래픽M"/>
              </a:rPr>
              <a:t>앤드</a:t>
            </a:r>
            <a:r>
              <a:rPr lang="ko-KR" altLang="en-US" dirty="0">
                <a:ea typeface="HY그래픽M"/>
              </a:rPr>
              <a:t> 디자인의 변경, 추천 시스템의 변경 사항에 따른 데이터 베이스 변경 등을 수행할 것이다.</a:t>
            </a:r>
          </a:p>
          <a:p>
            <a:pPr marL="0" indent="0">
              <a:buNone/>
            </a:pPr>
            <a:endParaRPr lang="ko-KR" altLang="en-US" dirty="0">
              <a:ea typeface="HY그래픽M"/>
            </a:endParaRPr>
          </a:p>
          <a:p>
            <a:pPr marL="0" indent="0">
              <a:buNone/>
            </a:pPr>
            <a:r>
              <a:rPr lang="ko-KR" altLang="en-US" dirty="0">
                <a:ea typeface="HY그래픽M"/>
              </a:rPr>
              <a:t>- 추천 시스템의 성능 향상을 위하여, 여러 소스로 </a:t>
            </a:r>
            <a:r>
              <a:rPr lang="ko-KR" altLang="en-US" err="1">
                <a:ea typeface="HY그래픽M"/>
              </a:rPr>
              <a:t>부터의</a:t>
            </a:r>
            <a:r>
              <a:rPr lang="ko-KR" altLang="en-US" dirty="0">
                <a:ea typeface="HY그래픽M"/>
              </a:rPr>
              <a:t> 정보를 종합적으로 활용하고, 모델 훈련과 관련된 여러 테크닉을 사용하여 최종적인 성능을 높이는 것을 계획하고 있다. 자연어로 표현된 유저 리뷰와 와인과 관련된 여러 특성 값에서 추천에 필요한 정보를 각각 추출하고 이를 통합적으로 활용하여 성능을 높이는 것을 고려하고 있다.</a:t>
            </a:r>
            <a:endParaRPr lang="ko-KR" dirty="0">
              <a:ea typeface="HY그래픽M"/>
            </a:endParaRPr>
          </a:p>
          <a:p>
            <a:pPr marL="0" indent="0">
              <a:buNone/>
            </a:pPr>
            <a:endParaRPr lang="ko-KR" altLang="en-US" dirty="0">
              <a:ea typeface="HY그래픽M"/>
            </a:endParaRPr>
          </a:p>
          <a:p>
            <a:pPr marL="0" indent="0">
              <a:buNone/>
            </a:pPr>
            <a:r>
              <a:rPr lang="ko-KR" altLang="en-US" dirty="0">
                <a:ea typeface="HY그래픽M"/>
              </a:rPr>
              <a:t>- 추후에 유저 피드백 기능을 추가하여, 피드백 정보를 수집하고 이를 추천 시스템에 반영하여 더 정확한 시스템 추천이 이루어 지도록 만드는 것 또한 고려하고 있다.  </a:t>
            </a:r>
            <a:endParaRPr lang="ko-KR" dirty="0">
              <a:ea typeface="HY그래픽M"/>
            </a:endParaRPr>
          </a:p>
        </p:txBody>
      </p:sp>
    </p:spTree>
    <p:extLst>
      <p:ext uri="{BB962C8B-B14F-4D97-AF65-F5344CB8AC3E}">
        <p14:creationId xmlns:p14="http://schemas.microsoft.com/office/powerpoint/2010/main" val="71613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텍스트, 스크린샷, 직사각형, 폰트이(가) 표시된 사진&#10;&#10;자동 생성된 설명">
            <a:extLst>
              <a:ext uri="{FF2B5EF4-FFF2-40B4-BE49-F238E27FC236}">
                <a16:creationId xmlns:a16="http://schemas.microsoft.com/office/drawing/2014/main" id="{159B51E1-2CDF-CEAB-2B7D-9473E98CEF67}"/>
              </a:ext>
            </a:extLst>
          </p:cNvPr>
          <p:cNvPicPr>
            <a:picLocks noChangeAspect="1"/>
          </p:cNvPicPr>
          <p:nvPr/>
        </p:nvPicPr>
        <p:blipFill>
          <a:blip r:embed="rId2"/>
          <a:stretch>
            <a:fillRect/>
          </a:stretch>
        </p:blipFill>
        <p:spPr>
          <a:xfrm>
            <a:off x="5240188" y="1768239"/>
            <a:ext cx="4601474" cy="3321528"/>
          </a:xfrm>
          <a:prstGeom prst="rect">
            <a:avLst/>
          </a:prstGeom>
        </p:spPr>
      </p:pic>
      <p:sp>
        <p:nvSpPr>
          <p:cNvPr id="6" name="TextBox 5">
            <a:extLst>
              <a:ext uri="{FF2B5EF4-FFF2-40B4-BE49-F238E27FC236}">
                <a16:creationId xmlns:a16="http://schemas.microsoft.com/office/drawing/2014/main" id="{F21251B2-4EF7-2CF0-6E6E-4BD3C587D28E}"/>
              </a:ext>
            </a:extLst>
          </p:cNvPr>
          <p:cNvSpPr txBox="1"/>
          <p:nvPr/>
        </p:nvSpPr>
        <p:spPr>
          <a:xfrm>
            <a:off x="2935569" y="471289"/>
            <a:ext cx="46142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dirty="0">
                <a:ea typeface="HY그래픽M"/>
              </a:rPr>
              <a:t>이와 같이 사진으로 표현된 경우 직접 정수 값으로 </a:t>
            </a:r>
            <a:r>
              <a:rPr lang="ko-KR" altLang="en-US" dirty="0" err="1">
                <a:ea typeface="HY그래픽M"/>
              </a:rPr>
              <a:t>라벨링</a:t>
            </a:r>
            <a:r>
              <a:rPr lang="ko-KR" altLang="en-US" dirty="0">
                <a:ea typeface="HY그래픽M"/>
              </a:rPr>
              <a:t> 해줄 </a:t>
            </a:r>
            <a:r>
              <a:rPr lang="ko-KR" altLang="en-US" dirty="0" err="1">
                <a:ea typeface="HY그래픽M"/>
              </a:rPr>
              <a:t>바꾸어줄</a:t>
            </a:r>
            <a:r>
              <a:rPr lang="ko-KR" altLang="en-US" dirty="0">
                <a:ea typeface="HY그래픽M"/>
              </a:rPr>
              <a:t> 필요가 있다.</a:t>
            </a:r>
          </a:p>
        </p:txBody>
      </p:sp>
      <p:pic>
        <p:nvPicPr>
          <p:cNvPr id="7" name="그림 6" descr="텍스트, 스크린샷, 번호, 폰트이(가) 표시된 사진&#10;&#10;자동 생성된 설명">
            <a:extLst>
              <a:ext uri="{FF2B5EF4-FFF2-40B4-BE49-F238E27FC236}">
                <a16:creationId xmlns:a16="http://schemas.microsoft.com/office/drawing/2014/main" id="{A67FE9AD-8BC0-838F-1703-139E8136D3C9}"/>
              </a:ext>
            </a:extLst>
          </p:cNvPr>
          <p:cNvPicPr>
            <a:picLocks noChangeAspect="1"/>
          </p:cNvPicPr>
          <p:nvPr/>
        </p:nvPicPr>
        <p:blipFill>
          <a:blip r:embed="rId3"/>
          <a:stretch>
            <a:fillRect/>
          </a:stretch>
        </p:blipFill>
        <p:spPr>
          <a:xfrm>
            <a:off x="622629" y="1771829"/>
            <a:ext cx="4606325" cy="3429359"/>
          </a:xfrm>
          <a:prstGeom prst="rect">
            <a:avLst/>
          </a:prstGeom>
        </p:spPr>
      </p:pic>
    </p:spTree>
    <p:extLst>
      <p:ext uri="{BB962C8B-B14F-4D97-AF65-F5344CB8AC3E}">
        <p14:creationId xmlns:p14="http://schemas.microsoft.com/office/powerpoint/2010/main" val="3779584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와이드스크린</PresentationFormat>
  <Paragraphs>0</Paragraphs>
  <Slides>5</Slides>
  <Notes>3</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Facet</vt:lpstr>
      <vt:lpstr>Team 7 Wine  Recommendation System</vt:lpstr>
      <vt:lpstr>System objectives</vt:lpstr>
      <vt:lpstr>Layout of the system</vt:lpstr>
      <vt:lpstr>Future works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
  <cp:lastModifiedBy/>
  <cp:revision>460</cp:revision>
  <dcterms:created xsi:type="dcterms:W3CDTF">2024-04-27T03:40:32Z</dcterms:created>
  <dcterms:modified xsi:type="dcterms:W3CDTF">2024-04-27T05:47:35Z</dcterms:modified>
</cp:coreProperties>
</file>