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8" r:id="rId4"/>
    <p:sldId id="258" r:id="rId5"/>
    <p:sldId id="259" r:id="rId6"/>
    <p:sldId id="260" r:id="rId7"/>
    <p:sldId id="270" r:id="rId8"/>
    <p:sldId id="269" r:id="rId9"/>
    <p:sldId id="271" r:id="rId10"/>
    <p:sldId id="274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4" r:id="rId21"/>
    <p:sldId id="286" r:id="rId22"/>
    <p:sldId id="287" r:id="rId23"/>
    <p:sldId id="289" r:id="rId24"/>
    <p:sldId id="288" r:id="rId25"/>
    <p:sldId id="26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6" autoAdjust="0"/>
    <p:restoredTop sz="68869" autoAdjust="0"/>
  </p:normalViewPr>
  <p:slideViewPr>
    <p:cSldViewPr snapToGrid="0">
      <p:cViewPr varScale="1">
        <p:scale>
          <a:sx n="63" d="100"/>
          <a:sy n="63" d="100"/>
        </p:scale>
        <p:origin x="1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AF519-1EAD-42E1-922A-A9997365560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1EFAF-1672-4BCE-9A9F-1C9804C75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3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사용자의 입력이 들어옴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Controller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데이터 업데이트 및 불러오고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Model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해당 데이터를 보여줄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선택해서 화면에 보여주게 됨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단점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View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서로 의존적이라는 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최대한 서로의 의존성을 줄일 수 있도록 노력해야함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1EFAF-1672-4BCE-9A9F-1C9804C751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381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1EFAF-1672-4BCE-9A9F-1C9804C751D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40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1EFAF-1672-4BCE-9A9F-1C9804C751D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33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1EFAF-1672-4BCE-9A9F-1C9804C751D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6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입력이 들어오면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패턴으로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명령 하달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필요한 데이터를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요청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Model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필요한 데이터를 응답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응답 받은 데이터를 가공해서 저장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View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Binding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인해 자동으로 갱신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1EFAF-1672-4BCE-9A9F-1C9804C751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7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1EFAF-1672-4BCE-9A9F-1C9804C751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9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Dependency</a:t>
            </a:r>
            <a:r>
              <a:rPr lang="en-US" altLang="ko-KR" baseline="0" dirty="0" smtClean="0"/>
              <a:t> Property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입력 값으로 속성 값을 변경해주는 용도로 사용이 되며 애니메이션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스타일링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데이터바인딩 등 많은 부분에서 사용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1EFAF-1672-4BCE-9A9F-1C9804C751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1EFAF-1672-4BCE-9A9F-1C9804C751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2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1EFAF-1672-4BCE-9A9F-1C9804C751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5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1EFAF-1672-4BCE-9A9F-1C9804C751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918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1EFAF-1672-4BCE-9A9F-1C9804C751D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300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1EFAF-1672-4BCE-9A9F-1C9804C751D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5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593-9FDE-407B-9A32-A12CB612D71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377-2E82-44AB-84FF-D688153E9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593-9FDE-407B-9A32-A12CB612D71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377-2E82-44AB-84FF-D688153E9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0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593-9FDE-407B-9A32-A12CB612D71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377-2E82-44AB-84FF-D688153E9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9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593-9FDE-407B-9A32-A12CB612D71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377-2E82-44AB-84FF-D688153E9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9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593-9FDE-407B-9A32-A12CB612D71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377-2E82-44AB-84FF-D688153E9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5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593-9FDE-407B-9A32-A12CB612D71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377-2E82-44AB-84FF-D688153E9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593-9FDE-407B-9A32-A12CB612D71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377-2E82-44AB-84FF-D688153E9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9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593-9FDE-407B-9A32-A12CB612D71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377-2E82-44AB-84FF-D688153E9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1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593-9FDE-407B-9A32-A12CB612D71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377-2E82-44AB-84FF-D688153E9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6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593-9FDE-407B-9A32-A12CB612D71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377-2E82-44AB-84FF-D688153E9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0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9593-9FDE-407B-9A32-A12CB612D71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377-2E82-44AB-84FF-D688153E9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6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29593-9FDE-407B-9A32-A12CB612D71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4D377-2E82-44AB-84FF-D688153E9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9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yb1495.tistory.com/10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9316" y="2635460"/>
            <a:ext cx="6484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</a:rPr>
              <a:t>WPF MVVM </a:t>
            </a:r>
            <a:r>
              <a:rPr lang="ko-KR" altLang="en-US" sz="3000" b="1" dirty="0" smtClean="0">
                <a:solidFill>
                  <a:schemeClr val="accent6">
                    <a:lumMod val="50000"/>
                  </a:schemeClr>
                </a:solidFill>
              </a:rPr>
              <a:t>모델과 데이터 바인딩</a:t>
            </a:r>
            <a:endParaRPr lang="ko-KR" altLang="en-US" sz="3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Google Shape;92;p14"/>
          <p:cNvSpPr/>
          <p:nvPr/>
        </p:nvSpPr>
        <p:spPr>
          <a:xfrm>
            <a:off x="5596107" y="3822516"/>
            <a:ext cx="88534" cy="146927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3;p14"/>
          <p:cNvSpPr/>
          <p:nvPr/>
        </p:nvSpPr>
        <p:spPr>
          <a:xfrm>
            <a:off x="5713427" y="3822521"/>
            <a:ext cx="88476" cy="147314"/>
          </a:xfrm>
          <a:prstGeom prst="rect">
            <a:avLst/>
          </a:prstGeom>
          <a:solidFill>
            <a:srgbClr val="5B44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4;p14"/>
          <p:cNvSpPr/>
          <p:nvPr/>
        </p:nvSpPr>
        <p:spPr>
          <a:xfrm>
            <a:off x="5830739" y="3822521"/>
            <a:ext cx="88476" cy="147314"/>
          </a:xfrm>
          <a:prstGeom prst="rect">
            <a:avLst/>
          </a:prstGeom>
          <a:solidFill>
            <a:srgbClr val="3D9F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5;p14"/>
          <p:cNvSpPr/>
          <p:nvPr/>
        </p:nvSpPr>
        <p:spPr>
          <a:xfrm>
            <a:off x="5948051" y="3822521"/>
            <a:ext cx="88476" cy="147314"/>
          </a:xfrm>
          <a:prstGeom prst="rect">
            <a:avLst/>
          </a:prstGeom>
          <a:solidFill>
            <a:srgbClr val="FEB8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6;p14"/>
          <p:cNvSpPr txBox="1"/>
          <p:nvPr/>
        </p:nvSpPr>
        <p:spPr>
          <a:xfrm>
            <a:off x="4461614" y="4479481"/>
            <a:ext cx="2708620" cy="616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r>
              <a:rPr lang="ko-KR" altLang="en-US" sz="22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팀 이우용</a:t>
            </a:r>
            <a:endParaRPr sz="2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2935" y="1356076"/>
            <a:ext cx="273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</a:rPr>
              <a:t>사내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</a:rPr>
              <a:t>스터디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6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298" y="965098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데이터 바인딩의 기초</a:t>
            </a:r>
            <a:endParaRPr lang="ko-KR" altLang="en-US" sz="2400" b="1" dirty="0"/>
          </a:p>
        </p:txBody>
      </p:sp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15"/>
          <p:cNvSpPr/>
          <p:nvPr/>
        </p:nvSpPr>
        <p:spPr>
          <a:xfrm>
            <a:off x="602864" y="875890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570463" y="1984173"/>
            <a:ext cx="3656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2. V</a:t>
            </a:r>
            <a:r>
              <a:rPr lang="en-US" altLang="ko-KR" sz="2200" b="1" dirty="0"/>
              <a:t>i</a:t>
            </a:r>
            <a:r>
              <a:rPr lang="en-US" altLang="ko-KR" sz="2200" b="1" dirty="0" smtClean="0"/>
              <a:t>ew </a:t>
            </a:r>
            <a:r>
              <a:rPr lang="ko-KR" altLang="en-US" sz="2200" b="1" dirty="0" smtClean="0"/>
              <a:t>에 바인딩</a:t>
            </a:r>
            <a:endParaRPr lang="en-US" altLang="ko-KR" sz="2200" b="1" dirty="0" smtClean="0"/>
          </a:p>
        </p:txBody>
      </p:sp>
      <p:sp>
        <p:nvSpPr>
          <p:cNvPr id="15" name="Google Shape;136;p17"/>
          <p:cNvSpPr/>
          <p:nvPr/>
        </p:nvSpPr>
        <p:spPr>
          <a:xfrm>
            <a:off x="1250282" y="2069824"/>
            <a:ext cx="198032" cy="198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6981" y="2721610"/>
            <a:ext cx="4582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Path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실제 변수의 값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ViewModel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명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err="1" smtClean="0"/>
              <a:t>UpdateSourceTrigger</a:t>
            </a:r>
            <a:r>
              <a:rPr lang="en-US" altLang="ko-KR" dirty="0" smtClean="0"/>
              <a:t> : </a:t>
            </a:r>
            <a:endParaRPr lang="en-US" altLang="ko-KR" dirty="0"/>
          </a:p>
          <a:p>
            <a:r>
              <a:rPr lang="ko-KR" altLang="en-US" dirty="0"/>
              <a:t>소스가 변경되었을 때 언제 </a:t>
            </a:r>
            <a:r>
              <a:rPr lang="ko-KR" altLang="en-US" dirty="0" smtClean="0"/>
              <a:t>타겟</a:t>
            </a:r>
            <a:r>
              <a:rPr lang="en-US" altLang="ko-KR" dirty="0" smtClean="0"/>
              <a:t>(View)</a:t>
            </a:r>
            <a:r>
              <a:rPr lang="ko-KR" altLang="en-US" dirty="0" smtClean="0"/>
              <a:t>에 </a:t>
            </a:r>
            <a:r>
              <a:rPr lang="ko-KR" altLang="en-US" dirty="0"/>
              <a:t>변경된 값을 전달할 지 결정하는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PropertyChanged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값이 변경될 때 마다</a:t>
            </a:r>
            <a:endParaRPr lang="en-US" altLang="ko-KR" dirty="0" smtClean="0"/>
          </a:p>
          <a:p>
            <a:r>
              <a:rPr lang="en-US" altLang="ko-KR" dirty="0" err="1" smtClean="0"/>
              <a:t>LostFocus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포커스를 다른 대로 둘 때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0"/>
          <a:stretch/>
        </p:blipFill>
        <p:spPr>
          <a:xfrm>
            <a:off x="5902121" y="2069824"/>
            <a:ext cx="5060971" cy="2395496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6643270" y="1256890"/>
            <a:ext cx="2468880" cy="5638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View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912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298" y="965098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데이터 바인딩의 기초</a:t>
            </a:r>
            <a:endParaRPr lang="ko-KR" altLang="en-US" sz="2400" b="1" dirty="0"/>
          </a:p>
        </p:txBody>
      </p:sp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15"/>
          <p:cNvSpPr/>
          <p:nvPr/>
        </p:nvSpPr>
        <p:spPr>
          <a:xfrm>
            <a:off x="602864" y="875890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570463" y="1984173"/>
            <a:ext cx="3656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3. </a:t>
            </a:r>
            <a:r>
              <a:rPr lang="en-US" altLang="ko-KR" sz="2200" b="1" dirty="0" err="1" smtClean="0"/>
              <a:t>ViewModel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생성 및</a:t>
            </a:r>
            <a:endParaRPr lang="en-US" altLang="ko-KR" sz="2200" b="1" dirty="0" smtClean="0"/>
          </a:p>
          <a:p>
            <a:r>
              <a:rPr lang="en-US" altLang="ko-KR" sz="2200" b="1" dirty="0"/>
              <a:t> </a:t>
            </a:r>
            <a:r>
              <a:rPr lang="en-US" altLang="ko-KR" sz="2200" b="1" dirty="0" smtClean="0"/>
              <a:t> Model</a:t>
            </a:r>
            <a:r>
              <a:rPr lang="ko-KR" altLang="en-US" sz="2200" b="1" dirty="0" smtClean="0"/>
              <a:t>과 연결</a:t>
            </a:r>
            <a:endParaRPr lang="en-US" altLang="ko-KR" sz="2200" b="1" dirty="0" smtClean="0"/>
          </a:p>
        </p:txBody>
      </p:sp>
      <p:sp>
        <p:nvSpPr>
          <p:cNvPr id="15" name="Google Shape;136;p17"/>
          <p:cNvSpPr/>
          <p:nvPr/>
        </p:nvSpPr>
        <p:spPr>
          <a:xfrm>
            <a:off x="1250282" y="2069824"/>
            <a:ext cx="198032" cy="198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7502" y="2859920"/>
            <a:ext cx="4582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 smtClean="0"/>
              <a:t>ViewModel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객체 </a:t>
            </a:r>
            <a:r>
              <a:rPr lang="ko-KR" altLang="en-US" dirty="0" smtClean="0"/>
              <a:t>정의 및 </a:t>
            </a:r>
            <a:r>
              <a:rPr lang="ko-KR" altLang="en-US" b="1" dirty="0" smtClean="0"/>
              <a:t>생성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Model</a:t>
            </a:r>
            <a:r>
              <a:rPr lang="ko-KR" altLang="en-US" dirty="0" smtClean="0"/>
              <a:t>를 통해 </a:t>
            </a:r>
            <a:r>
              <a:rPr lang="en-US" altLang="ko-KR" dirty="0" err="1" smtClean="0"/>
              <a:t>ViewModel</a:t>
            </a:r>
            <a:r>
              <a:rPr lang="ko-KR" altLang="en-US" dirty="0" smtClean="0"/>
              <a:t>의 값 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Binding </a:t>
            </a:r>
            <a:r>
              <a:rPr lang="ko-KR" altLang="en-US" dirty="0" smtClean="0"/>
              <a:t>하려는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의 </a:t>
            </a:r>
            <a:r>
              <a:rPr lang="en-US" altLang="ko-KR" b="1" dirty="0" err="1" smtClean="0"/>
              <a:t>DataContext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</a:t>
            </a:r>
            <a:r>
              <a:rPr lang="en-US" altLang="ko-KR" dirty="0" err="1" smtClean="0"/>
              <a:t>ViewModel</a:t>
            </a:r>
            <a:r>
              <a:rPr lang="ko-KR" altLang="en-US" dirty="0" smtClean="0"/>
              <a:t>에 설정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3" y="2267946"/>
            <a:ext cx="5395778" cy="2822214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6669478" y="1367123"/>
            <a:ext cx="2770242" cy="5638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Code Behind, Model</a:t>
            </a:r>
            <a:endParaRPr lang="ko-KR" altLang="en-US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" t="2545" r="1139" b="72023"/>
          <a:stretch/>
        </p:blipFill>
        <p:spPr>
          <a:xfrm>
            <a:off x="6153243" y="5468392"/>
            <a:ext cx="5530437" cy="609235"/>
          </a:xfrm>
          <a:prstGeom prst="rect">
            <a:avLst/>
          </a:prstGeom>
        </p:spPr>
      </p:pic>
      <p:sp>
        <p:nvSpPr>
          <p:cNvPr id="2" name="아래쪽 화살표 1"/>
          <p:cNvSpPr/>
          <p:nvPr/>
        </p:nvSpPr>
        <p:spPr>
          <a:xfrm>
            <a:off x="7239000" y="4617720"/>
            <a:ext cx="411480" cy="80938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91454" y="4202829"/>
            <a:ext cx="3746066" cy="41489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39433" y="5358118"/>
            <a:ext cx="3746066" cy="41489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298" y="965098"/>
            <a:ext cx="1003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데이터 바인딩의 기초 </a:t>
            </a:r>
            <a:r>
              <a:rPr lang="en-US" altLang="ko-KR" sz="2400" b="1" dirty="0"/>
              <a:t>- </a:t>
            </a:r>
            <a:r>
              <a:rPr lang="en-US" altLang="ko-KR" sz="2400" dirty="0"/>
              <a:t>List</a:t>
            </a:r>
            <a:r>
              <a:rPr lang="ko-KR" altLang="en-US" sz="2400" dirty="0"/>
              <a:t>를 표현하는 컨트롤에서의 </a:t>
            </a:r>
            <a:r>
              <a:rPr lang="en-US" altLang="ko-KR" sz="2400" dirty="0" err="1"/>
              <a:t>ItemSource</a:t>
            </a:r>
            <a:r>
              <a:rPr lang="en-US" altLang="ko-KR" sz="2400" dirty="0"/>
              <a:t> </a:t>
            </a:r>
            <a:r>
              <a:rPr lang="ko-KR" altLang="en-US" sz="2400" dirty="0"/>
              <a:t>지정</a:t>
            </a:r>
            <a:endParaRPr lang="en-US" altLang="ko-KR" sz="2400" dirty="0"/>
          </a:p>
        </p:txBody>
      </p:sp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15"/>
          <p:cNvSpPr/>
          <p:nvPr/>
        </p:nvSpPr>
        <p:spPr>
          <a:xfrm>
            <a:off x="602864" y="875890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88720" y="1640747"/>
            <a:ext cx="2468880" cy="5638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ViewModel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39433" y="1606210"/>
            <a:ext cx="2770242" cy="5638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Code Behind, Model</a:t>
            </a:r>
            <a:endParaRPr lang="ko-KR" altLang="en-US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57402" y="4433682"/>
            <a:ext cx="2468880" cy="5638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View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1" y="2329404"/>
            <a:ext cx="3790834" cy="42085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90"/>
          <a:stretch/>
        </p:blipFill>
        <p:spPr>
          <a:xfrm>
            <a:off x="4932438" y="2347127"/>
            <a:ext cx="4918809" cy="19464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84" y="5059980"/>
            <a:ext cx="6935168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298" y="965098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데이터 바인딩의 기초</a:t>
            </a:r>
            <a:endParaRPr lang="ko-KR" altLang="en-US" sz="2400" b="1" dirty="0"/>
          </a:p>
        </p:txBody>
      </p:sp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15"/>
          <p:cNvSpPr/>
          <p:nvPr/>
        </p:nvSpPr>
        <p:spPr>
          <a:xfrm>
            <a:off x="602864" y="875890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783366" y="1194392"/>
            <a:ext cx="2468880" cy="5638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ViewModel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70463" y="1984173"/>
            <a:ext cx="3656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1. </a:t>
            </a:r>
            <a:r>
              <a:rPr lang="en-US" altLang="ko-KR" sz="2200" b="1" dirty="0" err="1" smtClean="0"/>
              <a:t>ViewModel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설계</a:t>
            </a:r>
            <a:endParaRPr lang="en-US" altLang="ko-KR" sz="2200" b="1" dirty="0" smtClean="0"/>
          </a:p>
        </p:txBody>
      </p:sp>
      <p:sp>
        <p:nvSpPr>
          <p:cNvPr id="15" name="Google Shape;136;p17"/>
          <p:cNvSpPr/>
          <p:nvPr/>
        </p:nvSpPr>
        <p:spPr>
          <a:xfrm>
            <a:off x="1250282" y="2069824"/>
            <a:ext cx="198032" cy="198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6980" y="2721610"/>
            <a:ext cx="4796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b="1" dirty="0" smtClean="0"/>
              <a:t>Public Property</a:t>
            </a:r>
            <a:r>
              <a:rPr lang="ko-KR" altLang="en-US" dirty="0" smtClean="0"/>
              <a:t>로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b="1" dirty="0" err="1" smtClean="0"/>
              <a:t>OnPropertyChanged</a:t>
            </a:r>
            <a:r>
              <a:rPr lang="ko-KR" altLang="en-US" dirty="0"/>
              <a:t> </a:t>
            </a:r>
            <a:r>
              <a:rPr lang="ko-KR" altLang="en-US" dirty="0" smtClean="0"/>
              <a:t>는 호출할 필요 </a:t>
            </a:r>
            <a:r>
              <a:rPr lang="ko-KR" altLang="en-US" b="1" dirty="0" smtClean="0"/>
              <a:t>없음</a:t>
            </a:r>
            <a:r>
              <a:rPr lang="en-US" altLang="ko-KR" b="1" dirty="0" smtClean="0"/>
              <a:t>, </a:t>
            </a:r>
            <a:r>
              <a:rPr lang="en-US" altLang="ko-KR" dirty="0" err="1" smtClean="0"/>
              <a:t>ObservableCollection</a:t>
            </a:r>
            <a:r>
              <a:rPr lang="ko-KR" altLang="en-US" dirty="0" smtClean="0"/>
              <a:t>에 내장되어 있음</a:t>
            </a:r>
            <a:endParaRPr lang="en-US" altLang="ko-KR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71" y="2199616"/>
            <a:ext cx="3790834" cy="42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298" y="965098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데이터 바인딩의 기초</a:t>
            </a:r>
            <a:endParaRPr lang="ko-KR" altLang="en-US" sz="2400" b="1" dirty="0"/>
          </a:p>
        </p:txBody>
      </p:sp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15"/>
          <p:cNvSpPr/>
          <p:nvPr/>
        </p:nvSpPr>
        <p:spPr>
          <a:xfrm>
            <a:off x="602864" y="875890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570463" y="1984173"/>
            <a:ext cx="3656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2. V</a:t>
            </a:r>
            <a:r>
              <a:rPr lang="en-US" altLang="ko-KR" sz="2200" b="1" dirty="0"/>
              <a:t>i</a:t>
            </a:r>
            <a:r>
              <a:rPr lang="en-US" altLang="ko-KR" sz="2200" b="1" dirty="0" smtClean="0"/>
              <a:t>ew </a:t>
            </a:r>
            <a:r>
              <a:rPr lang="ko-KR" altLang="en-US" sz="2200" b="1" dirty="0" smtClean="0"/>
              <a:t>에 바인딩</a:t>
            </a:r>
            <a:endParaRPr lang="en-US" altLang="ko-KR" sz="2200" b="1" dirty="0" smtClean="0"/>
          </a:p>
        </p:txBody>
      </p:sp>
      <p:sp>
        <p:nvSpPr>
          <p:cNvPr id="15" name="Google Shape;136;p17"/>
          <p:cNvSpPr/>
          <p:nvPr/>
        </p:nvSpPr>
        <p:spPr>
          <a:xfrm>
            <a:off x="1250282" y="2069824"/>
            <a:ext cx="198032" cy="198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2904" y="2740411"/>
            <a:ext cx="4582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각각의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들에 </a:t>
            </a:r>
            <a:r>
              <a:rPr lang="en-US" altLang="ko-KR" dirty="0" smtClean="0"/>
              <a:t>Binding 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속성에 </a:t>
            </a:r>
            <a:r>
              <a:rPr lang="en-US" altLang="ko-KR" dirty="0" err="1" smtClean="0"/>
              <a:t>ViewModel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프로퍼티들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err="1" smtClean="0"/>
              <a:t>AutoGenerateColumns</a:t>
            </a:r>
            <a:r>
              <a:rPr lang="en-US" altLang="ko-KR" dirty="0" smtClean="0"/>
              <a:t> : </a:t>
            </a:r>
          </a:p>
          <a:p>
            <a:r>
              <a:rPr lang="en-US" altLang="ko-KR" dirty="0" smtClean="0"/>
              <a:t>   false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ViewModel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프로퍼티들</a:t>
            </a:r>
            <a:r>
              <a:rPr lang="ko-KR" altLang="en-US" dirty="0" smtClean="0"/>
              <a:t> 이름이 </a:t>
            </a:r>
            <a:r>
              <a:rPr lang="en-US" altLang="ko-KR" dirty="0" err="1" smtClean="0"/>
              <a:t>DataGrid</a:t>
            </a:r>
            <a:r>
              <a:rPr lang="ko-KR" altLang="en-US" dirty="0" smtClean="0"/>
              <a:t>의 헤더에 추가됨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43270" y="1256890"/>
            <a:ext cx="2468880" cy="5638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View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12"/>
          <a:stretch/>
        </p:blipFill>
        <p:spPr>
          <a:xfrm>
            <a:off x="4792559" y="1899319"/>
            <a:ext cx="7211208" cy="18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3" b="54943"/>
          <a:stretch/>
        </p:blipFill>
        <p:spPr>
          <a:xfrm>
            <a:off x="5470254" y="5015255"/>
            <a:ext cx="6525967" cy="9429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9298" y="965098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데이터 바인딩의 기초</a:t>
            </a:r>
            <a:endParaRPr lang="ko-KR" altLang="en-US" sz="2400" b="1" dirty="0"/>
          </a:p>
        </p:txBody>
      </p:sp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15"/>
          <p:cNvSpPr/>
          <p:nvPr/>
        </p:nvSpPr>
        <p:spPr>
          <a:xfrm>
            <a:off x="602864" y="875890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570463" y="1984173"/>
            <a:ext cx="3656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3. </a:t>
            </a:r>
            <a:r>
              <a:rPr lang="en-US" altLang="ko-KR" sz="2200" b="1" dirty="0" err="1" smtClean="0"/>
              <a:t>ViewModel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생성 및</a:t>
            </a:r>
            <a:endParaRPr lang="en-US" altLang="ko-KR" sz="2200" b="1" dirty="0" smtClean="0"/>
          </a:p>
          <a:p>
            <a:r>
              <a:rPr lang="en-US" altLang="ko-KR" sz="2200" b="1" dirty="0"/>
              <a:t> </a:t>
            </a:r>
            <a:r>
              <a:rPr lang="en-US" altLang="ko-KR" sz="2200" b="1" dirty="0" smtClean="0"/>
              <a:t> Model</a:t>
            </a:r>
            <a:r>
              <a:rPr lang="ko-KR" altLang="en-US" sz="2200" b="1" dirty="0" smtClean="0"/>
              <a:t>과 연결</a:t>
            </a:r>
            <a:endParaRPr lang="en-US" altLang="ko-KR" sz="2200" b="1" dirty="0" smtClean="0"/>
          </a:p>
        </p:txBody>
      </p:sp>
      <p:sp>
        <p:nvSpPr>
          <p:cNvPr id="15" name="Google Shape;136;p17"/>
          <p:cNvSpPr/>
          <p:nvPr/>
        </p:nvSpPr>
        <p:spPr>
          <a:xfrm>
            <a:off x="1250282" y="2069824"/>
            <a:ext cx="198032" cy="198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7502" y="2859920"/>
            <a:ext cx="4500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 smtClean="0"/>
              <a:t>ObservableCollection</a:t>
            </a:r>
            <a:r>
              <a:rPr lang="en-US" altLang="ko-KR" b="1" dirty="0" smtClean="0"/>
              <a:t>&lt;T&gt; </a:t>
            </a:r>
            <a:r>
              <a:rPr lang="ko-KR" altLang="en-US" b="1" dirty="0" smtClean="0"/>
              <a:t>객체 </a:t>
            </a:r>
            <a:r>
              <a:rPr lang="ko-KR" altLang="en-US" dirty="0" smtClean="0"/>
              <a:t>정의 및 </a:t>
            </a:r>
            <a:r>
              <a:rPr lang="ko-KR" altLang="en-US" b="1" dirty="0" smtClean="0"/>
              <a:t>생성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ObservableCollection</a:t>
            </a:r>
            <a:r>
              <a:rPr lang="ko-KR" altLang="en-US" dirty="0" smtClean="0"/>
              <a:t>은</a:t>
            </a:r>
            <a:r>
              <a:rPr lang="en-US" altLang="ko-KR" dirty="0"/>
              <a:t>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와 활용 방법이 동일함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Binding </a:t>
            </a:r>
            <a:r>
              <a:rPr lang="ko-KR" altLang="en-US" dirty="0" smtClean="0"/>
              <a:t>하려는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의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ItemsSource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</a:t>
            </a:r>
            <a:r>
              <a:rPr lang="en-US" altLang="ko-KR" dirty="0" err="1" smtClean="0"/>
              <a:t>ObservableCollection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에 설정 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69478" y="1367123"/>
            <a:ext cx="2770242" cy="5638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Code Behind, Model</a:t>
            </a:r>
            <a:endParaRPr lang="ko-KR" altLang="en-US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90"/>
          <a:stretch/>
        </p:blipFill>
        <p:spPr>
          <a:xfrm>
            <a:off x="5501640" y="2047521"/>
            <a:ext cx="6583679" cy="2605311"/>
          </a:xfrm>
          <a:prstGeom prst="rect">
            <a:avLst/>
          </a:prstGeom>
        </p:spPr>
      </p:pic>
      <p:sp>
        <p:nvSpPr>
          <p:cNvPr id="23" name="아래쪽 화살표 22"/>
          <p:cNvSpPr/>
          <p:nvPr/>
        </p:nvSpPr>
        <p:spPr>
          <a:xfrm>
            <a:off x="6891454" y="4450080"/>
            <a:ext cx="519406" cy="5376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63640" y="3917637"/>
            <a:ext cx="5486400" cy="53244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809587" y="5072926"/>
            <a:ext cx="3456333" cy="44724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298" y="965098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데이터 바인딩의 기초</a:t>
            </a:r>
            <a:endParaRPr lang="ko-KR" altLang="en-US" sz="2400" b="1" dirty="0"/>
          </a:p>
        </p:txBody>
      </p:sp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15"/>
          <p:cNvSpPr/>
          <p:nvPr/>
        </p:nvSpPr>
        <p:spPr>
          <a:xfrm>
            <a:off x="602864" y="875890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4" y="3510614"/>
            <a:ext cx="4867954" cy="25721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07" y="492492"/>
            <a:ext cx="5903259" cy="60989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70463" y="1984173"/>
            <a:ext cx="3656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디버깅 결과</a:t>
            </a:r>
            <a:endParaRPr lang="en-US" altLang="ko-KR" sz="2200" b="1" dirty="0" smtClean="0"/>
          </a:p>
          <a:p>
            <a:endParaRPr lang="en-US" altLang="ko-KR" sz="2200" b="1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ObservableCollection</a:t>
            </a:r>
            <a:r>
              <a:rPr lang="ko-KR" altLang="en-US" dirty="0" smtClean="0"/>
              <a:t>의 내용이 </a:t>
            </a:r>
            <a:r>
              <a:rPr lang="en-US" altLang="ko-KR" dirty="0" err="1" smtClean="0"/>
              <a:t>DataGrid</a:t>
            </a:r>
            <a:r>
              <a:rPr lang="ko-KR" altLang="en-US" dirty="0" smtClean="0"/>
              <a:t>에 반영되어 있음을 확인</a:t>
            </a:r>
            <a:endParaRPr lang="en-US" altLang="ko-KR" dirty="0" smtClean="0"/>
          </a:p>
        </p:txBody>
      </p:sp>
      <p:sp>
        <p:nvSpPr>
          <p:cNvPr id="18" name="Google Shape;136;p17"/>
          <p:cNvSpPr/>
          <p:nvPr/>
        </p:nvSpPr>
        <p:spPr>
          <a:xfrm>
            <a:off x="1250282" y="2069824"/>
            <a:ext cx="198032" cy="198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0228" y="4895911"/>
            <a:ext cx="4950590" cy="104955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37507" y="1515969"/>
            <a:ext cx="2551173" cy="38339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937506" y="3158566"/>
            <a:ext cx="2551173" cy="38339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37506" y="4809753"/>
            <a:ext cx="2551173" cy="38339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1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8339" y="990547"/>
            <a:ext cx="758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실전 데이터 바인딩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94262" y="1862254"/>
            <a:ext cx="763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인터페이스 </a:t>
            </a:r>
            <a:r>
              <a:rPr lang="en-US" altLang="ko-KR" dirty="0" err="1" smtClean="0"/>
              <a:t>IValueConverter</a:t>
            </a:r>
            <a:r>
              <a:rPr lang="ko-KR" altLang="en-US" dirty="0" smtClean="0"/>
              <a:t>를 구현하여 바인딩하려는 타입 변경하기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26370" y="2660742"/>
            <a:ext cx="824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DataTemplate</a:t>
            </a:r>
            <a:r>
              <a:rPr lang="ko-KR" altLang="en-US" dirty="0" smtClean="0"/>
              <a:t>을 이용하여 모든 컨트롤에 데이터 붙이기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94263" y="3425361"/>
            <a:ext cx="1006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TabItem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종류의 </a:t>
            </a:r>
            <a:r>
              <a:rPr lang="en-US" altLang="ko-KR" dirty="0" err="1" smtClean="0"/>
              <a:t>UserControl</a:t>
            </a:r>
            <a:r>
              <a:rPr lang="ko-KR" altLang="en-US" dirty="0" smtClean="0"/>
              <a:t>에 여러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에 바인딩</a:t>
            </a:r>
            <a:endParaRPr lang="en-US" altLang="ko-KR" dirty="0" smtClean="0"/>
          </a:p>
        </p:txBody>
      </p:sp>
      <p:sp>
        <p:nvSpPr>
          <p:cNvPr id="7" name="Google Shape;107;p15"/>
          <p:cNvSpPr/>
          <p:nvPr/>
        </p:nvSpPr>
        <p:spPr>
          <a:xfrm>
            <a:off x="546409" y="882922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6;p17"/>
          <p:cNvSpPr/>
          <p:nvPr/>
        </p:nvSpPr>
        <p:spPr>
          <a:xfrm>
            <a:off x="1296231" y="1947905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6;p17"/>
          <p:cNvSpPr/>
          <p:nvPr/>
        </p:nvSpPr>
        <p:spPr>
          <a:xfrm>
            <a:off x="1296231" y="2741064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6;p17"/>
          <p:cNvSpPr/>
          <p:nvPr/>
        </p:nvSpPr>
        <p:spPr>
          <a:xfrm>
            <a:off x="1328339" y="3527094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384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8339" y="990547"/>
            <a:ext cx="758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실전 데이터 </a:t>
            </a:r>
            <a:r>
              <a:rPr lang="ko-KR" altLang="en-US" sz="2400" b="1" dirty="0" smtClean="0"/>
              <a:t>바인딩 </a:t>
            </a:r>
            <a:r>
              <a:rPr lang="en-US" altLang="ko-KR" sz="2400" b="1" dirty="0" smtClean="0"/>
              <a:t>– </a:t>
            </a:r>
            <a:r>
              <a:rPr lang="en-US" altLang="ko-KR" sz="2400" dirty="0" err="1" smtClean="0"/>
              <a:t>IValueConverter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인터페이스</a:t>
            </a:r>
            <a:endParaRPr lang="ko-KR" altLang="en-US" sz="2400" b="1" dirty="0"/>
          </a:p>
        </p:txBody>
      </p:sp>
      <p:sp>
        <p:nvSpPr>
          <p:cNvPr id="7" name="Google Shape;107;p15"/>
          <p:cNvSpPr/>
          <p:nvPr/>
        </p:nvSpPr>
        <p:spPr>
          <a:xfrm>
            <a:off x="546409" y="882922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4262" y="1862254"/>
            <a:ext cx="763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서로 다른 데이터 타입 사이의 데이터 바인딩을 처리하기 위한 방법</a:t>
            </a:r>
            <a:endParaRPr lang="en-US" altLang="ko-KR" dirty="0" smtClean="0"/>
          </a:p>
        </p:txBody>
      </p:sp>
      <p:sp>
        <p:nvSpPr>
          <p:cNvPr id="13" name="Google Shape;136;p17"/>
          <p:cNvSpPr/>
          <p:nvPr/>
        </p:nvSpPr>
        <p:spPr>
          <a:xfrm>
            <a:off x="1296231" y="1947905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4262" y="2542613"/>
            <a:ext cx="763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Convert(), </a:t>
            </a:r>
            <a:r>
              <a:rPr lang="en-US" altLang="ko-KR" dirty="0" err="1" smtClean="0"/>
              <a:t>ConverBack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</a:t>
            </a:r>
            <a:endParaRPr lang="en-US" altLang="ko-KR" dirty="0" smtClean="0"/>
          </a:p>
        </p:txBody>
      </p:sp>
      <p:sp>
        <p:nvSpPr>
          <p:cNvPr id="15" name="Google Shape;136;p17"/>
          <p:cNvSpPr/>
          <p:nvPr/>
        </p:nvSpPr>
        <p:spPr>
          <a:xfrm>
            <a:off x="1296231" y="2628264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86489" y="3993392"/>
            <a:ext cx="2468880" cy="5638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Binding Source (.CS)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20186" y="3965193"/>
            <a:ext cx="2727960" cy="5638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Binding Target (.XAML)</a:t>
            </a:r>
            <a:endParaRPr lang="ko-KR" altLang="en-US" b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687193" y="4194651"/>
            <a:ext cx="434428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1226" y="3653176"/>
            <a:ext cx="256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accent5"/>
                </a:solidFill>
              </a:rPr>
              <a:t>Convert()</a:t>
            </a:r>
            <a:endParaRPr lang="ko-KR" altLang="en-US" sz="2200" b="1" dirty="0">
              <a:solidFill>
                <a:schemeClr val="accent5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3687193" y="4404360"/>
            <a:ext cx="434428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6276" y="4529073"/>
            <a:ext cx="256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>
                <a:solidFill>
                  <a:schemeClr val="accent5"/>
                </a:solidFill>
              </a:rPr>
              <a:t>ConvertBack</a:t>
            </a:r>
            <a:r>
              <a:rPr lang="en-US" altLang="ko-KR" sz="2200" b="1" dirty="0" smtClean="0">
                <a:solidFill>
                  <a:schemeClr val="accent5"/>
                </a:solidFill>
              </a:rPr>
              <a:t>()</a:t>
            </a:r>
            <a:endParaRPr lang="ko-KR" altLang="en-US" sz="2200" b="1" dirty="0">
              <a:solidFill>
                <a:schemeClr val="accent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4262" y="5477358"/>
            <a:ext cx="763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여러 개의 값을 변환하기 위해서 </a:t>
            </a:r>
            <a:r>
              <a:rPr lang="en-US" altLang="ko-KR" dirty="0" err="1" smtClean="0"/>
              <a:t>IMultiValueConvter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지원</a:t>
            </a:r>
            <a:endParaRPr lang="en-US" altLang="ko-KR" dirty="0" smtClean="0"/>
          </a:p>
        </p:txBody>
      </p:sp>
      <p:sp>
        <p:nvSpPr>
          <p:cNvPr id="26" name="Google Shape;136;p17"/>
          <p:cNvSpPr/>
          <p:nvPr/>
        </p:nvSpPr>
        <p:spPr>
          <a:xfrm>
            <a:off x="1296231" y="5563009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20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8339" y="990547"/>
            <a:ext cx="758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실전 데이터 </a:t>
            </a:r>
            <a:r>
              <a:rPr lang="ko-KR" altLang="en-US" sz="2400" b="1" dirty="0" smtClean="0"/>
              <a:t>바인딩 </a:t>
            </a:r>
            <a:r>
              <a:rPr lang="en-US" altLang="ko-KR" sz="2400" b="1" dirty="0" smtClean="0"/>
              <a:t>– </a:t>
            </a:r>
            <a:r>
              <a:rPr lang="en-US" altLang="ko-KR" sz="2400" dirty="0" err="1" smtClean="0"/>
              <a:t>IValueConverter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인터페이스</a:t>
            </a:r>
            <a:endParaRPr lang="ko-KR" altLang="en-US" sz="2400" b="1" dirty="0"/>
          </a:p>
        </p:txBody>
      </p:sp>
      <p:sp>
        <p:nvSpPr>
          <p:cNvPr id="7" name="Google Shape;107;p15"/>
          <p:cNvSpPr/>
          <p:nvPr/>
        </p:nvSpPr>
        <p:spPr>
          <a:xfrm>
            <a:off x="546409" y="882922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4" y="4137194"/>
            <a:ext cx="9192457" cy="237028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4" y="1698747"/>
            <a:ext cx="8334763" cy="22627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59136" y="1942105"/>
            <a:ext cx="256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accent5"/>
                </a:solidFill>
              </a:rPr>
              <a:t>Convert()</a:t>
            </a:r>
            <a:endParaRPr lang="ko-KR" altLang="en-US" sz="2200" b="1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16830" y="4302767"/>
            <a:ext cx="256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>
                <a:solidFill>
                  <a:schemeClr val="accent5"/>
                </a:solidFill>
              </a:rPr>
              <a:t>ConvertBack</a:t>
            </a:r>
            <a:r>
              <a:rPr lang="en-US" altLang="ko-KR" sz="2200" b="1" dirty="0" smtClean="0">
                <a:solidFill>
                  <a:schemeClr val="accent5"/>
                </a:solidFill>
              </a:rPr>
              <a:t>()</a:t>
            </a:r>
            <a:endParaRPr lang="ko-KR" altLang="en-US" sz="2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8939" y="688924"/>
            <a:ext cx="55421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목차</a:t>
            </a:r>
            <a:endParaRPr lang="ko-KR" altLang="en-US" sz="3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620538" y="1700953"/>
            <a:ext cx="575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MVVM </a:t>
            </a:r>
            <a:r>
              <a:rPr lang="ko-KR" altLang="en-US" sz="2000" b="1" dirty="0" smtClean="0"/>
              <a:t>모델이란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/ MVVM</a:t>
            </a:r>
            <a:r>
              <a:rPr lang="ko-KR" altLang="en-US" sz="2000" b="1" dirty="0" smtClean="0"/>
              <a:t>의 구조</a:t>
            </a:r>
            <a:endParaRPr lang="ko-KR" altLang="en-US" sz="2000" b="1" dirty="0"/>
          </a:p>
        </p:txBody>
      </p:sp>
      <p:sp>
        <p:nvSpPr>
          <p:cNvPr id="5" name="Google Shape;103;p15"/>
          <p:cNvSpPr/>
          <p:nvPr/>
        </p:nvSpPr>
        <p:spPr>
          <a:xfrm>
            <a:off x="1606474" y="1522193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6" name="Google Shape;105;p15"/>
          <p:cNvSpPr/>
          <p:nvPr/>
        </p:nvSpPr>
        <p:spPr>
          <a:xfrm>
            <a:off x="1606474" y="2803712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" name="Google Shape;107;p15"/>
          <p:cNvSpPr/>
          <p:nvPr/>
        </p:nvSpPr>
        <p:spPr>
          <a:xfrm>
            <a:off x="1606474" y="3967028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0537" y="2923697"/>
            <a:ext cx="575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데이터 바인딩의 기초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20537" y="4087013"/>
            <a:ext cx="575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실전 데이터 바인딩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48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8339" y="990547"/>
            <a:ext cx="755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실전 데이터 </a:t>
            </a:r>
            <a:r>
              <a:rPr lang="ko-KR" altLang="en-US" sz="2400" b="1" dirty="0" smtClean="0"/>
              <a:t>바인딩 </a:t>
            </a:r>
            <a:r>
              <a:rPr lang="en-US" altLang="ko-KR" sz="2400" b="1" dirty="0" smtClean="0"/>
              <a:t>– </a:t>
            </a:r>
            <a:r>
              <a:rPr lang="en-US" altLang="ko-KR" sz="2400" dirty="0" smtClean="0"/>
              <a:t>Converter</a:t>
            </a:r>
            <a:endParaRPr lang="ko-KR" altLang="en-US" sz="2400" b="1" dirty="0"/>
          </a:p>
        </p:txBody>
      </p:sp>
      <p:sp>
        <p:nvSpPr>
          <p:cNvPr id="7" name="Google Shape;107;p15"/>
          <p:cNvSpPr/>
          <p:nvPr/>
        </p:nvSpPr>
        <p:spPr>
          <a:xfrm>
            <a:off x="546409" y="882922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102838" y="1595985"/>
            <a:ext cx="2468880" cy="5638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Converter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99891" y="2309563"/>
            <a:ext cx="3656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1. </a:t>
            </a:r>
            <a:r>
              <a:rPr lang="en-US" altLang="ko-KR" sz="2200" b="1" dirty="0" smtClean="0"/>
              <a:t>Converter </a:t>
            </a:r>
            <a:r>
              <a:rPr lang="ko-KR" altLang="en-US" sz="2200" b="1" dirty="0" smtClean="0"/>
              <a:t>설계</a:t>
            </a:r>
            <a:endParaRPr lang="en-US" altLang="ko-KR" sz="22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46409" y="3047000"/>
            <a:ext cx="4563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b="1" dirty="0" smtClean="0"/>
              <a:t>Convert(), </a:t>
            </a:r>
            <a:r>
              <a:rPr lang="en-US" altLang="ko-KR" b="1" dirty="0" err="1" smtClean="0"/>
              <a:t>ConvertBack</a:t>
            </a:r>
            <a:r>
              <a:rPr lang="en-US" altLang="ko-KR" b="1" dirty="0" smtClean="0"/>
              <a:t>()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매개변수 </a:t>
            </a:r>
            <a:r>
              <a:rPr lang="en-US" altLang="ko-KR" b="1" dirty="0" smtClean="0"/>
              <a:t>value </a:t>
            </a:r>
            <a:r>
              <a:rPr lang="ko-KR" altLang="en-US" dirty="0" smtClean="0"/>
              <a:t>를 이용해서</a:t>
            </a:r>
            <a:endParaRPr lang="en-US" altLang="ko-KR" dirty="0" smtClean="0"/>
          </a:p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원하는 타입의 </a:t>
            </a:r>
            <a:r>
              <a:rPr lang="en-US" altLang="ko-KR" b="1" dirty="0" smtClean="0"/>
              <a:t>return</a:t>
            </a:r>
            <a:r>
              <a:rPr lang="en-US" altLang="ko-KR" dirty="0"/>
              <a:t> </a:t>
            </a:r>
            <a:r>
              <a:rPr lang="ko-KR" altLang="en-US" dirty="0" smtClean="0"/>
              <a:t>값을 설정</a:t>
            </a:r>
            <a:endParaRPr lang="en-US" altLang="ko-KR" b="1" dirty="0"/>
          </a:p>
        </p:txBody>
      </p:sp>
      <p:sp>
        <p:nvSpPr>
          <p:cNvPr id="18" name="Google Shape;136;p17"/>
          <p:cNvSpPr/>
          <p:nvPr/>
        </p:nvSpPr>
        <p:spPr>
          <a:xfrm>
            <a:off x="724971" y="2449272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43" y="2190747"/>
            <a:ext cx="7006271" cy="443505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81551" y="2814342"/>
            <a:ext cx="6484619" cy="466026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43268" y="5632325"/>
            <a:ext cx="6797146" cy="538529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1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8339" y="990547"/>
            <a:ext cx="755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실전 데이터 </a:t>
            </a:r>
            <a:r>
              <a:rPr lang="ko-KR" altLang="en-US" sz="2400" b="1" dirty="0" smtClean="0"/>
              <a:t>바인딩 </a:t>
            </a:r>
            <a:r>
              <a:rPr lang="en-US" altLang="ko-KR" sz="2400" b="1" dirty="0" smtClean="0"/>
              <a:t>– </a:t>
            </a:r>
            <a:r>
              <a:rPr lang="en-US" altLang="ko-KR" sz="2400" dirty="0" smtClean="0"/>
              <a:t>view</a:t>
            </a:r>
            <a:endParaRPr lang="ko-KR" altLang="en-US" sz="2400" dirty="0"/>
          </a:p>
        </p:txBody>
      </p:sp>
      <p:sp>
        <p:nvSpPr>
          <p:cNvPr id="7" name="Google Shape;107;p15"/>
          <p:cNvSpPr/>
          <p:nvPr/>
        </p:nvSpPr>
        <p:spPr>
          <a:xfrm>
            <a:off x="546409" y="882922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9891" y="2309563"/>
            <a:ext cx="3656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2. View</a:t>
            </a:r>
            <a:r>
              <a:rPr lang="ko-KR" altLang="en-US" sz="2200" b="1" dirty="0" smtClean="0"/>
              <a:t>에서 바인딩 옵션에</a:t>
            </a:r>
            <a:endParaRPr lang="en-US" altLang="ko-KR" sz="2200" b="1" dirty="0" smtClean="0"/>
          </a:p>
          <a:p>
            <a:r>
              <a:rPr lang="en-US" altLang="ko-KR" sz="2200" b="1" dirty="0"/>
              <a:t> </a:t>
            </a:r>
            <a:r>
              <a:rPr lang="en-US" altLang="ko-KR" sz="2200" b="1" dirty="0" smtClean="0"/>
              <a:t>Converter </a:t>
            </a:r>
            <a:r>
              <a:rPr lang="ko-KR" altLang="en-US" sz="2200" b="1" dirty="0" smtClean="0"/>
              <a:t>추가</a:t>
            </a:r>
            <a:endParaRPr lang="en-US" altLang="ko-KR" sz="22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63354" y="3226615"/>
            <a:ext cx="4293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Converter </a:t>
            </a:r>
            <a:r>
              <a:rPr lang="en-US" altLang="ko-KR" b="1" dirty="0" err="1" smtClean="0"/>
              <a:t>NameSpace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xaml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Resource</a:t>
            </a:r>
            <a:r>
              <a:rPr lang="ko-KR" altLang="en-US" dirty="0" smtClean="0"/>
              <a:t>에 키를 설정해서 </a:t>
            </a:r>
            <a:r>
              <a:rPr lang="en-US" altLang="ko-KR" dirty="0" smtClean="0"/>
              <a:t>Converter  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Binding</a:t>
            </a:r>
            <a:r>
              <a:rPr lang="ko-KR" altLang="en-US" dirty="0" smtClean="0"/>
              <a:t>할 곳에 </a:t>
            </a:r>
            <a:r>
              <a:rPr lang="en-US" altLang="ko-KR" dirty="0" smtClean="0"/>
              <a:t>Converter </a:t>
            </a:r>
            <a:r>
              <a:rPr lang="ko-KR" altLang="en-US" dirty="0" smtClean="0"/>
              <a:t>옵션에 </a:t>
            </a:r>
            <a:endParaRPr lang="en-US" altLang="ko-KR" dirty="0" smtClean="0"/>
          </a:p>
          <a:p>
            <a:r>
              <a:rPr lang="ko-KR" altLang="en-US" dirty="0" smtClean="0"/>
              <a:t>지정한 </a:t>
            </a:r>
            <a:r>
              <a:rPr lang="en-US" altLang="ko-KR" dirty="0" smtClean="0"/>
              <a:t>Resource </a:t>
            </a:r>
            <a:r>
              <a:rPr lang="ko-KR" altLang="en-US" dirty="0" smtClean="0"/>
              <a:t>키를</a:t>
            </a:r>
            <a:endParaRPr lang="en-US" altLang="ko-KR" dirty="0" smtClean="0"/>
          </a:p>
          <a:p>
            <a:r>
              <a:rPr lang="en-US" altLang="ko-KR" dirty="0" err="1" smtClean="0"/>
              <a:t>StaticResource</a:t>
            </a:r>
            <a:r>
              <a:rPr lang="ko-KR" altLang="en-US" dirty="0" smtClean="0"/>
              <a:t>로 하여 설정</a:t>
            </a:r>
            <a:endParaRPr lang="en-US" altLang="ko-KR" dirty="0" smtClean="0"/>
          </a:p>
        </p:txBody>
      </p:sp>
      <p:sp>
        <p:nvSpPr>
          <p:cNvPr id="18" name="Google Shape;136;p17"/>
          <p:cNvSpPr/>
          <p:nvPr/>
        </p:nvSpPr>
        <p:spPr>
          <a:xfrm>
            <a:off x="724971" y="2449272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02838" y="1523002"/>
            <a:ext cx="2468880" cy="5638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View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19" y="2162476"/>
            <a:ext cx="7408773" cy="23826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80" y="4838086"/>
            <a:ext cx="8384093" cy="115592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844137" y="3210660"/>
            <a:ext cx="6788335" cy="28629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44137" y="3734752"/>
            <a:ext cx="7098555" cy="80552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8625217" y="4360668"/>
            <a:ext cx="519406" cy="135433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6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8339" y="990547"/>
            <a:ext cx="7800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실전 데이터 </a:t>
            </a:r>
            <a:r>
              <a:rPr lang="ko-KR" altLang="en-US" sz="2400" b="1" dirty="0" smtClean="0"/>
              <a:t>바인딩 </a:t>
            </a:r>
            <a:r>
              <a:rPr lang="en-US" altLang="ko-KR" sz="2400" b="1" dirty="0" smtClean="0"/>
              <a:t>- </a:t>
            </a:r>
            <a:r>
              <a:rPr lang="en-US" altLang="ko-KR" sz="2400" dirty="0" err="1"/>
              <a:t>DataTemplate</a:t>
            </a:r>
            <a:r>
              <a:rPr lang="ko-KR" altLang="en-US" sz="2400" dirty="0"/>
              <a:t>을 </a:t>
            </a:r>
            <a:r>
              <a:rPr lang="ko-KR" altLang="en-US" sz="2400" dirty="0" smtClean="0"/>
              <a:t>이용하기</a:t>
            </a:r>
            <a:endParaRPr lang="en-US" altLang="ko-KR" sz="2400" dirty="0"/>
          </a:p>
          <a:p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4262" y="1862254"/>
            <a:ext cx="921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DataTemplate</a:t>
            </a:r>
            <a:r>
              <a:rPr lang="ko-KR" altLang="en-US" dirty="0" smtClean="0"/>
              <a:t>을 이용하면 </a:t>
            </a:r>
            <a:r>
              <a:rPr lang="en-US" altLang="ko-KR" dirty="0" smtClean="0"/>
              <a:t>.Content, .Text </a:t>
            </a:r>
            <a:r>
              <a:rPr lang="ko-KR" altLang="en-US" dirty="0" smtClean="0"/>
              <a:t>속성을 지원하지 않는 컨트롤들에도 </a:t>
            </a:r>
            <a:r>
              <a:rPr lang="ko-KR" altLang="en-US" dirty="0" smtClean="0"/>
              <a:t>데이터를 바인딩 할 수 있음</a:t>
            </a:r>
            <a:endParaRPr lang="en-US" altLang="ko-KR" dirty="0" smtClean="0"/>
          </a:p>
        </p:txBody>
      </p:sp>
      <p:sp>
        <p:nvSpPr>
          <p:cNvPr id="7" name="Google Shape;107;p15"/>
          <p:cNvSpPr/>
          <p:nvPr/>
        </p:nvSpPr>
        <p:spPr>
          <a:xfrm>
            <a:off x="546409" y="882922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6;p17"/>
          <p:cNvSpPr/>
          <p:nvPr/>
        </p:nvSpPr>
        <p:spPr>
          <a:xfrm>
            <a:off x="1296231" y="1947905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4262" y="2948306"/>
            <a:ext cx="921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</a:t>
            </a:r>
            <a:r>
              <a:rPr lang="ko-KR" altLang="en-US" dirty="0" smtClean="0"/>
              <a:t>이터 </a:t>
            </a:r>
            <a:r>
              <a:rPr lang="ko-KR" altLang="en-US" dirty="0"/>
              <a:t>표시를 매우 유연하게 정의할 수 </a:t>
            </a:r>
            <a:r>
              <a:rPr lang="ko-KR" altLang="en-US" dirty="0" smtClean="0"/>
              <a:t>있게 하는 도구</a:t>
            </a:r>
            <a:endParaRPr lang="en-US" altLang="ko-KR" dirty="0" smtClean="0"/>
          </a:p>
        </p:txBody>
      </p:sp>
      <p:sp>
        <p:nvSpPr>
          <p:cNvPr id="16" name="Google Shape;136;p17"/>
          <p:cNvSpPr/>
          <p:nvPr/>
        </p:nvSpPr>
        <p:spPr>
          <a:xfrm>
            <a:off x="1296231" y="3033957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87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8339" y="990547"/>
            <a:ext cx="7800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실전 데이터 </a:t>
            </a:r>
            <a:r>
              <a:rPr lang="ko-KR" altLang="en-US" sz="2400" b="1" dirty="0" smtClean="0"/>
              <a:t>바인딩 </a:t>
            </a:r>
            <a:r>
              <a:rPr lang="en-US" altLang="ko-KR" sz="2400" b="1" dirty="0" smtClean="0"/>
              <a:t>- </a:t>
            </a:r>
            <a:r>
              <a:rPr lang="en-US" altLang="ko-KR" sz="2400" dirty="0" err="1"/>
              <a:t>DataTemplate</a:t>
            </a:r>
            <a:r>
              <a:rPr lang="ko-KR" altLang="en-US" sz="2400" dirty="0"/>
              <a:t>을 </a:t>
            </a:r>
            <a:r>
              <a:rPr lang="ko-KR" altLang="en-US" sz="2400" dirty="0" smtClean="0"/>
              <a:t>이용하기</a:t>
            </a:r>
            <a:endParaRPr lang="en-US" altLang="ko-KR" sz="2400" dirty="0"/>
          </a:p>
          <a:p>
            <a:endParaRPr lang="ko-KR" altLang="en-US" sz="2400" b="1" dirty="0"/>
          </a:p>
        </p:txBody>
      </p:sp>
      <p:sp>
        <p:nvSpPr>
          <p:cNvPr id="7" name="Google Shape;107;p15"/>
          <p:cNvSpPr/>
          <p:nvPr/>
        </p:nvSpPr>
        <p:spPr>
          <a:xfrm>
            <a:off x="546409" y="882922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88720" y="1640747"/>
            <a:ext cx="2468880" cy="5638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ViewModel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65968" y="1922687"/>
            <a:ext cx="2770242" cy="5638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Code Behind, Model</a:t>
            </a:r>
            <a:endParaRPr lang="ko-KR" altLang="en-US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106310" y="2563140"/>
            <a:ext cx="2468880" cy="5638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View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28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8339" y="990547"/>
            <a:ext cx="780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실전 데이터 </a:t>
            </a:r>
            <a:r>
              <a:rPr lang="ko-KR" altLang="en-US" sz="2400" b="1" dirty="0" smtClean="0"/>
              <a:t>바인딩 </a:t>
            </a:r>
            <a:r>
              <a:rPr lang="en-US" altLang="ko-KR" sz="2400" b="1" dirty="0" smtClean="0"/>
              <a:t>– </a:t>
            </a:r>
            <a:r>
              <a:rPr lang="en-US" altLang="ko-KR" sz="2400" dirty="0" err="1" smtClean="0"/>
              <a:t>TabItem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데이터 바인딩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4262" y="1862254"/>
            <a:ext cx="864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하나의 </a:t>
            </a:r>
            <a:r>
              <a:rPr lang="en-US" altLang="ko-KR" dirty="0" err="1" smtClean="0"/>
              <a:t>UserControl</a:t>
            </a:r>
            <a:r>
              <a:rPr lang="ko-KR" altLang="en-US" dirty="0" smtClean="0"/>
              <a:t>로 여러 개의 탭</a:t>
            </a:r>
            <a:r>
              <a:rPr lang="en-US" altLang="ko-KR" dirty="0" smtClean="0"/>
              <a:t>(ex. Tab#1,  Tab#2 ..)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바인딩하기</a:t>
            </a:r>
            <a:endParaRPr lang="en-US" altLang="ko-KR" dirty="0" smtClean="0"/>
          </a:p>
        </p:txBody>
      </p:sp>
      <p:sp>
        <p:nvSpPr>
          <p:cNvPr id="7" name="Google Shape;107;p15"/>
          <p:cNvSpPr/>
          <p:nvPr/>
        </p:nvSpPr>
        <p:spPr>
          <a:xfrm>
            <a:off x="546409" y="882922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6;p17"/>
          <p:cNvSpPr/>
          <p:nvPr/>
        </p:nvSpPr>
        <p:spPr>
          <a:xfrm>
            <a:off x="1296231" y="1947905"/>
            <a:ext cx="198032" cy="1980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57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3104" y="4795026"/>
            <a:ext cx="5464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참고 자료</a:t>
            </a:r>
            <a:endParaRPr lang="en-US" altLang="ko-KR" sz="2400" b="1" dirty="0" smtClean="0"/>
          </a:p>
          <a:p>
            <a:r>
              <a:rPr lang="en-US" altLang="ko-KR" sz="2400" dirty="0"/>
              <a:t>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lyb1495.tistory.com/109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IValueConverter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https://magi82.github.io/android-mvc-mvp-mvvm/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(MVVM </a:t>
            </a:r>
            <a:r>
              <a:rPr lang="ko-KR" altLang="en-US" dirty="0" smtClean="0"/>
              <a:t>패턴에 대해서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5" name="Google Shape;203;p23"/>
          <p:cNvSpPr txBox="1"/>
          <p:nvPr/>
        </p:nvSpPr>
        <p:spPr>
          <a:xfrm>
            <a:off x="1185278" y="2706536"/>
            <a:ext cx="961010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5400" b="1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48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5054" y="879161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MVVM </a:t>
            </a:r>
            <a:r>
              <a:rPr lang="ko-KR" altLang="en-US" sz="2400" b="1" dirty="0" smtClean="0"/>
              <a:t>모델이란 </a:t>
            </a:r>
            <a:r>
              <a:rPr lang="en-US" altLang="ko-KR" sz="2400" b="1" dirty="0" smtClean="0"/>
              <a:t>– MVC?</a:t>
            </a:r>
            <a:endParaRPr lang="ko-KR" altLang="en-US" sz="2400" b="1" dirty="0"/>
          </a:p>
        </p:txBody>
      </p:sp>
      <p:sp>
        <p:nvSpPr>
          <p:cNvPr id="20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rgbClr val="3D9FA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03;p15"/>
          <p:cNvSpPr/>
          <p:nvPr/>
        </p:nvSpPr>
        <p:spPr>
          <a:xfrm>
            <a:off x="675764" y="789953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grpSp>
        <p:nvGrpSpPr>
          <p:cNvPr id="11" name="그룹 10"/>
          <p:cNvGrpSpPr/>
          <p:nvPr/>
        </p:nvGrpSpPr>
        <p:grpSpPr>
          <a:xfrm>
            <a:off x="2622706" y="1833302"/>
            <a:ext cx="6779751" cy="1824161"/>
            <a:chOff x="2199352" y="2045175"/>
            <a:chExt cx="6779751" cy="1824161"/>
          </a:xfrm>
        </p:grpSpPr>
        <p:grpSp>
          <p:nvGrpSpPr>
            <p:cNvPr id="13" name="그룹 12"/>
            <p:cNvGrpSpPr/>
            <p:nvPr/>
          </p:nvGrpSpPr>
          <p:grpSpPr>
            <a:xfrm>
              <a:off x="2199352" y="2045175"/>
              <a:ext cx="6779751" cy="1824161"/>
              <a:chOff x="1927493" y="1753227"/>
              <a:chExt cx="6779751" cy="1824161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927493" y="2841407"/>
                <a:ext cx="1717288" cy="73598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View</a:t>
                </a:r>
                <a:endParaRPr lang="ko-KR" altLang="en-US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4414024" y="1753227"/>
                <a:ext cx="1717288" cy="73598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Controller</a:t>
                </a:r>
                <a:endParaRPr lang="ko-KR" altLang="en-US" dirty="0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989956" y="2841407"/>
                <a:ext cx="1717288" cy="73598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Model</a:t>
                </a:r>
                <a:endParaRPr lang="ko-KR" altLang="en-US" dirty="0"/>
              </a:p>
            </p:txBody>
          </p:sp>
          <p:cxnSp>
            <p:nvCxnSpPr>
              <p:cNvPr id="19" name="직선 화살표 연결선 18"/>
              <p:cNvCxnSpPr>
                <a:stCxn id="16" idx="1"/>
                <a:endCxn id="15" idx="3"/>
              </p:cNvCxnSpPr>
              <p:nvPr/>
            </p:nvCxnSpPr>
            <p:spPr>
              <a:xfrm flipH="1">
                <a:off x="3644781" y="2121218"/>
                <a:ext cx="769243" cy="1088180"/>
              </a:xfrm>
              <a:prstGeom prst="straightConnector1">
                <a:avLst/>
              </a:prstGeom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직선 화살표 연결선 13"/>
            <p:cNvCxnSpPr/>
            <p:nvPr/>
          </p:nvCxnSpPr>
          <p:spPr>
            <a:xfrm>
              <a:off x="6391559" y="2358414"/>
              <a:ext cx="870256" cy="1093634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화살표 연결선 22"/>
          <p:cNvCxnSpPr/>
          <p:nvPr/>
        </p:nvCxnSpPr>
        <p:spPr>
          <a:xfrm flipH="1" flipV="1">
            <a:off x="4339995" y="3412275"/>
            <a:ext cx="3345174" cy="1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오른쪽 화살표 25"/>
          <p:cNvSpPr/>
          <p:nvPr/>
        </p:nvSpPr>
        <p:spPr>
          <a:xfrm>
            <a:off x="3544744" y="2105559"/>
            <a:ext cx="1170878" cy="43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737637" y="1725176"/>
            <a:ext cx="762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5"/>
                </a:solidFill>
              </a:rPr>
              <a:t>InPut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21366" y="3922226"/>
            <a:ext cx="847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View: </a:t>
            </a:r>
            <a:r>
              <a:rPr lang="ko-KR" altLang="en-US" dirty="0" smtClean="0"/>
              <a:t>사용자에게 보여지는 화면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로그인 화면</a:t>
            </a:r>
            <a:r>
              <a:rPr lang="en-US" altLang="ko-KR" dirty="0" smtClean="0"/>
              <a:t>, PowerPoint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21366" y="4545351"/>
            <a:ext cx="94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 : </a:t>
            </a:r>
            <a:r>
              <a:rPr lang="ko-KR" altLang="en-US" dirty="0"/>
              <a:t>사용자의 입력을 받고 처리하는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입력이 들어 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21366" y="5168476"/>
            <a:ext cx="94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 : </a:t>
            </a:r>
            <a:r>
              <a:rPr lang="ko-KR" altLang="en-US" dirty="0" smtClean="0"/>
              <a:t>프로그램에서 </a:t>
            </a:r>
            <a:r>
              <a:rPr lang="ko-KR" altLang="en-US" dirty="0"/>
              <a:t>사용되는 실제 데이터 및 데이터 조작 </a:t>
            </a:r>
            <a:r>
              <a:rPr lang="ko-KR" altLang="en-US" dirty="0" err="1"/>
              <a:t>로직을</a:t>
            </a:r>
            <a:r>
              <a:rPr lang="ko-KR" altLang="en-US" dirty="0"/>
              <a:t> 처리하는 부분</a:t>
            </a:r>
          </a:p>
        </p:txBody>
      </p:sp>
      <p:sp>
        <p:nvSpPr>
          <p:cNvPr id="31" name="Google Shape;136;p17"/>
          <p:cNvSpPr/>
          <p:nvPr/>
        </p:nvSpPr>
        <p:spPr>
          <a:xfrm>
            <a:off x="1490034" y="4003020"/>
            <a:ext cx="198032" cy="1980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36;p17"/>
          <p:cNvSpPr/>
          <p:nvPr/>
        </p:nvSpPr>
        <p:spPr>
          <a:xfrm>
            <a:off x="1490034" y="4631001"/>
            <a:ext cx="198032" cy="1980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36;p17"/>
          <p:cNvSpPr/>
          <p:nvPr/>
        </p:nvSpPr>
        <p:spPr>
          <a:xfrm>
            <a:off x="1490034" y="5254126"/>
            <a:ext cx="198032" cy="1980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57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5054" y="879161"/>
            <a:ext cx="819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MVVM </a:t>
            </a:r>
            <a:r>
              <a:rPr lang="ko-KR" altLang="en-US" sz="2400" b="1" dirty="0" smtClean="0"/>
              <a:t>모델이란 </a:t>
            </a:r>
            <a:r>
              <a:rPr lang="en-US" altLang="ko-KR" sz="2400" b="1" dirty="0" smtClean="0"/>
              <a:t>– MVVM(Model, View, </a:t>
            </a:r>
            <a:r>
              <a:rPr lang="en-US" altLang="ko-KR" sz="2400" b="1" dirty="0" err="1" smtClean="0"/>
              <a:t>ViewModel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20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rgbClr val="3D9FA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03;p15"/>
          <p:cNvSpPr/>
          <p:nvPr/>
        </p:nvSpPr>
        <p:spPr>
          <a:xfrm>
            <a:off x="675764" y="789953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grpSp>
        <p:nvGrpSpPr>
          <p:cNvPr id="30" name="그룹 29"/>
          <p:cNvGrpSpPr/>
          <p:nvPr/>
        </p:nvGrpSpPr>
        <p:grpSpPr>
          <a:xfrm>
            <a:off x="2622706" y="1833302"/>
            <a:ext cx="6779751" cy="1824161"/>
            <a:chOff x="2199352" y="2045175"/>
            <a:chExt cx="6779751" cy="1824161"/>
          </a:xfrm>
        </p:grpSpPr>
        <p:grpSp>
          <p:nvGrpSpPr>
            <p:cNvPr id="12" name="그룹 11"/>
            <p:cNvGrpSpPr/>
            <p:nvPr/>
          </p:nvGrpSpPr>
          <p:grpSpPr>
            <a:xfrm>
              <a:off x="2199352" y="2045175"/>
              <a:ext cx="6779751" cy="1824161"/>
              <a:chOff x="1927493" y="1753227"/>
              <a:chExt cx="6779751" cy="1824161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1927493" y="2841407"/>
                <a:ext cx="1717288" cy="73598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View</a:t>
                </a:r>
                <a:endParaRPr lang="ko-KR" altLang="en-US" dirty="0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4414024" y="1753227"/>
                <a:ext cx="1717288" cy="73598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/>
                  <a:t>ViewModel</a:t>
                </a:r>
                <a:endParaRPr lang="ko-KR" altLang="en-US" dirty="0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6989956" y="2841407"/>
                <a:ext cx="1717288" cy="73598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Model</a:t>
                </a:r>
                <a:endParaRPr lang="ko-KR" altLang="en-US" dirty="0"/>
              </a:p>
            </p:txBody>
          </p:sp>
          <p:cxnSp>
            <p:nvCxnSpPr>
              <p:cNvPr id="8" name="직선 화살표 연결선 7"/>
              <p:cNvCxnSpPr>
                <a:stCxn id="7" idx="1"/>
                <a:endCxn id="6" idx="3"/>
              </p:cNvCxnSpPr>
              <p:nvPr/>
            </p:nvCxnSpPr>
            <p:spPr>
              <a:xfrm flipH="1" flipV="1">
                <a:off x="6131312" y="2121218"/>
                <a:ext cx="858644" cy="1088180"/>
              </a:xfrm>
              <a:prstGeom prst="straightConnector1">
                <a:avLst/>
              </a:prstGeom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>
                <a:stCxn id="6" idx="1"/>
                <a:endCxn id="2" idx="3"/>
              </p:cNvCxnSpPr>
              <p:nvPr/>
            </p:nvCxnSpPr>
            <p:spPr>
              <a:xfrm flipH="1">
                <a:off x="3644781" y="2121218"/>
                <a:ext cx="769243" cy="1088180"/>
              </a:xfrm>
              <a:prstGeom prst="straightConnector1">
                <a:avLst/>
              </a:prstGeom>
              <a:ln w="28575"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화살표 연결선 26"/>
            <p:cNvCxnSpPr/>
            <p:nvPr/>
          </p:nvCxnSpPr>
          <p:spPr>
            <a:xfrm>
              <a:off x="6391559" y="2179998"/>
              <a:ext cx="870256" cy="1093634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821366" y="3922226"/>
            <a:ext cx="847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View: </a:t>
            </a:r>
            <a:r>
              <a:rPr lang="ko-KR" altLang="en-US" dirty="0" smtClean="0"/>
              <a:t>사용자에게 보여지는 화면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로그인 화면</a:t>
            </a:r>
            <a:r>
              <a:rPr lang="en-US" altLang="ko-KR" dirty="0" smtClean="0"/>
              <a:t>, PowerPoint </a:t>
            </a:r>
            <a:r>
              <a:rPr lang="ko-KR" altLang="en-US" dirty="0" err="1" smtClean="0"/>
              <a:t>메인화면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21366" y="4545351"/>
            <a:ext cx="940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ViewModel</a:t>
            </a:r>
            <a:r>
              <a:rPr lang="en-US" altLang="ko-KR" b="1" dirty="0" smtClean="0"/>
              <a:t> : View</a:t>
            </a:r>
            <a:r>
              <a:rPr lang="ko-KR" altLang="en-US" b="1" dirty="0" smtClean="0"/>
              <a:t>를 표현하기 위해 만들어진</a:t>
            </a:r>
            <a:r>
              <a:rPr lang="en-US" altLang="ko-KR" b="1" dirty="0" smtClean="0"/>
              <a:t>, View</a:t>
            </a:r>
            <a:r>
              <a:rPr lang="ko-KR" altLang="en-US" b="1" dirty="0" smtClean="0"/>
              <a:t>를 위한 </a:t>
            </a:r>
            <a:r>
              <a:rPr lang="en-US" altLang="ko-KR" b="1" dirty="0" smtClean="0"/>
              <a:t>Model 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821366" y="5168476"/>
            <a:ext cx="940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 : </a:t>
            </a:r>
            <a:r>
              <a:rPr lang="en-US" altLang="ko-KR" dirty="0" err="1" smtClean="0"/>
              <a:t>ViewModel</a:t>
            </a:r>
            <a:r>
              <a:rPr lang="ko-KR" altLang="en-US" dirty="0" smtClean="0"/>
              <a:t>에 필요한 데이터를 </a:t>
            </a:r>
            <a:r>
              <a:rPr lang="ko-KR" altLang="en-US" dirty="0" err="1" smtClean="0"/>
              <a:t>요청받고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응답 해 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각종 연산을 수행하는 모듈이나 데이터를 처리하는 함수들로</a:t>
            </a:r>
            <a:r>
              <a:rPr lang="en-US" altLang="ko-KR" dirty="0"/>
              <a:t> </a:t>
            </a:r>
            <a:r>
              <a:rPr lang="ko-KR" altLang="en-US" dirty="0" smtClean="0"/>
              <a:t>구</a:t>
            </a:r>
            <a:r>
              <a:rPr lang="ko-KR" altLang="en-US" dirty="0"/>
              <a:t>성</a:t>
            </a:r>
          </a:p>
        </p:txBody>
      </p:sp>
      <p:sp>
        <p:nvSpPr>
          <p:cNvPr id="42" name="Google Shape;136;p17"/>
          <p:cNvSpPr/>
          <p:nvPr/>
        </p:nvSpPr>
        <p:spPr>
          <a:xfrm>
            <a:off x="1490034" y="4003020"/>
            <a:ext cx="198032" cy="1980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36;p17"/>
          <p:cNvSpPr/>
          <p:nvPr/>
        </p:nvSpPr>
        <p:spPr>
          <a:xfrm>
            <a:off x="1490034" y="4631001"/>
            <a:ext cx="198032" cy="1980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36;p17"/>
          <p:cNvSpPr/>
          <p:nvPr/>
        </p:nvSpPr>
        <p:spPr>
          <a:xfrm>
            <a:off x="1490034" y="5254126"/>
            <a:ext cx="198032" cy="1980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1102627" y="3072139"/>
            <a:ext cx="1170878" cy="43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295520" y="2691756"/>
            <a:ext cx="762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5"/>
                </a:solidFill>
              </a:rPr>
              <a:t>InPut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41516" y="2368155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표현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17770" y="2095381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요청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20228" y="2786088"/>
            <a:ext cx="169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응답</a:t>
            </a:r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5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3903" y="879160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MVVM </a:t>
            </a:r>
            <a:r>
              <a:rPr lang="ko-KR" altLang="en-US" sz="2400" b="1" dirty="0" smtClean="0"/>
              <a:t>구조</a:t>
            </a:r>
            <a:endParaRPr lang="ko-KR" altLang="en-US" sz="2400" b="1" dirty="0"/>
          </a:p>
        </p:txBody>
      </p:sp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rgbClr val="3D9FA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3;p15"/>
          <p:cNvSpPr/>
          <p:nvPr/>
        </p:nvSpPr>
        <p:spPr>
          <a:xfrm>
            <a:off x="675764" y="789953"/>
            <a:ext cx="640080" cy="640080"/>
          </a:xfrm>
          <a:prstGeom prst="roundRect">
            <a:avLst>
              <a:gd name="adj" fmla="val 2938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1193027" y="1723954"/>
            <a:ext cx="8471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/>
              <a:t>WPF MVVM </a:t>
            </a:r>
            <a:r>
              <a:rPr lang="ko-KR" altLang="en-US" sz="2200" dirty="0" smtClean="0"/>
              <a:t>프로젝트 구조 예시</a:t>
            </a:r>
            <a:endParaRPr lang="ko-KR" altLang="en-US" sz="2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55"/>
          <a:stretch/>
        </p:blipFill>
        <p:spPr>
          <a:xfrm>
            <a:off x="382443" y="2229839"/>
            <a:ext cx="4296237" cy="42322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5764" y="4284866"/>
            <a:ext cx="2402716" cy="546214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5764" y="4831080"/>
            <a:ext cx="2402716" cy="45777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03455" y="4919521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</a:rPr>
              <a:t>ViewModel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3"/>
            <a:endCxn id="6" idx="1"/>
          </p:cNvCxnSpPr>
          <p:nvPr/>
        </p:nvCxnSpPr>
        <p:spPr>
          <a:xfrm>
            <a:off x="3078480" y="5059967"/>
            <a:ext cx="1624975" cy="4422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078480" y="4557973"/>
            <a:ext cx="162497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03455" y="4369416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6"/>
                </a:solidFill>
              </a:rPr>
              <a:t>ViewModel</a:t>
            </a:r>
            <a:r>
              <a:rPr lang="ko-KR" altLang="en-US" b="1" dirty="0" smtClean="0">
                <a:solidFill>
                  <a:schemeClr val="accent6"/>
                </a:solidFill>
              </a:rPr>
              <a:t>의 </a:t>
            </a:r>
            <a:r>
              <a:rPr lang="en-US" altLang="ko-KR" b="1" dirty="0" smtClean="0">
                <a:solidFill>
                  <a:schemeClr val="accent6"/>
                </a:solidFill>
              </a:rPr>
              <a:t>Converter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5764" y="5835067"/>
            <a:ext cx="2631316" cy="24569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2" idx="3"/>
          </p:cNvCxnSpPr>
          <p:nvPr/>
        </p:nvCxnSpPr>
        <p:spPr>
          <a:xfrm flipV="1">
            <a:off x="3307080" y="5933397"/>
            <a:ext cx="1664921" cy="2451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4948" y="5711428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View, .</a:t>
            </a:r>
            <a:r>
              <a:rPr lang="en-US" altLang="ko-KR" b="1" dirty="0" err="1" smtClean="0">
                <a:solidFill>
                  <a:schemeClr val="accent4">
                    <a:lumMod val="75000"/>
                  </a:schemeClr>
                </a:solidFill>
              </a:rPr>
              <a:t>xaml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</a:rPr>
              <a:t>코드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5804" y="6088305"/>
            <a:ext cx="2616076" cy="238942"/>
          </a:xfrm>
          <a:prstGeom prst="rect">
            <a:avLst/>
          </a:pr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3"/>
          </p:cNvCxnSpPr>
          <p:nvPr/>
        </p:nvCxnSpPr>
        <p:spPr>
          <a:xfrm>
            <a:off x="3611880" y="6207776"/>
            <a:ext cx="1816752" cy="14819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81578" y="6134003"/>
            <a:ext cx="402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코드 </a:t>
            </a:r>
            <a:r>
              <a:rPr lang="ko-KR" altLang="en-US" b="1" dirty="0" err="1" smtClean="0">
                <a:solidFill>
                  <a:schemeClr val="accent4">
                    <a:lumMod val="50000"/>
                  </a:schemeClr>
                </a:solidFill>
              </a:rPr>
              <a:t>비하인드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</a:rPr>
              <a:t>, .</a:t>
            </a:r>
            <a:r>
              <a:rPr lang="en-US" altLang="ko-KR" b="1" dirty="0" err="1" smtClean="0">
                <a:solidFill>
                  <a:schemeClr val="accent4">
                    <a:lumMod val="50000"/>
                  </a:schemeClr>
                </a:solidFill>
              </a:rPr>
              <a:t>xaml.cs</a:t>
            </a:r>
            <a:r>
              <a:rPr lang="en-US" altLang="ko-KR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4">
                    <a:lumMod val="50000"/>
                  </a:schemeClr>
                </a:solidFill>
              </a:rPr>
              <a:t>코드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88186" y="5137833"/>
            <a:ext cx="397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이외 추가되는 클래스들 또는 </a:t>
            </a:r>
            <a:r>
              <a:rPr lang="en-US" altLang="ko-KR" dirty="0" smtClean="0"/>
              <a:t>Main .</a:t>
            </a:r>
            <a:r>
              <a:rPr lang="en-US" altLang="ko-KR" dirty="0" err="1" smtClean="0"/>
              <a:t>xaml.cs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를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5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298" y="965098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데이터 바인딩의 기초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7143" y="1984173"/>
            <a:ext cx="365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바인딩 모드 정리</a:t>
            </a:r>
            <a:endParaRPr lang="en-US" altLang="ko-KR" dirty="0" smtClean="0"/>
          </a:p>
        </p:txBody>
      </p:sp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15"/>
          <p:cNvSpPr/>
          <p:nvPr/>
        </p:nvSpPr>
        <p:spPr>
          <a:xfrm>
            <a:off x="602864" y="875890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" name="Google Shape;136;p17"/>
          <p:cNvSpPr/>
          <p:nvPr/>
        </p:nvSpPr>
        <p:spPr>
          <a:xfrm>
            <a:off x="1250282" y="2069824"/>
            <a:ext cx="198032" cy="198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6;p17"/>
          <p:cNvSpPr/>
          <p:nvPr/>
        </p:nvSpPr>
        <p:spPr>
          <a:xfrm>
            <a:off x="1243220" y="2842260"/>
            <a:ext cx="198032" cy="198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36;p17"/>
          <p:cNvSpPr/>
          <p:nvPr/>
        </p:nvSpPr>
        <p:spPr>
          <a:xfrm>
            <a:off x="1252192" y="3629467"/>
            <a:ext cx="198032" cy="198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7142" y="2756609"/>
            <a:ext cx="912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일반적인 </a:t>
            </a:r>
            <a:r>
              <a:rPr lang="en-US" altLang="ko-KR" dirty="0"/>
              <a:t>Grid </a:t>
            </a:r>
            <a:r>
              <a:rPr lang="ko-KR" altLang="en-US" dirty="0"/>
              <a:t>내에 </a:t>
            </a:r>
            <a:r>
              <a:rPr lang="en-US" altLang="ko-KR" dirty="0" err="1"/>
              <a:t>DataContext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677141" y="3541236"/>
            <a:ext cx="912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를 표현하는 컨트롤에서의 </a:t>
            </a:r>
            <a:r>
              <a:rPr lang="en-US" altLang="ko-KR" dirty="0" err="1"/>
              <a:t>ItemSource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  <a:r>
              <a:rPr lang="en-US" altLang="ko-KR" dirty="0"/>
              <a:t>, </a:t>
            </a:r>
            <a:r>
              <a:rPr lang="en-US" altLang="ko-KR" dirty="0" err="1"/>
              <a:t>ObservableCollection</a:t>
            </a:r>
            <a:r>
              <a:rPr lang="ko-KR" altLang="en-US" dirty="0"/>
              <a:t>에 대해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134341" y="4129006"/>
            <a:ext cx="912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ListView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DataGrid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Combobox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DataTemplate</a:t>
            </a:r>
            <a:r>
              <a:rPr lang="ko-KR" altLang="en-US" dirty="0" smtClean="0"/>
              <a:t>을 이용한 </a:t>
            </a:r>
            <a:r>
              <a:rPr lang="en-US" altLang="ko-KR" dirty="0" err="1" smtClean="0"/>
              <a:t>ListBox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endParaRPr lang="en-US" altLang="ko-KR" dirty="0"/>
          </a:p>
        </p:txBody>
      </p:sp>
      <p:sp>
        <p:nvSpPr>
          <p:cNvPr id="2" name="오른쪽 화살표 1"/>
          <p:cNvSpPr/>
          <p:nvPr/>
        </p:nvSpPr>
        <p:spPr>
          <a:xfrm>
            <a:off x="1447689" y="4181753"/>
            <a:ext cx="539948" cy="227765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8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298" y="965098"/>
            <a:ext cx="800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데이터 바인딩의 기초 </a:t>
            </a:r>
            <a:r>
              <a:rPr lang="en-US" altLang="ko-KR" sz="2400" b="1" dirty="0" smtClean="0"/>
              <a:t>- </a:t>
            </a:r>
            <a:r>
              <a:rPr lang="ko-KR" altLang="en-US" sz="2400" dirty="0"/>
              <a:t>데이터 바인딩 모드 정리</a:t>
            </a:r>
            <a:endParaRPr lang="en-US" altLang="ko-KR" sz="2400" dirty="0"/>
          </a:p>
          <a:p>
            <a:endParaRPr lang="ko-KR" altLang="en-US" sz="2400" b="1" dirty="0"/>
          </a:p>
        </p:txBody>
      </p:sp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15"/>
          <p:cNvSpPr/>
          <p:nvPr/>
        </p:nvSpPr>
        <p:spPr>
          <a:xfrm>
            <a:off x="602864" y="875890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" name="모서리가 둥근 직사각형 2"/>
          <p:cNvSpPr/>
          <p:nvPr/>
        </p:nvSpPr>
        <p:spPr>
          <a:xfrm>
            <a:off x="1859280" y="3093720"/>
            <a:ext cx="2468880" cy="5638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Binding Source (.CS)</a:t>
            </a:r>
            <a:endParaRPr lang="ko-KR" altLang="en-US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06880" y="3977640"/>
            <a:ext cx="2773680" cy="21415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Property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Ex) Public string Name { get {…} set {… }}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031480" y="3093720"/>
            <a:ext cx="2727960" cy="5638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Binding Target (.XAML)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031480" y="3977640"/>
            <a:ext cx="2834640" cy="214159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Dependency Property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Ex)    &lt;</a:t>
            </a:r>
            <a:r>
              <a:rPr lang="en-US" altLang="ko-KR" dirty="0" err="1" smtClean="0"/>
              <a:t>TextBlock</a:t>
            </a:r>
            <a:r>
              <a:rPr lang="en-US" altLang="ko-KR" dirty="0"/>
              <a:t> </a:t>
            </a:r>
            <a:r>
              <a:rPr lang="en-US" altLang="ko-KR" dirty="0" smtClean="0"/>
              <a:t>Text={Binding Name}/&gt;</a:t>
            </a:r>
            <a:endParaRPr lang="ko-KR" altLang="en-US" dirty="0"/>
          </a:p>
        </p:txBody>
      </p:sp>
      <p:sp>
        <p:nvSpPr>
          <p:cNvPr id="18" name="폭발 2 17"/>
          <p:cNvSpPr/>
          <p:nvPr/>
        </p:nvSpPr>
        <p:spPr>
          <a:xfrm>
            <a:off x="6280367" y="1909509"/>
            <a:ext cx="5911633" cy="1070796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UpdateSourceTrigger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폭발 2 18"/>
          <p:cNvSpPr/>
          <p:nvPr/>
        </p:nvSpPr>
        <p:spPr>
          <a:xfrm>
            <a:off x="917626" y="2022924"/>
            <a:ext cx="4948538" cy="1070796"/>
          </a:xfrm>
          <a:prstGeom prst="irregularSeal2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PropertyChanged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480560" y="4282440"/>
            <a:ext cx="355092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1852" y="3754577"/>
            <a:ext cx="256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>
                <a:solidFill>
                  <a:schemeClr val="accent1"/>
                </a:solidFill>
              </a:rPr>
              <a:t>TwoWay</a:t>
            </a:r>
            <a:r>
              <a:rPr lang="en-US" altLang="ko-KR" sz="2200" b="1" dirty="0" smtClean="0">
                <a:solidFill>
                  <a:schemeClr val="accent1"/>
                </a:solidFill>
              </a:rPr>
              <a:t>(default)</a:t>
            </a:r>
            <a:endParaRPr lang="ko-KR" altLang="en-US" sz="2200" b="1" dirty="0">
              <a:solidFill>
                <a:schemeClr val="accent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480560" y="5059680"/>
            <a:ext cx="355092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46506" y="4574241"/>
            <a:ext cx="256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>
                <a:solidFill>
                  <a:schemeClr val="accent5"/>
                </a:solidFill>
              </a:rPr>
              <a:t>OneWay</a:t>
            </a:r>
            <a:endParaRPr lang="ko-KR" altLang="en-US" sz="2200" b="1" dirty="0">
              <a:solidFill>
                <a:schemeClr val="accent5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480560" y="5791200"/>
            <a:ext cx="355092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46506" y="5322199"/>
            <a:ext cx="256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>
                <a:solidFill>
                  <a:schemeClr val="accent5"/>
                </a:solidFill>
              </a:rPr>
              <a:t>OneWayToSource</a:t>
            </a:r>
            <a:endParaRPr lang="ko-KR" altLang="en-US" sz="2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298" y="965098"/>
            <a:ext cx="922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데이터 바인딩의 기초 </a:t>
            </a:r>
            <a:r>
              <a:rPr lang="en-US" altLang="ko-KR" sz="2400" b="1" dirty="0"/>
              <a:t>- </a:t>
            </a:r>
            <a:r>
              <a:rPr lang="ko-KR" altLang="en-US" sz="2400" dirty="0"/>
              <a:t>일반적인 </a:t>
            </a:r>
            <a:r>
              <a:rPr lang="en-US" altLang="ko-KR" sz="2400" dirty="0"/>
              <a:t>Grid </a:t>
            </a:r>
            <a:r>
              <a:rPr lang="ko-KR" altLang="en-US" sz="2400" dirty="0"/>
              <a:t>내에 </a:t>
            </a:r>
            <a:r>
              <a:rPr lang="en-US" altLang="ko-KR" sz="2400" dirty="0" err="1"/>
              <a:t>DataContext</a:t>
            </a:r>
            <a:r>
              <a:rPr lang="en-US" altLang="ko-KR" sz="2400" dirty="0"/>
              <a:t> </a:t>
            </a:r>
            <a:r>
              <a:rPr lang="ko-KR" altLang="en-US" sz="2400" dirty="0"/>
              <a:t>이용</a:t>
            </a:r>
            <a:endParaRPr lang="en-US" altLang="ko-KR" sz="2400" dirty="0"/>
          </a:p>
        </p:txBody>
      </p:sp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15"/>
          <p:cNvSpPr/>
          <p:nvPr/>
        </p:nvSpPr>
        <p:spPr>
          <a:xfrm>
            <a:off x="602864" y="875890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7" y="2306256"/>
            <a:ext cx="4344006" cy="42392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960" y="2625388"/>
            <a:ext cx="4134427" cy="180047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0"/>
          <a:stretch/>
        </p:blipFill>
        <p:spPr>
          <a:xfrm>
            <a:off x="6810264" y="3442447"/>
            <a:ext cx="5060971" cy="1841296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188720" y="1640747"/>
            <a:ext cx="2468880" cy="5638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ViewModel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65968" y="1922687"/>
            <a:ext cx="2770242" cy="5638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Code Behind, Model</a:t>
            </a:r>
            <a:endParaRPr lang="ko-KR" altLang="en-US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106310" y="2563140"/>
            <a:ext cx="2468880" cy="5638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View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18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298" y="965098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데이터 바인딩의 기초</a:t>
            </a:r>
            <a:endParaRPr lang="ko-KR" altLang="en-US" sz="2400" b="1" dirty="0"/>
          </a:p>
        </p:txBody>
      </p:sp>
      <p:sp>
        <p:nvSpPr>
          <p:cNvPr id="7" name="Google Shape;113;p16"/>
          <p:cNvSpPr/>
          <p:nvPr/>
        </p:nvSpPr>
        <p:spPr>
          <a:xfrm>
            <a:off x="136175" y="174812"/>
            <a:ext cx="11806517" cy="653527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15"/>
          <p:cNvSpPr/>
          <p:nvPr/>
        </p:nvSpPr>
        <p:spPr>
          <a:xfrm>
            <a:off x="602864" y="875890"/>
            <a:ext cx="640080" cy="640080"/>
          </a:xfrm>
          <a:prstGeom prst="roundRect">
            <a:avLst>
              <a:gd name="adj" fmla="val 29384"/>
            </a:avLst>
          </a:prstGeom>
          <a:solidFill>
            <a:srgbClr val="FEB834"/>
          </a:solidFill>
          <a:ln w="12700" cap="flat" cmpd="sng">
            <a:solidFill>
              <a:srgbClr val="FEB83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03" y="1984173"/>
            <a:ext cx="4707594" cy="4594034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371886" y="1194393"/>
            <a:ext cx="2468880" cy="5638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ViewModel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70463" y="1984173"/>
            <a:ext cx="3656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1. </a:t>
            </a:r>
            <a:r>
              <a:rPr lang="en-US" altLang="ko-KR" sz="2200" b="1" dirty="0" err="1" smtClean="0"/>
              <a:t>ViewModel</a:t>
            </a:r>
            <a:r>
              <a:rPr lang="en-US" altLang="ko-KR" sz="2200" b="1" dirty="0" smtClean="0"/>
              <a:t> </a:t>
            </a:r>
            <a:r>
              <a:rPr lang="ko-KR" altLang="en-US" sz="2200" b="1" dirty="0" smtClean="0"/>
              <a:t>설계</a:t>
            </a:r>
            <a:endParaRPr lang="en-US" altLang="ko-KR" sz="2200" b="1" dirty="0" smtClean="0"/>
          </a:p>
        </p:txBody>
      </p:sp>
      <p:sp>
        <p:nvSpPr>
          <p:cNvPr id="15" name="Google Shape;136;p17"/>
          <p:cNvSpPr/>
          <p:nvPr/>
        </p:nvSpPr>
        <p:spPr>
          <a:xfrm>
            <a:off x="1250282" y="2069824"/>
            <a:ext cx="198032" cy="1980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6981" y="2721610"/>
            <a:ext cx="4563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b="1" dirty="0" smtClean="0"/>
              <a:t>Public Property</a:t>
            </a:r>
            <a:r>
              <a:rPr lang="ko-KR" altLang="en-US" dirty="0" smtClean="0"/>
              <a:t>로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b="1" dirty="0" err="1" smtClean="0"/>
              <a:t>OnPropertyChanged</a:t>
            </a:r>
            <a:r>
              <a:rPr lang="ko-KR" altLang="en-US" dirty="0" smtClean="0"/>
              <a:t>에 </a:t>
            </a:r>
            <a:r>
              <a:rPr lang="en-US" altLang="ko-KR" b="1" dirty="0" smtClean="0"/>
              <a:t>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기입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 그러면 한번만 </a:t>
            </a:r>
            <a:r>
              <a:rPr lang="ko-KR" altLang="en-US" dirty="0" err="1" smtClean="0"/>
              <a:t>초기화됨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832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888</Words>
  <Application>Microsoft Office PowerPoint</Application>
  <PresentationFormat>와이드스크린</PresentationFormat>
  <Paragraphs>210</Paragraphs>
  <Slides>25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75</cp:revision>
  <dcterms:created xsi:type="dcterms:W3CDTF">2019-03-21T12:06:30Z</dcterms:created>
  <dcterms:modified xsi:type="dcterms:W3CDTF">2019-03-24T02:15:10Z</dcterms:modified>
</cp:coreProperties>
</file>