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8" r:id="rId4"/>
    <p:sldId id="260" r:id="rId5"/>
    <p:sldId id="262" r:id="rId6"/>
    <p:sldId id="271" r:id="rId7"/>
    <p:sldId id="270" r:id="rId8"/>
    <p:sldId id="264" r:id="rId9"/>
    <p:sldId id="266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953" autoAdjust="0"/>
  </p:normalViewPr>
  <p:slideViewPr>
    <p:cSldViewPr snapToGrid="0">
      <p:cViewPr varScale="1">
        <p:scale>
          <a:sx n="65" d="100"/>
          <a:sy n="65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03AAC-D04A-4675-9E10-1CD7E3B8D38E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3E939-A9C4-4AA6-BEDC-846384ED4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43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추가적으로 오른편에 속성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브러시</a:t>
            </a:r>
            <a:r>
              <a:rPr lang="en-US" altLang="ko-KR" dirty="0" smtClean="0"/>
              <a:t>-&gt;</a:t>
            </a:r>
            <a:r>
              <a:rPr lang="en-US" altLang="ko-KR" baseline="0" dirty="0" smtClean="0"/>
              <a:t>Background/Foreground </a:t>
            </a:r>
            <a:r>
              <a:rPr lang="ko-KR" altLang="en-US" baseline="0" dirty="0" smtClean="0"/>
              <a:t>등등 </a:t>
            </a:r>
            <a:r>
              <a:rPr lang="en-US" altLang="ko-KR" baseline="0" dirty="0" smtClean="0"/>
              <a:t>-&gt;</a:t>
            </a:r>
            <a:r>
              <a:rPr lang="ko-KR" altLang="en-US" baseline="0" dirty="0" err="1" smtClean="0"/>
              <a:t>그라데이션</a:t>
            </a:r>
            <a:r>
              <a:rPr lang="ko-KR" altLang="en-US" baseline="0" dirty="0" smtClean="0"/>
              <a:t> 브러시 이용하면 더 </a:t>
            </a:r>
            <a:r>
              <a:rPr lang="ko-KR" altLang="en-US" baseline="0" dirty="0" err="1" smtClean="0"/>
              <a:t>있어보이고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더 풍부한 </a:t>
            </a:r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를 만들 수 있음</a:t>
            </a:r>
            <a:endParaRPr lang="en-US" altLang="ko-KR" baseline="0" dirty="0" smtClean="0"/>
          </a:p>
          <a:p>
            <a:r>
              <a:rPr lang="ko-KR" altLang="en-US" baseline="0" dirty="0" smtClean="0"/>
              <a:t>색상을 클릭하고 </a:t>
            </a:r>
            <a:r>
              <a:rPr lang="en-US" altLang="ko-KR" baseline="0" dirty="0" smtClean="0"/>
              <a:t>Stop</a:t>
            </a:r>
            <a:r>
              <a:rPr lang="ko-KR" altLang="en-US" baseline="0" dirty="0" smtClean="0"/>
              <a:t>을 정해주면 됨</a:t>
            </a:r>
            <a:endParaRPr lang="en-US" altLang="ko-KR" baseline="0" dirty="0" smtClean="0"/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ControlTemplate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말그대로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차체의 외형을 정의하는 요소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ContentPresenter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컨트롤의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속성에 넣어주는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엘리먼트가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표현되게 됨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원래의 소스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HorizontalAlignment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="{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TemplateBinding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HorizontalAlignment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속성에서 지정해준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HorizontalAlignment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속성값을 사용하겠다는 뜻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 Resource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WPF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어플리케이션에서 재사용될 수 있는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object(Brush,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FontSize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Style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 Resources (Local Resources)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반복되는 배경색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글자색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Margin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아래와 같이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Window.Resource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영역에 정의함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정의할 때는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x:Key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속성에 고유한 이름을 입력하고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버튼에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Resouce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적용할 때는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StaticResource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구문을 사용한다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3E939-A9C4-4AA6-BEDC-846384ED43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041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ko-KR" dirty="0" smtClean="0"/>
              <a:t>윈도우 전에 항목이나 변경 사항을 추가하려면 </a:t>
            </a:r>
            <a:r>
              <a:rPr lang="ko-KR" altLang="ko-KR" dirty="0" err="1" smtClean="0"/>
              <a:t>Loaded</a:t>
            </a:r>
            <a:r>
              <a:rPr lang="ko-KR" altLang="ko-KR" dirty="0" smtClean="0"/>
              <a:t> 이벤트를 사용해야합니다. 스크린 샷을 찍는 등 </a:t>
            </a:r>
            <a:r>
              <a:rPr lang="ko-KR" altLang="ko-KR" dirty="0" err="1" smtClean="0"/>
              <a:t>Window의</a:t>
            </a:r>
            <a:r>
              <a:rPr lang="ko-KR" altLang="ko-KR" dirty="0" smtClean="0"/>
              <a:t> 컨텐츠와 관련된 작업을 수행하려면 </a:t>
            </a:r>
            <a:r>
              <a:rPr lang="ko-KR" altLang="ko-KR" dirty="0" err="1" smtClean="0"/>
              <a:t>ContentRendered</a:t>
            </a:r>
            <a:r>
              <a:rPr lang="ko-KR" altLang="ko-KR" dirty="0" smtClean="0"/>
              <a:t> 이벤트를 사용해야합니다.</a:t>
            </a:r>
            <a:r>
              <a:rPr lang="en-US" altLang="ko-KR" dirty="0" smtClean="0"/>
              <a:t>(Window</a:t>
            </a:r>
            <a:r>
              <a:rPr lang="ko-KR" altLang="en-US" dirty="0" smtClean="0"/>
              <a:t>가 모두 뜬 이후에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Loaded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요소가 배치되고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렌더링되고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상호 작용할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준비가되면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발생합니다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윈도우가 표시되기 바로 전에 발생합니다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ContentRendered</a:t>
            </a:r>
            <a:endParaRPr lang="en-US" altLang="ko-KR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윈도우의 내용이 렌더링 된 후에 발생합니다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윈도우의 내용이 시각적으로 렌더링 될 때 발생합니다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dirty="0" smtClean="0"/>
              <a:t>기본적으로 응용 프로그램이 코드를 실행할 때마다이 코드는 응용 프로그램 자체와 동일한 스레드에서 실행됩니다. </a:t>
            </a:r>
            <a:r>
              <a:rPr lang="ko-KR" altLang="ko-KR" dirty="0" err="1" smtClean="0"/>
              <a:t>즉,이</a:t>
            </a:r>
            <a:r>
              <a:rPr lang="ko-KR" altLang="ko-KR" dirty="0" smtClean="0"/>
              <a:t> 코드가 실행되는 동안 UI 업데이트를 비롯하여 응용 프로그램 내부에서 아무 것도 발생하지 않습니다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ko-KR" dirty="0" smtClean="0"/>
              <a:t>이 모든 것을 해결할 </a:t>
            </a:r>
            <a:r>
              <a:rPr lang="ko-KR" altLang="ko-KR" dirty="0" err="1" smtClean="0"/>
              <a:t>수있는</a:t>
            </a:r>
            <a:r>
              <a:rPr lang="ko-KR" altLang="ko-KR" dirty="0" smtClean="0"/>
              <a:t> 방법은 여러 스레드를 사용하는 것입니다. C #</a:t>
            </a:r>
            <a:r>
              <a:rPr lang="ko-KR" altLang="ko-KR" dirty="0" err="1" smtClean="0"/>
              <a:t>에서는이</a:t>
            </a:r>
            <a:r>
              <a:rPr lang="ko-KR" altLang="ko-KR" dirty="0" smtClean="0"/>
              <a:t> 작업을 매우 쉽게 수행하지만 멀티 </a:t>
            </a:r>
            <a:r>
              <a:rPr lang="ko-KR" altLang="ko-KR" dirty="0" err="1" smtClean="0"/>
              <a:t>스레딩에는</a:t>
            </a:r>
            <a:r>
              <a:rPr lang="ko-KR" altLang="ko-KR" dirty="0" smtClean="0"/>
              <a:t> 많은 함정이 따르고 많은 사람들에게 이해하기 쉽지 않습니다. 이것은 </a:t>
            </a:r>
            <a:r>
              <a:rPr lang="ko-KR" altLang="ko-KR" dirty="0" err="1" smtClean="0"/>
              <a:t>BackgroundWorker가</a:t>
            </a:r>
            <a:r>
              <a:rPr lang="ko-KR" altLang="ko-KR" dirty="0" smtClean="0"/>
              <a:t> 작동하는 곳입니다. 응용 프로그램에서 추가 스레드를 사용하여 간단하고 쉽고 빠릅니다.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ko-KR" dirty="0" err="1" smtClean="0"/>
              <a:t>DoWork</a:t>
            </a:r>
            <a:r>
              <a:rPr lang="ko-KR" altLang="ko-KR" dirty="0" smtClean="0"/>
              <a:t> 이벤트가 모든 노력을 처리합니다. </a:t>
            </a:r>
            <a:r>
              <a:rPr lang="ko-KR" altLang="ko-KR" dirty="0" err="1" smtClean="0"/>
              <a:t>거기에있는</a:t>
            </a:r>
            <a:r>
              <a:rPr lang="ko-KR" altLang="ko-KR" dirty="0" smtClean="0"/>
              <a:t> 모든 코드는 다른 스레드에서 실행되므로 </a:t>
            </a:r>
            <a:r>
              <a:rPr lang="ko-KR" altLang="ko-KR" dirty="0" err="1" smtClean="0"/>
              <a:t>UI에서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UI를</a:t>
            </a:r>
            <a:r>
              <a:rPr lang="ko-KR" altLang="ko-KR" dirty="0" smtClean="0"/>
              <a:t> 건드릴 수 없습니다. 대신 </a:t>
            </a:r>
            <a:r>
              <a:rPr lang="ko-KR" altLang="ko-KR" dirty="0" err="1" smtClean="0"/>
              <a:t>RunWorkerAsync</a:t>
            </a:r>
            <a:r>
              <a:rPr lang="ko-KR" altLang="ko-KR" dirty="0" smtClean="0"/>
              <a:t> () 메서드의 인수를 사용하여 이벤트 (UI 또는 다른 위치에서)에서 데이터를 가져와 </a:t>
            </a:r>
            <a:r>
              <a:rPr lang="ko-KR" altLang="ko-KR" dirty="0" err="1" smtClean="0"/>
              <a:t>e.Result</a:t>
            </a:r>
            <a:r>
              <a:rPr lang="ko-KR" altLang="ko-KR" dirty="0" smtClean="0"/>
              <a:t> 속성에 할당하여 결과 데이터를 가져옵니다.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3E939-A9C4-4AA6-BEDC-846384ED43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38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 err="1" smtClean="0"/>
              <a:t>WPF와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WinForms는</a:t>
            </a:r>
            <a:r>
              <a:rPr lang="ko-KR" altLang="ko-KR" dirty="0" smtClean="0"/>
              <a:t> 두 가지 별개의 UI 프레임 워크입니다. 둘 다 Microsoft에서 만들었습니다.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 err="1" smtClean="0"/>
              <a:t>WPF는</a:t>
            </a:r>
            <a:r>
              <a:rPr lang="ko-KR" altLang="ko-KR" dirty="0" smtClean="0"/>
              <a:t> 최초의 .NET UI 프레임 워크 인 </a:t>
            </a:r>
            <a:r>
              <a:rPr lang="ko-KR" altLang="ko-KR" dirty="0" err="1" smtClean="0"/>
              <a:t>WinForms에</a:t>
            </a:r>
            <a:r>
              <a:rPr lang="ko-KR" altLang="ko-KR" dirty="0" smtClean="0"/>
              <a:t> 대한보다 현대적인 대안을 의미합니다.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 smtClean="0"/>
              <a:t>이 둘 사이의 전환을 줄이기 위해 </a:t>
            </a:r>
            <a:r>
              <a:rPr lang="ko-KR" altLang="ko-KR" dirty="0" err="1" smtClean="0"/>
              <a:t>Microsoft는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WinForms</a:t>
            </a:r>
            <a:r>
              <a:rPr lang="ko-KR" altLang="ko-KR" dirty="0" smtClean="0"/>
              <a:t> 컨트롤이 WPF 응용 프로그램 내에서 사용될 수 </a:t>
            </a:r>
            <a:r>
              <a:rPr lang="ko-KR" altLang="en-US" dirty="0" smtClean="0"/>
              <a:t>있게 함</a:t>
            </a:r>
            <a:r>
              <a:rPr lang="en-US" altLang="ko-KR" dirty="0" smtClean="0"/>
              <a:t>.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 smtClean="0"/>
              <a:t> </a:t>
            </a:r>
            <a:r>
              <a:rPr lang="ko-KR" altLang="ko-KR" dirty="0" err="1" smtClean="0"/>
              <a:t>WinForms의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WindowsFormsHost</a:t>
            </a:r>
            <a:r>
              <a:rPr lang="ko-KR" altLang="ko-KR" dirty="0" smtClean="0"/>
              <a:t> 및 컨트롤을 사용하려면 응용 프로그램에서 다음 어셈블리에 대한 참조를 </a:t>
            </a:r>
            <a:r>
              <a:rPr lang="ko-KR" altLang="ko-KR" dirty="0" err="1" smtClean="0"/>
              <a:t>추가해야합니다</a:t>
            </a:r>
            <a:r>
              <a:rPr lang="ko-KR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3E939-A9C4-4AA6-BEDC-846384ED43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79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 err="1" smtClean="0"/>
              <a:t>wf</a:t>
            </a:r>
            <a:r>
              <a:rPr lang="ko-KR" altLang="ko-KR" dirty="0" smtClean="0"/>
              <a:t> : </a:t>
            </a:r>
            <a:r>
              <a:rPr lang="ko-KR" altLang="ko-KR" dirty="0" err="1" smtClean="0"/>
              <a:t>접두어를</a:t>
            </a:r>
            <a:r>
              <a:rPr lang="ko-KR" altLang="ko-KR" dirty="0" smtClean="0"/>
              <a:t> 사용하여 </a:t>
            </a:r>
            <a:r>
              <a:rPr lang="ko-KR" altLang="ko-KR" dirty="0" err="1" smtClean="0"/>
              <a:t>WinForms</a:t>
            </a:r>
            <a:r>
              <a:rPr lang="ko-KR" altLang="ko-KR" dirty="0" smtClean="0"/>
              <a:t> 컨트롤을 참조 할 </a:t>
            </a:r>
            <a:r>
              <a:rPr lang="ko-KR" altLang="ko-KR" dirty="0" err="1" smtClean="0"/>
              <a:t>수있게</a:t>
            </a:r>
            <a:r>
              <a:rPr lang="ko-KR" altLang="ko-KR" dirty="0" smtClean="0"/>
              <a:t> 해줍니다. </a:t>
            </a:r>
            <a:r>
              <a:rPr lang="ko-KR" altLang="ko-KR" dirty="0" err="1" smtClean="0"/>
              <a:t>WinForms</a:t>
            </a:r>
            <a:r>
              <a:rPr lang="ko-KR" altLang="ko-KR" dirty="0" smtClean="0"/>
              <a:t> 컨트롤을 정의 할 </a:t>
            </a:r>
            <a:r>
              <a:rPr lang="ko-KR" altLang="ko-KR" dirty="0" err="1" smtClean="0"/>
              <a:t>수있는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Child</a:t>
            </a:r>
            <a:r>
              <a:rPr lang="ko-KR" altLang="ko-KR" dirty="0" smtClean="0"/>
              <a:t> 속성이 있습니다. </a:t>
            </a:r>
            <a:r>
              <a:rPr lang="ko-KR" altLang="ko-KR" dirty="0" err="1" smtClean="0"/>
              <a:t>WindowsFormsHost</a:t>
            </a:r>
            <a:r>
              <a:rPr lang="ko-KR" altLang="ko-KR" dirty="0" smtClean="0"/>
              <a:t> 내부에서 </a:t>
            </a:r>
            <a:r>
              <a:rPr lang="ko-KR" altLang="ko-KR" dirty="0" err="1" smtClean="0"/>
              <a:t>WinForms의</a:t>
            </a:r>
            <a:r>
              <a:rPr lang="ko-KR" altLang="ko-KR" dirty="0" smtClean="0"/>
              <a:t> 컨트롤이 더 필요하면 </a:t>
            </a:r>
            <a:r>
              <a:rPr lang="ko-KR" altLang="ko-KR" dirty="0" err="1" smtClean="0"/>
              <a:t>WinForms</a:t>
            </a:r>
            <a:r>
              <a:rPr lang="ko-KR" altLang="ko-KR" dirty="0" smtClean="0"/>
              <a:t> 또는 다른 컨테이너 컨트롤의 </a:t>
            </a:r>
            <a:r>
              <a:rPr lang="ko-KR" altLang="ko-KR" dirty="0" err="1" smtClean="0"/>
              <a:t>Panel</a:t>
            </a:r>
            <a:r>
              <a:rPr lang="ko-KR" altLang="ko-KR" dirty="0" smtClean="0"/>
              <a:t> 컨트롤을 사용할 수 있습니다.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3E939-A9C4-4AA6-BEDC-846384ED43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790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추가적으로 오른편에 속성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브러시</a:t>
            </a:r>
            <a:r>
              <a:rPr lang="en-US" altLang="ko-KR" dirty="0" smtClean="0"/>
              <a:t>-&gt;</a:t>
            </a:r>
            <a:r>
              <a:rPr lang="en-US" altLang="ko-KR" baseline="0" dirty="0" smtClean="0"/>
              <a:t>Background/Foreground </a:t>
            </a:r>
            <a:r>
              <a:rPr lang="ko-KR" altLang="en-US" baseline="0" dirty="0" smtClean="0"/>
              <a:t>등등 </a:t>
            </a:r>
            <a:r>
              <a:rPr lang="en-US" altLang="ko-KR" baseline="0" dirty="0" smtClean="0"/>
              <a:t>-&gt;</a:t>
            </a:r>
            <a:r>
              <a:rPr lang="ko-KR" altLang="en-US" baseline="0" dirty="0" err="1" smtClean="0"/>
              <a:t>그라데이션</a:t>
            </a:r>
            <a:r>
              <a:rPr lang="ko-KR" altLang="en-US" baseline="0" dirty="0" smtClean="0"/>
              <a:t> 브러시 이용하면 더 </a:t>
            </a:r>
            <a:r>
              <a:rPr lang="ko-KR" altLang="en-US" baseline="0" dirty="0" err="1" smtClean="0"/>
              <a:t>있어보이고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더 풍부한 </a:t>
            </a:r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를 만들 수 있음</a:t>
            </a:r>
            <a:endParaRPr lang="en-US" altLang="ko-KR" baseline="0" dirty="0" smtClean="0"/>
          </a:p>
          <a:p>
            <a:r>
              <a:rPr lang="ko-KR" altLang="en-US" baseline="0" dirty="0" smtClean="0"/>
              <a:t>색상을 클릭하고 </a:t>
            </a:r>
            <a:r>
              <a:rPr lang="en-US" altLang="ko-KR" baseline="0" dirty="0" smtClean="0"/>
              <a:t>Stop</a:t>
            </a:r>
            <a:r>
              <a:rPr lang="ko-KR" altLang="en-US" baseline="0" dirty="0" smtClean="0"/>
              <a:t>을 정해주면 됨</a:t>
            </a:r>
            <a:endParaRPr lang="en-US" altLang="ko-KR" baseline="0" dirty="0" smtClean="0"/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ControlTemplate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말그대로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차체의 외형을 정의하는 요소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ContentPresenter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컨트롤의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속성에 넣어주는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엘리먼트가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표현되게 됨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원래의 소스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HorizontalAlignment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="{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TemplateBinding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HorizontalAlignment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속성에서 지정해준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HorizontalAlignment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속성값을 사용하겠다는 뜻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 Resource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WPF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어플리케이션에서 재사용될 수 있는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object(Brush,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FontSize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Style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 Resources (Local Resources)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반복되는 배경색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글자색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Margin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아래와 같이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Window.Resource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영역에 정의함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정의할 때는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x:Key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속성에 고유한 이름을 입력하고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버튼에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Resouce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적용할 때는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StaticResource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구문을 사용한다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생성하는 것이 아니라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FrameworkElementFactory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녀석을 사용하고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Template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이 녀석을 사용해서 자신의 ‘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틀’의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모양을 구성하고 이 틀을 사용해서 자신의 틀과 일치하는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Tree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마구 찍어 낼 수 있는 겁니다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여러 속성을 가진 일반 클래스 같은 것이라면 어떨까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그냥 단순히 그 클래스의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ToString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통해서 나오는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출력해 버리면 안되고 적절히 속성같은 것들을 참조하도록 해야 할 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 말해 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출력하는 방식도 다르게 정할 수 있는 방법이 필요하다는 말이다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컨트롤의 전체적인 외형은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ControlTemplate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결정했지만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Content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따라서 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내용을 출력하는 외형을 결정할 수 있는 방법 말이다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실절적으로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DataTemplate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주 용도는 바로 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ItemTemplate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것을 알 수 있는데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리스트나 트리 같이 반복적으로 데이터를 표시하는 컨트롤에서 데이터 표시하는 방법을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커스터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마이징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할 수 있는 중요한 도구가 바로 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DataTemplate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이기 때문이다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3E939-A9C4-4AA6-BEDC-846384ED43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141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 Resource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WPF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어플리케이션에서 재사용될 수 있는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object(Brush,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FontSize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Style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DynamicResource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런타임시에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되거나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될 수 있으며 리소스가 참조될 때마다 리소스를 다시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읽어오기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때문에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StaticResource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비해 약간의 성능 저하가 발생할 수 있다 코드의 리소스를 동적으로 변경하려는 특별한 이유가 없는 한 정적 리소스를 사용하는 것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정적 참조 된 리소스는 리소스를 한 번만 평가 한 후 리소스가 변경되면 변경 내용이 바인딩에 반영되지 않습니다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taticResource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이미 정의된 리소스의 값을 대체하여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속성의 값을 제공합니다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StaticResource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평가는 궁극적으로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 시간에 수행되고 실제 런타임에는 개체 그래프에 액세스하지 못합니다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DynamicResource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값이 리소스에 대한 런타임 참조가 되도록 지연하여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속성의 값을 제공합니다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동적 리소스 참조는 리소스가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액세스될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때마다 새로 조회하도록 하고 런타임에 개체 그래프에 액세스합니다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3E939-A9C4-4AA6-BEDC-846384ED43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5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04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60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7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13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4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0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8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6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55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5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6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0E98D-1616-4021-AA7E-E920AE6116A0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3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jjoommnn&amp;logNo=130123233071&amp;proxyReferer=https://www.google.com/" TargetMode="External"/><Relationship Id="rId7" Type="http://schemas.openxmlformats.org/officeDocument/2006/relationships/hyperlink" Target="https://www.codeproject.com/Articles/393086/WPF-StaticResource-vs-DynamicResource" TargetMode="External"/><Relationship Id="rId2" Type="http://schemas.openxmlformats.org/officeDocument/2006/relationships/hyperlink" Target="http://www.csharpstudy.com/WinForms/WinForms-backgroundworker.asp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ojaedoo.tistory.com/535" TargetMode="External"/><Relationship Id="rId5" Type="http://schemas.openxmlformats.org/officeDocument/2006/relationships/hyperlink" Target="https://stackoverflow.com/questions/200839/whats-the-difference-between-staticresource-and-dynamicresource-in-wpf" TargetMode="External"/><Relationship Id="rId4" Type="http://schemas.openxmlformats.org/officeDocument/2006/relationships/hyperlink" Target="https://jjomin.tistory.com/8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9065" y="2758480"/>
            <a:ext cx="61796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accent4">
                    <a:lumMod val="75000"/>
                  </a:schemeClr>
                </a:solidFill>
              </a:rPr>
              <a:t>7. </a:t>
            </a:r>
            <a:r>
              <a:rPr lang="ko-KR" altLang="en-US" sz="3000" b="1" dirty="0" smtClean="0">
                <a:solidFill>
                  <a:schemeClr val="accent4">
                    <a:lumMod val="75000"/>
                  </a:schemeClr>
                </a:solidFill>
              </a:rPr>
              <a:t>잡다한 컨트롤들</a:t>
            </a:r>
            <a:endParaRPr lang="ko-KR" altLang="en-US" sz="3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4" name="Google Shape;92;p14"/>
          <p:cNvSpPr/>
          <p:nvPr/>
        </p:nvSpPr>
        <p:spPr>
          <a:xfrm>
            <a:off x="5596107" y="3822516"/>
            <a:ext cx="88534" cy="146927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93;p14"/>
          <p:cNvSpPr/>
          <p:nvPr/>
        </p:nvSpPr>
        <p:spPr>
          <a:xfrm>
            <a:off x="5713427" y="3822521"/>
            <a:ext cx="88476" cy="147314"/>
          </a:xfrm>
          <a:prstGeom prst="rect">
            <a:avLst/>
          </a:prstGeom>
          <a:solidFill>
            <a:srgbClr val="5B44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4;p14"/>
          <p:cNvSpPr/>
          <p:nvPr/>
        </p:nvSpPr>
        <p:spPr>
          <a:xfrm>
            <a:off x="5830739" y="3822521"/>
            <a:ext cx="88476" cy="147314"/>
          </a:xfrm>
          <a:prstGeom prst="rect">
            <a:avLst/>
          </a:prstGeom>
          <a:solidFill>
            <a:srgbClr val="3D9F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5;p14"/>
          <p:cNvSpPr/>
          <p:nvPr/>
        </p:nvSpPr>
        <p:spPr>
          <a:xfrm>
            <a:off x="5948051" y="3822521"/>
            <a:ext cx="88476" cy="147314"/>
          </a:xfrm>
          <a:prstGeom prst="rect">
            <a:avLst/>
          </a:prstGeom>
          <a:solidFill>
            <a:srgbClr val="FEB8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6;p14"/>
          <p:cNvSpPr txBox="1"/>
          <p:nvPr/>
        </p:nvSpPr>
        <p:spPr>
          <a:xfrm>
            <a:off x="4461614" y="4479481"/>
            <a:ext cx="27382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2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r>
              <a:rPr lang="ko-KR" altLang="en-US" sz="22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팀 이우용</a:t>
            </a:r>
            <a:endParaRPr sz="2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5735" y="1379160"/>
            <a:ext cx="3693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4"/>
                </a:solidFill>
              </a:rPr>
              <a:t>C# </a:t>
            </a:r>
            <a:r>
              <a:rPr lang="ko-KR" altLang="en-US" sz="3600" b="1" dirty="0" smtClean="0">
                <a:solidFill>
                  <a:schemeClr val="accent4"/>
                </a:solidFill>
              </a:rPr>
              <a:t>사내</a:t>
            </a:r>
            <a:r>
              <a:rPr lang="en-US" altLang="ko-KR" sz="3600" b="1" dirty="0" smtClean="0">
                <a:solidFill>
                  <a:schemeClr val="accent4"/>
                </a:solidFill>
              </a:rPr>
              <a:t> </a:t>
            </a:r>
            <a:r>
              <a:rPr lang="ko-KR" altLang="en-US" sz="3600" b="1" dirty="0" smtClean="0">
                <a:solidFill>
                  <a:schemeClr val="accent4"/>
                </a:solidFill>
              </a:rPr>
              <a:t>스터디</a:t>
            </a:r>
            <a:endParaRPr lang="ko-KR" altLang="en-US" sz="3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8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469" y="128898"/>
            <a:ext cx="5800057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참고 </a:t>
            </a:r>
            <a:r>
              <a:rPr lang="ko-KR" altLang="en-US" sz="2400" b="1" dirty="0" smtClean="0"/>
              <a:t>자료</a:t>
            </a:r>
            <a:endParaRPr lang="en-US" altLang="ko-KR" dirty="0"/>
          </a:p>
          <a:p>
            <a:r>
              <a:rPr lang="en-US" altLang="ko-KR" dirty="0" err="1" smtClean="0"/>
              <a:t>Backgroundworker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www.csharpstudy.com/WinForms/WinForms-backgroundworker.aspx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ContentRender</a:t>
            </a:r>
            <a:endParaRPr lang="en-US" altLang="ko-KR" dirty="0" smtClean="0"/>
          </a:p>
          <a:p>
            <a:r>
              <a:rPr lang="en-US" altLang="ko-KR" dirty="0"/>
              <a:t>https://</a:t>
            </a:r>
            <a:r>
              <a:rPr lang="en-US" altLang="ko-KR" dirty="0" smtClean="0"/>
              <a:t>stackoverflow.com/questions/18452756/whats-the-difference-between-the-window-loaded-and-window-contentrendered-event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ContentTemplate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m.blog.naver.com/PostView.nhn?blogId=jjoommnn&amp;logNo=130123233071&amp;proxyReferer=https%3A%2F%2Fwww.google.com%2F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://jjomin.tistory.com/80</a:t>
            </a:r>
            <a:r>
              <a:rPr lang="ko-KR" altLang="en-US" dirty="0"/>
              <a:t>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StaticResource</a:t>
            </a:r>
            <a:r>
              <a:rPr lang="en-US" altLang="ko-KR" dirty="0" smtClean="0"/>
              <a:t> VS </a:t>
            </a:r>
            <a:r>
              <a:rPr lang="en-US" altLang="ko-KR" dirty="0" err="1" smtClean="0"/>
              <a:t>DynamicResource</a:t>
            </a:r>
            <a:endParaRPr lang="en-US" altLang="ko-KR" dirty="0" smtClean="0"/>
          </a:p>
          <a:p>
            <a:r>
              <a:rPr lang="en-US" altLang="ko-KR" dirty="0" smtClean="0">
                <a:hlinkClick r:id="rId5"/>
              </a:rPr>
              <a:t>https</a:t>
            </a:r>
            <a:r>
              <a:rPr lang="en-US" altLang="ko-KR" dirty="0">
                <a:hlinkClick r:id="rId5"/>
              </a:rPr>
              <a:t>://</a:t>
            </a:r>
            <a:r>
              <a:rPr lang="en-US" altLang="ko-KR" dirty="0" smtClean="0">
                <a:hlinkClick r:id="rId5"/>
              </a:rPr>
              <a:t>stackoverflow.com/questions/200839/whats-the-difference-between-staticresource-and-dynamicresource-in-wpf</a:t>
            </a:r>
            <a:endParaRPr lang="en-US" altLang="ko-KR" dirty="0" smtClean="0"/>
          </a:p>
          <a:p>
            <a:endParaRPr lang="en-US" altLang="ko-KR" dirty="0" smtClean="0">
              <a:hlinkClick r:id="rId6"/>
            </a:endParaRPr>
          </a:p>
          <a:p>
            <a:r>
              <a:rPr lang="en-US" altLang="ko-KR" dirty="0" smtClean="0">
                <a:hlinkClick r:id="rId6"/>
              </a:rPr>
              <a:t>https</a:t>
            </a:r>
            <a:r>
              <a:rPr lang="en-US" altLang="ko-KR" dirty="0">
                <a:hlinkClick r:id="rId6"/>
              </a:rPr>
              <a:t>://</a:t>
            </a:r>
            <a:r>
              <a:rPr lang="en-US" altLang="ko-KR" dirty="0" smtClean="0">
                <a:hlinkClick r:id="rId6"/>
              </a:rPr>
              <a:t>kojaedoo.tistory.com/535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7"/>
              </a:rPr>
              <a:t>https://</a:t>
            </a:r>
            <a:r>
              <a:rPr lang="en-US" altLang="ko-KR" dirty="0" smtClean="0">
                <a:hlinkClick r:id="rId7"/>
              </a:rPr>
              <a:t>www.codeproject.com/Articles/393086/WPF-StaticResource-vs-DynamicResource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09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8939" y="688924"/>
            <a:ext cx="5542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목차</a:t>
            </a:r>
            <a:endParaRPr lang="ko-KR" altLang="en-US" sz="3000" b="1" dirty="0"/>
          </a:p>
        </p:txBody>
      </p:sp>
      <p:sp>
        <p:nvSpPr>
          <p:cNvPr id="5" name="Google Shape;103;p15"/>
          <p:cNvSpPr/>
          <p:nvPr/>
        </p:nvSpPr>
        <p:spPr>
          <a:xfrm>
            <a:off x="1606474" y="1554446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6" name="Google Shape;105;p15"/>
          <p:cNvSpPr/>
          <p:nvPr/>
        </p:nvSpPr>
        <p:spPr>
          <a:xfrm>
            <a:off x="1606474" y="2708266"/>
            <a:ext cx="640080" cy="640080"/>
          </a:xfrm>
          <a:prstGeom prst="roundRect">
            <a:avLst>
              <a:gd name="adj" fmla="val 29384"/>
            </a:avLst>
          </a:prstGeom>
          <a:solidFill>
            <a:srgbClr val="FEB834"/>
          </a:solidFill>
          <a:ln w="12700" cap="flat" cmpd="sng">
            <a:solidFill>
              <a:srgbClr val="FEB83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7" name="Google Shape;107;p15"/>
          <p:cNvSpPr/>
          <p:nvPr/>
        </p:nvSpPr>
        <p:spPr>
          <a:xfrm>
            <a:off x="1606474" y="3860431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7;p15"/>
          <p:cNvSpPr/>
          <p:nvPr/>
        </p:nvSpPr>
        <p:spPr>
          <a:xfrm>
            <a:off x="1606474" y="5047704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9385" y="1674431"/>
            <a:ext cx="4672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Border Control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09384" y="2828251"/>
            <a:ext cx="717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Slider </a:t>
            </a:r>
            <a:r>
              <a:rPr lang="en-US" altLang="ko-KR" sz="2000" b="1" dirty="0"/>
              <a:t>Control</a:t>
            </a:r>
            <a:r>
              <a:rPr lang="en-US" altLang="ko-KR" sz="2000" b="1" dirty="0" smtClean="0"/>
              <a:t> / Progress Bar </a:t>
            </a:r>
            <a:r>
              <a:rPr lang="en-US" altLang="ko-KR" sz="2000" b="1" dirty="0"/>
              <a:t>Control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09384" y="3991567"/>
            <a:ext cx="4672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WindowsFormsHost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Control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09384" y="5156538"/>
            <a:ext cx="7002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그 </a:t>
            </a:r>
            <a:r>
              <a:rPr lang="ko-KR" altLang="en-US" sz="2000" b="1" dirty="0" smtClean="0"/>
              <a:t>외 기타 등등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999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7898" y="879160"/>
            <a:ext cx="554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Border Control</a:t>
            </a:r>
            <a:endParaRPr lang="ko-KR" altLang="en-US" sz="2400" b="1" dirty="0"/>
          </a:p>
        </p:txBody>
      </p:sp>
      <p:sp>
        <p:nvSpPr>
          <p:cNvPr id="20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rgbClr val="3D9FA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03;p15"/>
          <p:cNvSpPr/>
          <p:nvPr/>
        </p:nvSpPr>
        <p:spPr>
          <a:xfrm>
            <a:off x="675764" y="789953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1577898" y="1978729"/>
            <a:ext cx="762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테두리를 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레이아웃을 깔끔하게 하기 위해서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77898" y="2692950"/>
            <a:ext cx="940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round </a:t>
            </a:r>
            <a:r>
              <a:rPr lang="en-US" altLang="ko-KR" dirty="0" smtClean="0"/>
              <a:t>corners </a:t>
            </a:r>
            <a:r>
              <a:rPr lang="ko-KR" altLang="en-US" dirty="0" smtClean="0"/>
              <a:t>속성을 통해서 </a:t>
            </a:r>
            <a:r>
              <a:rPr lang="en-US" altLang="ko-KR" dirty="0" smtClean="0"/>
              <a:t>– Control</a:t>
            </a:r>
            <a:r>
              <a:rPr lang="ko-KR" altLang="en-US" dirty="0" smtClean="0"/>
              <a:t>들을 둥글게 만들기</a:t>
            </a:r>
            <a:endParaRPr lang="en-US" altLang="ko-KR" dirty="0"/>
          </a:p>
        </p:txBody>
      </p:sp>
      <p:sp>
        <p:nvSpPr>
          <p:cNvPr id="16" name="Google Shape;136;p17"/>
          <p:cNvSpPr/>
          <p:nvPr/>
        </p:nvSpPr>
        <p:spPr>
          <a:xfrm>
            <a:off x="1246566" y="2059523"/>
            <a:ext cx="198032" cy="1980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36;p17"/>
          <p:cNvSpPr/>
          <p:nvPr/>
        </p:nvSpPr>
        <p:spPr>
          <a:xfrm>
            <a:off x="1246566" y="2770949"/>
            <a:ext cx="198032" cy="1980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9298" y="4100052"/>
            <a:ext cx="370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DataStoreProgram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52239" y="4096949"/>
            <a:ext cx="370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임무계획생성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94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298" y="965098"/>
            <a:ext cx="802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Slider Control / Progress Bar Control</a:t>
            </a:r>
            <a:endParaRPr lang="ko-KR" altLang="en-US" sz="2400" b="1" dirty="0"/>
          </a:p>
        </p:txBody>
      </p:sp>
      <p:sp>
        <p:nvSpPr>
          <p:cNvPr id="7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5;p15"/>
          <p:cNvSpPr/>
          <p:nvPr/>
        </p:nvSpPr>
        <p:spPr>
          <a:xfrm>
            <a:off x="602864" y="875890"/>
            <a:ext cx="640080" cy="640080"/>
          </a:xfrm>
          <a:prstGeom prst="roundRect">
            <a:avLst>
              <a:gd name="adj" fmla="val 29384"/>
            </a:avLst>
          </a:prstGeom>
          <a:solidFill>
            <a:srgbClr val="FEB834"/>
          </a:solidFill>
          <a:ln w="12700" cap="flat" cmpd="sng">
            <a:solidFill>
              <a:srgbClr val="FEB83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1577897" y="1978729"/>
            <a:ext cx="858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Slider Control : Tick(</a:t>
            </a:r>
            <a:r>
              <a:rPr lang="ko-KR" altLang="en-US" dirty="0" smtClean="0"/>
              <a:t>눈금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이용하여 값을 편리하게 변경할 수 있는 도구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77898" y="2692950"/>
            <a:ext cx="940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Progress Bar : </a:t>
            </a:r>
            <a:r>
              <a:rPr lang="ko-KR" altLang="en-US" dirty="0" smtClean="0"/>
              <a:t>작업의 진행사항을 한눈에 보기 위해서</a:t>
            </a:r>
            <a:endParaRPr lang="en-US" altLang="ko-KR" dirty="0"/>
          </a:p>
        </p:txBody>
      </p:sp>
      <p:sp>
        <p:nvSpPr>
          <p:cNvPr id="29" name="Google Shape;136;p17"/>
          <p:cNvSpPr/>
          <p:nvPr/>
        </p:nvSpPr>
        <p:spPr>
          <a:xfrm>
            <a:off x="1246566" y="2059523"/>
            <a:ext cx="198032" cy="1980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36;p17"/>
          <p:cNvSpPr/>
          <p:nvPr/>
        </p:nvSpPr>
        <p:spPr>
          <a:xfrm>
            <a:off x="1246566" y="2770949"/>
            <a:ext cx="198032" cy="1980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4598" y="3222505"/>
            <a:ext cx="940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별도의 </a:t>
            </a:r>
            <a:r>
              <a:rPr lang="en-US" altLang="ko-KR" dirty="0" smtClean="0"/>
              <a:t>UI Thread</a:t>
            </a:r>
            <a:r>
              <a:rPr lang="ko-KR" altLang="en-US" dirty="0" smtClean="0"/>
              <a:t>를 만들거나</a:t>
            </a:r>
            <a:r>
              <a:rPr lang="en-US" altLang="ko-KR" dirty="0" smtClean="0"/>
              <a:t>, </a:t>
            </a:r>
            <a:r>
              <a:rPr lang="en-US" altLang="ko-KR" u="sng" dirty="0" err="1" smtClean="0"/>
              <a:t>BackGroundWorker</a:t>
            </a:r>
            <a:r>
              <a:rPr lang="en-US" altLang="ko-KR" u="sng" dirty="0" smtClean="0"/>
              <a:t> </a:t>
            </a:r>
            <a:r>
              <a:rPr lang="ko-KR" altLang="en-US" u="sng" dirty="0" smtClean="0"/>
              <a:t>를 이용함</a:t>
            </a:r>
            <a:endParaRPr lang="en-US" altLang="ko-KR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1991407" y="3845362"/>
            <a:ext cx="9400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DoWork</a:t>
            </a:r>
            <a:r>
              <a:rPr lang="en-US" altLang="ko-KR" b="1" dirty="0" smtClean="0"/>
              <a:t> </a:t>
            </a:r>
            <a:r>
              <a:rPr lang="ko-KR" altLang="en-US" dirty="0" smtClean="0"/>
              <a:t>이벤트 </a:t>
            </a:r>
            <a:r>
              <a:rPr lang="ko-KR" altLang="en-US" dirty="0" err="1"/>
              <a:t>핸들러를</a:t>
            </a:r>
            <a:r>
              <a:rPr lang="ko-KR" altLang="en-US" dirty="0"/>
              <a:t> 통해 실제 작업할 내용을 </a:t>
            </a:r>
            <a:r>
              <a:rPr lang="ko-KR" altLang="en-US" dirty="0" smtClean="0"/>
              <a:t>지정 </a:t>
            </a:r>
            <a:r>
              <a:rPr lang="en-US" altLang="ko-KR" dirty="0" smtClean="0"/>
              <a:t>=&gt; </a:t>
            </a:r>
            <a:r>
              <a:rPr lang="en-US" altLang="ko-KR" dirty="0"/>
              <a:t>Worker Thread</a:t>
            </a:r>
            <a:endParaRPr lang="en-US" altLang="ko-KR" dirty="0" smtClean="0"/>
          </a:p>
          <a:p>
            <a:r>
              <a:rPr lang="en-US" altLang="ko-KR" b="1" dirty="0" err="1" smtClean="0"/>
              <a:t>ProgressChanged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이벤트를 </a:t>
            </a:r>
            <a:r>
              <a:rPr lang="ko-KR" altLang="en-US" dirty="0"/>
              <a:t>통해 진척 사항을 </a:t>
            </a:r>
            <a:r>
              <a:rPr lang="ko-KR" altLang="en-US" dirty="0" smtClean="0"/>
              <a:t>전달하며 </a:t>
            </a:r>
            <a:r>
              <a:rPr lang="en-US" altLang="ko-KR" dirty="0" smtClean="0"/>
              <a:t>=&gt; </a:t>
            </a:r>
            <a:r>
              <a:rPr lang="en-US" altLang="ko-KR" dirty="0"/>
              <a:t>UI Thread</a:t>
            </a:r>
          </a:p>
          <a:p>
            <a:r>
              <a:rPr lang="en-US" altLang="ko-KR" b="1" dirty="0" err="1" smtClean="0"/>
              <a:t>RunWorkerCompleted</a:t>
            </a:r>
            <a:r>
              <a:rPr lang="en-US" altLang="ko-KR" dirty="0" smtClean="0"/>
              <a:t> </a:t>
            </a:r>
            <a:r>
              <a:rPr lang="ko-KR" altLang="en-US" dirty="0"/>
              <a:t>이벤트를 통해 완료 후 실행될 작업을 </a:t>
            </a:r>
            <a:r>
              <a:rPr lang="ko-KR" altLang="en-US" dirty="0" smtClean="0"/>
              <a:t>지정 </a:t>
            </a:r>
            <a:r>
              <a:rPr lang="en-US" altLang="ko-KR" dirty="0" smtClean="0"/>
              <a:t>=&gt; </a:t>
            </a:r>
            <a:r>
              <a:rPr lang="en-US" altLang="ko-KR" dirty="0"/>
              <a:t>UI Thread</a:t>
            </a:r>
            <a:endParaRPr lang="en-US" altLang="ko-KR" u="sng" dirty="0"/>
          </a:p>
        </p:txBody>
      </p:sp>
      <p:sp>
        <p:nvSpPr>
          <p:cNvPr id="5" name="오른쪽 화살표 4"/>
          <p:cNvSpPr/>
          <p:nvPr/>
        </p:nvSpPr>
        <p:spPr>
          <a:xfrm>
            <a:off x="1400172" y="4012051"/>
            <a:ext cx="562301" cy="58995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02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1776" y="992832"/>
            <a:ext cx="758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WindowsFormsHost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Control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4262" y="1862254"/>
            <a:ext cx="763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WinForm</a:t>
            </a:r>
            <a:r>
              <a:rPr lang="ko-KR" altLang="en-US" dirty="0" smtClean="0"/>
              <a:t>에서 사용하는 </a:t>
            </a:r>
            <a:r>
              <a:rPr lang="en-US" altLang="ko-KR" dirty="0" smtClean="0"/>
              <a:t>Control</a:t>
            </a:r>
            <a:r>
              <a:rPr lang="ko-KR" altLang="en-US" dirty="0" smtClean="0"/>
              <a:t>들을</a:t>
            </a:r>
            <a:r>
              <a:rPr lang="en-US" altLang="ko-KR" dirty="0"/>
              <a:t> </a:t>
            </a:r>
            <a:r>
              <a:rPr lang="en-US" altLang="ko-KR" dirty="0" smtClean="0"/>
              <a:t>WPF</a:t>
            </a:r>
            <a:r>
              <a:rPr lang="ko-KR" altLang="en-US" dirty="0" smtClean="0"/>
              <a:t>에서 사용할 수 있도록 하기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94263" y="2680717"/>
            <a:ext cx="661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EX) NXDL</a:t>
            </a:r>
            <a:r>
              <a:rPr lang="ko-KR" altLang="en-US" dirty="0" smtClean="0"/>
              <a:t>엔진</a:t>
            </a:r>
            <a:r>
              <a:rPr lang="en-US" altLang="ko-KR" dirty="0" smtClean="0"/>
              <a:t>, Web Browser Example</a:t>
            </a:r>
          </a:p>
        </p:txBody>
      </p:sp>
      <p:sp>
        <p:nvSpPr>
          <p:cNvPr id="7" name="Google Shape;107;p15"/>
          <p:cNvSpPr/>
          <p:nvPr/>
        </p:nvSpPr>
        <p:spPr>
          <a:xfrm>
            <a:off x="546409" y="882922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36;p17"/>
          <p:cNvSpPr/>
          <p:nvPr/>
        </p:nvSpPr>
        <p:spPr>
          <a:xfrm>
            <a:off x="1296231" y="1947905"/>
            <a:ext cx="198032" cy="1980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36;p17"/>
          <p:cNvSpPr/>
          <p:nvPr/>
        </p:nvSpPr>
        <p:spPr>
          <a:xfrm>
            <a:off x="1296231" y="2736969"/>
            <a:ext cx="198032" cy="1980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517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1776" y="992832"/>
            <a:ext cx="758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WindowsFormsHost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Control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4262" y="1862254"/>
            <a:ext cx="763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WinForm</a:t>
            </a:r>
            <a:r>
              <a:rPr lang="ko-KR" altLang="en-US" dirty="0" smtClean="0"/>
              <a:t>에서 사용하는 </a:t>
            </a:r>
            <a:r>
              <a:rPr lang="en-US" altLang="ko-KR" dirty="0" smtClean="0"/>
              <a:t>Control</a:t>
            </a:r>
            <a:r>
              <a:rPr lang="ko-KR" altLang="en-US" dirty="0" smtClean="0"/>
              <a:t>들을</a:t>
            </a:r>
            <a:r>
              <a:rPr lang="en-US" altLang="ko-KR" dirty="0"/>
              <a:t> </a:t>
            </a:r>
            <a:r>
              <a:rPr lang="en-US" altLang="ko-KR" dirty="0" smtClean="0"/>
              <a:t>WPF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r>
              <a:rPr lang="ko-KR" altLang="en-US" dirty="0" smtClean="0"/>
              <a:t>사용할 수 있도록 하기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94263" y="3077208"/>
            <a:ext cx="661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EX) NXDL</a:t>
            </a:r>
            <a:r>
              <a:rPr lang="ko-KR" altLang="en-US" dirty="0" smtClean="0"/>
              <a:t>엔진</a:t>
            </a:r>
            <a:r>
              <a:rPr lang="en-US" altLang="ko-KR" dirty="0" smtClean="0"/>
              <a:t>, Web Browser Example</a:t>
            </a:r>
          </a:p>
        </p:txBody>
      </p:sp>
      <p:sp>
        <p:nvSpPr>
          <p:cNvPr id="7" name="Google Shape;107;p15"/>
          <p:cNvSpPr/>
          <p:nvPr/>
        </p:nvSpPr>
        <p:spPr>
          <a:xfrm>
            <a:off x="546409" y="882922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36;p17"/>
          <p:cNvSpPr/>
          <p:nvPr/>
        </p:nvSpPr>
        <p:spPr>
          <a:xfrm>
            <a:off x="1296231" y="1947905"/>
            <a:ext cx="198032" cy="1980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36;p17"/>
          <p:cNvSpPr/>
          <p:nvPr/>
        </p:nvSpPr>
        <p:spPr>
          <a:xfrm>
            <a:off x="1296231" y="3133460"/>
            <a:ext cx="198032" cy="1980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88" y="1454497"/>
            <a:ext cx="8340969" cy="525673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977450" y="2540492"/>
            <a:ext cx="4534569" cy="22318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977449" y="3011113"/>
            <a:ext cx="4534569" cy="21422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421842" y="1751909"/>
            <a:ext cx="1240240" cy="30332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86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1044" y="847972"/>
            <a:ext cx="758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그 외</a:t>
            </a:r>
            <a:r>
              <a:rPr lang="en-US" altLang="ko-KR" sz="2400" b="1" dirty="0" smtClean="0"/>
              <a:t>.. </a:t>
            </a:r>
            <a:r>
              <a:rPr lang="en-US" altLang="ko-KR" sz="2400" b="1" dirty="0" err="1" smtClean="0"/>
              <a:t>ControlTemplate</a:t>
            </a:r>
            <a:endParaRPr lang="ko-KR" altLang="en-US" sz="2400" b="1" dirty="0"/>
          </a:p>
        </p:txBody>
      </p:sp>
      <p:sp>
        <p:nvSpPr>
          <p:cNvPr id="9" name="Google Shape;107;p15"/>
          <p:cNvSpPr/>
          <p:nvPr/>
        </p:nvSpPr>
        <p:spPr>
          <a:xfrm>
            <a:off x="541947" y="748277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3515" y="1754610"/>
            <a:ext cx="10103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Template : </a:t>
            </a:r>
            <a:r>
              <a:rPr lang="en-US" altLang="ko-KR" dirty="0"/>
              <a:t>Object Tree</a:t>
            </a:r>
            <a:r>
              <a:rPr lang="ko-KR" altLang="en-US" dirty="0"/>
              <a:t>를 만들어내는 ‘틀</a:t>
            </a:r>
            <a:r>
              <a:rPr lang="ko-KR" altLang="en-US" dirty="0" smtClean="0"/>
              <a:t>’</a:t>
            </a:r>
            <a:r>
              <a:rPr lang="en-US" altLang="ko-KR" dirty="0" smtClean="0"/>
              <a:t>, </a:t>
            </a:r>
            <a:r>
              <a:rPr lang="ko-KR" altLang="en-US" dirty="0"/>
              <a:t>개발자와 디자이너가 멋진 시각 효과를 만들고 제품의 </a:t>
            </a:r>
            <a:r>
              <a:rPr lang="en-US" altLang="ko-KR" dirty="0" smtClean="0"/>
              <a:t>	</a:t>
            </a:r>
            <a:r>
              <a:rPr lang="ko-KR" altLang="en-US" dirty="0" smtClean="0"/>
              <a:t>모양을 </a:t>
            </a:r>
            <a:r>
              <a:rPr lang="ko-KR" altLang="en-US" dirty="0"/>
              <a:t>만드는 데 사용할 수 있는 기능 </a:t>
            </a:r>
          </a:p>
        </p:txBody>
      </p:sp>
      <p:sp>
        <p:nvSpPr>
          <p:cNvPr id="20" name="Google Shape;136;p17"/>
          <p:cNvSpPr/>
          <p:nvPr/>
        </p:nvSpPr>
        <p:spPr>
          <a:xfrm>
            <a:off x="1182025" y="1840261"/>
            <a:ext cx="198032" cy="1980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3515" y="3728385"/>
            <a:ext cx="1056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Text Control</a:t>
            </a:r>
            <a:r>
              <a:rPr lang="ko-KR" altLang="en-US" dirty="0" smtClean="0"/>
              <a:t>같은 것을 처리하기 위해서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76424" y="4234364"/>
            <a:ext cx="1056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ContentPresenter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, Content</a:t>
            </a:r>
            <a:r>
              <a:rPr lang="ko-KR" altLang="en-US" dirty="0"/>
              <a:t>를 표시하는 역할을 하는 </a:t>
            </a:r>
            <a:r>
              <a:rPr lang="ko-KR" altLang="en-US" dirty="0" err="1"/>
              <a:t>엘리먼트</a:t>
            </a:r>
            <a:endParaRPr lang="ko-KR" altLang="en-US" dirty="0"/>
          </a:p>
        </p:txBody>
      </p:sp>
      <p:sp>
        <p:nvSpPr>
          <p:cNvPr id="2" name="오른쪽 화살표 1"/>
          <p:cNvSpPr/>
          <p:nvPr/>
        </p:nvSpPr>
        <p:spPr>
          <a:xfrm>
            <a:off x="1473515" y="4256677"/>
            <a:ext cx="202909" cy="34702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73515" y="2546804"/>
            <a:ext cx="719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ContentTemplate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Control</a:t>
            </a:r>
            <a:r>
              <a:rPr lang="ko-KR" altLang="en-US" dirty="0" smtClean="0"/>
              <a:t>들</a:t>
            </a:r>
            <a:r>
              <a:rPr lang="en-US" altLang="ko-KR" dirty="0" smtClean="0"/>
              <a:t> </a:t>
            </a:r>
            <a:r>
              <a:rPr lang="ko-KR" altLang="en-US" dirty="0"/>
              <a:t>그 </a:t>
            </a:r>
            <a:r>
              <a:rPr lang="ko-KR" altLang="en-US" dirty="0" smtClean="0"/>
              <a:t>자체의 </a:t>
            </a:r>
            <a:r>
              <a:rPr lang="ko-KR" altLang="en-US" dirty="0"/>
              <a:t>외형을 정의하는 요소</a:t>
            </a:r>
          </a:p>
        </p:txBody>
      </p:sp>
      <p:sp>
        <p:nvSpPr>
          <p:cNvPr id="23" name="Google Shape;136;p17"/>
          <p:cNvSpPr/>
          <p:nvPr/>
        </p:nvSpPr>
        <p:spPr>
          <a:xfrm>
            <a:off x="1182025" y="2632455"/>
            <a:ext cx="198032" cy="1980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1473515" y="4944118"/>
            <a:ext cx="202909" cy="34702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76424" y="4921806"/>
            <a:ext cx="882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DataTemplate</a:t>
            </a:r>
            <a:r>
              <a:rPr lang="ko-KR" altLang="en-US" dirty="0" smtClean="0"/>
              <a:t>을 이용</a:t>
            </a:r>
            <a:r>
              <a:rPr lang="en-US" altLang="ko-KR" dirty="0" smtClean="0"/>
              <a:t>, Content</a:t>
            </a:r>
            <a:r>
              <a:rPr lang="ko-KR" altLang="en-US" dirty="0"/>
              <a:t>의 내용을 </a:t>
            </a:r>
            <a:r>
              <a:rPr lang="ko-KR" altLang="en-US" dirty="0" smtClean="0"/>
              <a:t>단순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이 아닌 다양한 </a:t>
            </a:r>
            <a:r>
              <a:rPr lang="ko-KR" altLang="en-US" dirty="0"/>
              <a:t>방법으로 출력할 수 있게 된다</a:t>
            </a:r>
          </a:p>
        </p:txBody>
      </p:sp>
      <p:sp>
        <p:nvSpPr>
          <p:cNvPr id="26" name="Google Shape;136;p17"/>
          <p:cNvSpPr/>
          <p:nvPr/>
        </p:nvSpPr>
        <p:spPr>
          <a:xfrm>
            <a:off x="1180655" y="3814030"/>
            <a:ext cx="198032" cy="1980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281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1044" y="847972"/>
            <a:ext cx="758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그 외</a:t>
            </a:r>
            <a:r>
              <a:rPr lang="en-US" altLang="ko-KR" sz="2400" b="1" dirty="0" smtClean="0"/>
              <a:t>..</a:t>
            </a:r>
            <a:r>
              <a:rPr lang="en-US" altLang="ko-KR" sz="2400" b="1" dirty="0" err="1" smtClean="0"/>
              <a:t>StaticResource</a:t>
            </a:r>
            <a:r>
              <a:rPr lang="en-US" altLang="ko-KR" sz="2400" b="1" dirty="0" smtClean="0"/>
              <a:t>/</a:t>
            </a:r>
            <a:r>
              <a:rPr lang="en-US" altLang="ko-KR" sz="2400" b="1" dirty="0" err="1" smtClean="0"/>
              <a:t>DynamicResource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82029" y="1649941"/>
            <a:ext cx="937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</a:t>
            </a:r>
            <a:r>
              <a:rPr lang="en-US" altLang="ko-KR" dirty="0" err="1"/>
              <a:t>StaticResource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리소스를 </a:t>
            </a:r>
            <a:r>
              <a:rPr lang="ko-KR" altLang="en-US" dirty="0" smtClean="0"/>
              <a:t>최초 한번만 등록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변경되지 않음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22660" y="2295603"/>
            <a:ext cx="1062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DynamicResource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리소스를 추가 제거 및 변경할 수 있으며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리소스가 참조될 때마다 </a:t>
            </a:r>
            <a:endParaRPr lang="en-US" altLang="ko-KR" dirty="0" smtClean="0"/>
          </a:p>
          <a:p>
            <a:r>
              <a:rPr lang="ko-KR" altLang="en-US" dirty="0" smtClean="0"/>
              <a:t>리소스를 </a:t>
            </a:r>
            <a:r>
              <a:rPr lang="ko-KR" altLang="en-US" dirty="0"/>
              <a:t>다시 </a:t>
            </a:r>
            <a:r>
              <a:rPr lang="ko-KR" altLang="en-US" dirty="0" smtClean="0"/>
              <a:t>읽어오는 구조</a:t>
            </a:r>
            <a:endParaRPr lang="en-US" altLang="ko-KR" dirty="0" smtClean="0"/>
          </a:p>
        </p:txBody>
      </p:sp>
      <p:sp>
        <p:nvSpPr>
          <p:cNvPr id="8" name="Google Shape;136;p17"/>
          <p:cNvSpPr/>
          <p:nvPr/>
        </p:nvSpPr>
        <p:spPr>
          <a:xfrm>
            <a:off x="1182027" y="1735592"/>
            <a:ext cx="198032" cy="1980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7;p15"/>
          <p:cNvSpPr/>
          <p:nvPr/>
        </p:nvSpPr>
        <p:spPr>
          <a:xfrm>
            <a:off x="541947" y="748277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36;p17"/>
          <p:cNvSpPr/>
          <p:nvPr/>
        </p:nvSpPr>
        <p:spPr>
          <a:xfrm>
            <a:off x="1182027" y="2398728"/>
            <a:ext cx="198032" cy="1980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7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3;p23"/>
          <p:cNvSpPr txBox="1"/>
          <p:nvPr/>
        </p:nvSpPr>
        <p:spPr>
          <a:xfrm>
            <a:off x="1185262" y="2706536"/>
            <a:ext cx="961010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5400" b="1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26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762</Words>
  <Application>Microsoft Office PowerPoint</Application>
  <PresentationFormat>와이드스크린</PresentationFormat>
  <Paragraphs>127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120</cp:revision>
  <dcterms:created xsi:type="dcterms:W3CDTF">2019-02-14T14:06:56Z</dcterms:created>
  <dcterms:modified xsi:type="dcterms:W3CDTF">2019-03-06T14:00:15Z</dcterms:modified>
</cp:coreProperties>
</file>