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8" r:id="rId4"/>
    <p:sldId id="260" r:id="rId5"/>
    <p:sldId id="262" r:id="rId6"/>
    <p:sldId id="264" r:id="rId7"/>
    <p:sldId id="270" r:id="rId8"/>
    <p:sldId id="26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953" autoAdjust="0"/>
  </p:normalViewPr>
  <p:slideViewPr>
    <p:cSldViewPr snapToGrid="0">
      <p:cViewPr varScale="1">
        <p:scale>
          <a:sx n="65" d="100"/>
          <a:sy n="65" d="100"/>
        </p:scale>
        <p:origin x="10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03AAC-D04A-4675-9E10-1CD7E3B8D38E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3E939-A9C4-4AA6-BEDC-846384ED4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433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추가적으로 오른편에 속성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브러시</a:t>
            </a:r>
            <a:r>
              <a:rPr lang="en-US" altLang="ko-KR" dirty="0" smtClean="0"/>
              <a:t>-&gt;</a:t>
            </a:r>
            <a:r>
              <a:rPr lang="en-US" altLang="ko-KR" baseline="0" dirty="0" smtClean="0"/>
              <a:t>Background/Foreground </a:t>
            </a:r>
            <a:r>
              <a:rPr lang="ko-KR" altLang="en-US" baseline="0" dirty="0" smtClean="0"/>
              <a:t>등등 </a:t>
            </a:r>
            <a:r>
              <a:rPr lang="en-US" altLang="ko-KR" baseline="0" dirty="0" smtClean="0"/>
              <a:t>-&gt;</a:t>
            </a:r>
            <a:r>
              <a:rPr lang="ko-KR" altLang="en-US" baseline="0" dirty="0" err="1" smtClean="0"/>
              <a:t>그라데이션</a:t>
            </a:r>
            <a:r>
              <a:rPr lang="ko-KR" altLang="en-US" baseline="0" dirty="0" smtClean="0"/>
              <a:t> 브러시 이용하면 더 </a:t>
            </a:r>
            <a:r>
              <a:rPr lang="ko-KR" altLang="en-US" baseline="0" dirty="0" err="1" smtClean="0"/>
              <a:t>있어보이고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더 풍부한 </a:t>
            </a:r>
            <a:r>
              <a:rPr lang="en-US" altLang="ko-KR" baseline="0" dirty="0" smtClean="0"/>
              <a:t>UI</a:t>
            </a:r>
            <a:r>
              <a:rPr lang="ko-KR" altLang="en-US" baseline="0" dirty="0" smtClean="0"/>
              <a:t>를 만들 수 있음</a:t>
            </a:r>
            <a:endParaRPr lang="en-US" altLang="ko-KR" baseline="0" dirty="0" smtClean="0"/>
          </a:p>
          <a:p>
            <a:r>
              <a:rPr lang="ko-KR" altLang="en-US" baseline="0" dirty="0" smtClean="0"/>
              <a:t>색상을 클릭하고 </a:t>
            </a:r>
            <a:r>
              <a:rPr lang="en-US" altLang="ko-KR" baseline="0" dirty="0" smtClean="0"/>
              <a:t>Stop</a:t>
            </a:r>
            <a:r>
              <a:rPr lang="ko-KR" altLang="en-US" baseline="0" dirty="0" smtClean="0"/>
              <a:t>을 정해주면 됨</a:t>
            </a:r>
            <a:endParaRPr lang="en-US" altLang="ko-KR" baseline="0" dirty="0" smtClean="0"/>
          </a:p>
          <a:p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ControlTemplate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말그대로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차체의 외형을 정의하는 요소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ContentPresenter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컨트롤의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속성에 넣어주는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엘리먼트가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표현되게 됨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원래의 소스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HorizontalAlignment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="{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TemplateBinding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HorizontalAlignment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}"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 속성에서 지정해준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HorizontalAlignment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속성값을 사용하겠다는 뜻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en-US" altLang="ko-KR" dirty="0" smtClean="0"/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XAML Resource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WPF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어플리케이션에서 재사용될 수 있는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object(Brush,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FontSize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Style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 Resources (Local Resources)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반복되는 배경색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글자색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Margin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아래와 같이 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Window.Resource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영역에 정의함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정의할 때는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x:Key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속성에 고유한 이름을 입력하고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버튼에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Resouce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적용할 때는 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StaticResource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구문을 사용한다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3E939-A9C4-4AA6-BEDC-846384ED43E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041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dirty="0" err="1" smtClean="0"/>
              <a:t>WPF와</a:t>
            </a:r>
            <a:r>
              <a:rPr lang="ko-KR" altLang="ko-KR" dirty="0" smtClean="0"/>
              <a:t> </a:t>
            </a:r>
            <a:r>
              <a:rPr lang="ko-KR" altLang="ko-KR" dirty="0" err="1" smtClean="0"/>
              <a:t>WinForms는</a:t>
            </a:r>
            <a:r>
              <a:rPr lang="ko-KR" altLang="ko-KR" dirty="0" smtClean="0"/>
              <a:t> 두 가지 별개의 UI 프레임 워크입니다. 둘 다 Microsoft에서 만들었습니다. </a:t>
            </a:r>
            <a:r>
              <a:rPr lang="ko-KR" altLang="ko-KR" dirty="0" err="1" smtClean="0"/>
              <a:t>WPF는</a:t>
            </a:r>
            <a:r>
              <a:rPr lang="ko-KR" altLang="ko-KR" dirty="0" smtClean="0"/>
              <a:t> 최초의 .NET UI 프레임 워크 인 </a:t>
            </a:r>
            <a:r>
              <a:rPr lang="ko-KR" altLang="ko-KR" dirty="0" err="1" smtClean="0"/>
              <a:t>WinForms에</a:t>
            </a:r>
            <a:r>
              <a:rPr lang="ko-KR" altLang="ko-KR" dirty="0" smtClean="0"/>
              <a:t> 대한보다 현대적인 대안을 의미합니다. 이 둘 사이의 전환을 줄이기 위해 </a:t>
            </a:r>
            <a:r>
              <a:rPr lang="ko-KR" altLang="ko-KR" dirty="0" err="1" smtClean="0"/>
              <a:t>Microsoft는</a:t>
            </a:r>
            <a:r>
              <a:rPr lang="ko-KR" altLang="ko-KR" dirty="0" smtClean="0"/>
              <a:t> </a:t>
            </a:r>
            <a:r>
              <a:rPr lang="ko-KR" altLang="ko-KR" dirty="0" err="1" smtClean="0"/>
              <a:t>WinForms</a:t>
            </a:r>
            <a:r>
              <a:rPr lang="ko-KR" altLang="ko-KR" dirty="0" smtClean="0"/>
              <a:t> 컨트롤이 WPF 응용 프로그램 내에서 계속 사용될 수 </a:t>
            </a:r>
            <a:r>
              <a:rPr lang="ko-KR" altLang="ko-KR" dirty="0" err="1" smtClean="0"/>
              <a:t>있도록했습니다</a:t>
            </a:r>
            <a:r>
              <a:rPr lang="ko-KR" altLang="ko-KR" dirty="0" smtClean="0"/>
              <a:t>. </a:t>
            </a:r>
            <a:r>
              <a:rPr lang="ko-KR" altLang="ko-KR" dirty="0" err="1" smtClean="0"/>
              <a:t>WindowsFormsHost를</a:t>
            </a:r>
            <a:r>
              <a:rPr lang="ko-KR" altLang="ko-KR" dirty="0" smtClean="0"/>
              <a:t> </a:t>
            </a:r>
            <a:r>
              <a:rPr lang="ko-KR" altLang="ko-KR" dirty="0" err="1" smtClean="0"/>
              <a:t>통해이</a:t>
            </a:r>
            <a:r>
              <a:rPr lang="ko-KR" altLang="ko-KR" dirty="0" smtClean="0"/>
              <a:t> 작업을 수행 할 수 </a:t>
            </a:r>
            <a:r>
              <a:rPr lang="ko-KR" altLang="ko-KR" dirty="0" err="1" smtClean="0"/>
              <a:t>있습니다.이</a:t>
            </a:r>
            <a:r>
              <a:rPr lang="ko-KR" altLang="ko-KR" dirty="0" smtClean="0"/>
              <a:t> </a:t>
            </a:r>
            <a:r>
              <a:rPr lang="ko-KR" altLang="ko-KR" dirty="0" err="1" smtClean="0"/>
              <a:t>기사에서는이</a:t>
            </a:r>
            <a:r>
              <a:rPr lang="ko-KR" altLang="ko-KR" dirty="0" smtClean="0"/>
              <a:t> 기사에서 설명합니다. </a:t>
            </a:r>
            <a:r>
              <a:rPr lang="ko-KR" altLang="ko-KR" dirty="0" err="1" smtClean="0"/>
              <a:t>WinForms의</a:t>
            </a:r>
            <a:r>
              <a:rPr lang="ko-KR" altLang="ko-KR" dirty="0" smtClean="0"/>
              <a:t> </a:t>
            </a:r>
            <a:r>
              <a:rPr lang="ko-KR" altLang="ko-KR" dirty="0" err="1" smtClean="0"/>
              <a:t>WindowsFormsHost</a:t>
            </a:r>
            <a:r>
              <a:rPr lang="ko-KR" altLang="ko-KR" dirty="0" smtClean="0"/>
              <a:t> 및 컨트롤을 사용하려면 응용 프로그램에서 다음 어셈블리에 대한 참조를 </a:t>
            </a:r>
            <a:r>
              <a:rPr lang="ko-KR" altLang="ko-KR" dirty="0" err="1" smtClean="0"/>
              <a:t>추가해야합니다</a:t>
            </a:r>
            <a:r>
              <a:rPr lang="ko-KR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3E939-A9C4-4AA6-BEDC-846384ED43E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079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3E939-A9C4-4AA6-BEDC-846384ED43E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354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E98D-1616-4021-AA7E-E920AE6116A0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A0DC-883B-4FD5-A1E0-14929A46D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04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E98D-1616-4021-AA7E-E920AE6116A0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A0DC-883B-4FD5-A1E0-14929A46D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60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E98D-1616-4021-AA7E-E920AE6116A0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A0DC-883B-4FD5-A1E0-14929A46D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67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E98D-1616-4021-AA7E-E920AE6116A0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A0DC-883B-4FD5-A1E0-14929A46D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137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E98D-1616-4021-AA7E-E920AE6116A0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A0DC-883B-4FD5-A1E0-14929A46D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40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E98D-1616-4021-AA7E-E920AE6116A0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A0DC-883B-4FD5-A1E0-14929A46D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05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E98D-1616-4021-AA7E-E920AE6116A0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A0DC-883B-4FD5-A1E0-14929A46D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28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E98D-1616-4021-AA7E-E920AE6116A0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A0DC-883B-4FD5-A1E0-14929A46D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965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E98D-1616-4021-AA7E-E920AE6116A0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A0DC-883B-4FD5-A1E0-14929A46D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551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E98D-1616-4021-AA7E-E920AE6116A0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A0DC-883B-4FD5-A1E0-14929A46D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75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E98D-1616-4021-AA7E-E920AE6116A0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A0DC-883B-4FD5-A1E0-14929A46D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46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0E98D-1616-4021-AA7E-E920AE6116A0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8A0DC-883B-4FD5-A1E0-14929A46D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430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wprogramming.tistory.com/26" TargetMode="External"/><Relationship Id="rId2" Type="http://schemas.openxmlformats.org/officeDocument/2006/relationships/hyperlink" Target="https://hahahoho5915.tistory.com/15(TCP/IP%204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arhem.tistory.com/3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79065" y="2758480"/>
            <a:ext cx="61796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chemeClr val="accent4">
                    <a:lumMod val="75000"/>
                  </a:schemeClr>
                </a:solidFill>
              </a:rPr>
              <a:t>7. </a:t>
            </a:r>
            <a:r>
              <a:rPr lang="ko-KR" altLang="en-US" sz="3000" b="1" dirty="0" smtClean="0">
                <a:solidFill>
                  <a:schemeClr val="accent4">
                    <a:lumMod val="75000"/>
                  </a:schemeClr>
                </a:solidFill>
              </a:rPr>
              <a:t>잡다한 컨트롤들</a:t>
            </a:r>
            <a:endParaRPr lang="ko-KR" altLang="en-US" sz="3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4" name="Google Shape;92;p14"/>
          <p:cNvSpPr/>
          <p:nvPr/>
        </p:nvSpPr>
        <p:spPr>
          <a:xfrm>
            <a:off x="5596107" y="3822516"/>
            <a:ext cx="88534" cy="146927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93;p14"/>
          <p:cNvSpPr/>
          <p:nvPr/>
        </p:nvSpPr>
        <p:spPr>
          <a:xfrm>
            <a:off x="5713427" y="3822521"/>
            <a:ext cx="88476" cy="147314"/>
          </a:xfrm>
          <a:prstGeom prst="rect">
            <a:avLst/>
          </a:prstGeom>
          <a:solidFill>
            <a:srgbClr val="5B44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94;p14"/>
          <p:cNvSpPr/>
          <p:nvPr/>
        </p:nvSpPr>
        <p:spPr>
          <a:xfrm>
            <a:off x="5830739" y="3822521"/>
            <a:ext cx="88476" cy="147314"/>
          </a:xfrm>
          <a:prstGeom prst="rect">
            <a:avLst/>
          </a:prstGeom>
          <a:solidFill>
            <a:srgbClr val="3D9F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95;p14"/>
          <p:cNvSpPr/>
          <p:nvPr/>
        </p:nvSpPr>
        <p:spPr>
          <a:xfrm>
            <a:off x="5948051" y="3822521"/>
            <a:ext cx="88476" cy="147314"/>
          </a:xfrm>
          <a:prstGeom prst="rect">
            <a:avLst/>
          </a:prstGeom>
          <a:solidFill>
            <a:srgbClr val="FEB83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96;p14"/>
          <p:cNvSpPr txBox="1"/>
          <p:nvPr/>
        </p:nvSpPr>
        <p:spPr>
          <a:xfrm>
            <a:off x="4461614" y="4479481"/>
            <a:ext cx="27382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200" b="1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2-1</a:t>
            </a:r>
            <a:r>
              <a:rPr lang="ko-KR" altLang="en-US" sz="2200" b="1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팀 이우용</a:t>
            </a:r>
            <a:endParaRPr sz="22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45735" y="1379160"/>
            <a:ext cx="3693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4"/>
                </a:solidFill>
              </a:rPr>
              <a:t>C# </a:t>
            </a:r>
            <a:r>
              <a:rPr lang="ko-KR" altLang="en-US" sz="3600" b="1" dirty="0" smtClean="0">
                <a:solidFill>
                  <a:schemeClr val="accent4"/>
                </a:solidFill>
              </a:rPr>
              <a:t>사내</a:t>
            </a:r>
            <a:r>
              <a:rPr lang="en-US" altLang="ko-KR" sz="3600" b="1" dirty="0" smtClean="0">
                <a:solidFill>
                  <a:schemeClr val="accent4"/>
                </a:solidFill>
              </a:rPr>
              <a:t> </a:t>
            </a:r>
            <a:r>
              <a:rPr lang="ko-KR" altLang="en-US" sz="3600" b="1" dirty="0" smtClean="0">
                <a:solidFill>
                  <a:schemeClr val="accent4"/>
                </a:solidFill>
              </a:rPr>
              <a:t>스터디</a:t>
            </a:r>
            <a:endParaRPr lang="ko-KR" altLang="en-US" sz="36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861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8939" y="688924"/>
            <a:ext cx="55421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/>
              <a:t>목차</a:t>
            </a:r>
            <a:endParaRPr lang="ko-KR" altLang="en-US" sz="3000" b="1" dirty="0"/>
          </a:p>
        </p:txBody>
      </p:sp>
      <p:sp>
        <p:nvSpPr>
          <p:cNvPr id="5" name="Google Shape;103;p15"/>
          <p:cNvSpPr/>
          <p:nvPr/>
        </p:nvSpPr>
        <p:spPr>
          <a:xfrm>
            <a:off x="1606474" y="1554446"/>
            <a:ext cx="640080" cy="640080"/>
          </a:xfrm>
          <a:prstGeom prst="roundRect">
            <a:avLst>
              <a:gd name="adj" fmla="val 29384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6" name="Google Shape;105;p15"/>
          <p:cNvSpPr/>
          <p:nvPr/>
        </p:nvSpPr>
        <p:spPr>
          <a:xfrm>
            <a:off x="1606474" y="2708266"/>
            <a:ext cx="640080" cy="640080"/>
          </a:xfrm>
          <a:prstGeom prst="roundRect">
            <a:avLst>
              <a:gd name="adj" fmla="val 29384"/>
            </a:avLst>
          </a:prstGeom>
          <a:solidFill>
            <a:srgbClr val="FEB834"/>
          </a:solidFill>
          <a:ln w="12700" cap="flat" cmpd="sng">
            <a:solidFill>
              <a:srgbClr val="FEB83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/>
          </a:p>
        </p:txBody>
      </p:sp>
      <p:sp>
        <p:nvSpPr>
          <p:cNvPr id="7" name="Google Shape;107;p15"/>
          <p:cNvSpPr/>
          <p:nvPr/>
        </p:nvSpPr>
        <p:spPr>
          <a:xfrm>
            <a:off x="1606474" y="3860431"/>
            <a:ext cx="640080" cy="640080"/>
          </a:xfrm>
          <a:prstGeom prst="roundRect">
            <a:avLst>
              <a:gd name="adj" fmla="val 29384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07;p15"/>
          <p:cNvSpPr/>
          <p:nvPr/>
        </p:nvSpPr>
        <p:spPr>
          <a:xfrm>
            <a:off x="1606474" y="5047704"/>
            <a:ext cx="640080" cy="640080"/>
          </a:xfrm>
          <a:prstGeom prst="roundRect">
            <a:avLst>
              <a:gd name="adj" fmla="val 29384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09385" y="1674431"/>
            <a:ext cx="4672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Border Control</a:t>
            </a:r>
            <a:endParaRPr lang="ko-KR" alt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609384" y="2828251"/>
            <a:ext cx="7170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Slider </a:t>
            </a:r>
            <a:r>
              <a:rPr lang="en-US" altLang="ko-KR" sz="2000" b="1" dirty="0"/>
              <a:t>Control</a:t>
            </a:r>
            <a:r>
              <a:rPr lang="en-US" altLang="ko-KR" sz="2000" b="1" dirty="0" smtClean="0"/>
              <a:t> / Progress Bar </a:t>
            </a:r>
            <a:r>
              <a:rPr lang="en-US" altLang="ko-KR" sz="2000" b="1" dirty="0"/>
              <a:t>Control</a:t>
            </a:r>
            <a:endParaRPr lang="ko-KR" alt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609384" y="3991567"/>
            <a:ext cx="4672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WindowsFormsHost</a:t>
            </a:r>
            <a:r>
              <a:rPr lang="en-US" altLang="ko-KR" sz="2000" b="1" dirty="0" smtClean="0"/>
              <a:t> </a:t>
            </a:r>
            <a:r>
              <a:rPr lang="en-US" altLang="ko-KR" sz="2000" b="1" dirty="0"/>
              <a:t>Control</a:t>
            </a:r>
            <a:endParaRPr lang="ko-KR" alt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609384" y="5156538"/>
            <a:ext cx="7002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그 외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99930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7898" y="879160"/>
            <a:ext cx="5542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Border Control</a:t>
            </a:r>
            <a:endParaRPr lang="ko-KR" altLang="en-US" sz="2400" b="1" dirty="0"/>
          </a:p>
        </p:txBody>
      </p:sp>
      <p:sp>
        <p:nvSpPr>
          <p:cNvPr id="20" name="Google Shape;113;p16"/>
          <p:cNvSpPr/>
          <p:nvPr/>
        </p:nvSpPr>
        <p:spPr>
          <a:xfrm>
            <a:off x="136175" y="174812"/>
            <a:ext cx="11806517" cy="6535270"/>
          </a:xfrm>
          <a:prstGeom prst="rect">
            <a:avLst/>
          </a:prstGeom>
          <a:noFill/>
          <a:ln w="12700" cap="flat" cmpd="sng">
            <a:solidFill>
              <a:srgbClr val="3D9FA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103;p15"/>
          <p:cNvSpPr/>
          <p:nvPr/>
        </p:nvSpPr>
        <p:spPr>
          <a:xfrm>
            <a:off x="675764" y="789953"/>
            <a:ext cx="640080" cy="640080"/>
          </a:xfrm>
          <a:prstGeom prst="roundRect">
            <a:avLst>
              <a:gd name="adj" fmla="val 29384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13" name="TextBox 12"/>
          <p:cNvSpPr txBox="1"/>
          <p:nvPr/>
        </p:nvSpPr>
        <p:spPr>
          <a:xfrm>
            <a:off x="1577898" y="1978729"/>
            <a:ext cx="762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테두리를 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레이아웃을 깔끔하게 하기 위해서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77898" y="2899436"/>
            <a:ext cx="9400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round </a:t>
            </a:r>
            <a:r>
              <a:rPr lang="en-US" altLang="ko-KR" dirty="0" smtClean="0"/>
              <a:t>corners – Control</a:t>
            </a:r>
            <a:r>
              <a:rPr lang="ko-KR" altLang="en-US" dirty="0" smtClean="0"/>
              <a:t>들을 둥글게 만들기</a:t>
            </a:r>
            <a:endParaRPr lang="en-US" altLang="ko-KR" dirty="0"/>
          </a:p>
        </p:txBody>
      </p:sp>
      <p:sp>
        <p:nvSpPr>
          <p:cNvPr id="16" name="Google Shape;136;p17"/>
          <p:cNvSpPr/>
          <p:nvPr/>
        </p:nvSpPr>
        <p:spPr>
          <a:xfrm>
            <a:off x="1246566" y="2059523"/>
            <a:ext cx="198032" cy="19803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36;p17"/>
          <p:cNvSpPr/>
          <p:nvPr/>
        </p:nvSpPr>
        <p:spPr>
          <a:xfrm>
            <a:off x="1246566" y="2977435"/>
            <a:ext cx="198032" cy="19803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594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9298" y="965098"/>
            <a:ext cx="8028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Slider Control / Progress Bar Control</a:t>
            </a:r>
            <a:endParaRPr lang="ko-KR" altLang="en-US" sz="2400" b="1" dirty="0"/>
          </a:p>
        </p:txBody>
      </p:sp>
      <p:sp>
        <p:nvSpPr>
          <p:cNvPr id="7" name="Google Shape;113;p16"/>
          <p:cNvSpPr/>
          <p:nvPr/>
        </p:nvSpPr>
        <p:spPr>
          <a:xfrm>
            <a:off x="136175" y="174812"/>
            <a:ext cx="11806517" cy="6535270"/>
          </a:xfrm>
          <a:prstGeom prst="rect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05;p15"/>
          <p:cNvSpPr/>
          <p:nvPr/>
        </p:nvSpPr>
        <p:spPr>
          <a:xfrm>
            <a:off x="602864" y="875890"/>
            <a:ext cx="640080" cy="640080"/>
          </a:xfrm>
          <a:prstGeom prst="roundRect">
            <a:avLst>
              <a:gd name="adj" fmla="val 29384"/>
            </a:avLst>
          </a:prstGeom>
          <a:solidFill>
            <a:srgbClr val="FEB834"/>
          </a:solidFill>
          <a:ln w="12700" cap="flat" cmpd="sng">
            <a:solidFill>
              <a:srgbClr val="FEB83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291514" y="1904706"/>
            <a:ext cx="2160270" cy="5715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TCP 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607123" y="1856065"/>
            <a:ext cx="2160270" cy="5715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TCP Client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>
            <a:stCxn id="12" idx="2"/>
          </p:cNvCxnSpPr>
          <p:nvPr/>
        </p:nvCxnSpPr>
        <p:spPr>
          <a:xfrm flipH="1">
            <a:off x="3356517" y="2476206"/>
            <a:ext cx="15132" cy="3913443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657170" y="2293749"/>
            <a:ext cx="0" cy="3962085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71648" y="2670755"/>
            <a:ext cx="2920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 : </a:t>
            </a:r>
            <a:r>
              <a:rPr lang="en-US" altLang="ko-KR" dirty="0" err="1" smtClean="0"/>
              <a:t>server.Start</a:t>
            </a:r>
            <a:r>
              <a:rPr lang="en-US" altLang="ko-KR" dirty="0" smtClean="0"/>
              <a:t>();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96225" y="3040087"/>
            <a:ext cx="361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 : </a:t>
            </a:r>
            <a:r>
              <a:rPr lang="en-US" altLang="ko-KR" dirty="0" err="1"/>
              <a:t>client.Connect</a:t>
            </a:r>
            <a:r>
              <a:rPr lang="en-US" altLang="ko-KR" dirty="0"/>
              <a:t>(</a:t>
            </a:r>
            <a:r>
              <a:rPr lang="en-US" altLang="ko-KR" dirty="0" err="1"/>
              <a:t>serverAddress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95572" y="3409419"/>
            <a:ext cx="351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 : </a:t>
            </a:r>
            <a:r>
              <a:rPr lang="en-US" altLang="ko-KR" dirty="0" err="1"/>
              <a:t>server.AcceptTcpClient</a:t>
            </a:r>
            <a:r>
              <a:rPr lang="en-US" altLang="ko-KR" dirty="0"/>
              <a:t>();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696223" y="4031117"/>
            <a:ext cx="424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 : stream</a:t>
            </a:r>
            <a:r>
              <a:rPr lang="ko-KR" altLang="en-US" dirty="0" smtClean="0"/>
              <a:t>을 통한 데이터 전송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401146" y="4148083"/>
            <a:ext cx="2105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 : stream </a:t>
            </a:r>
            <a:r>
              <a:rPr lang="ko-KR" altLang="en-US" dirty="0" smtClean="0"/>
              <a:t>받기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714544" y="4913736"/>
            <a:ext cx="2105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 : </a:t>
            </a:r>
            <a:r>
              <a:rPr lang="ko-KR" altLang="en-US" dirty="0" smtClean="0"/>
              <a:t>연결 종료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408712" y="5637286"/>
            <a:ext cx="3153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 : </a:t>
            </a:r>
            <a:r>
              <a:rPr lang="ko-KR" altLang="en-US" dirty="0" smtClean="0"/>
              <a:t>연결 및 서버 종료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408712" y="4483794"/>
            <a:ext cx="2105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데이터 저장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3371649" y="3224753"/>
            <a:ext cx="4324576" cy="4102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3371649" y="3901475"/>
            <a:ext cx="4324576" cy="4102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3371649" y="4517415"/>
            <a:ext cx="4285521" cy="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3362218" y="4147028"/>
            <a:ext cx="4324576" cy="4102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02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1776" y="992832"/>
            <a:ext cx="7582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 </a:t>
            </a:r>
            <a:r>
              <a:rPr lang="en-US" altLang="ko-KR" sz="2400" b="1" dirty="0" err="1" smtClean="0"/>
              <a:t>WindowsFormsHost</a:t>
            </a:r>
            <a:r>
              <a:rPr lang="en-US" altLang="ko-KR" sz="2400" b="1" dirty="0" smtClean="0"/>
              <a:t> </a:t>
            </a:r>
            <a:r>
              <a:rPr lang="en-US" altLang="ko-KR" sz="2400" b="1" dirty="0"/>
              <a:t>Control</a:t>
            </a:r>
            <a:endParaRPr lang="ko-KR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94262" y="1862254"/>
            <a:ext cx="7634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프로토콜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상호간의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수신자</a:t>
            </a:r>
            <a:r>
              <a:rPr lang="en-US" altLang="ko-KR" dirty="0" smtClean="0"/>
              <a:t>-</a:t>
            </a:r>
            <a:r>
              <a:rPr lang="ko-KR" altLang="en-US" dirty="0" smtClean="0"/>
              <a:t>송신자</a:t>
            </a:r>
            <a:r>
              <a:rPr lang="en-US" altLang="ko-KR" dirty="0" smtClean="0"/>
              <a:t>) </a:t>
            </a:r>
            <a:r>
              <a:rPr lang="ko-KR" altLang="en-US" dirty="0" smtClean="0"/>
              <a:t>약속된 데이터 구조를 설계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494263" y="2546266"/>
            <a:ext cx="661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P. 743~p.760 (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)</a:t>
            </a:r>
          </a:p>
        </p:txBody>
      </p:sp>
      <p:sp>
        <p:nvSpPr>
          <p:cNvPr id="7" name="Google Shape;107;p15"/>
          <p:cNvSpPr/>
          <p:nvPr/>
        </p:nvSpPr>
        <p:spPr>
          <a:xfrm>
            <a:off x="546409" y="882922"/>
            <a:ext cx="640080" cy="640080"/>
          </a:xfrm>
          <a:prstGeom prst="roundRect">
            <a:avLst>
              <a:gd name="adj" fmla="val 29384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13;p16"/>
          <p:cNvSpPr/>
          <p:nvPr/>
        </p:nvSpPr>
        <p:spPr>
          <a:xfrm>
            <a:off x="136175" y="174812"/>
            <a:ext cx="11806517" cy="6535270"/>
          </a:xfrm>
          <a:prstGeom prst="rect">
            <a:avLst/>
          </a:prstGeom>
          <a:noFill/>
          <a:ln w="12700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36;p17"/>
          <p:cNvSpPr/>
          <p:nvPr/>
        </p:nvSpPr>
        <p:spPr>
          <a:xfrm>
            <a:off x="1296231" y="1947905"/>
            <a:ext cx="198032" cy="19803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36;p17"/>
          <p:cNvSpPr/>
          <p:nvPr/>
        </p:nvSpPr>
        <p:spPr>
          <a:xfrm>
            <a:off x="1296231" y="2644862"/>
            <a:ext cx="198032" cy="19803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909783" y="3437497"/>
            <a:ext cx="2364816" cy="6669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File Upload Protocol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21496" y="2949765"/>
            <a:ext cx="7609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/>
              <a:t>DLL</a:t>
            </a:r>
            <a:endParaRPr lang="ko-KR" altLang="en-US" sz="2200" dirty="0"/>
          </a:p>
        </p:txBody>
      </p:sp>
      <p:sp>
        <p:nvSpPr>
          <p:cNvPr id="14" name="Google Shape;107;p15"/>
          <p:cNvSpPr/>
          <p:nvPr/>
        </p:nvSpPr>
        <p:spPr>
          <a:xfrm>
            <a:off x="1721697" y="4104477"/>
            <a:ext cx="2155080" cy="640080"/>
          </a:xfrm>
          <a:prstGeom prst="roundRect">
            <a:avLst>
              <a:gd name="adj" fmla="val 29384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07;p15"/>
          <p:cNvSpPr/>
          <p:nvPr/>
        </p:nvSpPr>
        <p:spPr>
          <a:xfrm>
            <a:off x="8531105" y="4104477"/>
            <a:ext cx="2155080" cy="640080"/>
          </a:xfrm>
          <a:prstGeom prst="roundRect">
            <a:avLst>
              <a:gd name="adj" fmla="val 29384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Receiver</a:t>
            </a:r>
            <a:endParaRPr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72269" y="3676836"/>
            <a:ext cx="9753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/>
              <a:t>Client</a:t>
            </a:r>
            <a:endParaRPr lang="ko-KR" altLang="en-US" sz="2200" dirty="0"/>
          </a:p>
        </p:txBody>
      </p:sp>
      <p:sp>
        <p:nvSpPr>
          <p:cNvPr id="17" name="TextBox 16"/>
          <p:cNvSpPr txBox="1"/>
          <p:nvPr/>
        </p:nvSpPr>
        <p:spPr>
          <a:xfrm>
            <a:off x="9167457" y="3691786"/>
            <a:ext cx="11389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/>
              <a:t>Server</a:t>
            </a:r>
            <a:endParaRPr lang="ko-KR" altLang="en-US" sz="2200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097099"/>
              </p:ext>
            </p:extLst>
          </p:nvPr>
        </p:nvGraphicFramePr>
        <p:xfrm>
          <a:off x="4273978" y="4395446"/>
          <a:ext cx="3628874" cy="1338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053">
                  <a:extLst>
                    <a:ext uri="{9D8B030D-6E8A-4147-A177-3AD203B41FA5}">
                      <a16:colId xmlns:a16="http://schemas.microsoft.com/office/drawing/2014/main" val="4086623308"/>
                    </a:ext>
                  </a:extLst>
                </a:gridCol>
                <a:gridCol w="1642821">
                  <a:extLst>
                    <a:ext uri="{9D8B030D-6E8A-4147-A177-3AD203B41FA5}">
                      <a16:colId xmlns:a16="http://schemas.microsoft.com/office/drawing/2014/main" val="4122721712"/>
                    </a:ext>
                  </a:extLst>
                </a:gridCol>
              </a:tblGrid>
              <a:tr h="4245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Header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Body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594157"/>
                  </a:ext>
                </a:extLst>
              </a:tr>
              <a:tr h="5712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MessageType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Body</a:t>
                      </a:r>
                      <a:r>
                        <a:rPr lang="en-US" altLang="ko-KR" baseline="0" dirty="0" smtClean="0"/>
                        <a:t> Length</a:t>
                      </a:r>
                      <a:r>
                        <a:rPr lang="ko-KR" altLang="en-US" baseline="0" dirty="0" smtClean="0"/>
                        <a:t> 등</a:t>
                      </a:r>
                      <a:endParaRPr lang="en-US" altLang="ko-KR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FileName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Response</a:t>
                      </a:r>
                    </a:p>
                    <a:p>
                      <a:pPr latinLnBrk="1"/>
                      <a:r>
                        <a:rPr lang="en-US" altLang="ko-KR" dirty="0" smtClean="0"/>
                        <a:t>Data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등등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796741"/>
                  </a:ext>
                </a:extLst>
              </a:tr>
            </a:tbl>
          </a:graphicData>
        </a:graphic>
      </p:graphicFrame>
      <p:cxnSp>
        <p:nvCxnSpPr>
          <p:cNvPr id="25" name="직선 화살표 연결선 24"/>
          <p:cNvCxnSpPr>
            <a:stCxn id="14" idx="3"/>
            <a:endCxn id="15" idx="1"/>
          </p:cNvCxnSpPr>
          <p:nvPr/>
        </p:nvCxnSpPr>
        <p:spPr>
          <a:xfrm>
            <a:off x="3876777" y="4424517"/>
            <a:ext cx="4654328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아래쪽 화살표 25"/>
          <p:cNvSpPr/>
          <p:nvPr/>
        </p:nvSpPr>
        <p:spPr>
          <a:xfrm flipH="1">
            <a:off x="5859778" y="4089942"/>
            <a:ext cx="506185" cy="32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17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1044" y="847972"/>
            <a:ext cx="7582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여러가지 네트워크 전송 </a:t>
            </a:r>
            <a:r>
              <a:rPr lang="ko-KR" altLang="en-US" sz="2400" b="1" dirty="0" smtClean="0"/>
              <a:t>방식</a:t>
            </a:r>
            <a:endParaRPr lang="ko-KR" alt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182029" y="1649941"/>
            <a:ext cx="9314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</a:t>
            </a:r>
            <a:r>
              <a:rPr lang="ko-KR" altLang="en-US" dirty="0" err="1" smtClean="0"/>
              <a:t>유니캐스트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: 1:1 </a:t>
            </a:r>
            <a:r>
              <a:rPr lang="ko-KR" altLang="en-US" dirty="0" smtClean="0"/>
              <a:t>통신방식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/>
              <a:t>MAC </a:t>
            </a:r>
            <a:r>
              <a:rPr lang="ko-KR" altLang="en-US" dirty="0"/>
              <a:t>기반으로 상대측 </a:t>
            </a:r>
            <a:r>
              <a:rPr lang="en-US" altLang="ko-KR" dirty="0"/>
              <a:t>IP</a:t>
            </a:r>
            <a:r>
              <a:rPr lang="ko-KR" altLang="en-US" dirty="0"/>
              <a:t>주소를 </a:t>
            </a:r>
            <a:r>
              <a:rPr lang="ko-KR" altLang="en-US" dirty="0" smtClean="0"/>
              <a:t>목적지로 설정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22660" y="2118627"/>
            <a:ext cx="1062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/>
              <a:t>브로드캐스트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같은 네트워크에 포함된 </a:t>
            </a:r>
            <a:r>
              <a:rPr lang="ko-KR" altLang="en-US" dirty="0" smtClean="0"/>
              <a:t>장비 전체에 무조건 수신</a:t>
            </a:r>
            <a:endParaRPr lang="en-US" altLang="ko-KR" dirty="0" smtClean="0"/>
          </a:p>
        </p:txBody>
      </p:sp>
      <p:sp>
        <p:nvSpPr>
          <p:cNvPr id="8" name="Google Shape;136;p17"/>
          <p:cNvSpPr/>
          <p:nvPr/>
        </p:nvSpPr>
        <p:spPr>
          <a:xfrm>
            <a:off x="1182027" y="1735592"/>
            <a:ext cx="198032" cy="19803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07;p15"/>
          <p:cNvSpPr/>
          <p:nvPr/>
        </p:nvSpPr>
        <p:spPr>
          <a:xfrm>
            <a:off x="541947" y="748277"/>
            <a:ext cx="640080" cy="640080"/>
          </a:xfrm>
          <a:prstGeom prst="roundRect">
            <a:avLst>
              <a:gd name="adj" fmla="val 29384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13;p16"/>
          <p:cNvSpPr/>
          <p:nvPr/>
        </p:nvSpPr>
        <p:spPr>
          <a:xfrm>
            <a:off x="136175" y="174812"/>
            <a:ext cx="11806517" cy="6535270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36;p17"/>
          <p:cNvSpPr/>
          <p:nvPr/>
        </p:nvSpPr>
        <p:spPr>
          <a:xfrm>
            <a:off x="1182027" y="2221752"/>
            <a:ext cx="198032" cy="19803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766" y="3940691"/>
            <a:ext cx="1054076" cy="84797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250" y="3938780"/>
            <a:ext cx="1054076" cy="84797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250" y="2528836"/>
            <a:ext cx="1054076" cy="84797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250" y="5348724"/>
            <a:ext cx="1054076" cy="847972"/>
          </a:xfrm>
          <a:prstGeom prst="rect">
            <a:avLst/>
          </a:prstGeom>
        </p:spPr>
      </p:pic>
      <p:cxnSp>
        <p:nvCxnSpPr>
          <p:cNvPr id="18" name="직선 화살표 연결선 17"/>
          <p:cNvCxnSpPr>
            <a:endCxn id="3" idx="3"/>
          </p:cNvCxnSpPr>
          <p:nvPr/>
        </p:nvCxnSpPr>
        <p:spPr>
          <a:xfrm flipH="1">
            <a:off x="3601842" y="4362881"/>
            <a:ext cx="4405690" cy="1796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5721531" y="2979027"/>
            <a:ext cx="2312126" cy="1383739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708468" y="4362766"/>
            <a:ext cx="2273516" cy="1409944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7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1044" y="847972"/>
            <a:ext cx="7582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여러가지 네트워크 전송 </a:t>
            </a:r>
            <a:r>
              <a:rPr lang="ko-KR" altLang="en-US" sz="2400" b="1" dirty="0" smtClean="0"/>
              <a:t>방식</a:t>
            </a:r>
            <a:endParaRPr lang="ko-KR" altLang="en-US" sz="2400" b="1" dirty="0"/>
          </a:p>
        </p:txBody>
      </p:sp>
      <p:sp>
        <p:nvSpPr>
          <p:cNvPr id="9" name="Google Shape;107;p15"/>
          <p:cNvSpPr/>
          <p:nvPr/>
        </p:nvSpPr>
        <p:spPr>
          <a:xfrm>
            <a:off x="541947" y="748277"/>
            <a:ext cx="640080" cy="640080"/>
          </a:xfrm>
          <a:prstGeom prst="roundRect">
            <a:avLst>
              <a:gd name="adj" fmla="val 29384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13;p16"/>
          <p:cNvSpPr/>
          <p:nvPr/>
        </p:nvSpPr>
        <p:spPr>
          <a:xfrm>
            <a:off x="136175" y="174812"/>
            <a:ext cx="11806517" cy="6535270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766" y="3940691"/>
            <a:ext cx="1054076" cy="84797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250" y="3938780"/>
            <a:ext cx="1054076" cy="84797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250" y="2528836"/>
            <a:ext cx="1054076" cy="84797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250" y="5348724"/>
            <a:ext cx="1054076" cy="847972"/>
          </a:xfrm>
          <a:prstGeom prst="rect">
            <a:avLst/>
          </a:prstGeom>
        </p:spPr>
      </p:pic>
      <p:cxnSp>
        <p:nvCxnSpPr>
          <p:cNvPr id="18" name="직선 화살표 연결선 17"/>
          <p:cNvCxnSpPr>
            <a:endCxn id="3" idx="3"/>
          </p:cNvCxnSpPr>
          <p:nvPr/>
        </p:nvCxnSpPr>
        <p:spPr>
          <a:xfrm flipH="1">
            <a:off x="3601842" y="4362881"/>
            <a:ext cx="4405690" cy="1796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5721531" y="2979027"/>
            <a:ext cx="2312126" cy="1383739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82025" y="1744588"/>
            <a:ext cx="7197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</a:t>
            </a:r>
            <a:r>
              <a:rPr lang="ko-KR" altLang="en-US" dirty="0" smtClean="0"/>
              <a:t>멀티캐스트 </a:t>
            </a:r>
            <a:r>
              <a:rPr lang="en-US" altLang="ko-KR" dirty="0" smtClean="0"/>
              <a:t>: </a:t>
            </a:r>
            <a:r>
              <a:rPr lang="ko-KR" altLang="en-US" dirty="0"/>
              <a:t>하나 이상의 송신자들이 특정한 하나 이상의 수신자들에게 데이터를 </a:t>
            </a:r>
            <a:r>
              <a:rPr lang="ko-KR" altLang="en-US" dirty="0" smtClean="0"/>
              <a:t>전송</a:t>
            </a:r>
            <a:endParaRPr lang="ko-KR" altLang="en-US" dirty="0"/>
          </a:p>
        </p:txBody>
      </p:sp>
      <p:sp>
        <p:nvSpPr>
          <p:cNvPr id="20" name="Google Shape;136;p17"/>
          <p:cNvSpPr/>
          <p:nvPr/>
        </p:nvSpPr>
        <p:spPr>
          <a:xfrm>
            <a:off x="1182025" y="1840261"/>
            <a:ext cx="198032" cy="19803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0057" y="2747150"/>
            <a:ext cx="581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멀티캐스트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 대역 </a:t>
            </a:r>
            <a:r>
              <a:rPr lang="en-US" altLang="ko-KR" dirty="0" smtClean="0"/>
              <a:t>: </a:t>
            </a:r>
            <a:r>
              <a:rPr lang="en-US" altLang="ko-KR" dirty="0"/>
              <a:t>224.0.1.0 ~ 238.255.255.255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281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8875" y="4795026"/>
            <a:ext cx="580005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참고 자료</a:t>
            </a:r>
            <a:endParaRPr lang="en-US" altLang="ko-KR" sz="2400" b="1" dirty="0" smtClean="0"/>
          </a:p>
          <a:p>
            <a:r>
              <a:rPr lang="en-US" altLang="ko-KR" sz="2400" dirty="0"/>
              <a:t> </a:t>
            </a:r>
            <a:r>
              <a:rPr lang="ko-KR" altLang="en-US" dirty="0" smtClean="0"/>
              <a:t>이것이 </a:t>
            </a:r>
            <a:r>
              <a:rPr lang="en-US" altLang="ko-KR" dirty="0" smtClean="0"/>
              <a:t>C#</a:t>
            </a:r>
            <a:r>
              <a:rPr lang="ko-KR" altLang="en-US" dirty="0" smtClean="0"/>
              <a:t>이다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한빛미디어</a:t>
            </a:r>
            <a:endParaRPr lang="en-US" altLang="ko-KR" dirty="0" smtClean="0"/>
          </a:p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hahahoho5915.tistory.com/15 (TCP/IP 4</a:t>
            </a:r>
            <a:r>
              <a:rPr lang="ko-KR" altLang="en-US" dirty="0" smtClean="0"/>
              <a:t>계층</a:t>
            </a:r>
            <a:r>
              <a:rPr lang="en-US" altLang="ko-KR" dirty="0" smtClean="0"/>
              <a:t>)</a:t>
            </a:r>
          </a:p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jwprogramming.tistory.com/26</a:t>
            </a:r>
            <a:r>
              <a:rPr lang="en-US" altLang="ko-KR" dirty="0" smtClean="0"/>
              <a:t> (</a:t>
            </a:r>
            <a:r>
              <a:rPr lang="ko-KR" altLang="en-US" dirty="0" smtClean="0"/>
              <a:t>포트 관련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>
                <a:hlinkClick r:id="rId4"/>
              </a:rPr>
              <a:t> https</a:t>
            </a:r>
            <a:r>
              <a:rPr lang="ko-KR" altLang="en-US" dirty="0">
                <a:hlinkClick r:id="rId4"/>
              </a:rPr>
              <a:t>://</a:t>
            </a:r>
            <a:r>
              <a:rPr lang="ko-KR" altLang="en-US" dirty="0" smtClean="0">
                <a:hlinkClick r:id="rId4"/>
              </a:rPr>
              <a:t>karhem.tistory.com/36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멀티캐스트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Google Shape;203;p23"/>
          <p:cNvSpPr txBox="1"/>
          <p:nvPr/>
        </p:nvSpPr>
        <p:spPr>
          <a:xfrm>
            <a:off x="1185278" y="2706536"/>
            <a:ext cx="961010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4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 sz="5400" b="1" dirty="0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26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345</Words>
  <Application>Microsoft Office PowerPoint</Application>
  <PresentationFormat>와이드스크린</PresentationFormat>
  <Paragraphs>74</Paragraphs>
  <Slides>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76</cp:revision>
  <dcterms:created xsi:type="dcterms:W3CDTF">2019-02-14T14:06:56Z</dcterms:created>
  <dcterms:modified xsi:type="dcterms:W3CDTF">2019-03-04T13:33:28Z</dcterms:modified>
</cp:coreProperties>
</file>