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1" r:id="rId13"/>
    <p:sldId id="280" r:id="rId14"/>
    <p:sldId id="277" r:id="rId15"/>
    <p:sldId id="283" r:id="rId16"/>
    <p:sldId id="284" r:id="rId17"/>
    <p:sldId id="285" r:id="rId18"/>
    <p:sldId id="286" r:id="rId19"/>
    <p:sldId id="270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l" defTabSz="5842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1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40" d="100"/>
          <a:sy n="40" d="100"/>
        </p:scale>
        <p:origin x="93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718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"/>
          <p:cNvSpPr txBox="1">
            <a:spLocks noGrp="1"/>
          </p:cNvSpPr>
          <p:nvPr>
            <p:ph type="body" sz="quarter" idx="13"/>
          </p:nvPr>
        </p:nvSpPr>
        <p:spPr>
          <a:xfrm>
            <a:off x="369422" y="8801100"/>
            <a:ext cx="12255501" cy="419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日期</a:t>
            </a:r>
          </a:p>
        </p:txBody>
      </p:sp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4586039" y="2705100"/>
            <a:ext cx="5421561" cy="210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线条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线条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日期"/>
          <p:cNvSpPr txBox="1">
            <a:spLocks noGrp="1"/>
          </p:cNvSpPr>
          <p:nvPr>
            <p:ph type="body" sz="quarter" idx="13"/>
          </p:nvPr>
        </p:nvSpPr>
        <p:spPr>
          <a:xfrm>
            <a:off x="369422" y="8801100"/>
            <a:ext cx="12255501" cy="419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日期</a:t>
            </a:r>
          </a:p>
        </p:txBody>
      </p:sp>
      <p:sp>
        <p:nvSpPr>
          <p:cNvPr id="23" name="图像"/>
          <p:cNvSpPr>
            <a:spLocks noGrp="1"/>
          </p:cNvSpPr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线条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标题文本"/>
          <p:cNvSpPr txBox="1">
            <a:spLocks noGrp="1"/>
          </p:cNvSpPr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线条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线条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" name="标题文本"/>
          <p:cNvSpPr txBox="1">
            <a:spLocks noGrp="1"/>
          </p:cNvSpPr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线条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线条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标题文本"/>
          <p:cNvSpPr txBox="1">
            <a:spLocks noGrp="1"/>
          </p:cNvSpPr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buSzPct val="69000"/>
              <a:buBlip>
                <a:blip r:embed="rId3"/>
              </a:buBlip>
              <a:defRPr sz="3000"/>
            </a:lvl1pPr>
            <a:lvl2pPr marL="762000" indent="-381000">
              <a:buSzPct val="68000"/>
              <a:buBlip>
                <a:blip r:embed="rId3"/>
              </a:buBlip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文级别 1…"/>
          <p:cNvSpPr txBox="1">
            <a:spLocks noGrp="1"/>
          </p:cNvSpPr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buBlip>
                <a:blip r:embed="rId3"/>
              </a:buBlip>
            </a:lvl1pPr>
            <a:lvl2pPr>
              <a:spcBef>
                <a:spcPts val="4200"/>
              </a:spcBef>
              <a:buBlip>
                <a:blip r:embed="rId3"/>
              </a:buBlip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图像"/>
          <p:cNvSpPr>
            <a:spLocks noGrp="1"/>
          </p:cNvSpPr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图像"/>
          <p:cNvSpPr>
            <a:spLocks noGrp="1"/>
          </p:cNvSpPr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图像"/>
          <p:cNvSpPr>
            <a:spLocks noGrp="1"/>
          </p:cNvSpPr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515119" y="325933"/>
            <a:ext cx="10638781" cy="1134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331700" y="9220199"/>
            <a:ext cx="317500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600" b="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201083" marR="0" indent="-201083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Blip>
          <a:blip r:embed="rId13"/>
        </a:buBlip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736600" marR="0" indent="-2286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Blip>
          <a:blip r:embed="rId13"/>
        </a:buBlip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2017-12-28"/>
          <p:cNvSpPr txBox="1">
            <a:spLocks noGrp="1"/>
          </p:cNvSpPr>
          <p:nvPr>
            <p:ph type="body" idx="13"/>
          </p:nvPr>
        </p:nvSpPr>
        <p:spPr>
          <a:xfrm>
            <a:off x="374650" y="8907065"/>
            <a:ext cx="12255500" cy="41036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smtClean="0"/>
              <a:t>201</a:t>
            </a:r>
            <a:r>
              <a:rPr lang="en-US" smtClean="0"/>
              <a:t>8</a:t>
            </a:r>
            <a:r>
              <a:rPr smtClean="0"/>
              <a:t>-</a:t>
            </a:r>
            <a:r>
              <a:rPr lang="en-US" smtClean="0"/>
              <a:t>7</a:t>
            </a:r>
            <a:r>
              <a:rPr smtClean="0"/>
              <a:t>-</a:t>
            </a:r>
            <a:r>
              <a:rPr lang="en-US" smtClean="0"/>
              <a:t>4</a:t>
            </a:r>
            <a:endParaRPr/>
          </a:p>
        </p:txBody>
      </p:sp>
      <p:sp>
        <p:nvSpPr>
          <p:cNvPr id="129" name="申请硕博连读答辩"/>
          <p:cNvSpPr txBox="1">
            <a:spLocks noGrp="1"/>
          </p:cNvSpPr>
          <p:nvPr>
            <p:ph type="ctrTitle"/>
          </p:nvPr>
        </p:nvSpPr>
        <p:spPr>
          <a:xfrm>
            <a:off x="3638551" y="3617962"/>
            <a:ext cx="7708680" cy="1220738"/>
          </a:xfrm>
          <a:prstGeom prst="rect">
            <a:avLst/>
          </a:prstGeom>
        </p:spPr>
        <p:txBody>
          <a:bodyPr/>
          <a:lstStyle>
            <a:lvl1pPr defTabSz="572516">
              <a:defRPr sz="6272" spc="-125"/>
            </a:lvl1pPr>
          </a:lstStyle>
          <a:p>
            <a:r>
              <a:rPr lang="zh-CN" altLang="en-US" smtClean="0"/>
              <a:t>汇编实验（三）</a:t>
            </a:r>
            <a:endParaRPr/>
          </a:p>
        </p:txBody>
      </p:sp>
      <p:sp>
        <p:nvSpPr>
          <p:cNvPr id="131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>
                <a:solidFill>
                  <a:srgbClr val="000000"/>
                </a:solidFill>
              </a:rPr>
              <a:t>2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026" name="Picture 2" descr="https://segmentfault.com/img/remote/1460000007977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19" y="1790924"/>
            <a:ext cx="7590781" cy="74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443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>
                <a:solidFill>
                  <a:srgbClr val="000000"/>
                </a:solidFill>
              </a:rPr>
              <a:t>2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050" name="Picture 2" descr="https://segmentfault.com/img/remote/1460000007977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938462"/>
            <a:ext cx="13159438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369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>
                <a:solidFill>
                  <a:srgbClr val="000000"/>
                </a:solidFill>
              </a:rPr>
              <a:t>2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074" name="Picture 2" descr="https://segmentfault.com/img/remote/1460000007977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809750"/>
            <a:ext cx="8759825" cy="69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298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>
                <a:solidFill>
                  <a:srgbClr val="000000"/>
                </a:solidFill>
              </a:rPr>
              <a:t>2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778356" y="2089150"/>
            <a:ext cx="11440978" cy="71937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if_else: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LFB0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        pushl   %ebp</a:t>
            </a:r>
          </a:p>
          <a:p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		   movl   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%esp, %ebp</a:t>
            </a:r>
          </a:p>
          <a:p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		  subl   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$16, %esp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cmpl     $0, 8(%ebp)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jle     .L2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cmpl     $29, 12(%ebp)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jg      .L2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movl    $0, -4(%ebp)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jmp     .L3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L2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939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>
                <a:solidFill>
                  <a:srgbClr val="000000"/>
                </a:solidFill>
              </a:rPr>
              <a:t>2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778356" y="2089150"/>
            <a:ext cx="11440978" cy="6418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if_else(num1, </a:t>
            </a:r>
            <a:r>
              <a:rPr lang="en-US" altLang="zh-CN">
                <a:solidFill>
                  <a:srgbClr val="000000"/>
                </a:solidFill>
              </a:rPr>
              <a:t>num2</a:t>
            </a:r>
            <a:r>
              <a:rPr lang="en-US" altLang="zh-CN" smtClean="0">
                <a:solidFill>
                  <a:srgbClr val="000000"/>
                </a:solidFill>
              </a:rPr>
              <a:t>) {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 smtClean="0">
                <a:solidFill>
                  <a:srgbClr val="000000"/>
                </a:solidFill>
              </a:rPr>
              <a:t>	if (num1 </a:t>
            </a:r>
            <a:r>
              <a:rPr lang="en-US" altLang="zh-CN">
                <a:solidFill>
                  <a:srgbClr val="000000"/>
                </a:solidFill>
              </a:rPr>
              <a:t>&lt;= </a:t>
            </a:r>
            <a:r>
              <a:rPr lang="en-US" altLang="zh-CN" smtClean="0">
                <a:solidFill>
                  <a:srgbClr val="000000"/>
                </a:solidFill>
              </a:rPr>
              <a:t>XX </a:t>
            </a:r>
            <a:r>
              <a:rPr lang="en-US" altLang="zh-CN">
                <a:solidFill>
                  <a:srgbClr val="000000"/>
                </a:solidFill>
              </a:rPr>
              <a:t>|| num2 </a:t>
            </a:r>
            <a:r>
              <a:rPr lang="en-US" altLang="zh-CN">
                <a:solidFill>
                  <a:srgbClr val="000000"/>
                </a:solidFill>
              </a:rPr>
              <a:t>&gt; </a:t>
            </a:r>
            <a:r>
              <a:rPr lang="en-US" altLang="zh-CN" smtClean="0">
                <a:solidFill>
                  <a:srgbClr val="000000"/>
                </a:solidFill>
              </a:rPr>
              <a:t>YY) {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	if </a:t>
            </a:r>
            <a:r>
              <a:rPr lang="en-US" altLang="zh-CN">
                <a:solidFill>
                  <a:srgbClr val="000000"/>
                </a:solidFill>
              </a:rPr>
              <a:t>num1 </a:t>
            </a:r>
            <a:r>
              <a:rPr lang="en-US" altLang="zh-CN" smtClean="0">
                <a:solidFill>
                  <a:srgbClr val="000000"/>
                </a:solidFill>
              </a:rPr>
              <a:t>&lt;=ZZ </a:t>
            </a:r>
            <a:r>
              <a:rPr lang="en-US" altLang="zh-CN">
                <a:solidFill>
                  <a:srgbClr val="000000"/>
                </a:solidFill>
              </a:rPr>
              <a:t>|| num2 </a:t>
            </a:r>
            <a:r>
              <a:rPr lang="en-US" altLang="zh-CN">
                <a:solidFill>
                  <a:srgbClr val="000000"/>
                </a:solidFill>
              </a:rPr>
              <a:t>&lt;= </a:t>
            </a:r>
            <a:r>
              <a:rPr lang="en-US" altLang="zh-CN" smtClean="0">
                <a:solidFill>
                  <a:srgbClr val="000000"/>
                </a:solidFill>
              </a:rPr>
              <a:t>WW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	return 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	else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	return 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 smtClean="0">
                <a:solidFill>
                  <a:srgbClr val="000000"/>
                </a:solidFill>
              </a:rPr>
              <a:t>	} else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	return 0</a:t>
            </a:r>
          </a:p>
          <a:p>
            <a:r>
              <a:rPr lang="en-US" altLang="zh-CN">
                <a:solidFill>
                  <a:srgbClr val="000000"/>
                </a:solidFill>
              </a:rPr>
              <a:t>}</a:t>
            </a: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307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 smtClean="0">
                <a:solidFill>
                  <a:srgbClr val="000000"/>
                </a:solidFill>
              </a:rPr>
              <a:t>3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778356" y="1754172"/>
            <a:ext cx="11440978" cy="78216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</a:rPr>
              <a:t>给定一</a:t>
            </a:r>
            <a:r>
              <a:rPr lang="zh-CN" altLang="zh-CN">
                <a:solidFill>
                  <a:srgbClr val="000000"/>
                </a:solidFill>
              </a:rPr>
              <a:t>个</a:t>
            </a:r>
            <a:r>
              <a:rPr lang="en-US" altLang="zh-CN" smtClean="0">
                <a:solidFill>
                  <a:srgbClr val="000000"/>
                </a:solidFill>
              </a:rPr>
              <a:t>c</a:t>
            </a:r>
            <a:r>
              <a:rPr lang="zh-CN" altLang="zh-CN" smtClean="0">
                <a:solidFill>
                  <a:srgbClr val="000000"/>
                </a:solidFill>
              </a:rPr>
              <a:t>程序</a:t>
            </a:r>
            <a:r>
              <a:rPr lang="en-US" altLang="zh-CN" smtClean="0">
                <a:solidFill>
                  <a:srgbClr val="000000"/>
                </a:solidFill>
              </a:rPr>
              <a:t>switch_case</a:t>
            </a:r>
            <a:r>
              <a:rPr lang="zh-CN" altLang="en-US" smtClean="0">
                <a:solidFill>
                  <a:srgbClr val="000000"/>
                </a:solidFill>
              </a:rPr>
              <a:t>，用</a:t>
            </a:r>
            <a:r>
              <a:rPr lang="en-US" altLang="zh-CN" smtClean="0">
                <a:solidFill>
                  <a:srgbClr val="000000"/>
                </a:solidFill>
              </a:rPr>
              <a:t>objdump</a:t>
            </a:r>
            <a:r>
              <a:rPr lang="zh-CN" altLang="en-US" smtClean="0">
                <a:solidFill>
                  <a:srgbClr val="000000"/>
                </a:solidFill>
              </a:rPr>
              <a:t>工具反汇编出</a:t>
            </a:r>
            <a:r>
              <a:rPr lang="en-US" altLang="zh-CN" smtClean="0">
                <a:solidFill>
                  <a:srgbClr val="000000"/>
                </a:solidFill>
              </a:rPr>
              <a:t>switch_case.s</a:t>
            </a:r>
            <a:r>
              <a:rPr lang="zh-CN" altLang="en-US">
                <a:solidFill>
                  <a:srgbClr val="000000"/>
                </a:solidFill>
              </a:rPr>
              <a:t>并</a:t>
            </a:r>
            <a:r>
              <a:rPr lang="zh-CN" altLang="zh-CN" smtClean="0">
                <a:solidFill>
                  <a:srgbClr val="000000"/>
                </a:solidFill>
              </a:rPr>
              <a:t>完成</a:t>
            </a:r>
            <a:r>
              <a:rPr lang="zh-CN" altLang="zh-CN">
                <a:solidFill>
                  <a:srgbClr val="000000"/>
                </a:solidFill>
              </a:rPr>
              <a:t>如下要求：</a:t>
            </a:r>
          </a:p>
          <a:p>
            <a:pPr lvl="0"/>
            <a:r>
              <a:rPr lang="en-US" altLang="zh-CN" smtClean="0">
                <a:solidFill>
                  <a:srgbClr val="000000"/>
                </a:solidFill>
              </a:rPr>
              <a:t>3.1</a:t>
            </a:r>
            <a:r>
              <a:rPr lang="zh-CN" altLang="en-US" smtClean="0">
                <a:solidFill>
                  <a:srgbClr val="000000"/>
                </a:solidFill>
              </a:rPr>
              <a:t>）</a:t>
            </a:r>
            <a:r>
              <a:rPr lang="zh-CN" altLang="zh-CN" smtClean="0">
                <a:solidFill>
                  <a:srgbClr val="000000"/>
                </a:solidFill>
              </a:rPr>
              <a:t>利用</a:t>
            </a:r>
            <a:r>
              <a:rPr lang="en-US" altLang="zh-CN">
                <a:solidFill>
                  <a:srgbClr val="000000"/>
                </a:solidFill>
              </a:rPr>
              <a:t>gdb</a:t>
            </a:r>
            <a:r>
              <a:rPr lang="zh-CN" altLang="zh-CN">
                <a:solidFill>
                  <a:srgbClr val="000000"/>
                </a:solidFill>
              </a:rPr>
              <a:t>，分别输入参数：</a:t>
            </a:r>
          </a:p>
          <a:p>
            <a:r>
              <a:rPr lang="en-US" altLang="zh-CN">
                <a:solidFill>
                  <a:srgbClr val="000000"/>
                </a:solidFill>
              </a:rPr>
              <a:t>A: x = 2</a:t>
            </a:r>
            <a:r>
              <a:rPr lang="zh-CN" altLang="zh-CN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B: x = 6</a:t>
            </a:r>
            <a:r>
              <a:rPr lang="zh-CN" altLang="zh-CN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C: x = 9</a:t>
            </a:r>
            <a:r>
              <a:rPr lang="zh-CN" altLang="zh-CN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D: x = 3;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zh-CN" altLang="zh-CN">
                <a:solidFill>
                  <a:srgbClr val="000000"/>
                </a:solidFill>
              </a:rPr>
              <a:t>观察每个输入后</a:t>
            </a:r>
            <a:r>
              <a:rPr lang="en-US" altLang="zh-CN">
                <a:solidFill>
                  <a:srgbClr val="000000"/>
                </a:solidFill>
              </a:rPr>
              <a:t>switch_case</a:t>
            </a:r>
            <a:r>
              <a:rPr lang="zh-CN" altLang="zh-CN">
                <a:solidFill>
                  <a:srgbClr val="000000"/>
                </a:solidFill>
              </a:rPr>
              <a:t>程序的返回值各是</a:t>
            </a:r>
            <a:r>
              <a:rPr lang="zh-CN" altLang="zh-CN">
                <a:solidFill>
                  <a:srgbClr val="000000"/>
                </a:solidFill>
              </a:rPr>
              <a:t>多少</a:t>
            </a:r>
            <a:r>
              <a:rPr lang="zh-CN" altLang="zh-CN" smtClean="0">
                <a:solidFill>
                  <a:srgbClr val="000000"/>
                </a:solidFill>
              </a:rPr>
              <a:t>？</a:t>
            </a:r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 smtClean="0">
                <a:solidFill>
                  <a:srgbClr val="000000"/>
                </a:solidFill>
              </a:rPr>
              <a:t>3.2</a:t>
            </a:r>
            <a:r>
              <a:rPr lang="zh-CN" altLang="zh-CN" smtClean="0">
                <a:solidFill>
                  <a:srgbClr val="000000"/>
                </a:solidFill>
              </a:rPr>
              <a:t>）</a:t>
            </a:r>
            <a:r>
              <a:rPr lang="zh-CN" altLang="zh-CN">
                <a:solidFill>
                  <a:srgbClr val="000000"/>
                </a:solidFill>
              </a:rPr>
              <a:t>输入学号最后一位，观察</a:t>
            </a:r>
            <a:r>
              <a:rPr lang="en-US" altLang="zh-CN">
                <a:solidFill>
                  <a:srgbClr val="000000"/>
                </a:solidFill>
              </a:rPr>
              <a:t>switch_case</a:t>
            </a:r>
            <a:r>
              <a:rPr lang="zh-CN" altLang="zh-CN">
                <a:solidFill>
                  <a:srgbClr val="000000"/>
                </a:solidFill>
              </a:rPr>
              <a:t>程序的返回值。</a:t>
            </a:r>
          </a:p>
        </p:txBody>
      </p:sp>
    </p:spTree>
    <p:extLst>
      <p:ext uri="{BB962C8B-B14F-4D97-AF65-F5344CB8AC3E}">
        <p14:creationId xmlns:p14="http://schemas.microsoft.com/office/powerpoint/2010/main" val="42358097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 smtClean="0">
                <a:solidFill>
                  <a:srgbClr val="000000"/>
                </a:solidFill>
              </a:rPr>
              <a:t>3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704974"/>
            <a:ext cx="11177880" cy="75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751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 smtClean="0">
                <a:solidFill>
                  <a:srgbClr val="000000"/>
                </a:solidFill>
              </a:rPr>
              <a:t>3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778356" y="1754172"/>
            <a:ext cx="11440978" cy="8264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</a:rPr>
              <a:t>3.3</a:t>
            </a:r>
            <a:r>
              <a:rPr lang="zh-CN" altLang="zh-CN" sz="3200" smtClean="0">
                <a:solidFill>
                  <a:srgbClr val="000000"/>
                </a:solidFill>
              </a:rPr>
              <a:t>）</a:t>
            </a:r>
            <a:r>
              <a:rPr lang="zh-CN" altLang="zh-CN" sz="3200">
                <a:solidFill>
                  <a:srgbClr val="000000"/>
                </a:solidFill>
              </a:rPr>
              <a:t>将如下函数填充完整（要求</a:t>
            </a:r>
            <a:r>
              <a:rPr lang="en-US" altLang="zh-CN" sz="3200">
                <a:solidFill>
                  <a:srgbClr val="000000"/>
                </a:solidFill>
              </a:rPr>
              <a:t>case </a:t>
            </a:r>
            <a:r>
              <a:rPr lang="zh-CN" altLang="zh-CN" sz="3200">
                <a:solidFill>
                  <a:srgbClr val="000000"/>
                </a:solidFill>
              </a:rPr>
              <a:t>内的值最终按照由小到大排列）：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int switch_case(int x){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int result =0;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switch(x){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case _6_: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result = x*2__;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</a:t>
            </a:r>
            <a:r>
              <a:rPr lang="en-US" altLang="zh-CN" sz="2000">
                <a:solidFill>
                  <a:srgbClr val="000000"/>
                </a:solidFill>
              </a:rPr>
              <a:t>break</a:t>
            </a:r>
            <a:r>
              <a:rPr lang="en-US" altLang="zh-CN" sz="2000" smtClean="0">
                <a:solidFill>
                  <a:srgbClr val="000000"/>
                </a:solidFill>
              </a:rPr>
              <a:t>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case __: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result = x*__;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</a:t>
            </a:r>
            <a:r>
              <a:rPr lang="en-US" altLang="zh-CN" sz="2000">
                <a:solidFill>
                  <a:srgbClr val="000000"/>
                </a:solidFill>
              </a:rPr>
              <a:t>break</a:t>
            </a:r>
            <a:r>
              <a:rPr lang="en-US" altLang="zh-CN" sz="2000" smtClean="0">
                <a:solidFill>
                  <a:srgbClr val="000000"/>
                </a:solidFill>
              </a:rPr>
              <a:t>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case __: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result = x*__;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</a:t>
            </a:r>
            <a:r>
              <a:rPr lang="en-US" altLang="zh-CN" sz="2000">
                <a:solidFill>
                  <a:srgbClr val="000000"/>
                </a:solidFill>
              </a:rPr>
              <a:t>break</a:t>
            </a:r>
            <a:r>
              <a:rPr lang="en-US" altLang="zh-CN" sz="2000" smtClean="0">
                <a:solidFill>
                  <a:srgbClr val="000000"/>
                </a:solidFill>
              </a:rPr>
              <a:t>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default: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	result = __;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}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	return result += _x_;</a:t>
            </a:r>
            <a:endParaRPr lang="zh-CN" altLang="zh-CN" sz="2000">
              <a:solidFill>
                <a:srgbClr val="000000"/>
              </a:solidFill>
            </a:endParaRPr>
          </a:p>
          <a:p>
            <a:r>
              <a:rPr lang="en-US" altLang="zh-CN" sz="2000">
                <a:solidFill>
                  <a:srgbClr val="000000"/>
                </a:solidFill>
              </a:rPr>
              <a:t>}</a:t>
            </a:r>
            <a:endParaRPr lang="zh-CN" altLang="zh-CN" sz="2000">
              <a:solidFill>
                <a:srgbClr val="000000"/>
              </a:solidFill>
            </a:endParaRPr>
          </a:p>
          <a:p>
            <a:pPr lvl="0"/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284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 smtClean="0">
                <a:solidFill>
                  <a:srgbClr val="000000"/>
                </a:solidFill>
              </a:rPr>
              <a:t>3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224"/>
            <a:ext cx="12975443" cy="6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693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7295" y="4332035"/>
            <a:ext cx="3570209" cy="1501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0" cap="none" spc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8800" b="0" cap="none" spc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8363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实验目标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" name="矩形 2"/>
          <p:cNvSpPr/>
          <p:nvPr/>
        </p:nvSpPr>
        <p:spPr>
          <a:xfrm>
            <a:off x="1515119" y="1874585"/>
            <a:ext cx="6873998" cy="14715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了解数据分支流程</a:t>
            </a:r>
            <a:endParaRPr lang="en-US" altLang="zh-CN" sz="400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000" cap="none" spc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识别汇编码中的分支跳转条件</a:t>
            </a:r>
            <a:endParaRPr lang="zh-CN" altLang="en-US" sz="4000" cap="none" spc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5119" y="4427285"/>
            <a:ext cx="10473682" cy="33424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实现分支跳转的关键指令：</a:t>
            </a:r>
            <a:endParaRPr lang="en-US" altLang="zh-CN" sz="400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zh-CN" altLang="en-US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）比较标记指令：</a:t>
            </a:r>
            <a:r>
              <a:rPr lang="en-US" altLang="zh-CN" sz="3200" smtClean="0">
                <a:solidFill>
                  <a:srgbClr val="000000"/>
                </a:solidFill>
              </a:rPr>
              <a:t>cmpl</a:t>
            </a:r>
            <a:r>
              <a:rPr lang="zh-CN" altLang="en-US" sz="3200" b="0">
                <a:solidFill>
                  <a:srgbClr val="000000"/>
                </a:solidFill>
              </a:rPr>
              <a:t>指令将两个操作数相减，但计算结果并不保存，只是根据计算结果</a:t>
            </a:r>
            <a:r>
              <a:rPr lang="zh-CN" altLang="en-US" sz="3200">
                <a:solidFill>
                  <a:srgbClr val="000000"/>
                </a:solidFill>
              </a:rPr>
              <a:t>改变</a:t>
            </a:r>
            <a:r>
              <a:rPr lang="en-US" altLang="zh-CN" sz="3200">
                <a:solidFill>
                  <a:srgbClr val="000000"/>
                </a:solidFill>
              </a:rPr>
              <a:t>eflags</a:t>
            </a:r>
            <a:r>
              <a:rPr lang="zh-CN" altLang="en-US" sz="3200">
                <a:solidFill>
                  <a:srgbClr val="000000"/>
                </a:solidFill>
              </a:rPr>
              <a:t>寄存器中的</a:t>
            </a:r>
            <a:r>
              <a:rPr lang="zh-CN" altLang="en-US" sz="3200">
                <a:solidFill>
                  <a:srgbClr val="000000"/>
                </a:solidFill>
              </a:rPr>
              <a:t>标志</a:t>
            </a:r>
            <a:r>
              <a:rPr lang="zh-CN" altLang="en-US" sz="3200" smtClean="0">
                <a:solidFill>
                  <a:srgbClr val="000000"/>
                </a:solidFill>
              </a:rPr>
              <a:t>位。</a:t>
            </a:r>
            <a:endParaRPr lang="en-US" altLang="zh-CN" sz="3200" smtClean="0">
              <a:solidFill>
                <a:srgbClr val="000000"/>
              </a:solidFill>
            </a:endParaRPr>
          </a:p>
          <a:p>
            <a:r>
              <a:rPr lang="en-US" altLang="zh-CN" sz="3200" b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CN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）条件跳转指令：</a:t>
            </a:r>
            <a:r>
              <a:rPr lang="en-US" altLang="zh-CN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</a:t>
            </a:r>
            <a:r>
              <a:rPr lang="zh-CN" altLang="en-US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jl</a:t>
            </a:r>
            <a:r>
              <a:rPr lang="zh-CN" altLang="en-US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jle</a:t>
            </a:r>
            <a:r>
              <a:rPr lang="zh-CN" altLang="en-US" sz="3200" b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等。</a:t>
            </a:r>
            <a:endParaRPr lang="en-US" altLang="zh-CN" sz="3200" b="0" smtClean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分支指令实例（寻找最大数）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712923" y="2309247"/>
            <a:ext cx="11440978" cy="54209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.section .data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data_items: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.long 3,67,34,222,45,75,54,34,44,33,22,11,66,0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.section .text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.globl _start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_start: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movl $0, %edi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movl data_items(,%edi,4),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%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eax // 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取数组第一个数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movl %eax,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%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ebx	// 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用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ebx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保存目当前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MAX_INT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26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分支指令实例（寻找最大数）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778356" y="1661547"/>
            <a:ext cx="11440978" cy="71937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start_loop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cmpl $0,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%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eax		// 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数组结束条件判断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je loop_exit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incl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%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edi		// 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数组下标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+1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movl data_items(, %edi,4),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%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eax //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获取数组当前值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CUR_INT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cmpl %ebx,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%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eax	// 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将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CUR_INT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与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MAX_INT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比较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jle 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start_loop		// 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如果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MAX_INT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大则继续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movl %eax, </a:t>
            </a: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%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ebx	// </a:t>
            </a:r>
            <a:r>
              <a:rPr lang="zh-CN" altLang="en-US" sz="3200" smtClean="0">
                <a:solidFill>
                  <a:schemeClr val="tx1">
                    <a:lumMod val="50000"/>
                  </a:schemeClr>
                </a:solidFill>
              </a:rPr>
              <a:t>否则</a:t>
            </a:r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MAX_INT = CUR_INT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jmp start_loop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loop_exit: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mov $1, %eax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int $0x80</a:t>
            </a:r>
            <a:endParaRPr lang="en-US" altLang="zh-CN" sz="320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181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 smtClean="0">
                <a:solidFill>
                  <a:srgbClr val="000000"/>
                </a:solidFill>
              </a:rPr>
              <a:t>1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778356" y="1460500"/>
            <a:ext cx="11440978" cy="83756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short do_loop(short x, short y, short k) {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do {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        x*=(y%k) ;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        k--;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} while ((k&gt;0) &amp;&amp; (y&gt;k));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return x;</a:t>
            </a:r>
          </a:p>
          <a:p>
            <a:r>
              <a:rPr lang="en-US" altLang="zh-CN" sz="320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int main() {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short a, b, c;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scanf("%hd", &amp;a);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scanf("%hd", &amp;b);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scanf("%hd", &amp;c);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        do_loop(a, b,c);</a:t>
            </a:r>
          </a:p>
          <a:p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9897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 smtClean="0">
                <a:solidFill>
                  <a:srgbClr val="000000"/>
                </a:solidFill>
              </a:rPr>
              <a:t>1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778356" y="2089150"/>
            <a:ext cx="11440978" cy="5716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lvl="0"/>
            <a:r>
              <a:rPr lang="en-US" altLang="zh-CN" smtClean="0">
                <a:solidFill>
                  <a:srgbClr val="000000"/>
                </a:solidFill>
              </a:rPr>
              <a:t>(1)</a:t>
            </a:r>
            <a:r>
              <a:rPr lang="zh-CN" altLang="zh-CN" smtClean="0">
                <a:solidFill>
                  <a:srgbClr val="000000"/>
                </a:solidFill>
              </a:rPr>
              <a:t>输入</a:t>
            </a:r>
            <a:r>
              <a:rPr lang="zh-CN" altLang="zh-CN">
                <a:solidFill>
                  <a:srgbClr val="000000"/>
                </a:solidFill>
              </a:rPr>
              <a:t>参数</a:t>
            </a:r>
            <a:r>
              <a:rPr lang="en-US" altLang="zh-CN" sz="3200">
                <a:solidFill>
                  <a:srgbClr val="000000"/>
                </a:solidFill>
              </a:rPr>
              <a:t>x=2, y = 4000, k=3</a:t>
            </a:r>
            <a:r>
              <a:rPr lang="zh-CN" altLang="zh-CN">
                <a:solidFill>
                  <a:srgbClr val="000000"/>
                </a:solidFill>
              </a:rPr>
              <a:t>使用</a:t>
            </a:r>
            <a:r>
              <a:rPr lang="en-US" altLang="zh-CN" sz="3200">
                <a:solidFill>
                  <a:srgbClr val="000000"/>
                </a:solidFill>
              </a:rPr>
              <a:t>gdb</a:t>
            </a:r>
            <a:r>
              <a:rPr lang="zh-CN" altLang="zh-CN">
                <a:solidFill>
                  <a:srgbClr val="000000"/>
                </a:solidFill>
              </a:rPr>
              <a:t>进入</a:t>
            </a:r>
            <a:r>
              <a:rPr lang="en-US" altLang="zh-CN" sz="3200">
                <a:solidFill>
                  <a:srgbClr val="000000"/>
                </a:solidFill>
              </a:rPr>
              <a:t>do_loop</a:t>
            </a:r>
            <a:r>
              <a:rPr lang="zh-CN" altLang="zh-CN">
                <a:solidFill>
                  <a:srgbClr val="000000"/>
                </a:solidFill>
              </a:rPr>
              <a:t>的第一次循环：</a:t>
            </a:r>
            <a:endParaRPr lang="zh-CN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zh-CN">
                <a:solidFill>
                  <a:srgbClr val="000000"/>
                </a:solidFill>
              </a:rPr>
              <a:t>在执行指令</a:t>
            </a:r>
            <a:r>
              <a:rPr lang="en-US" altLang="zh-CN" sz="3200">
                <a:solidFill>
                  <a:srgbClr val="000000"/>
                </a:solidFill>
              </a:rPr>
              <a:t>cltd</a:t>
            </a:r>
            <a:r>
              <a:rPr lang="zh-CN" altLang="zh-CN">
                <a:solidFill>
                  <a:srgbClr val="000000"/>
                </a:solidFill>
              </a:rPr>
              <a:t>前</a:t>
            </a:r>
            <a:r>
              <a:rPr lang="en-US" altLang="zh-CN" sz="3200">
                <a:solidFill>
                  <a:srgbClr val="000000"/>
                </a:solidFill>
              </a:rPr>
              <a:t>edx</a:t>
            </a:r>
            <a:r>
              <a:rPr lang="zh-CN" altLang="zh-CN">
                <a:solidFill>
                  <a:srgbClr val="000000"/>
                </a:solidFill>
              </a:rPr>
              <a:t>的值是多少？</a:t>
            </a:r>
            <a:endParaRPr lang="zh-CN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b</a:t>
            </a:r>
            <a:r>
              <a:rPr lang="zh-CN" altLang="zh-CN">
                <a:solidFill>
                  <a:srgbClr val="000000"/>
                </a:solidFill>
              </a:rPr>
              <a:t>在刚执行完</a:t>
            </a:r>
            <a:r>
              <a:rPr lang="en-US" altLang="zh-CN" sz="3200">
                <a:solidFill>
                  <a:srgbClr val="000000"/>
                </a:solidFill>
              </a:rPr>
              <a:t>cltd</a:t>
            </a:r>
            <a:r>
              <a:rPr lang="zh-CN" altLang="zh-CN">
                <a:solidFill>
                  <a:srgbClr val="000000"/>
                </a:solidFill>
              </a:rPr>
              <a:t>后</a:t>
            </a:r>
            <a:r>
              <a:rPr lang="en-US" altLang="zh-CN" sz="3200">
                <a:solidFill>
                  <a:srgbClr val="000000"/>
                </a:solidFill>
              </a:rPr>
              <a:t>edx</a:t>
            </a:r>
            <a:r>
              <a:rPr lang="zh-CN" altLang="zh-CN">
                <a:solidFill>
                  <a:srgbClr val="000000"/>
                </a:solidFill>
              </a:rPr>
              <a:t>的值是多少？</a:t>
            </a:r>
            <a:endParaRPr lang="zh-CN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c</a:t>
            </a:r>
            <a:r>
              <a:rPr lang="zh-CN" altLang="zh-CN">
                <a:solidFill>
                  <a:srgbClr val="000000"/>
                </a:solidFill>
              </a:rPr>
              <a:t>请回答为</a:t>
            </a:r>
            <a:r>
              <a:rPr lang="en-US" altLang="zh-CN" sz="3200">
                <a:solidFill>
                  <a:srgbClr val="000000"/>
                </a:solidFill>
              </a:rPr>
              <a:t>cltd</a:t>
            </a:r>
            <a:r>
              <a:rPr lang="zh-CN" altLang="zh-CN">
                <a:solidFill>
                  <a:srgbClr val="000000"/>
                </a:solidFill>
              </a:rPr>
              <a:t>指令的作用</a:t>
            </a:r>
            <a:endParaRPr lang="zh-CN" altLang="zh-CN" sz="3200">
              <a:solidFill>
                <a:srgbClr val="000000"/>
              </a:solidFill>
            </a:endParaRPr>
          </a:p>
          <a:p>
            <a:r>
              <a:rPr lang="en-US" altLang="zh-CN" sz="3200">
                <a:solidFill>
                  <a:srgbClr val="000000"/>
                </a:solidFill>
              </a:rPr>
              <a:t>d</a:t>
            </a:r>
            <a:r>
              <a:rPr lang="zh-CN" altLang="zh-CN">
                <a:solidFill>
                  <a:srgbClr val="000000"/>
                </a:solidFill>
              </a:rPr>
              <a:t>在执行指令</a:t>
            </a:r>
            <a:r>
              <a:rPr lang="en-US" altLang="zh-CN" sz="3200">
                <a:solidFill>
                  <a:srgbClr val="000000"/>
                </a:solidFill>
              </a:rPr>
              <a:t>idiv</a:t>
            </a:r>
            <a:r>
              <a:rPr lang="zh-CN" altLang="zh-CN">
                <a:solidFill>
                  <a:srgbClr val="000000"/>
                </a:solidFill>
              </a:rPr>
              <a:t>后</a:t>
            </a:r>
            <a:r>
              <a:rPr lang="en-US" altLang="zh-CN" sz="3200">
                <a:solidFill>
                  <a:srgbClr val="000000"/>
                </a:solidFill>
              </a:rPr>
              <a:t>edx</a:t>
            </a:r>
            <a:r>
              <a:rPr lang="zh-CN" altLang="zh-CN">
                <a:solidFill>
                  <a:srgbClr val="000000"/>
                </a:solidFill>
              </a:rPr>
              <a:t>的值又变为了多少？请解释这种</a:t>
            </a:r>
            <a:r>
              <a:rPr lang="zh-CN" altLang="zh-CN">
                <a:solidFill>
                  <a:srgbClr val="000000"/>
                </a:solidFill>
              </a:rPr>
              <a:t>变化</a:t>
            </a:r>
            <a:r>
              <a:rPr lang="zh-CN" altLang="zh-CN" smtClean="0">
                <a:solidFill>
                  <a:srgbClr val="000000"/>
                </a:solidFill>
              </a:rPr>
              <a:t>。</a:t>
            </a:r>
            <a:endParaRPr lang="en-US" altLang="zh-CN" sz="3200" smtClean="0">
              <a:solidFill>
                <a:srgbClr val="000000"/>
              </a:solidFill>
            </a:endParaRPr>
          </a:p>
          <a:p>
            <a:r>
              <a:rPr lang="en-US" altLang="zh-CN" smtClean="0">
                <a:solidFill>
                  <a:srgbClr val="000000"/>
                </a:solidFill>
              </a:rPr>
              <a:t>(2)</a:t>
            </a:r>
            <a:r>
              <a:rPr lang="zh-CN" altLang="zh-CN" smtClean="0">
                <a:solidFill>
                  <a:srgbClr val="000000"/>
                </a:solidFill>
              </a:rPr>
              <a:t>使用</a:t>
            </a:r>
            <a:r>
              <a:rPr lang="zh-CN" altLang="zh-CN">
                <a:solidFill>
                  <a:srgbClr val="000000"/>
                </a:solidFill>
              </a:rPr>
              <a:t>输入</a:t>
            </a:r>
            <a:r>
              <a:rPr lang="en-US" altLang="zh-CN" sz="3200">
                <a:solidFill>
                  <a:srgbClr val="000000"/>
                </a:solidFill>
              </a:rPr>
              <a:t>x=2</a:t>
            </a:r>
            <a:r>
              <a:rPr lang="zh-CN" altLang="zh-CN">
                <a:solidFill>
                  <a:srgbClr val="000000"/>
                </a:solidFill>
              </a:rPr>
              <a:t>，</a:t>
            </a:r>
            <a:r>
              <a:rPr lang="en-US" altLang="zh-CN" sz="3200">
                <a:solidFill>
                  <a:srgbClr val="000000"/>
                </a:solidFill>
              </a:rPr>
              <a:t>y=40000</a:t>
            </a:r>
            <a:r>
              <a:rPr lang="zh-CN" altLang="zh-CN">
                <a:solidFill>
                  <a:srgbClr val="000000"/>
                </a:solidFill>
              </a:rPr>
              <a:t>，</a:t>
            </a:r>
            <a:r>
              <a:rPr lang="en-US" altLang="zh-CN" sz="3200">
                <a:solidFill>
                  <a:srgbClr val="000000"/>
                </a:solidFill>
              </a:rPr>
              <a:t>k=3</a:t>
            </a:r>
            <a:r>
              <a:rPr lang="zh-CN" altLang="zh-CN">
                <a:solidFill>
                  <a:srgbClr val="000000"/>
                </a:solidFill>
              </a:rPr>
              <a:t>重复（</a:t>
            </a:r>
            <a:r>
              <a:rPr lang="en-US" altLang="zh-CN" sz="3200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）</a:t>
            </a:r>
            <a:r>
              <a:rPr lang="zh-CN" altLang="zh-CN">
                <a:solidFill>
                  <a:srgbClr val="000000"/>
                </a:solidFill>
              </a:rPr>
              <a:t>的</a:t>
            </a:r>
            <a:r>
              <a:rPr lang="zh-CN" altLang="zh-CN" smtClean="0">
                <a:solidFill>
                  <a:srgbClr val="000000"/>
                </a:solidFill>
              </a:rPr>
              <a:t>内容</a:t>
            </a:r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62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 smtClean="0">
                <a:solidFill>
                  <a:srgbClr val="000000"/>
                </a:solidFill>
              </a:rPr>
              <a:t>1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797685"/>
            <a:ext cx="8204200" cy="79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16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 smtClean="0">
                <a:solidFill>
                  <a:srgbClr val="000000"/>
                </a:solidFill>
              </a:rPr>
              <a:t>1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550"/>
            <a:ext cx="13038509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047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5779">
              <a:defRPr sz="5760" spc="-115"/>
            </a:lvl1pPr>
          </a:lstStyle>
          <a:p>
            <a:r>
              <a:rPr lang="zh-CN" altLang="en-US" sz="4800" b="1" smtClean="0">
                <a:solidFill>
                  <a:srgbClr val="000000"/>
                </a:solidFill>
              </a:rPr>
              <a:t>实验内容（</a:t>
            </a:r>
            <a:r>
              <a:rPr lang="en-US" altLang="zh-CN" sz="4800" b="1">
                <a:solidFill>
                  <a:srgbClr val="000000"/>
                </a:solidFill>
              </a:rPr>
              <a:t>2</a:t>
            </a:r>
            <a:r>
              <a:rPr lang="zh-CN" altLang="en-US" sz="4800" b="1" smtClean="0">
                <a:solidFill>
                  <a:srgbClr val="000000"/>
                </a:solidFill>
              </a:rPr>
              <a:t>）</a:t>
            </a:r>
            <a:endParaRPr sz="4800" b="1">
              <a:solidFill>
                <a:srgbClr val="000000"/>
              </a:solidFill>
            </a:endParaRPr>
          </a:p>
        </p:txBody>
      </p:sp>
      <p:sp>
        <p:nvSpPr>
          <p:cNvPr id="135" name="/17"/>
          <p:cNvSpPr txBox="1">
            <a:spLocks noGrp="1"/>
          </p:cNvSpPr>
          <p:nvPr>
            <p:ph type="sldNum" sz="quarter" idx="2"/>
          </p:nvPr>
        </p:nvSpPr>
        <p:spPr>
          <a:xfrm>
            <a:off x="12219334" y="9220199"/>
            <a:ext cx="542232" cy="3556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778356" y="2089150"/>
            <a:ext cx="11440978" cy="630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r>
              <a:rPr lang="zh-CN" altLang="zh-CN">
                <a:solidFill>
                  <a:srgbClr val="000000"/>
                </a:solidFill>
              </a:rPr>
              <a:t>给定</a:t>
            </a:r>
            <a:r>
              <a:rPr lang="en-US" altLang="zh-CN">
                <a:solidFill>
                  <a:srgbClr val="000000"/>
                </a:solidFill>
              </a:rPr>
              <a:t>if_else.s</a:t>
            </a:r>
            <a:r>
              <a:rPr lang="zh-CN" altLang="zh-CN">
                <a:solidFill>
                  <a:srgbClr val="000000"/>
                </a:solidFill>
              </a:rPr>
              <a:t>文件，完成如下</a:t>
            </a:r>
            <a:r>
              <a:rPr lang="zh-CN" altLang="zh-CN">
                <a:solidFill>
                  <a:srgbClr val="000000"/>
                </a:solidFill>
              </a:rPr>
              <a:t>要求</a:t>
            </a:r>
            <a:r>
              <a:rPr lang="zh-CN" altLang="zh-CN" smtClean="0">
                <a:solidFill>
                  <a:srgbClr val="000000"/>
                </a:solidFill>
              </a:rPr>
              <a:t>：</a:t>
            </a:r>
            <a:endParaRPr lang="en-US" altLang="zh-CN" smtClean="0">
              <a:solidFill>
                <a:srgbClr val="000000"/>
              </a:solidFill>
            </a:endParaRPr>
          </a:p>
          <a:p>
            <a:endParaRPr lang="zh-CN" altLang="zh-CN">
              <a:solidFill>
                <a:srgbClr val="000000"/>
              </a:solidFill>
            </a:endParaRPr>
          </a:p>
          <a:p>
            <a:r>
              <a:rPr lang="en-US" altLang="zh-CN" smtClean="0">
                <a:solidFill>
                  <a:srgbClr val="000000"/>
                </a:solidFill>
              </a:rPr>
              <a:t>		</a:t>
            </a:r>
            <a:r>
              <a:rPr lang="zh-CN" altLang="zh-CN" smtClean="0">
                <a:solidFill>
                  <a:srgbClr val="000000"/>
                </a:solidFill>
              </a:rPr>
              <a:t>修改</a:t>
            </a:r>
            <a:r>
              <a:rPr lang="en-US" altLang="zh-CN">
                <a:solidFill>
                  <a:srgbClr val="000000"/>
                </a:solidFill>
              </a:rPr>
              <a:t>if_else.s</a:t>
            </a:r>
            <a:r>
              <a:rPr lang="zh-CN" altLang="zh-CN">
                <a:solidFill>
                  <a:srgbClr val="000000"/>
                </a:solidFill>
              </a:rPr>
              <a:t>中</a:t>
            </a:r>
            <a:r>
              <a:rPr lang="en-US" altLang="zh-CN">
                <a:solidFill>
                  <a:srgbClr val="000000"/>
                </a:solidFill>
              </a:rPr>
              <a:t>if_else</a:t>
            </a:r>
            <a:r>
              <a:rPr lang="zh-CN" altLang="zh-CN">
                <a:solidFill>
                  <a:srgbClr val="000000"/>
                </a:solidFill>
              </a:rPr>
              <a:t>片段，只准修改分支条件，不需修改分支中的内容，达到如下要求。</a:t>
            </a:r>
          </a:p>
          <a:p>
            <a:r>
              <a:rPr lang="en-US" altLang="zh-CN" smtClean="0">
                <a:solidFill>
                  <a:srgbClr val="000000"/>
                </a:solidFill>
              </a:rPr>
              <a:t>		A</a:t>
            </a:r>
            <a:r>
              <a:rPr lang="zh-CN" altLang="zh-CN">
                <a:solidFill>
                  <a:srgbClr val="000000"/>
                </a:solidFill>
              </a:rPr>
              <a:t>：输入</a:t>
            </a:r>
            <a:r>
              <a:rPr lang="en-US" altLang="zh-CN">
                <a:solidFill>
                  <a:srgbClr val="000000"/>
                </a:solidFill>
              </a:rPr>
              <a:t> 12  15 </a:t>
            </a:r>
            <a:r>
              <a:rPr lang="zh-CN" altLang="zh-CN">
                <a:solidFill>
                  <a:srgbClr val="000000"/>
                </a:solidFill>
              </a:rPr>
              <a:t>，要求现在</a:t>
            </a:r>
            <a:r>
              <a:rPr lang="en-US" altLang="zh-CN">
                <a:solidFill>
                  <a:srgbClr val="000000"/>
                </a:solidFill>
              </a:rPr>
              <a:t>if_else</a:t>
            </a:r>
            <a:r>
              <a:rPr lang="zh-CN" altLang="zh-CN">
                <a:solidFill>
                  <a:srgbClr val="000000"/>
                </a:solidFill>
              </a:rPr>
              <a:t>的返回值为</a:t>
            </a:r>
            <a:r>
              <a:rPr lang="en-US" altLang="zh-CN">
                <a:solidFill>
                  <a:srgbClr val="000000"/>
                </a:solidFill>
              </a:rPr>
              <a:t>1 </a:t>
            </a:r>
            <a:r>
              <a:rPr lang="zh-CN" altLang="zh-CN">
                <a:solidFill>
                  <a:srgbClr val="000000"/>
                </a:solidFill>
              </a:rPr>
              <a:t>（原来返回值为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zh-CN">
                <a:solidFill>
                  <a:srgbClr val="000000"/>
                </a:solidFill>
              </a:rPr>
              <a:t>）</a:t>
            </a:r>
          </a:p>
          <a:p>
            <a:r>
              <a:rPr lang="en-US" altLang="zh-CN" smtClean="0">
                <a:solidFill>
                  <a:srgbClr val="000000"/>
                </a:solidFill>
              </a:rPr>
              <a:t>		B</a:t>
            </a:r>
            <a:r>
              <a:rPr lang="zh-CN" altLang="zh-CN">
                <a:solidFill>
                  <a:srgbClr val="000000"/>
                </a:solidFill>
              </a:rPr>
              <a:t>：输入学号后四位，（如学号后四位是</a:t>
            </a:r>
            <a:r>
              <a:rPr lang="en-US" altLang="zh-CN">
                <a:solidFill>
                  <a:srgbClr val="000000"/>
                </a:solidFill>
              </a:rPr>
              <a:t>1234</a:t>
            </a:r>
            <a:r>
              <a:rPr lang="zh-CN" altLang="zh-CN">
                <a:solidFill>
                  <a:srgbClr val="000000"/>
                </a:solidFill>
              </a:rPr>
              <a:t>则输入</a:t>
            </a:r>
            <a:r>
              <a:rPr lang="en-US" altLang="zh-CN">
                <a:solidFill>
                  <a:srgbClr val="000000"/>
                </a:solidFill>
              </a:rPr>
              <a:t>12  34 </a:t>
            </a:r>
            <a:r>
              <a:rPr lang="zh-CN" altLang="zh-CN">
                <a:solidFill>
                  <a:srgbClr val="000000"/>
                </a:solidFill>
              </a:rPr>
              <a:t>）要求输出结果为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endParaRPr lang="zh-CN" altLang="zh-CN">
              <a:solidFill>
                <a:srgbClr val="000000"/>
              </a:solidFill>
            </a:endParaRPr>
          </a:p>
          <a:p>
            <a:endParaRPr lang="en-US" altLang="zh-CN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668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1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1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484</Words>
  <Application>Microsoft Office PowerPoint</Application>
  <PresentationFormat>自定义</PresentationFormat>
  <Paragraphs>138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Didot</vt:lpstr>
      <vt:lpstr>Helvetica Neue</vt:lpstr>
      <vt:lpstr>Palatino</vt:lpstr>
      <vt:lpstr>Zapf Dingbats</vt:lpstr>
      <vt:lpstr>Arial</vt:lpstr>
      <vt:lpstr>Helvetica</vt:lpstr>
      <vt:lpstr>Editorial</vt:lpstr>
      <vt:lpstr>汇编实验（三）</vt:lpstr>
      <vt:lpstr>实验目标</vt:lpstr>
      <vt:lpstr>分支指令实例（寻找最大数）</vt:lpstr>
      <vt:lpstr>分支指令实例（寻找最大数）</vt:lpstr>
      <vt:lpstr>实验内容（1）</vt:lpstr>
      <vt:lpstr>实验内容（1）</vt:lpstr>
      <vt:lpstr>实验内容（1）</vt:lpstr>
      <vt:lpstr>实验内容（1）</vt:lpstr>
      <vt:lpstr>实验内容（2）</vt:lpstr>
      <vt:lpstr>实验内容（2）</vt:lpstr>
      <vt:lpstr>实验内容（2）</vt:lpstr>
      <vt:lpstr>实验内容（2）</vt:lpstr>
      <vt:lpstr>实验内容（2）</vt:lpstr>
      <vt:lpstr>实验内容（2）</vt:lpstr>
      <vt:lpstr>实验内容（3）</vt:lpstr>
      <vt:lpstr>实验内容（3）</vt:lpstr>
      <vt:lpstr>实验内容（3）</vt:lpstr>
      <vt:lpstr>实验内容（3）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申请硕博连读答辩</dc:title>
  <cp:lastModifiedBy>snow</cp:lastModifiedBy>
  <cp:revision>35</cp:revision>
  <dcterms:modified xsi:type="dcterms:W3CDTF">2018-07-09T12:34:21Z</dcterms:modified>
</cp:coreProperties>
</file>