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88" r:id="rId3"/>
    <p:sldId id="262" r:id="rId4"/>
    <p:sldId id="266" r:id="rId5"/>
    <p:sldId id="311" r:id="rId6"/>
    <p:sldId id="290" r:id="rId7"/>
    <p:sldId id="312" r:id="rId8"/>
    <p:sldId id="291" r:id="rId9"/>
    <p:sldId id="319" r:id="rId10"/>
    <p:sldId id="292" r:id="rId11"/>
    <p:sldId id="316" r:id="rId12"/>
    <p:sldId id="293" r:id="rId13"/>
    <p:sldId id="317" r:id="rId14"/>
    <p:sldId id="318" r:id="rId15"/>
    <p:sldId id="294" r:id="rId16"/>
    <p:sldId id="295" r:id="rId17"/>
    <p:sldId id="258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96404" autoAdjust="0"/>
  </p:normalViewPr>
  <p:slideViewPr>
    <p:cSldViewPr snapToGrid="0">
      <p:cViewPr varScale="1">
        <p:scale>
          <a:sx n="100" d="100"/>
          <a:sy n="100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5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1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5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9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33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9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6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6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6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2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74FE-2915-4871-9AD4-DCC42AE8B7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3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8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0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3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6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1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5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1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0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5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4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7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5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2" name="圆角矩形 1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8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9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9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1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0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6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691844" y="333450"/>
            <a:ext cx="2808312" cy="576064"/>
            <a:chOff x="406574" y="333450"/>
            <a:chExt cx="2808312" cy="576064"/>
          </a:xfrm>
        </p:grpSpPr>
        <p:sp>
          <p:nvSpPr>
            <p:cNvPr id="5" name="圆角矩形 4"/>
            <p:cNvSpPr/>
            <p:nvPr userDrawn="1"/>
          </p:nvSpPr>
          <p:spPr>
            <a:xfrm>
              <a:off x="406574" y="333450"/>
              <a:ext cx="2808312" cy="576064"/>
            </a:xfrm>
            <a:prstGeom prst="roundRect">
              <a:avLst>
                <a:gd name="adj" fmla="val 12985"/>
              </a:avLst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76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63500" y="442761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时尚微立体图表合集</a:t>
              </a:r>
              <a:endParaRPr lang="zh-CN" altLang="en-US" sz="2000" b="1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 userDrawn="1"/>
        </p:nvCxnSpPr>
        <p:spPr>
          <a:xfrm flipH="1">
            <a:off x="-1270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7505700" y="621482"/>
            <a:ext cx="4775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6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4"/>
          <a:stretch/>
        </p:blipFill>
        <p:spPr>
          <a:xfrm>
            <a:off x="128530" y="2858877"/>
            <a:ext cx="11883528" cy="4011823"/>
          </a:xfrm>
          <a:prstGeom prst="rect">
            <a:avLst/>
          </a:prstGeom>
        </p:spPr>
      </p:pic>
      <p:sp useBgFill="1">
        <p:nvSpPr>
          <p:cNvPr id="4" name="矩形 3"/>
          <p:cNvSpPr/>
          <p:nvPr/>
        </p:nvSpPr>
        <p:spPr>
          <a:xfrm>
            <a:off x="2644724" y="3759599"/>
            <a:ext cx="3136952" cy="722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615" y="2083960"/>
            <a:ext cx="655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blipFill>
                  <a:blip r:embed="rId4"/>
                  <a:stretch>
                    <a:fillRect/>
                  </a:stretch>
                </a:blipFill>
                <a:cs typeface="+mn-ea"/>
                <a:sym typeface="+mn-lt"/>
              </a:rPr>
              <a:t>汇编语言实验四</a:t>
            </a:r>
            <a:endParaRPr lang="zh-CN" altLang="en-US" sz="4800" dirty="0">
              <a:blipFill>
                <a:blip r:embed="rId4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7744604" y="889000"/>
            <a:ext cx="4090415" cy="4778451"/>
            <a:chOff x="3082" y="1214"/>
            <a:chExt cx="1623" cy="1896"/>
          </a:xfrm>
        </p:grpSpPr>
        <p:grpSp>
          <p:nvGrpSpPr>
            <p:cNvPr id="14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</p:grpSpPr>
          <p:sp>
            <p:nvSpPr>
              <p:cNvPr id="265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6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7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8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9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0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1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2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3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4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5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6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7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8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9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0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1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2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3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4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5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6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7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8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9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0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1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2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3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4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5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6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7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8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9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0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1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2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3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4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5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6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7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8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9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0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1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2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3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4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5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6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8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9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0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1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2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3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4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5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6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7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8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9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0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1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2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3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4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5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6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7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8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9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0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1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2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3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4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5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6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7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8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9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0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1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2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3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4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5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6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7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8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9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0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1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2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3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4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5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6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7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8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9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0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1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2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3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4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5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6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7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8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9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0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1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2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3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4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5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6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7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8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9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0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1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2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3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4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5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6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7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8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9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0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1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2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3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4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5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6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7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8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9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0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1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2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3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4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5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6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7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8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9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0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1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2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3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4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1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2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3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4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5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6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8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9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0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1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2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3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4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5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6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7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8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9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0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1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2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3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4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5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6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7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8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9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0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1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2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3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4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</p:grpSpPr>
          <p:sp>
            <p:nvSpPr>
              <p:cNvPr id="65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1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6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7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2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3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4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5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6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7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8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9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0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1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2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3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4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5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6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7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8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9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0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1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2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3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4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5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6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7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8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9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0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1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2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3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4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5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6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7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8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9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0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1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2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3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4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5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6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7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8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9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0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1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2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3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4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5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6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7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8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9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0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1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2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3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4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5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6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7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8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9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0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1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2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3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4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5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6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7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8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9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0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1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2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3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4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5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6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7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8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9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0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1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2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3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4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5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6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7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8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9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0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1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2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3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4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5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6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7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8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9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0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1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2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3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4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5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6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7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8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9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0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1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2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3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4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6" name="TextBox 76"/>
          <p:cNvSpPr txBox="1"/>
          <p:nvPr/>
        </p:nvSpPr>
        <p:spPr>
          <a:xfrm>
            <a:off x="238156" y="4548132"/>
            <a:ext cx="545122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报告</a:t>
            </a:r>
            <a:r>
              <a:rPr lang="zh-CN" altLang="en-US" sz="2400" dirty="0" smtClean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人：</a:t>
            </a:r>
            <a:r>
              <a:rPr lang="zh-CN" altLang="en-US" sz="2400" dirty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李开鸣</a:t>
            </a:r>
          </a:p>
        </p:txBody>
      </p:sp>
      <p:sp>
        <p:nvSpPr>
          <p:cNvPr id="467" name="TextBox 76"/>
          <p:cNvSpPr txBox="1"/>
          <p:nvPr/>
        </p:nvSpPr>
        <p:spPr>
          <a:xfrm>
            <a:off x="278479" y="3506238"/>
            <a:ext cx="545122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4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复杂结构实验</a:t>
            </a:r>
            <a:endParaRPr lang="zh-CN" altLang="en-US" sz="3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66" grpId="0"/>
      <p:bldP spid="4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7"/>
          <p:cNvSpPr/>
          <p:nvPr/>
        </p:nvSpPr>
        <p:spPr>
          <a:xfrm>
            <a:off x="1288212" y="540627"/>
            <a:ext cx="4531690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分析递归程序的汇编代码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0" y="704734"/>
            <a:ext cx="5016260" cy="5597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00" y="2336612"/>
            <a:ext cx="3685714" cy="2333333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849996" y="3038475"/>
            <a:ext cx="1285875" cy="69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8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3073" y="-302046"/>
            <a:ext cx="5023884" cy="7462092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346985" y="4935836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4125532" y="2548067"/>
            <a:ext cx="371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cs typeface="+mn-ea"/>
                <a:sym typeface="+mn-lt"/>
              </a:rPr>
              <a:t>第三</a:t>
            </a:r>
            <a:r>
              <a:rPr lang="zh-CN" altLang="en-US" sz="4800" dirty="0" smtClean="0">
                <a:solidFill>
                  <a:srgbClr val="FFC000"/>
                </a:solidFill>
                <a:cs typeface="+mn-ea"/>
                <a:sym typeface="+mn-lt"/>
              </a:rPr>
              <a:t>章节</a:t>
            </a:r>
            <a:endParaRPr lang="zh-CN" altLang="en-US" sz="48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3157725" y="3428999"/>
            <a:ext cx="582513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结构体在内存中的组织形式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21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47"/>
          <p:cNvSpPr/>
          <p:nvPr/>
        </p:nvSpPr>
        <p:spPr>
          <a:xfrm>
            <a:off x="1288212" y="540627"/>
            <a:ext cx="494366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结构体在内存中的组织形式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613" y="2557611"/>
            <a:ext cx="5349397" cy="2071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0" y="2019487"/>
            <a:ext cx="2266667" cy="29904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2433273" y="3162300"/>
            <a:ext cx="462345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右箭头 133"/>
          <p:cNvSpPr/>
          <p:nvPr/>
        </p:nvSpPr>
        <p:spPr>
          <a:xfrm>
            <a:off x="8419005" y="3162300"/>
            <a:ext cx="462345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50419"/>
              </p:ext>
            </p:extLst>
          </p:nvPr>
        </p:nvGraphicFramePr>
        <p:xfrm>
          <a:off x="9356725" y="2019487"/>
          <a:ext cx="1911350" cy="34713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1350"/>
              </a:tblGrid>
              <a:tr h="4339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i1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I2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I3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649829" y="2886074"/>
            <a:ext cx="33189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8924547" y="3024186"/>
            <a:ext cx="374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1513975" y="1966573"/>
            <a:ext cx="238125" cy="3524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11752126" y="5119348"/>
            <a:ext cx="33189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11743450" y="1966573"/>
            <a:ext cx="33189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44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47"/>
          <p:cNvSpPr/>
          <p:nvPr/>
        </p:nvSpPr>
        <p:spPr>
          <a:xfrm>
            <a:off x="1288212" y="540627"/>
            <a:ext cx="494366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结构体在内存中的组织形式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2433273" y="3162300"/>
            <a:ext cx="462345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右箭头 133"/>
          <p:cNvSpPr/>
          <p:nvPr/>
        </p:nvSpPr>
        <p:spPr>
          <a:xfrm>
            <a:off x="8419005" y="3162300"/>
            <a:ext cx="462345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91112"/>
              </p:ext>
            </p:extLst>
          </p:nvPr>
        </p:nvGraphicFramePr>
        <p:xfrm>
          <a:off x="9356725" y="2019487"/>
          <a:ext cx="1911350" cy="34713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1350"/>
              </a:tblGrid>
              <a:tr h="4339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i1</a:t>
                      </a:r>
                      <a:r>
                        <a:rPr lang="zh-CN" altLang="en-US" dirty="0" smtClean="0"/>
                        <a:t>的最高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EBP</a:t>
                      </a:r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39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229600" y="2266610"/>
            <a:ext cx="72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8953130" y="2486024"/>
            <a:ext cx="37499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1513975" y="1966573"/>
            <a:ext cx="238125" cy="3524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11752126" y="5119348"/>
            <a:ext cx="33189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11743450" y="1966573"/>
            <a:ext cx="331898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低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006" y="2266610"/>
            <a:ext cx="5155102" cy="2377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8" y="1962096"/>
            <a:ext cx="2343221" cy="29864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881350" y="1056490"/>
            <a:ext cx="263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此处一格代表一个字节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09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3073" y="-302046"/>
            <a:ext cx="5023884" cy="7462092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346985" y="4935836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4125532" y="2548067"/>
            <a:ext cx="371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cs typeface="+mn-ea"/>
                <a:sym typeface="+mn-lt"/>
              </a:rPr>
              <a:t>第四</a:t>
            </a:r>
            <a:r>
              <a:rPr lang="zh-CN" altLang="en-US" sz="4800" dirty="0" smtClean="0">
                <a:solidFill>
                  <a:srgbClr val="FFC000"/>
                </a:solidFill>
                <a:cs typeface="+mn-ea"/>
                <a:sym typeface="+mn-lt"/>
              </a:rPr>
              <a:t>章节</a:t>
            </a:r>
            <a:endParaRPr lang="zh-CN" altLang="en-US" sz="48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3309337" y="3453204"/>
            <a:ext cx="545122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实验注意事项</a:t>
            </a:r>
            <a:endParaRPr lang="zh-CN" altLang="en-US" sz="3600" dirty="0">
              <a:solidFill>
                <a:schemeClr val="accent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26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7"/>
          <p:cNvSpPr/>
          <p:nvPr/>
        </p:nvSpPr>
        <p:spPr>
          <a:xfrm>
            <a:off x="1288212" y="540627"/>
            <a:ext cx="164788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注意事项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88212" y="1752601"/>
            <a:ext cx="8086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、实验内容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array_init</a:t>
            </a:r>
            <a:r>
              <a:rPr lang="zh-CN" altLang="en-US" dirty="0" smtClean="0"/>
              <a:t>的反汇编代码中如果没有出现</a:t>
            </a:r>
            <a:r>
              <a:rPr lang="en-US" altLang="zh-CN" dirty="0" smtClean="0"/>
              <a:t>%gs:0x14</a:t>
            </a:r>
            <a:r>
              <a:rPr lang="zh-CN" altLang="en-US" dirty="0" smtClean="0"/>
              <a:t>相关代码，需要在你的编译选项中增加</a:t>
            </a:r>
            <a:r>
              <a:rPr lang="en-US" altLang="zh-CN" dirty="0"/>
              <a:t>-</a:t>
            </a:r>
            <a:r>
              <a:rPr lang="en-US" altLang="zh-CN" dirty="0" smtClean="0"/>
              <a:t>fstack-protector-all</a:t>
            </a:r>
            <a:r>
              <a:rPr lang="zh-CN" altLang="en-US" dirty="0" smtClean="0"/>
              <a:t>选项：</a:t>
            </a:r>
            <a:endParaRPr lang="en-US" altLang="zh-CN" dirty="0" smtClean="0"/>
          </a:p>
          <a:p>
            <a:r>
              <a:rPr lang="en-US" altLang="zh-CN" dirty="0"/>
              <a:t>gcc -fstack-protector-all -g -o </a:t>
            </a:r>
            <a:r>
              <a:rPr lang="en-US" altLang="zh-CN" dirty="0" err="1" smtClean="0"/>
              <a:t>array_init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array_init.c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、实验内容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：汇编代码第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行和第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行使用</a:t>
            </a:r>
            <a:r>
              <a:rPr lang="en-US" altLang="zh-CN" dirty="0" smtClean="0"/>
              <a:t>lea</a:t>
            </a:r>
            <a:r>
              <a:rPr lang="zh-CN" altLang="en-US" dirty="0" smtClean="0"/>
              <a:t>指令进行运算，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行</a:t>
            </a:r>
            <a:r>
              <a:rPr lang="zh-CN" altLang="en-US" dirty="0" smtClean="0"/>
              <a:t>代表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=2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edx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行代表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=8</a:t>
            </a:r>
            <a:r>
              <a:rPr lang="zh-CN" altLang="en-US" dirty="0" smtClean="0"/>
              <a:t>*</a:t>
            </a:r>
            <a:r>
              <a:rPr lang="en-US" altLang="zh-CN" dirty="0" smtClean="0"/>
              <a:t>edx+0x0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</a:t>
            </a:r>
            <a:r>
              <a:rPr lang="zh-CN" altLang="en-US" dirty="0" smtClean="0"/>
              <a:t>的值在编译时就被确定。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、实验内容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recursion</a:t>
            </a:r>
            <a:r>
              <a:rPr lang="zh-CN" altLang="en-US" dirty="0" smtClean="0"/>
              <a:t>的反汇编代码的地址不是真正运行时的函数地址，如果需要逻辑完整的代码，将你的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语言代码编译链接成可执行文件再反汇编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4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7"/>
          <p:cNvSpPr/>
          <p:nvPr/>
        </p:nvSpPr>
        <p:spPr>
          <a:xfrm>
            <a:off x="1288212" y="540627"/>
            <a:ext cx="3707746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为什么地址会有问题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03" y="1742792"/>
            <a:ext cx="6582694" cy="4058216"/>
          </a:xfrm>
          <a:prstGeom prst="rect">
            <a:avLst/>
          </a:prstGeom>
        </p:spPr>
      </p:pic>
      <p:sp>
        <p:nvSpPr>
          <p:cNvPr id="48" name="右箭头 47"/>
          <p:cNvSpPr/>
          <p:nvPr/>
        </p:nvSpPr>
        <p:spPr>
          <a:xfrm>
            <a:off x="2886075" y="2095500"/>
            <a:ext cx="172402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>
            <a:off x="2886075" y="3591066"/>
            <a:ext cx="172402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002462" y="1573404"/>
            <a:ext cx="1969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unction A{</a:t>
            </a:r>
          </a:p>
          <a:p>
            <a:r>
              <a:rPr lang="en-US" altLang="zh-CN" dirty="0" smtClean="0"/>
              <a:t>   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functionB()</a:t>
            </a:r>
          </a:p>
          <a:p>
            <a:r>
              <a:rPr lang="en-US" altLang="zh-CN" dirty="0" smtClean="0"/>
              <a:t>    …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002462" y="3591066"/>
            <a:ext cx="19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functionB(){}</a:t>
            </a:r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>
            <a:off x="8505825" y="1245658"/>
            <a:ext cx="1114425" cy="680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467600" y="400051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*.o</a:t>
            </a:r>
            <a:r>
              <a:rPr lang="zh-CN" altLang="en-US" dirty="0" smtClean="0"/>
              <a:t>的目标文件已经是机器语言了</a:t>
            </a:r>
            <a:endParaRPr lang="en-US" altLang="zh-CN" dirty="0" smtClean="0"/>
          </a:p>
          <a:p>
            <a:r>
              <a:rPr lang="zh-CN" altLang="en-US" dirty="0" smtClean="0"/>
              <a:t>但函数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zh-CN" altLang="en-US" dirty="0" smtClean="0"/>
              <a:t>这里不能</a:t>
            </a:r>
            <a:r>
              <a:rPr lang="zh-CN" altLang="en-US" dirty="0" smtClean="0"/>
              <a:t>知道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8181975" y="4714875"/>
            <a:ext cx="1152525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324056" y="4752975"/>
            <a:ext cx="1395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链接或运行时</a:t>
            </a:r>
            <a:r>
              <a:rPr lang="zh-CN" altLang="en-US" dirty="0" smtClean="0">
                <a:solidFill>
                  <a:srgbClr val="FF0000"/>
                </a:solidFill>
              </a:rPr>
              <a:t>才能确定地址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4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170" y="2349097"/>
            <a:ext cx="11883528" cy="491123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rot="8869549">
            <a:off x="4788667" y="1391678"/>
            <a:ext cx="2984251" cy="1255288"/>
            <a:chOff x="4105117" y="764592"/>
            <a:chExt cx="2984251" cy="1255288"/>
          </a:xfrm>
        </p:grpSpPr>
        <p:sp>
          <p:nvSpPr>
            <p:cNvPr id="85" name="Freeform 34"/>
            <p:cNvSpPr>
              <a:spLocks noEditPoints="1"/>
            </p:cNvSpPr>
            <p:nvPr/>
          </p:nvSpPr>
          <p:spPr bwMode="auto">
            <a:xfrm flipH="1">
              <a:off x="4105117" y="764592"/>
              <a:ext cx="686851" cy="445337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4859515" y="1043962"/>
              <a:ext cx="2229853" cy="975918"/>
            </a:xfrm>
            <a:custGeom>
              <a:avLst/>
              <a:gdLst>
                <a:gd name="connsiteX0" fmla="*/ 0 w 2229853"/>
                <a:gd name="connsiteY0" fmla="*/ 0 h 1090863"/>
                <a:gd name="connsiteX1" fmla="*/ 914400 w 2229853"/>
                <a:gd name="connsiteY1" fmla="*/ 240632 h 1090863"/>
                <a:gd name="connsiteX2" fmla="*/ 1042737 w 2229853"/>
                <a:gd name="connsiteY2" fmla="*/ 850232 h 1090863"/>
                <a:gd name="connsiteX3" fmla="*/ 2229853 w 2229853"/>
                <a:gd name="connsiteY3" fmla="*/ 1090863 h 10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9853" h="1090863">
                  <a:moveTo>
                    <a:pt x="0" y="0"/>
                  </a:moveTo>
                  <a:cubicBezTo>
                    <a:pt x="370305" y="49463"/>
                    <a:pt x="740611" y="98927"/>
                    <a:pt x="914400" y="240632"/>
                  </a:cubicBezTo>
                  <a:cubicBezTo>
                    <a:pt x="1088189" y="382337"/>
                    <a:pt x="823495" y="708527"/>
                    <a:pt x="1042737" y="850232"/>
                  </a:cubicBezTo>
                  <a:cubicBezTo>
                    <a:pt x="1261979" y="991937"/>
                    <a:pt x="1745916" y="1041400"/>
                    <a:pt x="2229853" y="1090863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126333" y="2930854"/>
            <a:ext cx="592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感谢你的</a:t>
            </a:r>
            <a:r>
              <a:rPr lang="zh-CN" altLang="en-US" sz="5400" dirty="0" smtClean="0">
                <a:solidFill>
                  <a:srgbClr val="FFC000"/>
                </a:solidFill>
                <a:cs typeface="+mn-ea"/>
                <a:sym typeface="+mn-lt"/>
              </a:rPr>
              <a:t>耐心</a:t>
            </a:r>
            <a:r>
              <a:rPr lang="zh-CN" altLang="en-US" sz="5400" dirty="0" smtClean="0">
                <a:solidFill>
                  <a:schemeClr val="bg1"/>
                </a:solidFill>
                <a:cs typeface="+mn-ea"/>
                <a:sym typeface="+mn-lt"/>
              </a:rPr>
              <a:t>倾听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76058" y="3156263"/>
            <a:ext cx="28208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r>
              <a:rPr lang="zh-CN" altLang="en-US" sz="8800" dirty="0" smtClean="0">
                <a:solidFill>
                  <a:srgbClr val="FFC000"/>
                </a:solidFill>
                <a:cs typeface="+mn-ea"/>
                <a:sym typeface="+mn-lt"/>
              </a:rPr>
              <a:t>录</a:t>
            </a:r>
            <a:endParaRPr lang="en-US" altLang="zh-CN" sz="8800" dirty="0" smtClean="0">
              <a:solidFill>
                <a:srgbClr val="FFC000"/>
              </a:solidFill>
              <a:cs typeface="+mn-ea"/>
              <a:sym typeface="+mn-lt"/>
            </a:endParaRPr>
          </a:p>
          <a:p>
            <a:r>
              <a:rPr lang="en-US" altLang="zh-CN" sz="4400" dirty="0">
                <a:solidFill>
                  <a:srgbClr val="FFC000"/>
                </a:solidFill>
                <a:cs typeface="+mn-ea"/>
                <a:sym typeface="+mn-lt"/>
              </a:rPr>
              <a:t>contents</a:t>
            </a:r>
            <a:endParaRPr lang="zh-CN" altLang="en-US" sz="44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20" name="Rectangle 47"/>
          <p:cNvSpPr/>
          <p:nvPr/>
        </p:nvSpPr>
        <p:spPr>
          <a:xfrm>
            <a:off x="6150975" y="1708664"/>
            <a:ext cx="576760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数组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指针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内存中的组织形式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58" y="856762"/>
            <a:ext cx="2447089" cy="229950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40" y="1629706"/>
            <a:ext cx="765607" cy="719432"/>
          </a:xfrm>
          <a:prstGeom prst="rect">
            <a:avLst/>
          </a:prstGeom>
        </p:spPr>
      </p:pic>
      <p:sp>
        <p:nvSpPr>
          <p:cNvPr id="28" name="Rectangle 47"/>
          <p:cNvSpPr/>
          <p:nvPr/>
        </p:nvSpPr>
        <p:spPr>
          <a:xfrm>
            <a:off x="6150974" y="2774974"/>
            <a:ext cx="453169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函数调用过程中栈的变化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40" y="2699580"/>
            <a:ext cx="765607" cy="719432"/>
          </a:xfrm>
          <a:prstGeom prst="rect">
            <a:avLst/>
          </a:prstGeom>
        </p:spPr>
      </p:pic>
      <p:sp>
        <p:nvSpPr>
          <p:cNvPr id="30" name="Rectangle 47"/>
          <p:cNvSpPr/>
          <p:nvPr/>
        </p:nvSpPr>
        <p:spPr>
          <a:xfrm>
            <a:off x="6150974" y="3693253"/>
            <a:ext cx="494366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结构体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在内存中的组织形式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40" y="3617971"/>
            <a:ext cx="765607" cy="719432"/>
          </a:xfrm>
          <a:prstGeom prst="rect">
            <a:avLst/>
          </a:prstGeom>
        </p:spPr>
      </p:pic>
      <p:sp>
        <p:nvSpPr>
          <p:cNvPr id="32" name="Rectangle 47"/>
          <p:cNvSpPr/>
          <p:nvPr/>
        </p:nvSpPr>
        <p:spPr>
          <a:xfrm>
            <a:off x="6150975" y="4696219"/>
            <a:ext cx="494366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实验注意事项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40" y="4622045"/>
            <a:ext cx="765607" cy="719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8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3073" y="-302046"/>
            <a:ext cx="5023884" cy="7462092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346985" y="4935836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4125532" y="2548067"/>
            <a:ext cx="371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cs typeface="+mn-ea"/>
                <a:sym typeface="+mn-lt"/>
              </a:rPr>
              <a:t>第一</a:t>
            </a:r>
            <a:r>
              <a:rPr lang="zh-CN" altLang="en-US" sz="4800" dirty="0" smtClean="0">
                <a:solidFill>
                  <a:srgbClr val="FFC000"/>
                </a:solidFill>
                <a:cs typeface="+mn-ea"/>
                <a:sym typeface="+mn-lt"/>
              </a:rPr>
              <a:t>章节</a:t>
            </a:r>
            <a:endParaRPr lang="zh-CN" altLang="en-US" sz="48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3309337" y="3453204"/>
            <a:ext cx="545122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数组和链表在内存中的组织形式</a:t>
            </a:r>
            <a:endParaRPr lang="zh-CN" altLang="en-US" sz="3600" dirty="0">
              <a:solidFill>
                <a:schemeClr val="accent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7"/>
          <p:cNvSpPr/>
          <p:nvPr/>
        </p:nvSpPr>
        <p:spPr>
          <a:xfrm>
            <a:off x="1001993" y="1744130"/>
            <a:ext cx="2444580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一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维数组</a:t>
            </a:r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A[8]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5" name="文本框 7"/>
          <p:cNvSpPr txBox="1">
            <a:spLocks noChangeArrowheads="1"/>
          </p:cNvSpPr>
          <p:nvPr/>
        </p:nvSpPr>
        <p:spPr bwMode="auto">
          <a:xfrm>
            <a:off x="822784" y="5424754"/>
            <a:ext cx="517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Rectangle 47"/>
          <p:cNvSpPr/>
          <p:nvPr/>
        </p:nvSpPr>
        <p:spPr>
          <a:xfrm>
            <a:off x="4369444" y="1744129"/>
            <a:ext cx="2944717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二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维数组</a:t>
            </a:r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A[4][8]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0" name="Rectangle 47"/>
          <p:cNvSpPr/>
          <p:nvPr/>
        </p:nvSpPr>
        <p:spPr>
          <a:xfrm>
            <a:off x="8237032" y="1744131"/>
            <a:ext cx="3444854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三维数组</a:t>
            </a:r>
            <a:r>
              <a: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rPr>
              <a:t>A[2][4][8]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7" name="Rectangle 47"/>
          <p:cNvSpPr/>
          <p:nvPr/>
        </p:nvSpPr>
        <p:spPr>
          <a:xfrm>
            <a:off x="1288212" y="540627"/>
            <a:ext cx="4531690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数组在内存中的组织形式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21666"/>
              </p:ext>
            </p:extLst>
          </p:nvPr>
        </p:nvGraphicFramePr>
        <p:xfrm>
          <a:off x="1699004" y="2698729"/>
          <a:ext cx="1235075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5075"/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</a:tr>
              <a:tr h="213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A[1]</a:t>
                      </a:r>
                      <a:endParaRPr lang="zh-CN" altLang="en-US" dirty="0"/>
                    </a:p>
                  </a:txBody>
                  <a:tcPr/>
                </a:tc>
              </a:tr>
              <a:tr h="213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</a:tr>
              <a:tr h="213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</a:tr>
              <a:tr h="213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</a:tr>
              <a:tr h="213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213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A[6]</a:t>
                      </a:r>
                      <a:endParaRPr lang="zh-CN" altLang="en-US" dirty="0"/>
                    </a:p>
                  </a:txBody>
                  <a:tcPr/>
                </a:tc>
              </a:tr>
              <a:tr h="2136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A[7]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3151"/>
              </p:ext>
            </p:extLst>
          </p:nvPr>
        </p:nvGraphicFramePr>
        <p:xfrm>
          <a:off x="5494007" y="2701881"/>
          <a:ext cx="1223415" cy="289428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23415"/>
              </a:tblGrid>
              <a:tr h="7116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A[0][0]-</a:t>
                      </a:r>
                    </a:p>
                    <a:p>
                      <a:r>
                        <a:rPr lang="en-US" altLang="zh-CN" dirty="0" smtClean="0"/>
                        <a:t>A[0][7]</a:t>
                      </a:r>
                      <a:endParaRPr lang="zh-CN" altLang="en-US" dirty="0"/>
                    </a:p>
                  </a:txBody>
                  <a:tcPr/>
                </a:tc>
              </a:tr>
              <a:tr h="7275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A[1][0]-A[1][7]</a:t>
                      </a:r>
                      <a:endParaRPr lang="zh-CN" altLang="en-US" dirty="0"/>
                    </a:p>
                  </a:txBody>
                  <a:tcPr/>
                </a:tc>
              </a:tr>
              <a:tr h="727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A[2][0]-A[2][7]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727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A[3][0]-A[3][7]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6717"/>
              </p:ext>
            </p:extLst>
          </p:nvPr>
        </p:nvGraphicFramePr>
        <p:xfrm>
          <a:off x="9277350" y="2698728"/>
          <a:ext cx="1370999" cy="29260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0999"/>
              </a:tblGrid>
              <a:tr h="1463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A[0][0][0]-</a:t>
                      </a:r>
                    </a:p>
                    <a:p>
                      <a:r>
                        <a:rPr lang="en-US" altLang="zh-CN" dirty="0" smtClean="0"/>
                        <a:t>A[0][3][7]</a:t>
                      </a:r>
                      <a:endParaRPr lang="zh-CN" altLang="en-US" dirty="0"/>
                    </a:p>
                  </a:txBody>
                  <a:tcPr/>
                </a:tc>
              </a:tr>
              <a:tr h="1463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A[1][0][0]-</a:t>
                      </a:r>
                    </a:p>
                    <a:p>
                      <a:r>
                        <a:rPr lang="en-US" altLang="zh-CN" dirty="0" smtClean="0"/>
                        <a:t>A[1][3][7]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3210969" y="3647419"/>
            <a:ext cx="185787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7142590" y="3647419"/>
            <a:ext cx="185787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349119" y="2514585"/>
            <a:ext cx="447675" cy="32688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7"/>
          <p:cNvSpPr txBox="1">
            <a:spLocks noChangeArrowheads="1"/>
          </p:cNvSpPr>
          <p:nvPr/>
        </p:nvSpPr>
        <p:spPr bwMode="auto">
          <a:xfrm>
            <a:off x="814817" y="2498669"/>
            <a:ext cx="517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低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0" t="4562" r="14667" b="19390"/>
          <a:stretch/>
        </p:blipFill>
        <p:spPr>
          <a:xfrm>
            <a:off x="240629" y="43544"/>
            <a:ext cx="958827" cy="1328375"/>
          </a:xfrm>
          <a:prstGeom prst="rect">
            <a:avLst/>
          </a:prstGeom>
        </p:spPr>
      </p:pic>
      <p:sp>
        <p:nvSpPr>
          <p:cNvPr id="817" name="TextBox 76"/>
          <p:cNvSpPr txBox="1"/>
          <p:nvPr/>
        </p:nvSpPr>
        <p:spPr>
          <a:xfrm>
            <a:off x="1573198" y="493117"/>
            <a:ext cx="703596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分析数组汇编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码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822" y="1723330"/>
            <a:ext cx="2019048" cy="12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9" y="4321820"/>
            <a:ext cx="6074681" cy="44821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2054208" y="3426579"/>
            <a:ext cx="676275" cy="56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875" y="5103192"/>
            <a:ext cx="5843577" cy="8308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139" y="2147139"/>
            <a:ext cx="2419048" cy="1723810"/>
          </a:xfrm>
          <a:prstGeom prst="rect">
            <a:avLst/>
          </a:prstGeom>
        </p:spPr>
      </p:pic>
      <p:sp>
        <p:nvSpPr>
          <p:cNvPr id="440" name="下箭头 439"/>
          <p:cNvSpPr/>
          <p:nvPr/>
        </p:nvSpPr>
        <p:spPr>
          <a:xfrm>
            <a:off x="9016983" y="4200525"/>
            <a:ext cx="676275" cy="56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TextBox 76"/>
          <p:cNvSpPr txBox="1"/>
          <p:nvPr/>
        </p:nvSpPr>
        <p:spPr>
          <a:xfrm>
            <a:off x="714016" y="5056969"/>
            <a:ext cx="403293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A[i]=addr(A)+i*size(A)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2" name="TextBox 76"/>
          <p:cNvSpPr txBox="1"/>
          <p:nvPr/>
        </p:nvSpPr>
        <p:spPr>
          <a:xfrm>
            <a:off x="7181096" y="1141086"/>
            <a:ext cx="470610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A[i][j]=addr(A)+(i*8+j)*size(A)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34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113"/>
          <p:cNvSpPr txBox="1"/>
          <p:nvPr/>
        </p:nvSpPr>
        <p:spPr>
          <a:xfrm>
            <a:off x="6261583" y="915758"/>
            <a:ext cx="580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执行完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main+40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eax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中值为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esp+0xc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，也就是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的地址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接着将这个值保存到了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esp+0x14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，也就是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的地址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Rectangle 47"/>
          <p:cNvSpPr/>
          <p:nvPr/>
        </p:nvSpPr>
        <p:spPr>
          <a:xfrm>
            <a:off x="1288212" y="540627"/>
            <a:ext cx="3707746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指针在内存中的分布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703"/>
              </p:ext>
            </p:extLst>
          </p:nvPr>
        </p:nvGraphicFramePr>
        <p:xfrm>
          <a:off x="1917815" y="1872057"/>
          <a:ext cx="1879763" cy="387748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79763"/>
              </a:tblGrid>
              <a:tr h="645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被指对象</a:t>
                      </a:r>
                      <a:endParaRPr lang="zh-CN" altLang="en-US" dirty="0"/>
                    </a:p>
                  </a:txBody>
                  <a:tcPr/>
                </a:tc>
              </a:tr>
              <a:tr h="432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2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指针（被指对象的地址）</a:t>
                      </a:r>
                      <a:endParaRPr lang="zh-CN" altLang="en-US" dirty="0"/>
                    </a:p>
                  </a:txBody>
                  <a:tcPr/>
                </a:tc>
              </a:tr>
              <a:tr h="43203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上箭头 12"/>
          <p:cNvSpPr/>
          <p:nvPr/>
        </p:nvSpPr>
        <p:spPr>
          <a:xfrm>
            <a:off x="657225" y="1872057"/>
            <a:ext cx="314325" cy="36576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7"/>
          <p:cNvSpPr txBox="1">
            <a:spLocks noChangeArrowheads="1"/>
          </p:cNvSpPr>
          <p:nvPr/>
        </p:nvSpPr>
        <p:spPr bwMode="auto">
          <a:xfrm>
            <a:off x="973887" y="5163343"/>
            <a:ext cx="517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高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文本框 7"/>
          <p:cNvSpPr txBox="1">
            <a:spLocks noChangeArrowheads="1"/>
          </p:cNvSpPr>
          <p:nvPr/>
        </p:nvSpPr>
        <p:spPr bwMode="auto">
          <a:xfrm>
            <a:off x="1032728" y="1839088"/>
            <a:ext cx="517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低</a:t>
            </a:r>
          </a:p>
        </p:txBody>
      </p:sp>
      <p:sp>
        <p:nvSpPr>
          <p:cNvPr id="16" name="左弧形箭头 15"/>
          <p:cNvSpPr/>
          <p:nvPr/>
        </p:nvSpPr>
        <p:spPr>
          <a:xfrm rot="10800000">
            <a:off x="4005481" y="2038972"/>
            <a:ext cx="754589" cy="26821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68" y="2038972"/>
            <a:ext cx="4085832" cy="407964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447" y="2795209"/>
            <a:ext cx="2077342" cy="2031179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7702644" y="3428757"/>
            <a:ext cx="295668" cy="54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70783" y="4977933"/>
            <a:ext cx="347887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main+40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lea</a:t>
            </a:r>
            <a:r>
              <a:rPr lang="zh-CN" altLang="en-US" dirty="0" smtClean="0"/>
              <a:t>是取地址指令，这行表示将</a:t>
            </a:r>
            <a:r>
              <a:rPr lang="en-US" altLang="zh-CN" dirty="0" smtClean="0"/>
              <a:t>0xc(%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</a:t>
            </a:r>
            <a:r>
              <a:rPr lang="zh-CN" altLang="en-US" dirty="0" smtClean="0"/>
              <a:t>放入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57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0" y="2858877"/>
            <a:ext cx="11883528" cy="49112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3073" y="-302046"/>
            <a:ext cx="5023884" cy="7462092"/>
          </a:xfrm>
          <a:prstGeom prst="rect">
            <a:avLst/>
          </a:prstGeom>
        </p:spPr>
      </p:pic>
      <p:grpSp>
        <p:nvGrpSpPr>
          <p:cNvPr id="87" name="Group 4"/>
          <p:cNvGrpSpPr>
            <a:grpSpLocks noChangeAspect="1"/>
          </p:cNvGrpSpPr>
          <p:nvPr/>
        </p:nvGrpSpPr>
        <p:grpSpPr bwMode="auto">
          <a:xfrm rot="2107153">
            <a:off x="1582108" y="1253429"/>
            <a:ext cx="875392" cy="556073"/>
            <a:chOff x="4695" y="752"/>
            <a:chExt cx="880" cy="559"/>
          </a:xfrm>
          <a:solidFill>
            <a:schemeClr val="bg1"/>
          </a:solidFill>
        </p:grpSpPr>
        <p:sp>
          <p:nvSpPr>
            <p:cNvPr id="88" name="Freeform 8"/>
            <p:cNvSpPr/>
            <p:nvPr/>
          </p:nvSpPr>
          <p:spPr bwMode="auto">
            <a:xfrm>
              <a:off x="4695" y="847"/>
              <a:ext cx="162" cy="464"/>
            </a:xfrm>
            <a:custGeom>
              <a:avLst/>
              <a:gdLst>
                <a:gd name="T0" fmla="*/ 4 w 68"/>
                <a:gd name="T1" fmla="*/ 11 h 196"/>
                <a:gd name="T2" fmla="*/ 52 w 68"/>
                <a:gd name="T3" fmla="*/ 189 h 196"/>
                <a:gd name="T4" fmla="*/ 67 w 68"/>
                <a:gd name="T5" fmla="*/ 185 h 196"/>
                <a:gd name="T6" fmla="*/ 18 w 68"/>
                <a:gd name="T7" fmla="*/ 5 h 196"/>
                <a:gd name="T8" fmla="*/ 4 w 68"/>
                <a:gd name="T9" fmla="*/ 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96">
                  <a:moveTo>
                    <a:pt x="4" y="11"/>
                  </a:moveTo>
                  <a:cubicBezTo>
                    <a:pt x="35" y="65"/>
                    <a:pt x="39" y="130"/>
                    <a:pt x="52" y="189"/>
                  </a:cubicBezTo>
                  <a:cubicBezTo>
                    <a:pt x="53" y="196"/>
                    <a:pt x="68" y="192"/>
                    <a:pt x="67" y="185"/>
                  </a:cubicBezTo>
                  <a:cubicBezTo>
                    <a:pt x="53" y="124"/>
                    <a:pt x="49" y="60"/>
                    <a:pt x="18" y="5"/>
                  </a:cubicBezTo>
                  <a:cubicBezTo>
                    <a:pt x="15" y="0"/>
                    <a:pt x="0" y="5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4752" y="979"/>
              <a:ext cx="304" cy="57"/>
            </a:xfrm>
            <a:custGeom>
              <a:avLst/>
              <a:gdLst>
                <a:gd name="T0" fmla="*/ 10 w 128"/>
                <a:gd name="T1" fmla="*/ 24 h 24"/>
                <a:gd name="T2" fmla="*/ 119 w 128"/>
                <a:gd name="T3" fmla="*/ 6 h 24"/>
                <a:gd name="T4" fmla="*/ 110 w 128"/>
                <a:gd name="T5" fmla="*/ 2 h 24"/>
                <a:gd name="T6" fmla="*/ 16 w 128"/>
                <a:gd name="T7" fmla="*/ 16 h 24"/>
                <a:gd name="T8" fmla="*/ 10 w 12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4">
                  <a:moveTo>
                    <a:pt x="10" y="24"/>
                  </a:moveTo>
                  <a:cubicBezTo>
                    <a:pt x="47" y="24"/>
                    <a:pt x="86" y="24"/>
                    <a:pt x="119" y="6"/>
                  </a:cubicBezTo>
                  <a:cubicBezTo>
                    <a:pt x="128" y="1"/>
                    <a:pt x="114" y="0"/>
                    <a:pt x="110" y="2"/>
                  </a:cubicBezTo>
                  <a:cubicBezTo>
                    <a:pt x="82" y="18"/>
                    <a:pt x="47" y="16"/>
                    <a:pt x="16" y="16"/>
                  </a:cubicBezTo>
                  <a:cubicBezTo>
                    <a:pt x="11" y="16"/>
                    <a:pt x="0" y="2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0"/>
            <p:cNvSpPr/>
            <p:nvPr/>
          </p:nvSpPr>
          <p:spPr bwMode="auto">
            <a:xfrm>
              <a:off x="4892" y="821"/>
              <a:ext cx="185" cy="431"/>
            </a:xfrm>
            <a:custGeom>
              <a:avLst/>
              <a:gdLst>
                <a:gd name="T0" fmla="*/ 4 w 78"/>
                <a:gd name="T1" fmla="*/ 10 h 182"/>
                <a:gd name="T2" fmla="*/ 61 w 78"/>
                <a:gd name="T3" fmla="*/ 177 h 182"/>
                <a:gd name="T4" fmla="*/ 76 w 78"/>
                <a:gd name="T5" fmla="*/ 173 h 182"/>
                <a:gd name="T6" fmla="*/ 18 w 78"/>
                <a:gd name="T7" fmla="*/ 4 h 182"/>
                <a:gd name="T8" fmla="*/ 4 w 78"/>
                <a:gd name="T9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82">
                  <a:moveTo>
                    <a:pt x="4" y="10"/>
                  </a:moveTo>
                  <a:cubicBezTo>
                    <a:pt x="43" y="55"/>
                    <a:pt x="47" y="121"/>
                    <a:pt x="61" y="177"/>
                  </a:cubicBezTo>
                  <a:cubicBezTo>
                    <a:pt x="63" y="182"/>
                    <a:pt x="78" y="178"/>
                    <a:pt x="76" y="173"/>
                  </a:cubicBezTo>
                  <a:cubicBezTo>
                    <a:pt x="62" y="116"/>
                    <a:pt x="57" y="50"/>
                    <a:pt x="18" y="4"/>
                  </a:cubicBezTo>
                  <a:cubicBezTo>
                    <a:pt x="15" y="0"/>
                    <a:pt x="0" y="5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5044" y="811"/>
              <a:ext cx="355" cy="379"/>
            </a:xfrm>
            <a:custGeom>
              <a:avLst/>
              <a:gdLst>
                <a:gd name="T0" fmla="*/ 18 w 150"/>
                <a:gd name="T1" fmla="*/ 30 h 160"/>
                <a:gd name="T2" fmla="*/ 56 w 150"/>
                <a:gd name="T3" fmla="*/ 39 h 160"/>
                <a:gd name="T4" fmla="*/ 58 w 150"/>
                <a:gd name="T5" fmla="*/ 105 h 160"/>
                <a:gd name="T6" fmla="*/ 76 w 150"/>
                <a:gd name="T7" fmla="*/ 150 h 160"/>
                <a:gd name="T8" fmla="*/ 142 w 150"/>
                <a:gd name="T9" fmla="*/ 129 h 160"/>
                <a:gd name="T10" fmla="*/ 132 w 150"/>
                <a:gd name="T11" fmla="*/ 124 h 160"/>
                <a:gd name="T12" fmla="*/ 77 w 150"/>
                <a:gd name="T13" fmla="*/ 128 h 160"/>
                <a:gd name="T14" fmla="*/ 73 w 150"/>
                <a:gd name="T15" fmla="*/ 62 h 160"/>
                <a:gd name="T16" fmla="*/ 62 w 150"/>
                <a:gd name="T17" fmla="*/ 14 h 160"/>
                <a:gd name="T18" fmla="*/ 9 w 150"/>
                <a:gd name="T19" fmla="*/ 24 h 160"/>
                <a:gd name="T20" fmla="*/ 18 w 150"/>
                <a:gd name="T21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160">
                  <a:moveTo>
                    <a:pt x="18" y="30"/>
                  </a:moveTo>
                  <a:cubicBezTo>
                    <a:pt x="37" y="17"/>
                    <a:pt x="52" y="13"/>
                    <a:pt x="56" y="39"/>
                  </a:cubicBezTo>
                  <a:cubicBezTo>
                    <a:pt x="60" y="60"/>
                    <a:pt x="57" y="83"/>
                    <a:pt x="58" y="105"/>
                  </a:cubicBezTo>
                  <a:cubicBezTo>
                    <a:pt x="59" y="121"/>
                    <a:pt x="60" y="142"/>
                    <a:pt x="76" y="150"/>
                  </a:cubicBezTo>
                  <a:cubicBezTo>
                    <a:pt x="97" y="160"/>
                    <a:pt x="125" y="141"/>
                    <a:pt x="142" y="129"/>
                  </a:cubicBezTo>
                  <a:cubicBezTo>
                    <a:pt x="150" y="124"/>
                    <a:pt x="137" y="120"/>
                    <a:pt x="132" y="124"/>
                  </a:cubicBezTo>
                  <a:cubicBezTo>
                    <a:pt x="116" y="135"/>
                    <a:pt x="87" y="156"/>
                    <a:pt x="77" y="128"/>
                  </a:cubicBezTo>
                  <a:cubicBezTo>
                    <a:pt x="70" y="108"/>
                    <a:pt x="73" y="83"/>
                    <a:pt x="73" y="62"/>
                  </a:cubicBezTo>
                  <a:cubicBezTo>
                    <a:pt x="73" y="47"/>
                    <a:pt x="74" y="25"/>
                    <a:pt x="62" y="14"/>
                  </a:cubicBezTo>
                  <a:cubicBezTo>
                    <a:pt x="47" y="0"/>
                    <a:pt x="22" y="16"/>
                    <a:pt x="9" y="24"/>
                  </a:cubicBezTo>
                  <a:cubicBezTo>
                    <a:pt x="0" y="30"/>
                    <a:pt x="13" y="33"/>
                    <a:pt x="1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5347" y="752"/>
              <a:ext cx="228" cy="275"/>
            </a:xfrm>
            <a:custGeom>
              <a:avLst/>
              <a:gdLst>
                <a:gd name="T0" fmla="*/ 49 w 96"/>
                <a:gd name="T1" fmla="*/ 17 h 116"/>
                <a:gd name="T2" fmla="*/ 0 w 96"/>
                <a:gd name="T3" fmla="*/ 73 h 116"/>
                <a:gd name="T4" fmla="*/ 60 w 96"/>
                <a:gd name="T5" fmla="*/ 107 h 116"/>
                <a:gd name="T6" fmla="*/ 95 w 96"/>
                <a:gd name="T7" fmla="*/ 52 h 116"/>
                <a:gd name="T8" fmla="*/ 40 w 96"/>
                <a:gd name="T9" fmla="*/ 1 h 116"/>
                <a:gd name="T10" fmla="*/ 31 w 96"/>
                <a:gd name="T11" fmla="*/ 8 h 116"/>
                <a:gd name="T12" fmla="*/ 73 w 96"/>
                <a:gd name="T13" fmla="*/ 85 h 116"/>
                <a:gd name="T14" fmla="*/ 23 w 96"/>
                <a:gd name="T15" fmla="*/ 92 h 116"/>
                <a:gd name="T16" fmla="*/ 15 w 96"/>
                <a:gd name="T17" fmla="*/ 58 h 116"/>
                <a:gd name="T18" fmla="*/ 39 w 96"/>
                <a:gd name="T19" fmla="*/ 24 h 116"/>
                <a:gd name="T20" fmla="*/ 49 w 96"/>
                <a:gd name="T21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6">
                  <a:moveTo>
                    <a:pt x="49" y="17"/>
                  </a:moveTo>
                  <a:cubicBezTo>
                    <a:pt x="17" y="15"/>
                    <a:pt x="0" y="44"/>
                    <a:pt x="0" y="73"/>
                  </a:cubicBezTo>
                  <a:cubicBezTo>
                    <a:pt x="0" y="103"/>
                    <a:pt x="34" y="116"/>
                    <a:pt x="60" y="107"/>
                  </a:cubicBezTo>
                  <a:cubicBezTo>
                    <a:pt x="82" y="98"/>
                    <a:pt x="95" y="76"/>
                    <a:pt x="95" y="52"/>
                  </a:cubicBezTo>
                  <a:cubicBezTo>
                    <a:pt x="96" y="20"/>
                    <a:pt x="69" y="3"/>
                    <a:pt x="40" y="1"/>
                  </a:cubicBezTo>
                  <a:cubicBezTo>
                    <a:pt x="36" y="0"/>
                    <a:pt x="23" y="7"/>
                    <a:pt x="31" y="8"/>
                  </a:cubicBezTo>
                  <a:cubicBezTo>
                    <a:pt x="72" y="11"/>
                    <a:pt x="92" y="48"/>
                    <a:pt x="73" y="85"/>
                  </a:cubicBezTo>
                  <a:cubicBezTo>
                    <a:pt x="62" y="105"/>
                    <a:pt x="39" y="108"/>
                    <a:pt x="23" y="92"/>
                  </a:cubicBezTo>
                  <a:cubicBezTo>
                    <a:pt x="14" y="84"/>
                    <a:pt x="14" y="69"/>
                    <a:pt x="15" y="58"/>
                  </a:cubicBezTo>
                  <a:cubicBezTo>
                    <a:pt x="17" y="47"/>
                    <a:pt x="25" y="23"/>
                    <a:pt x="39" y="24"/>
                  </a:cubicBezTo>
                  <a:cubicBezTo>
                    <a:pt x="43" y="24"/>
                    <a:pt x="57" y="17"/>
                    <a:pt x="4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3" name="Group 15"/>
          <p:cNvGrpSpPr>
            <a:grpSpLocks noChangeAspect="1"/>
          </p:cNvGrpSpPr>
          <p:nvPr/>
        </p:nvGrpSpPr>
        <p:grpSpPr bwMode="auto">
          <a:xfrm rot="20784109">
            <a:off x="10437465" y="4336068"/>
            <a:ext cx="613188" cy="503065"/>
            <a:chOff x="2607" y="911"/>
            <a:chExt cx="490" cy="402"/>
          </a:xfrm>
          <a:solidFill>
            <a:schemeClr val="bg1"/>
          </a:solidFill>
        </p:grpSpPr>
        <p:sp>
          <p:nvSpPr>
            <p:cNvPr id="94" name="Freeform 16"/>
            <p:cNvSpPr/>
            <p:nvPr/>
          </p:nvSpPr>
          <p:spPr bwMode="auto">
            <a:xfrm>
              <a:off x="2607" y="1000"/>
              <a:ext cx="245" cy="258"/>
            </a:xfrm>
            <a:custGeom>
              <a:avLst/>
              <a:gdLst>
                <a:gd name="T0" fmla="*/ 9 w 102"/>
                <a:gd name="T1" fmla="*/ 105 h 107"/>
                <a:gd name="T2" fmla="*/ 82 w 102"/>
                <a:gd name="T3" fmla="*/ 26 h 107"/>
                <a:gd name="T4" fmla="*/ 75 w 102"/>
                <a:gd name="T5" fmla="*/ 24 h 107"/>
                <a:gd name="T6" fmla="*/ 9 w 102"/>
                <a:gd name="T7" fmla="*/ 102 h 107"/>
                <a:gd name="T8" fmla="*/ 16 w 102"/>
                <a:gd name="T9" fmla="*/ 104 h 107"/>
                <a:gd name="T10" fmla="*/ 100 w 102"/>
                <a:gd name="T11" fmla="*/ 4 h 107"/>
                <a:gd name="T12" fmla="*/ 93 w 102"/>
                <a:gd name="T13" fmla="*/ 2 h 107"/>
                <a:gd name="T14" fmla="*/ 52 w 102"/>
                <a:gd name="T15" fmla="*/ 54 h 107"/>
                <a:gd name="T16" fmla="*/ 32 w 102"/>
                <a:gd name="T17" fmla="*/ 79 h 107"/>
                <a:gd name="T18" fmla="*/ 29 w 102"/>
                <a:gd name="T19" fmla="*/ 83 h 107"/>
                <a:gd name="T20" fmla="*/ 34 w 102"/>
                <a:gd name="T21" fmla="*/ 86 h 107"/>
                <a:gd name="T22" fmla="*/ 40 w 102"/>
                <a:gd name="T23" fmla="*/ 76 h 107"/>
                <a:gd name="T24" fmla="*/ 33 w 102"/>
                <a:gd name="T25" fmla="*/ 75 h 107"/>
                <a:gd name="T26" fmla="*/ 26 w 102"/>
                <a:gd name="T27" fmla="*/ 87 h 107"/>
                <a:gd name="T28" fmla="*/ 27 w 102"/>
                <a:gd name="T29" fmla="*/ 89 h 107"/>
                <a:gd name="T30" fmla="*/ 56 w 102"/>
                <a:gd name="T31" fmla="*/ 59 h 107"/>
                <a:gd name="T32" fmla="*/ 100 w 102"/>
                <a:gd name="T33" fmla="*/ 4 h 107"/>
                <a:gd name="T34" fmla="*/ 93 w 102"/>
                <a:gd name="T35" fmla="*/ 2 h 107"/>
                <a:gd name="T36" fmla="*/ 9 w 102"/>
                <a:gd name="T37" fmla="*/ 102 h 107"/>
                <a:gd name="T38" fmla="*/ 16 w 102"/>
                <a:gd name="T39" fmla="*/ 104 h 107"/>
                <a:gd name="T40" fmla="*/ 82 w 102"/>
                <a:gd name="T41" fmla="*/ 26 h 107"/>
                <a:gd name="T42" fmla="*/ 75 w 102"/>
                <a:gd name="T43" fmla="*/ 24 h 107"/>
                <a:gd name="T44" fmla="*/ 4 w 102"/>
                <a:gd name="T45" fmla="*/ 102 h 107"/>
                <a:gd name="T46" fmla="*/ 9 w 102"/>
                <a:gd name="T47" fmla="*/ 10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7">
                  <a:moveTo>
                    <a:pt x="9" y="105"/>
                  </a:moveTo>
                  <a:cubicBezTo>
                    <a:pt x="40" y="86"/>
                    <a:pt x="59" y="54"/>
                    <a:pt x="82" y="26"/>
                  </a:cubicBezTo>
                  <a:cubicBezTo>
                    <a:pt x="85" y="23"/>
                    <a:pt x="77" y="22"/>
                    <a:pt x="75" y="24"/>
                  </a:cubicBezTo>
                  <a:cubicBezTo>
                    <a:pt x="51" y="48"/>
                    <a:pt x="31" y="76"/>
                    <a:pt x="9" y="102"/>
                  </a:cubicBezTo>
                  <a:cubicBezTo>
                    <a:pt x="6" y="106"/>
                    <a:pt x="13" y="106"/>
                    <a:pt x="16" y="104"/>
                  </a:cubicBezTo>
                  <a:cubicBezTo>
                    <a:pt x="47" y="74"/>
                    <a:pt x="74" y="40"/>
                    <a:pt x="100" y="4"/>
                  </a:cubicBezTo>
                  <a:cubicBezTo>
                    <a:pt x="102" y="0"/>
                    <a:pt x="95" y="0"/>
                    <a:pt x="93" y="2"/>
                  </a:cubicBezTo>
                  <a:cubicBezTo>
                    <a:pt x="78" y="17"/>
                    <a:pt x="65" y="37"/>
                    <a:pt x="52" y="54"/>
                  </a:cubicBezTo>
                  <a:cubicBezTo>
                    <a:pt x="45" y="62"/>
                    <a:pt x="39" y="71"/>
                    <a:pt x="32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5" y="88"/>
                    <a:pt x="36" y="80"/>
                    <a:pt x="34" y="86"/>
                  </a:cubicBezTo>
                  <a:cubicBezTo>
                    <a:pt x="35" y="82"/>
                    <a:pt x="38" y="79"/>
                    <a:pt x="40" y="76"/>
                  </a:cubicBezTo>
                  <a:cubicBezTo>
                    <a:pt x="42" y="73"/>
                    <a:pt x="35" y="73"/>
                    <a:pt x="33" y="75"/>
                  </a:cubicBezTo>
                  <a:cubicBezTo>
                    <a:pt x="31" y="79"/>
                    <a:pt x="27" y="83"/>
                    <a:pt x="26" y="87"/>
                  </a:cubicBezTo>
                  <a:cubicBezTo>
                    <a:pt x="26" y="88"/>
                    <a:pt x="27" y="89"/>
                    <a:pt x="27" y="89"/>
                  </a:cubicBezTo>
                  <a:cubicBezTo>
                    <a:pt x="36" y="92"/>
                    <a:pt x="52" y="64"/>
                    <a:pt x="56" y="59"/>
                  </a:cubicBezTo>
                  <a:cubicBezTo>
                    <a:pt x="70" y="40"/>
                    <a:pt x="83" y="20"/>
                    <a:pt x="100" y="4"/>
                  </a:cubicBezTo>
                  <a:cubicBezTo>
                    <a:pt x="97" y="4"/>
                    <a:pt x="95" y="3"/>
                    <a:pt x="93" y="2"/>
                  </a:cubicBezTo>
                  <a:cubicBezTo>
                    <a:pt x="68" y="38"/>
                    <a:pt x="41" y="72"/>
                    <a:pt x="9" y="102"/>
                  </a:cubicBezTo>
                  <a:cubicBezTo>
                    <a:pt x="11" y="103"/>
                    <a:pt x="13" y="104"/>
                    <a:pt x="16" y="104"/>
                  </a:cubicBezTo>
                  <a:cubicBezTo>
                    <a:pt x="38" y="78"/>
                    <a:pt x="57" y="50"/>
                    <a:pt x="82" y="26"/>
                  </a:cubicBezTo>
                  <a:cubicBezTo>
                    <a:pt x="79" y="26"/>
                    <a:pt x="77" y="25"/>
                    <a:pt x="75" y="24"/>
                  </a:cubicBezTo>
                  <a:cubicBezTo>
                    <a:pt x="53" y="51"/>
                    <a:pt x="35" y="83"/>
                    <a:pt x="4" y="102"/>
                  </a:cubicBezTo>
                  <a:cubicBezTo>
                    <a:pt x="0" y="104"/>
                    <a:pt x="6" y="107"/>
                    <a:pt x="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799" y="998"/>
              <a:ext cx="106" cy="315"/>
            </a:xfrm>
            <a:custGeom>
              <a:avLst/>
              <a:gdLst>
                <a:gd name="T0" fmla="*/ 1 w 44"/>
                <a:gd name="T1" fmla="*/ 5 h 131"/>
                <a:gd name="T2" fmla="*/ 22 w 44"/>
                <a:gd name="T3" fmla="*/ 72 h 131"/>
                <a:gd name="T4" fmla="*/ 37 w 44"/>
                <a:gd name="T5" fmla="*/ 128 h 131"/>
                <a:gd name="T6" fmla="*/ 44 w 44"/>
                <a:gd name="T7" fmla="*/ 126 h 131"/>
                <a:gd name="T8" fmla="*/ 31 w 44"/>
                <a:gd name="T9" fmla="*/ 75 h 131"/>
                <a:gd name="T10" fmla="*/ 8 w 44"/>
                <a:gd name="T11" fmla="*/ 3 h 131"/>
                <a:gd name="T12" fmla="*/ 1 w 44"/>
                <a:gd name="T13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1">
                  <a:moveTo>
                    <a:pt x="1" y="5"/>
                  </a:moveTo>
                  <a:cubicBezTo>
                    <a:pt x="9" y="27"/>
                    <a:pt x="16" y="50"/>
                    <a:pt x="22" y="72"/>
                  </a:cubicBezTo>
                  <a:cubicBezTo>
                    <a:pt x="28" y="90"/>
                    <a:pt x="36" y="109"/>
                    <a:pt x="37" y="128"/>
                  </a:cubicBezTo>
                  <a:cubicBezTo>
                    <a:pt x="37" y="131"/>
                    <a:pt x="44" y="129"/>
                    <a:pt x="44" y="126"/>
                  </a:cubicBezTo>
                  <a:cubicBezTo>
                    <a:pt x="43" y="109"/>
                    <a:pt x="36" y="91"/>
                    <a:pt x="31" y="75"/>
                  </a:cubicBezTo>
                  <a:cubicBezTo>
                    <a:pt x="24" y="51"/>
                    <a:pt x="17" y="27"/>
                    <a:pt x="8" y="3"/>
                  </a:cubicBezTo>
                  <a:cubicBezTo>
                    <a:pt x="7" y="0"/>
                    <a:pt x="0" y="2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"/>
            <p:cNvSpPr/>
            <p:nvPr/>
          </p:nvSpPr>
          <p:spPr bwMode="auto">
            <a:xfrm>
              <a:off x="2682" y="1135"/>
              <a:ext cx="215" cy="70"/>
            </a:xfrm>
            <a:custGeom>
              <a:avLst/>
              <a:gdLst>
                <a:gd name="T0" fmla="*/ 5 w 90"/>
                <a:gd name="T1" fmla="*/ 6 h 29"/>
                <a:gd name="T2" fmla="*/ 81 w 90"/>
                <a:gd name="T3" fmla="*/ 27 h 29"/>
                <a:gd name="T4" fmla="*/ 86 w 90"/>
                <a:gd name="T5" fmla="*/ 23 h 29"/>
                <a:gd name="T6" fmla="*/ 6 w 90"/>
                <a:gd name="T7" fmla="*/ 0 h 29"/>
                <a:gd name="T8" fmla="*/ 5 w 90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">
                  <a:moveTo>
                    <a:pt x="5" y="6"/>
                  </a:moveTo>
                  <a:cubicBezTo>
                    <a:pt x="31" y="6"/>
                    <a:pt x="58" y="14"/>
                    <a:pt x="81" y="27"/>
                  </a:cubicBezTo>
                  <a:cubicBezTo>
                    <a:pt x="84" y="29"/>
                    <a:pt x="90" y="25"/>
                    <a:pt x="86" y="23"/>
                  </a:cubicBezTo>
                  <a:cubicBezTo>
                    <a:pt x="62" y="9"/>
                    <a:pt x="33" y="1"/>
                    <a:pt x="6" y="0"/>
                  </a:cubicBezTo>
                  <a:cubicBezTo>
                    <a:pt x="1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19"/>
            <p:cNvSpPr/>
            <p:nvPr/>
          </p:nvSpPr>
          <p:spPr bwMode="auto">
            <a:xfrm>
              <a:off x="2895" y="911"/>
              <a:ext cx="202" cy="210"/>
            </a:xfrm>
            <a:custGeom>
              <a:avLst/>
              <a:gdLst>
                <a:gd name="T0" fmla="*/ 9 w 84"/>
                <a:gd name="T1" fmla="*/ 19 h 87"/>
                <a:gd name="T2" fmla="*/ 25 w 84"/>
                <a:gd name="T3" fmla="*/ 9 h 87"/>
                <a:gd name="T4" fmla="*/ 57 w 84"/>
                <a:gd name="T5" fmla="*/ 25 h 87"/>
                <a:gd name="T6" fmla="*/ 61 w 84"/>
                <a:gd name="T7" fmla="*/ 21 h 87"/>
                <a:gd name="T8" fmla="*/ 27 w 84"/>
                <a:gd name="T9" fmla="*/ 40 h 87"/>
                <a:gd name="T10" fmla="*/ 27 w 84"/>
                <a:gd name="T11" fmla="*/ 42 h 87"/>
                <a:gd name="T12" fmla="*/ 75 w 84"/>
                <a:gd name="T13" fmla="*/ 75 h 87"/>
                <a:gd name="T14" fmla="*/ 79 w 84"/>
                <a:gd name="T15" fmla="*/ 71 h 87"/>
                <a:gd name="T16" fmla="*/ 37 w 84"/>
                <a:gd name="T17" fmla="*/ 83 h 87"/>
                <a:gd name="T18" fmla="*/ 36 w 84"/>
                <a:gd name="T19" fmla="*/ 87 h 87"/>
                <a:gd name="T20" fmla="*/ 78 w 84"/>
                <a:gd name="T21" fmla="*/ 76 h 87"/>
                <a:gd name="T22" fmla="*/ 81 w 84"/>
                <a:gd name="T23" fmla="*/ 72 h 87"/>
                <a:gd name="T24" fmla="*/ 48 w 84"/>
                <a:gd name="T25" fmla="*/ 46 h 87"/>
                <a:gd name="T26" fmla="*/ 41 w 84"/>
                <a:gd name="T27" fmla="*/ 41 h 87"/>
                <a:gd name="T28" fmla="*/ 39 w 84"/>
                <a:gd name="T29" fmla="*/ 37 h 87"/>
                <a:gd name="T30" fmla="*/ 60 w 84"/>
                <a:gd name="T31" fmla="*/ 26 h 87"/>
                <a:gd name="T32" fmla="*/ 64 w 84"/>
                <a:gd name="T33" fmla="*/ 22 h 87"/>
                <a:gd name="T34" fmla="*/ 34 w 84"/>
                <a:gd name="T35" fmla="*/ 2 h 87"/>
                <a:gd name="T36" fmla="*/ 4 w 84"/>
                <a:gd name="T37" fmla="*/ 17 h 87"/>
                <a:gd name="T38" fmla="*/ 9 w 84"/>
                <a:gd name="T39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87">
                  <a:moveTo>
                    <a:pt x="9" y="19"/>
                  </a:moveTo>
                  <a:cubicBezTo>
                    <a:pt x="14" y="16"/>
                    <a:pt x="19" y="12"/>
                    <a:pt x="25" y="9"/>
                  </a:cubicBezTo>
                  <a:cubicBezTo>
                    <a:pt x="38" y="1"/>
                    <a:pt x="50" y="15"/>
                    <a:pt x="57" y="25"/>
                  </a:cubicBezTo>
                  <a:cubicBezTo>
                    <a:pt x="58" y="24"/>
                    <a:pt x="60" y="23"/>
                    <a:pt x="61" y="21"/>
                  </a:cubicBezTo>
                  <a:cubicBezTo>
                    <a:pt x="49" y="23"/>
                    <a:pt x="36" y="32"/>
                    <a:pt x="27" y="40"/>
                  </a:cubicBezTo>
                  <a:cubicBezTo>
                    <a:pt x="27" y="40"/>
                    <a:pt x="26" y="42"/>
                    <a:pt x="27" y="42"/>
                  </a:cubicBezTo>
                  <a:cubicBezTo>
                    <a:pt x="46" y="49"/>
                    <a:pt x="58" y="66"/>
                    <a:pt x="75" y="75"/>
                  </a:cubicBezTo>
                  <a:cubicBezTo>
                    <a:pt x="77" y="74"/>
                    <a:pt x="78" y="73"/>
                    <a:pt x="79" y="71"/>
                  </a:cubicBezTo>
                  <a:cubicBezTo>
                    <a:pt x="64" y="72"/>
                    <a:pt x="52" y="81"/>
                    <a:pt x="37" y="83"/>
                  </a:cubicBezTo>
                  <a:cubicBezTo>
                    <a:pt x="33" y="83"/>
                    <a:pt x="31" y="87"/>
                    <a:pt x="36" y="87"/>
                  </a:cubicBezTo>
                  <a:cubicBezTo>
                    <a:pt x="51" y="86"/>
                    <a:pt x="63" y="77"/>
                    <a:pt x="78" y="76"/>
                  </a:cubicBezTo>
                  <a:cubicBezTo>
                    <a:pt x="79" y="76"/>
                    <a:pt x="84" y="73"/>
                    <a:pt x="81" y="72"/>
                  </a:cubicBezTo>
                  <a:cubicBezTo>
                    <a:pt x="69" y="65"/>
                    <a:pt x="59" y="54"/>
                    <a:pt x="48" y="46"/>
                  </a:cubicBezTo>
                  <a:cubicBezTo>
                    <a:pt x="45" y="44"/>
                    <a:pt x="43" y="43"/>
                    <a:pt x="41" y="41"/>
                  </a:cubicBezTo>
                  <a:cubicBezTo>
                    <a:pt x="36" y="39"/>
                    <a:pt x="33" y="41"/>
                    <a:pt x="39" y="37"/>
                  </a:cubicBezTo>
                  <a:cubicBezTo>
                    <a:pt x="45" y="32"/>
                    <a:pt x="53" y="27"/>
                    <a:pt x="60" y="26"/>
                  </a:cubicBezTo>
                  <a:cubicBezTo>
                    <a:pt x="61" y="26"/>
                    <a:pt x="65" y="24"/>
                    <a:pt x="64" y="22"/>
                  </a:cubicBezTo>
                  <a:cubicBezTo>
                    <a:pt x="57" y="13"/>
                    <a:pt x="47" y="0"/>
                    <a:pt x="34" y="2"/>
                  </a:cubicBezTo>
                  <a:cubicBezTo>
                    <a:pt x="22" y="3"/>
                    <a:pt x="14" y="11"/>
                    <a:pt x="4" y="17"/>
                  </a:cubicBezTo>
                  <a:cubicBezTo>
                    <a:pt x="0" y="19"/>
                    <a:pt x="6" y="21"/>
                    <a:pt x="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8" name="Group 22"/>
          <p:cNvGrpSpPr>
            <a:grpSpLocks noChangeAspect="1"/>
          </p:cNvGrpSpPr>
          <p:nvPr/>
        </p:nvGrpSpPr>
        <p:grpSpPr bwMode="auto">
          <a:xfrm rot="20737309">
            <a:off x="346985" y="4935836"/>
            <a:ext cx="2187081" cy="782135"/>
            <a:chOff x="3582" y="1042"/>
            <a:chExt cx="1661" cy="594"/>
          </a:xfrm>
          <a:solidFill>
            <a:schemeClr val="bg1"/>
          </a:solidFill>
        </p:grpSpPr>
        <p:sp>
          <p:nvSpPr>
            <p:cNvPr id="99" name="Freeform 42"/>
            <p:cNvSpPr/>
            <p:nvPr/>
          </p:nvSpPr>
          <p:spPr bwMode="auto">
            <a:xfrm>
              <a:off x="3620" y="1042"/>
              <a:ext cx="881" cy="228"/>
            </a:xfrm>
            <a:custGeom>
              <a:avLst/>
              <a:gdLst>
                <a:gd name="T0" fmla="*/ 3 w 372"/>
                <a:gd name="T1" fmla="*/ 30 h 96"/>
                <a:gd name="T2" fmla="*/ 33 w 372"/>
                <a:gd name="T3" fmla="*/ 93 h 96"/>
                <a:gd name="T4" fmla="*/ 43 w 372"/>
                <a:gd name="T5" fmla="*/ 90 h 96"/>
                <a:gd name="T6" fmla="*/ 52 w 372"/>
                <a:gd name="T7" fmla="*/ 8 h 96"/>
                <a:gd name="T8" fmla="*/ 46 w 372"/>
                <a:gd name="T9" fmla="*/ 12 h 96"/>
                <a:gd name="T10" fmla="*/ 361 w 372"/>
                <a:gd name="T11" fmla="*/ 24 h 96"/>
                <a:gd name="T12" fmla="*/ 365 w 372"/>
                <a:gd name="T13" fmla="*/ 16 h 96"/>
                <a:gd name="T14" fmla="*/ 47 w 372"/>
                <a:gd name="T15" fmla="*/ 5 h 96"/>
                <a:gd name="T16" fmla="*/ 41 w 372"/>
                <a:gd name="T17" fmla="*/ 9 h 96"/>
                <a:gd name="T18" fmla="*/ 33 w 372"/>
                <a:gd name="T19" fmla="*/ 91 h 96"/>
                <a:gd name="T20" fmla="*/ 43 w 372"/>
                <a:gd name="T21" fmla="*/ 88 h 96"/>
                <a:gd name="T22" fmla="*/ 13 w 372"/>
                <a:gd name="T23" fmla="*/ 26 h 96"/>
                <a:gd name="T24" fmla="*/ 3 w 372"/>
                <a:gd name="T2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2" h="96">
                  <a:moveTo>
                    <a:pt x="3" y="30"/>
                  </a:moveTo>
                  <a:cubicBezTo>
                    <a:pt x="17" y="48"/>
                    <a:pt x="19" y="74"/>
                    <a:pt x="33" y="93"/>
                  </a:cubicBezTo>
                  <a:cubicBezTo>
                    <a:pt x="35" y="96"/>
                    <a:pt x="43" y="94"/>
                    <a:pt x="43" y="90"/>
                  </a:cubicBezTo>
                  <a:cubicBezTo>
                    <a:pt x="44" y="62"/>
                    <a:pt x="47" y="35"/>
                    <a:pt x="52" y="8"/>
                  </a:cubicBezTo>
                  <a:cubicBezTo>
                    <a:pt x="50" y="9"/>
                    <a:pt x="48" y="11"/>
                    <a:pt x="46" y="12"/>
                  </a:cubicBezTo>
                  <a:cubicBezTo>
                    <a:pt x="151" y="8"/>
                    <a:pt x="257" y="7"/>
                    <a:pt x="361" y="24"/>
                  </a:cubicBezTo>
                  <a:cubicBezTo>
                    <a:pt x="366" y="24"/>
                    <a:pt x="372" y="18"/>
                    <a:pt x="365" y="16"/>
                  </a:cubicBezTo>
                  <a:cubicBezTo>
                    <a:pt x="260" y="0"/>
                    <a:pt x="153" y="1"/>
                    <a:pt x="47" y="5"/>
                  </a:cubicBezTo>
                  <a:cubicBezTo>
                    <a:pt x="45" y="5"/>
                    <a:pt x="42" y="6"/>
                    <a:pt x="41" y="9"/>
                  </a:cubicBezTo>
                  <a:cubicBezTo>
                    <a:pt x="37" y="36"/>
                    <a:pt x="33" y="63"/>
                    <a:pt x="33" y="91"/>
                  </a:cubicBezTo>
                  <a:cubicBezTo>
                    <a:pt x="36" y="90"/>
                    <a:pt x="40" y="89"/>
                    <a:pt x="43" y="88"/>
                  </a:cubicBezTo>
                  <a:cubicBezTo>
                    <a:pt x="29" y="70"/>
                    <a:pt x="27" y="44"/>
                    <a:pt x="13" y="26"/>
                  </a:cubicBezTo>
                  <a:cubicBezTo>
                    <a:pt x="10" y="22"/>
                    <a:pt x="0" y="26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3788" y="1097"/>
              <a:ext cx="109" cy="173"/>
            </a:xfrm>
            <a:custGeom>
              <a:avLst/>
              <a:gdLst>
                <a:gd name="T0" fmla="*/ 11 w 46"/>
                <a:gd name="T1" fmla="*/ 55 h 73"/>
                <a:gd name="T2" fmla="*/ 24 w 46"/>
                <a:gd name="T3" fmla="*/ 4 h 73"/>
                <a:gd name="T4" fmla="*/ 14 w 46"/>
                <a:gd name="T5" fmla="*/ 6 h 73"/>
                <a:gd name="T6" fmla="*/ 35 w 46"/>
                <a:gd name="T7" fmla="*/ 69 h 73"/>
                <a:gd name="T8" fmla="*/ 46 w 46"/>
                <a:gd name="T9" fmla="*/ 66 h 73"/>
                <a:gd name="T10" fmla="*/ 24 w 46"/>
                <a:gd name="T11" fmla="*/ 3 h 73"/>
                <a:gd name="T12" fmla="*/ 14 w 46"/>
                <a:gd name="T13" fmla="*/ 5 h 73"/>
                <a:gd name="T14" fmla="*/ 1 w 46"/>
                <a:gd name="T15" fmla="*/ 56 h 73"/>
                <a:gd name="T16" fmla="*/ 11 w 46"/>
                <a:gd name="T17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3">
                  <a:moveTo>
                    <a:pt x="11" y="55"/>
                  </a:moveTo>
                  <a:cubicBezTo>
                    <a:pt x="16" y="38"/>
                    <a:pt x="20" y="21"/>
                    <a:pt x="24" y="4"/>
                  </a:cubicBezTo>
                  <a:cubicBezTo>
                    <a:pt x="21" y="5"/>
                    <a:pt x="17" y="6"/>
                    <a:pt x="14" y="6"/>
                  </a:cubicBezTo>
                  <a:cubicBezTo>
                    <a:pt x="23" y="25"/>
                    <a:pt x="34" y="48"/>
                    <a:pt x="35" y="69"/>
                  </a:cubicBezTo>
                  <a:cubicBezTo>
                    <a:pt x="36" y="73"/>
                    <a:pt x="46" y="70"/>
                    <a:pt x="46" y="66"/>
                  </a:cubicBezTo>
                  <a:cubicBezTo>
                    <a:pt x="45" y="45"/>
                    <a:pt x="34" y="22"/>
                    <a:pt x="24" y="3"/>
                  </a:cubicBezTo>
                  <a:cubicBezTo>
                    <a:pt x="22" y="0"/>
                    <a:pt x="15" y="2"/>
                    <a:pt x="14" y="5"/>
                  </a:cubicBezTo>
                  <a:cubicBezTo>
                    <a:pt x="9" y="22"/>
                    <a:pt x="5" y="40"/>
                    <a:pt x="1" y="56"/>
                  </a:cubicBezTo>
                  <a:cubicBezTo>
                    <a:pt x="0" y="61"/>
                    <a:pt x="10" y="59"/>
                    <a:pt x="1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3797" y="1201"/>
              <a:ext cx="86" cy="29"/>
            </a:xfrm>
            <a:custGeom>
              <a:avLst/>
              <a:gdLst>
                <a:gd name="T0" fmla="*/ 4 w 36"/>
                <a:gd name="T1" fmla="*/ 7 h 12"/>
                <a:gd name="T2" fmla="*/ 23 w 36"/>
                <a:gd name="T3" fmla="*/ 10 h 12"/>
                <a:gd name="T4" fmla="*/ 33 w 36"/>
                <a:gd name="T5" fmla="*/ 6 h 12"/>
                <a:gd name="T6" fmla="*/ 8 w 36"/>
                <a:gd name="T7" fmla="*/ 1 h 12"/>
                <a:gd name="T8" fmla="*/ 1 w 36"/>
                <a:gd name="T9" fmla="*/ 4 h 12"/>
                <a:gd name="T10" fmla="*/ 4 w 36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2">
                  <a:moveTo>
                    <a:pt x="4" y="7"/>
                  </a:moveTo>
                  <a:cubicBezTo>
                    <a:pt x="10" y="7"/>
                    <a:pt x="18" y="6"/>
                    <a:pt x="23" y="10"/>
                  </a:cubicBezTo>
                  <a:cubicBezTo>
                    <a:pt x="26" y="12"/>
                    <a:pt x="36" y="8"/>
                    <a:pt x="33" y="6"/>
                  </a:cubicBezTo>
                  <a:cubicBezTo>
                    <a:pt x="26" y="0"/>
                    <a:pt x="17" y="1"/>
                    <a:pt x="8" y="1"/>
                  </a:cubicBezTo>
                  <a:cubicBezTo>
                    <a:pt x="6" y="1"/>
                    <a:pt x="3" y="2"/>
                    <a:pt x="1" y="4"/>
                  </a:cubicBezTo>
                  <a:cubicBezTo>
                    <a:pt x="0" y="6"/>
                    <a:pt x="3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5"/>
            <p:cNvSpPr/>
            <p:nvPr/>
          </p:nvSpPr>
          <p:spPr bwMode="auto">
            <a:xfrm>
              <a:off x="3932" y="1125"/>
              <a:ext cx="48" cy="171"/>
            </a:xfrm>
            <a:custGeom>
              <a:avLst/>
              <a:gdLst>
                <a:gd name="T0" fmla="*/ 0 w 20"/>
                <a:gd name="T1" fmla="*/ 6 h 72"/>
                <a:gd name="T2" fmla="*/ 9 w 20"/>
                <a:gd name="T3" fmla="*/ 69 h 72"/>
                <a:gd name="T4" fmla="*/ 20 w 20"/>
                <a:gd name="T5" fmla="*/ 66 h 72"/>
                <a:gd name="T6" fmla="*/ 11 w 20"/>
                <a:gd name="T7" fmla="*/ 3 h 72"/>
                <a:gd name="T8" fmla="*/ 0 w 20"/>
                <a:gd name="T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2">
                  <a:moveTo>
                    <a:pt x="0" y="6"/>
                  </a:moveTo>
                  <a:cubicBezTo>
                    <a:pt x="1" y="27"/>
                    <a:pt x="4" y="49"/>
                    <a:pt x="9" y="69"/>
                  </a:cubicBezTo>
                  <a:cubicBezTo>
                    <a:pt x="10" y="72"/>
                    <a:pt x="20" y="69"/>
                    <a:pt x="20" y="66"/>
                  </a:cubicBezTo>
                  <a:cubicBezTo>
                    <a:pt x="14" y="46"/>
                    <a:pt x="12" y="24"/>
                    <a:pt x="11" y="3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6"/>
            <p:cNvSpPr/>
            <p:nvPr/>
          </p:nvSpPr>
          <p:spPr bwMode="auto">
            <a:xfrm>
              <a:off x="3925" y="1113"/>
              <a:ext cx="159" cy="162"/>
            </a:xfrm>
            <a:custGeom>
              <a:avLst/>
              <a:gdLst>
                <a:gd name="T0" fmla="*/ 11 w 67"/>
                <a:gd name="T1" fmla="*/ 12 h 68"/>
                <a:gd name="T2" fmla="*/ 39 w 67"/>
                <a:gd name="T3" fmla="*/ 12 h 68"/>
                <a:gd name="T4" fmla="*/ 39 w 67"/>
                <a:gd name="T5" fmla="*/ 8 h 68"/>
                <a:gd name="T6" fmla="*/ 26 w 67"/>
                <a:gd name="T7" fmla="*/ 24 h 68"/>
                <a:gd name="T8" fmla="*/ 26 w 67"/>
                <a:gd name="T9" fmla="*/ 28 h 68"/>
                <a:gd name="T10" fmla="*/ 56 w 67"/>
                <a:gd name="T11" fmla="*/ 59 h 68"/>
                <a:gd name="T12" fmla="*/ 60 w 67"/>
                <a:gd name="T13" fmla="*/ 53 h 68"/>
                <a:gd name="T14" fmla="*/ 9 w 67"/>
                <a:gd name="T15" fmla="*/ 61 h 68"/>
                <a:gd name="T16" fmla="*/ 8 w 67"/>
                <a:gd name="T17" fmla="*/ 68 h 68"/>
                <a:gd name="T18" fmla="*/ 61 w 67"/>
                <a:gd name="T19" fmla="*/ 60 h 68"/>
                <a:gd name="T20" fmla="*/ 66 w 67"/>
                <a:gd name="T21" fmla="*/ 54 h 68"/>
                <a:gd name="T22" fmla="*/ 34 w 67"/>
                <a:gd name="T23" fmla="*/ 22 h 68"/>
                <a:gd name="T24" fmla="*/ 35 w 67"/>
                <a:gd name="T25" fmla="*/ 27 h 68"/>
                <a:gd name="T26" fmla="*/ 48 w 67"/>
                <a:gd name="T27" fmla="*/ 11 h 68"/>
                <a:gd name="T28" fmla="*/ 47 w 67"/>
                <a:gd name="T29" fmla="*/ 7 h 68"/>
                <a:gd name="T30" fmla="*/ 6 w 67"/>
                <a:gd name="T31" fmla="*/ 7 h 68"/>
                <a:gd name="T32" fmla="*/ 11 w 67"/>
                <a:gd name="T33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8">
                  <a:moveTo>
                    <a:pt x="11" y="12"/>
                  </a:moveTo>
                  <a:cubicBezTo>
                    <a:pt x="21" y="8"/>
                    <a:pt x="29" y="7"/>
                    <a:pt x="39" y="12"/>
                  </a:cubicBezTo>
                  <a:cubicBezTo>
                    <a:pt x="39" y="11"/>
                    <a:pt x="39" y="10"/>
                    <a:pt x="39" y="8"/>
                  </a:cubicBezTo>
                  <a:cubicBezTo>
                    <a:pt x="34" y="13"/>
                    <a:pt x="31" y="19"/>
                    <a:pt x="26" y="24"/>
                  </a:cubicBezTo>
                  <a:cubicBezTo>
                    <a:pt x="25" y="25"/>
                    <a:pt x="24" y="27"/>
                    <a:pt x="26" y="28"/>
                  </a:cubicBezTo>
                  <a:cubicBezTo>
                    <a:pt x="40" y="35"/>
                    <a:pt x="47" y="47"/>
                    <a:pt x="56" y="59"/>
                  </a:cubicBezTo>
                  <a:cubicBezTo>
                    <a:pt x="57" y="57"/>
                    <a:pt x="58" y="55"/>
                    <a:pt x="60" y="53"/>
                  </a:cubicBezTo>
                  <a:cubicBezTo>
                    <a:pt x="43" y="57"/>
                    <a:pt x="26" y="61"/>
                    <a:pt x="9" y="61"/>
                  </a:cubicBezTo>
                  <a:cubicBezTo>
                    <a:pt x="3" y="61"/>
                    <a:pt x="1" y="68"/>
                    <a:pt x="8" y="68"/>
                  </a:cubicBezTo>
                  <a:cubicBezTo>
                    <a:pt x="26" y="68"/>
                    <a:pt x="44" y="64"/>
                    <a:pt x="61" y="60"/>
                  </a:cubicBezTo>
                  <a:cubicBezTo>
                    <a:pt x="64" y="59"/>
                    <a:pt x="67" y="57"/>
                    <a:pt x="66" y="54"/>
                  </a:cubicBezTo>
                  <a:cubicBezTo>
                    <a:pt x="56" y="42"/>
                    <a:pt x="49" y="30"/>
                    <a:pt x="34" y="22"/>
                  </a:cubicBezTo>
                  <a:cubicBezTo>
                    <a:pt x="35" y="24"/>
                    <a:pt x="35" y="25"/>
                    <a:pt x="35" y="27"/>
                  </a:cubicBezTo>
                  <a:cubicBezTo>
                    <a:pt x="39" y="22"/>
                    <a:pt x="43" y="16"/>
                    <a:pt x="48" y="11"/>
                  </a:cubicBezTo>
                  <a:cubicBezTo>
                    <a:pt x="49" y="10"/>
                    <a:pt x="49" y="8"/>
                    <a:pt x="47" y="7"/>
                  </a:cubicBezTo>
                  <a:cubicBezTo>
                    <a:pt x="34" y="0"/>
                    <a:pt x="20" y="1"/>
                    <a:pt x="6" y="7"/>
                  </a:cubicBezTo>
                  <a:cubicBezTo>
                    <a:pt x="0" y="10"/>
                    <a:pt x="6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7"/>
            <p:cNvSpPr/>
            <p:nvPr/>
          </p:nvSpPr>
          <p:spPr bwMode="auto">
            <a:xfrm>
              <a:off x="4079" y="1177"/>
              <a:ext cx="119" cy="22"/>
            </a:xfrm>
            <a:custGeom>
              <a:avLst/>
              <a:gdLst>
                <a:gd name="T0" fmla="*/ 5 w 50"/>
                <a:gd name="T1" fmla="*/ 4 h 9"/>
                <a:gd name="T2" fmla="*/ 38 w 50"/>
                <a:gd name="T3" fmla="*/ 8 h 9"/>
                <a:gd name="T4" fmla="*/ 45 w 50"/>
                <a:gd name="T5" fmla="*/ 7 h 9"/>
                <a:gd name="T6" fmla="*/ 48 w 50"/>
                <a:gd name="T7" fmla="*/ 4 h 9"/>
                <a:gd name="T8" fmla="*/ 12 w 50"/>
                <a:gd name="T9" fmla="*/ 0 h 9"/>
                <a:gd name="T10" fmla="*/ 5 w 50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">
                  <a:moveTo>
                    <a:pt x="5" y="4"/>
                  </a:moveTo>
                  <a:cubicBezTo>
                    <a:pt x="16" y="4"/>
                    <a:pt x="28" y="4"/>
                    <a:pt x="38" y="8"/>
                  </a:cubicBezTo>
                  <a:cubicBezTo>
                    <a:pt x="40" y="9"/>
                    <a:pt x="43" y="8"/>
                    <a:pt x="45" y="7"/>
                  </a:cubicBezTo>
                  <a:cubicBezTo>
                    <a:pt x="45" y="7"/>
                    <a:pt x="50" y="5"/>
                    <a:pt x="48" y="4"/>
                  </a:cubicBezTo>
                  <a:cubicBezTo>
                    <a:pt x="37" y="0"/>
                    <a:pt x="24" y="0"/>
                    <a:pt x="12" y="0"/>
                  </a:cubicBezTo>
                  <a:cubicBezTo>
                    <a:pt x="10" y="0"/>
                    <a:pt x="0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48"/>
            <p:cNvSpPr/>
            <p:nvPr/>
          </p:nvSpPr>
          <p:spPr bwMode="auto">
            <a:xfrm>
              <a:off x="4129" y="1125"/>
              <a:ext cx="36" cy="126"/>
            </a:xfrm>
            <a:custGeom>
              <a:avLst/>
              <a:gdLst>
                <a:gd name="T0" fmla="*/ 0 w 15"/>
                <a:gd name="T1" fmla="*/ 6 h 53"/>
                <a:gd name="T2" fmla="*/ 4 w 15"/>
                <a:gd name="T3" fmla="*/ 49 h 53"/>
                <a:gd name="T4" fmla="*/ 15 w 15"/>
                <a:gd name="T5" fmla="*/ 46 h 53"/>
                <a:gd name="T6" fmla="*/ 10 w 15"/>
                <a:gd name="T7" fmla="*/ 3 h 53"/>
                <a:gd name="T8" fmla="*/ 0 w 15"/>
                <a:gd name="T9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3">
                  <a:moveTo>
                    <a:pt x="0" y="6"/>
                  </a:moveTo>
                  <a:cubicBezTo>
                    <a:pt x="0" y="21"/>
                    <a:pt x="3" y="35"/>
                    <a:pt x="4" y="49"/>
                  </a:cubicBezTo>
                  <a:cubicBezTo>
                    <a:pt x="4" y="53"/>
                    <a:pt x="15" y="50"/>
                    <a:pt x="15" y="46"/>
                  </a:cubicBezTo>
                  <a:cubicBezTo>
                    <a:pt x="14" y="32"/>
                    <a:pt x="10" y="18"/>
                    <a:pt x="10" y="3"/>
                  </a:cubicBezTo>
                  <a:cubicBezTo>
                    <a:pt x="10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49"/>
            <p:cNvSpPr/>
            <p:nvPr/>
          </p:nvSpPr>
          <p:spPr bwMode="auto">
            <a:xfrm>
              <a:off x="4248" y="1149"/>
              <a:ext cx="121" cy="138"/>
            </a:xfrm>
            <a:custGeom>
              <a:avLst/>
              <a:gdLst>
                <a:gd name="T0" fmla="*/ 43 w 51"/>
                <a:gd name="T1" fmla="*/ 3 h 58"/>
                <a:gd name="T2" fmla="*/ 4 w 51"/>
                <a:gd name="T3" fmla="*/ 34 h 58"/>
                <a:gd name="T4" fmla="*/ 6 w 51"/>
                <a:gd name="T5" fmla="*/ 52 h 58"/>
                <a:gd name="T6" fmla="*/ 39 w 51"/>
                <a:gd name="T7" fmla="*/ 48 h 58"/>
                <a:gd name="T8" fmla="*/ 35 w 51"/>
                <a:gd name="T9" fmla="*/ 43 h 58"/>
                <a:gd name="T10" fmla="*/ 14 w 51"/>
                <a:gd name="T11" fmla="*/ 46 h 58"/>
                <a:gd name="T12" fmla="*/ 16 w 51"/>
                <a:gd name="T13" fmla="*/ 32 h 58"/>
                <a:gd name="T14" fmla="*/ 28 w 51"/>
                <a:gd name="T15" fmla="*/ 16 h 58"/>
                <a:gd name="T16" fmla="*/ 40 w 51"/>
                <a:gd name="T17" fmla="*/ 10 h 58"/>
                <a:gd name="T18" fmla="*/ 43 w 51"/>
                <a:gd name="T19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3" y="3"/>
                  </a:moveTo>
                  <a:cubicBezTo>
                    <a:pt x="27" y="0"/>
                    <a:pt x="10" y="22"/>
                    <a:pt x="4" y="34"/>
                  </a:cubicBezTo>
                  <a:cubicBezTo>
                    <a:pt x="2" y="40"/>
                    <a:pt x="0" y="48"/>
                    <a:pt x="6" y="52"/>
                  </a:cubicBezTo>
                  <a:cubicBezTo>
                    <a:pt x="15" y="58"/>
                    <a:pt x="31" y="52"/>
                    <a:pt x="39" y="48"/>
                  </a:cubicBezTo>
                  <a:cubicBezTo>
                    <a:pt x="46" y="46"/>
                    <a:pt x="40" y="41"/>
                    <a:pt x="35" y="43"/>
                  </a:cubicBezTo>
                  <a:cubicBezTo>
                    <a:pt x="31" y="45"/>
                    <a:pt x="18" y="50"/>
                    <a:pt x="14" y="46"/>
                  </a:cubicBezTo>
                  <a:cubicBezTo>
                    <a:pt x="11" y="42"/>
                    <a:pt x="14" y="36"/>
                    <a:pt x="16" y="32"/>
                  </a:cubicBezTo>
                  <a:cubicBezTo>
                    <a:pt x="19" y="26"/>
                    <a:pt x="23" y="21"/>
                    <a:pt x="28" y="16"/>
                  </a:cubicBezTo>
                  <a:cubicBezTo>
                    <a:pt x="31" y="14"/>
                    <a:pt x="36" y="9"/>
                    <a:pt x="40" y="10"/>
                  </a:cubicBezTo>
                  <a:cubicBezTo>
                    <a:pt x="44" y="11"/>
                    <a:pt x="51" y="4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50"/>
            <p:cNvSpPr/>
            <p:nvPr/>
          </p:nvSpPr>
          <p:spPr bwMode="auto">
            <a:xfrm>
              <a:off x="4406" y="1147"/>
              <a:ext cx="50" cy="140"/>
            </a:xfrm>
            <a:custGeom>
              <a:avLst/>
              <a:gdLst>
                <a:gd name="T0" fmla="*/ 9 w 21"/>
                <a:gd name="T1" fmla="*/ 3 h 59"/>
                <a:gd name="T2" fmla="*/ 3 w 21"/>
                <a:gd name="T3" fmla="*/ 22 h 59"/>
                <a:gd name="T4" fmla="*/ 0 w 21"/>
                <a:gd name="T5" fmla="*/ 56 h 59"/>
                <a:gd name="T6" fmla="*/ 10 w 21"/>
                <a:gd name="T7" fmla="*/ 53 h 59"/>
                <a:gd name="T8" fmla="*/ 13 w 21"/>
                <a:gd name="T9" fmla="*/ 24 h 59"/>
                <a:gd name="T10" fmla="*/ 18 w 21"/>
                <a:gd name="T11" fmla="*/ 3 h 59"/>
                <a:gd name="T12" fmla="*/ 9 w 21"/>
                <a:gd name="T13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9" y="3"/>
                  </a:moveTo>
                  <a:cubicBezTo>
                    <a:pt x="4" y="8"/>
                    <a:pt x="4" y="16"/>
                    <a:pt x="3" y="22"/>
                  </a:cubicBezTo>
                  <a:cubicBezTo>
                    <a:pt x="0" y="33"/>
                    <a:pt x="0" y="45"/>
                    <a:pt x="0" y="56"/>
                  </a:cubicBezTo>
                  <a:cubicBezTo>
                    <a:pt x="0" y="59"/>
                    <a:pt x="10" y="57"/>
                    <a:pt x="10" y="53"/>
                  </a:cubicBezTo>
                  <a:cubicBezTo>
                    <a:pt x="10" y="43"/>
                    <a:pt x="11" y="33"/>
                    <a:pt x="13" y="24"/>
                  </a:cubicBezTo>
                  <a:cubicBezTo>
                    <a:pt x="14" y="18"/>
                    <a:pt x="14" y="8"/>
                    <a:pt x="18" y="3"/>
                  </a:cubicBezTo>
                  <a:cubicBezTo>
                    <a:pt x="21" y="0"/>
                    <a:pt x="11" y="1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51"/>
            <p:cNvSpPr/>
            <p:nvPr/>
          </p:nvSpPr>
          <p:spPr bwMode="auto">
            <a:xfrm>
              <a:off x="4397" y="1137"/>
              <a:ext cx="123" cy="145"/>
            </a:xfrm>
            <a:custGeom>
              <a:avLst/>
              <a:gdLst>
                <a:gd name="T0" fmla="*/ 6 w 52"/>
                <a:gd name="T1" fmla="*/ 6 h 61"/>
                <a:gd name="T2" fmla="*/ 38 w 52"/>
                <a:gd name="T3" fmla="*/ 31 h 61"/>
                <a:gd name="T4" fmla="*/ 11 w 52"/>
                <a:gd name="T5" fmla="*/ 56 h 61"/>
                <a:gd name="T6" fmla="*/ 7 w 52"/>
                <a:gd name="T7" fmla="*/ 61 h 61"/>
                <a:gd name="T8" fmla="*/ 50 w 52"/>
                <a:gd name="T9" fmla="*/ 36 h 61"/>
                <a:gd name="T10" fmla="*/ 12 w 52"/>
                <a:gd name="T11" fmla="*/ 1 h 61"/>
                <a:gd name="T12" fmla="*/ 6 w 52"/>
                <a:gd name="T13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6" y="6"/>
                  </a:moveTo>
                  <a:cubicBezTo>
                    <a:pt x="19" y="9"/>
                    <a:pt x="33" y="16"/>
                    <a:pt x="38" y="31"/>
                  </a:cubicBezTo>
                  <a:cubicBezTo>
                    <a:pt x="45" y="49"/>
                    <a:pt x="25" y="55"/>
                    <a:pt x="11" y="56"/>
                  </a:cubicBezTo>
                  <a:cubicBezTo>
                    <a:pt x="7" y="56"/>
                    <a:pt x="0" y="61"/>
                    <a:pt x="7" y="61"/>
                  </a:cubicBezTo>
                  <a:cubicBezTo>
                    <a:pt x="23" y="61"/>
                    <a:pt x="48" y="56"/>
                    <a:pt x="50" y="36"/>
                  </a:cubicBezTo>
                  <a:cubicBezTo>
                    <a:pt x="52" y="16"/>
                    <a:pt x="28" y="4"/>
                    <a:pt x="12" y="1"/>
                  </a:cubicBezTo>
                  <a:cubicBezTo>
                    <a:pt x="9" y="0"/>
                    <a:pt x="0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2"/>
            <p:cNvSpPr/>
            <p:nvPr/>
          </p:nvSpPr>
          <p:spPr bwMode="auto">
            <a:xfrm>
              <a:off x="3582" y="1363"/>
              <a:ext cx="1045" cy="19"/>
            </a:xfrm>
            <a:custGeom>
              <a:avLst/>
              <a:gdLst>
                <a:gd name="T0" fmla="*/ 7 w 441"/>
                <a:gd name="T1" fmla="*/ 8 h 8"/>
                <a:gd name="T2" fmla="*/ 433 w 441"/>
                <a:gd name="T3" fmla="*/ 8 h 8"/>
                <a:gd name="T4" fmla="*/ 434 w 441"/>
                <a:gd name="T5" fmla="*/ 0 h 8"/>
                <a:gd name="T6" fmla="*/ 8 w 441"/>
                <a:gd name="T7" fmla="*/ 0 h 8"/>
                <a:gd name="T8" fmla="*/ 7 w 44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">
                  <a:moveTo>
                    <a:pt x="7" y="8"/>
                  </a:moveTo>
                  <a:cubicBezTo>
                    <a:pt x="149" y="8"/>
                    <a:pt x="291" y="8"/>
                    <a:pt x="433" y="8"/>
                  </a:cubicBezTo>
                  <a:cubicBezTo>
                    <a:pt x="439" y="8"/>
                    <a:pt x="441" y="0"/>
                    <a:pt x="434" y="0"/>
                  </a:cubicBezTo>
                  <a:cubicBezTo>
                    <a:pt x="292" y="0"/>
                    <a:pt x="150" y="0"/>
                    <a:pt x="8" y="0"/>
                  </a:cubicBezTo>
                  <a:cubicBezTo>
                    <a:pt x="1" y="0"/>
                    <a:pt x="0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3"/>
            <p:cNvSpPr/>
            <p:nvPr/>
          </p:nvSpPr>
          <p:spPr bwMode="auto">
            <a:xfrm>
              <a:off x="4032" y="1455"/>
              <a:ext cx="173" cy="181"/>
            </a:xfrm>
            <a:custGeom>
              <a:avLst/>
              <a:gdLst>
                <a:gd name="T0" fmla="*/ 11 w 73"/>
                <a:gd name="T1" fmla="*/ 21 h 76"/>
                <a:gd name="T2" fmla="*/ 42 w 73"/>
                <a:gd name="T3" fmla="*/ 22 h 76"/>
                <a:gd name="T4" fmla="*/ 16 w 73"/>
                <a:gd name="T5" fmla="*/ 61 h 76"/>
                <a:gd name="T6" fmla="*/ 16 w 73"/>
                <a:gd name="T7" fmla="*/ 63 h 76"/>
                <a:gd name="T8" fmla="*/ 61 w 73"/>
                <a:gd name="T9" fmla="*/ 76 h 76"/>
                <a:gd name="T10" fmla="*/ 65 w 73"/>
                <a:gd name="T11" fmla="*/ 71 h 76"/>
                <a:gd name="T12" fmla="*/ 42 w 73"/>
                <a:gd name="T13" fmla="*/ 69 h 76"/>
                <a:gd name="T14" fmla="*/ 31 w 73"/>
                <a:gd name="T15" fmla="*/ 63 h 76"/>
                <a:gd name="T16" fmla="*/ 34 w 73"/>
                <a:gd name="T17" fmla="*/ 53 h 76"/>
                <a:gd name="T18" fmla="*/ 53 w 73"/>
                <a:gd name="T19" fmla="*/ 21 h 76"/>
                <a:gd name="T20" fmla="*/ 7 w 73"/>
                <a:gd name="T21" fmla="*/ 17 h 76"/>
                <a:gd name="T22" fmla="*/ 11 w 73"/>
                <a:gd name="T23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6">
                  <a:moveTo>
                    <a:pt x="11" y="21"/>
                  </a:moveTo>
                  <a:cubicBezTo>
                    <a:pt x="18" y="18"/>
                    <a:pt x="40" y="8"/>
                    <a:pt x="42" y="22"/>
                  </a:cubicBezTo>
                  <a:cubicBezTo>
                    <a:pt x="44" y="35"/>
                    <a:pt x="25" y="53"/>
                    <a:pt x="16" y="61"/>
                  </a:cubicBezTo>
                  <a:cubicBezTo>
                    <a:pt x="16" y="62"/>
                    <a:pt x="16" y="63"/>
                    <a:pt x="16" y="63"/>
                  </a:cubicBezTo>
                  <a:cubicBezTo>
                    <a:pt x="29" y="75"/>
                    <a:pt x="44" y="76"/>
                    <a:pt x="61" y="76"/>
                  </a:cubicBezTo>
                  <a:cubicBezTo>
                    <a:pt x="65" y="76"/>
                    <a:pt x="73" y="71"/>
                    <a:pt x="65" y="71"/>
                  </a:cubicBezTo>
                  <a:cubicBezTo>
                    <a:pt x="58" y="71"/>
                    <a:pt x="50" y="71"/>
                    <a:pt x="42" y="69"/>
                  </a:cubicBezTo>
                  <a:cubicBezTo>
                    <a:pt x="38" y="68"/>
                    <a:pt x="34" y="66"/>
                    <a:pt x="31" y="63"/>
                  </a:cubicBezTo>
                  <a:cubicBezTo>
                    <a:pt x="26" y="60"/>
                    <a:pt x="31" y="56"/>
                    <a:pt x="34" y="53"/>
                  </a:cubicBezTo>
                  <a:cubicBezTo>
                    <a:pt x="42" y="44"/>
                    <a:pt x="52" y="33"/>
                    <a:pt x="53" y="21"/>
                  </a:cubicBezTo>
                  <a:cubicBezTo>
                    <a:pt x="54" y="0"/>
                    <a:pt x="15" y="14"/>
                    <a:pt x="7" y="17"/>
                  </a:cubicBezTo>
                  <a:cubicBezTo>
                    <a:pt x="0" y="20"/>
                    <a:pt x="7" y="23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4"/>
            <p:cNvSpPr/>
            <p:nvPr/>
          </p:nvSpPr>
          <p:spPr bwMode="auto">
            <a:xfrm>
              <a:off x="4693" y="1279"/>
              <a:ext cx="90" cy="50"/>
            </a:xfrm>
            <a:custGeom>
              <a:avLst/>
              <a:gdLst>
                <a:gd name="T0" fmla="*/ 4 w 38"/>
                <a:gd name="T1" fmla="*/ 7 h 21"/>
                <a:gd name="T2" fmla="*/ 16 w 38"/>
                <a:gd name="T3" fmla="*/ 8 h 21"/>
                <a:gd name="T4" fmla="*/ 25 w 38"/>
                <a:gd name="T5" fmla="*/ 17 h 21"/>
                <a:gd name="T6" fmla="*/ 36 w 38"/>
                <a:gd name="T7" fmla="*/ 14 h 21"/>
                <a:gd name="T8" fmla="*/ 25 w 38"/>
                <a:gd name="T9" fmla="*/ 2 h 21"/>
                <a:gd name="T10" fmla="*/ 8 w 38"/>
                <a:gd name="T11" fmla="*/ 0 h 21"/>
                <a:gd name="T12" fmla="*/ 1 w 38"/>
                <a:gd name="T13" fmla="*/ 3 h 21"/>
                <a:gd name="T14" fmla="*/ 4 w 38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">
                  <a:moveTo>
                    <a:pt x="4" y="7"/>
                  </a:moveTo>
                  <a:cubicBezTo>
                    <a:pt x="8" y="7"/>
                    <a:pt x="12" y="7"/>
                    <a:pt x="16" y="8"/>
                  </a:cubicBezTo>
                  <a:cubicBezTo>
                    <a:pt x="20" y="9"/>
                    <a:pt x="23" y="13"/>
                    <a:pt x="25" y="17"/>
                  </a:cubicBezTo>
                  <a:cubicBezTo>
                    <a:pt x="27" y="21"/>
                    <a:pt x="38" y="18"/>
                    <a:pt x="36" y="14"/>
                  </a:cubicBezTo>
                  <a:cubicBezTo>
                    <a:pt x="33" y="9"/>
                    <a:pt x="30" y="5"/>
                    <a:pt x="25" y="2"/>
                  </a:cubicBezTo>
                  <a:cubicBezTo>
                    <a:pt x="20" y="0"/>
                    <a:pt x="14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55"/>
            <p:cNvSpPr/>
            <p:nvPr/>
          </p:nvSpPr>
          <p:spPr bwMode="auto">
            <a:xfrm>
              <a:off x="4707" y="1351"/>
              <a:ext cx="117" cy="16"/>
            </a:xfrm>
            <a:custGeom>
              <a:avLst/>
              <a:gdLst>
                <a:gd name="T0" fmla="*/ 4 w 49"/>
                <a:gd name="T1" fmla="*/ 7 h 7"/>
                <a:gd name="T2" fmla="*/ 40 w 49"/>
                <a:gd name="T3" fmla="*/ 7 h 7"/>
                <a:gd name="T4" fmla="*/ 47 w 49"/>
                <a:gd name="T5" fmla="*/ 4 h 7"/>
                <a:gd name="T6" fmla="*/ 44 w 49"/>
                <a:gd name="T7" fmla="*/ 0 h 7"/>
                <a:gd name="T8" fmla="*/ 8 w 49"/>
                <a:gd name="T9" fmla="*/ 0 h 7"/>
                <a:gd name="T10" fmla="*/ 1 w 49"/>
                <a:gd name="T11" fmla="*/ 3 h 7"/>
                <a:gd name="T12" fmla="*/ 4 w 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">
                  <a:moveTo>
                    <a:pt x="4" y="7"/>
                  </a:moveTo>
                  <a:cubicBezTo>
                    <a:pt x="16" y="7"/>
                    <a:pt x="28" y="7"/>
                    <a:pt x="40" y="7"/>
                  </a:cubicBezTo>
                  <a:cubicBezTo>
                    <a:pt x="43" y="7"/>
                    <a:pt x="46" y="6"/>
                    <a:pt x="47" y="4"/>
                  </a:cubicBezTo>
                  <a:cubicBezTo>
                    <a:pt x="49" y="1"/>
                    <a:pt x="46" y="0"/>
                    <a:pt x="44" y="0"/>
                  </a:cubicBezTo>
                  <a:cubicBezTo>
                    <a:pt x="32" y="0"/>
                    <a:pt x="20" y="0"/>
                    <a:pt x="8" y="0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56"/>
            <p:cNvSpPr/>
            <p:nvPr/>
          </p:nvSpPr>
          <p:spPr bwMode="auto">
            <a:xfrm>
              <a:off x="4923" y="1173"/>
              <a:ext cx="40" cy="285"/>
            </a:xfrm>
            <a:custGeom>
              <a:avLst/>
              <a:gdLst>
                <a:gd name="T0" fmla="*/ 0 w 17"/>
                <a:gd name="T1" fmla="*/ 7 h 120"/>
                <a:gd name="T2" fmla="*/ 6 w 17"/>
                <a:gd name="T3" fmla="*/ 115 h 120"/>
                <a:gd name="T4" fmla="*/ 17 w 17"/>
                <a:gd name="T5" fmla="*/ 114 h 120"/>
                <a:gd name="T6" fmla="*/ 11 w 17"/>
                <a:gd name="T7" fmla="*/ 6 h 120"/>
                <a:gd name="T8" fmla="*/ 0 w 17"/>
                <a:gd name="T9" fmla="*/ 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0">
                  <a:moveTo>
                    <a:pt x="0" y="7"/>
                  </a:moveTo>
                  <a:cubicBezTo>
                    <a:pt x="0" y="43"/>
                    <a:pt x="6" y="79"/>
                    <a:pt x="6" y="115"/>
                  </a:cubicBezTo>
                  <a:cubicBezTo>
                    <a:pt x="6" y="120"/>
                    <a:pt x="17" y="119"/>
                    <a:pt x="17" y="114"/>
                  </a:cubicBezTo>
                  <a:cubicBezTo>
                    <a:pt x="16" y="78"/>
                    <a:pt x="11" y="42"/>
                    <a:pt x="11" y="6"/>
                  </a:cubicBezTo>
                  <a:cubicBezTo>
                    <a:pt x="11" y="0"/>
                    <a:pt x="0" y="2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57"/>
            <p:cNvSpPr/>
            <p:nvPr/>
          </p:nvSpPr>
          <p:spPr bwMode="auto">
            <a:xfrm>
              <a:off x="4928" y="1275"/>
              <a:ext cx="201" cy="35"/>
            </a:xfrm>
            <a:custGeom>
              <a:avLst/>
              <a:gdLst>
                <a:gd name="T0" fmla="*/ 11 w 85"/>
                <a:gd name="T1" fmla="*/ 13 h 15"/>
                <a:gd name="T2" fmla="*/ 73 w 85"/>
                <a:gd name="T3" fmla="*/ 8 h 15"/>
                <a:gd name="T4" fmla="*/ 77 w 85"/>
                <a:gd name="T5" fmla="*/ 2 h 15"/>
                <a:gd name="T6" fmla="*/ 7 w 85"/>
                <a:gd name="T7" fmla="*/ 9 h 15"/>
                <a:gd name="T8" fmla="*/ 11 w 85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5">
                  <a:moveTo>
                    <a:pt x="11" y="13"/>
                  </a:moveTo>
                  <a:cubicBezTo>
                    <a:pt x="29" y="5"/>
                    <a:pt x="54" y="8"/>
                    <a:pt x="73" y="8"/>
                  </a:cubicBezTo>
                  <a:cubicBezTo>
                    <a:pt x="77" y="8"/>
                    <a:pt x="85" y="2"/>
                    <a:pt x="77" y="2"/>
                  </a:cubicBezTo>
                  <a:cubicBezTo>
                    <a:pt x="55" y="2"/>
                    <a:pt x="28" y="0"/>
                    <a:pt x="7" y="9"/>
                  </a:cubicBezTo>
                  <a:cubicBezTo>
                    <a:pt x="0" y="12"/>
                    <a:pt x="7" y="15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8"/>
            <p:cNvSpPr/>
            <p:nvPr/>
          </p:nvSpPr>
          <p:spPr bwMode="auto">
            <a:xfrm>
              <a:off x="5080" y="1175"/>
              <a:ext cx="26" cy="283"/>
            </a:xfrm>
            <a:custGeom>
              <a:avLst/>
              <a:gdLst>
                <a:gd name="T0" fmla="*/ 0 w 11"/>
                <a:gd name="T1" fmla="*/ 6 h 119"/>
                <a:gd name="T2" fmla="*/ 0 w 11"/>
                <a:gd name="T3" fmla="*/ 114 h 119"/>
                <a:gd name="T4" fmla="*/ 11 w 11"/>
                <a:gd name="T5" fmla="*/ 113 h 119"/>
                <a:gd name="T6" fmla="*/ 11 w 11"/>
                <a:gd name="T7" fmla="*/ 5 h 119"/>
                <a:gd name="T8" fmla="*/ 0 w 11"/>
                <a:gd name="T9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9">
                  <a:moveTo>
                    <a:pt x="0" y="6"/>
                  </a:moveTo>
                  <a:cubicBezTo>
                    <a:pt x="0" y="42"/>
                    <a:pt x="0" y="78"/>
                    <a:pt x="0" y="114"/>
                  </a:cubicBezTo>
                  <a:cubicBezTo>
                    <a:pt x="0" y="119"/>
                    <a:pt x="11" y="116"/>
                    <a:pt x="11" y="113"/>
                  </a:cubicBezTo>
                  <a:cubicBezTo>
                    <a:pt x="11" y="77"/>
                    <a:pt x="11" y="41"/>
                    <a:pt x="11" y="5"/>
                  </a:cubicBezTo>
                  <a:cubicBezTo>
                    <a:pt x="11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9"/>
            <p:cNvSpPr/>
            <p:nvPr/>
          </p:nvSpPr>
          <p:spPr bwMode="auto">
            <a:xfrm>
              <a:off x="5098" y="1118"/>
              <a:ext cx="145" cy="123"/>
            </a:xfrm>
            <a:custGeom>
              <a:avLst/>
              <a:gdLst>
                <a:gd name="T0" fmla="*/ 6 w 61"/>
                <a:gd name="T1" fmla="*/ 9 h 52"/>
                <a:gd name="T2" fmla="*/ 30 w 61"/>
                <a:gd name="T3" fmla="*/ 15 h 52"/>
                <a:gd name="T4" fmla="*/ 29 w 61"/>
                <a:gd name="T5" fmla="*/ 10 h 52"/>
                <a:gd name="T6" fmla="*/ 17 w 61"/>
                <a:gd name="T7" fmla="*/ 34 h 52"/>
                <a:gd name="T8" fmla="*/ 17 w 61"/>
                <a:gd name="T9" fmla="*/ 38 h 52"/>
                <a:gd name="T10" fmla="*/ 48 w 61"/>
                <a:gd name="T11" fmla="*/ 51 h 52"/>
                <a:gd name="T12" fmla="*/ 54 w 61"/>
                <a:gd name="T13" fmla="*/ 44 h 52"/>
                <a:gd name="T14" fmla="*/ 25 w 61"/>
                <a:gd name="T15" fmla="*/ 32 h 52"/>
                <a:gd name="T16" fmla="*/ 26 w 61"/>
                <a:gd name="T17" fmla="*/ 37 h 52"/>
                <a:gd name="T18" fmla="*/ 38 w 61"/>
                <a:gd name="T19" fmla="*/ 13 h 52"/>
                <a:gd name="T20" fmla="*/ 36 w 61"/>
                <a:gd name="T21" fmla="*/ 8 h 52"/>
                <a:gd name="T22" fmla="*/ 12 w 61"/>
                <a:gd name="T23" fmla="*/ 2 h 52"/>
                <a:gd name="T24" fmla="*/ 6 w 61"/>
                <a:gd name="T2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2">
                  <a:moveTo>
                    <a:pt x="6" y="9"/>
                  </a:moveTo>
                  <a:cubicBezTo>
                    <a:pt x="14" y="12"/>
                    <a:pt x="22" y="11"/>
                    <a:pt x="30" y="15"/>
                  </a:cubicBezTo>
                  <a:cubicBezTo>
                    <a:pt x="30" y="13"/>
                    <a:pt x="29" y="11"/>
                    <a:pt x="29" y="10"/>
                  </a:cubicBezTo>
                  <a:cubicBezTo>
                    <a:pt x="23" y="17"/>
                    <a:pt x="23" y="27"/>
                    <a:pt x="17" y="34"/>
                  </a:cubicBezTo>
                  <a:cubicBezTo>
                    <a:pt x="16" y="35"/>
                    <a:pt x="16" y="37"/>
                    <a:pt x="17" y="38"/>
                  </a:cubicBezTo>
                  <a:cubicBezTo>
                    <a:pt x="25" y="45"/>
                    <a:pt x="38" y="48"/>
                    <a:pt x="48" y="51"/>
                  </a:cubicBezTo>
                  <a:cubicBezTo>
                    <a:pt x="53" y="52"/>
                    <a:pt x="61" y="45"/>
                    <a:pt x="54" y="44"/>
                  </a:cubicBezTo>
                  <a:cubicBezTo>
                    <a:pt x="45" y="41"/>
                    <a:pt x="33" y="39"/>
                    <a:pt x="25" y="32"/>
                  </a:cubicBezTo>
                  <a:cubicBezTo>
                    <a:pt x="26" y="34"/>
                    <a:pt x="26" y="35"/>
                    <a:pt x="26" y="37"/>
                  </a:cubicBezTo>
                  <a:cubicBezTo>
                    <a:pt x="32" y="30"/>
                    <a:pt x="32" y="20"/>
                    <a:pt x="38" y="13"/>
                  </a:cubicBezTo>
                  <a:cubicBezTo>
                    <a:pt x="39" y="11"/>
                    <a:pt x="39" y="9"/>
                    <a:pt x="36" y="8"/>
                  </a:cubicBezTo>
                  <a:cubicBezTo>
                    <a:pt x="28" y="4"/>
                    <a:pt x="20" y="5"/>
                    <a:pt x="12" y="2"/>
                  </a:cubicBezTo>
                  <a:cubicBezTo>
                    <a:pt x="8" y="0"/>
                    <a:pt x="0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4125532" y="2548067"/>
            <a:ext cx="371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cs typeface="+mn-ea"/>
                <a:sym typeface="+mn-lt"/>
              </a:rPr>
              <a:t>第二</a:t>
            </a:r>
            <a:r>
              <a:rPr lang="zh-CN" altLang="en-US" sz="4800" dirty="0" smtClean="0">
                <a:solidFill>
                  <a:srgbClr val="FFC000"/>
                </a:solidFill>
                <a:cs typeface="+mn-ea"/>
                <a:sym typeface="+mn-lt"/>
              </a:rPr>
              <a:t>章节</a:t>
            </a:r>
            <a:endParaRPr lang="zh-CN" altLang="en-US" sz="4800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3309337" y="3453204"/>
            <a:ext cx="545122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accent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函数调用过程中栈的变化</a:t>
            </a:r>
            <a:endParaRPr lang="zh-CN" altLang="en-US" sz="3600" dirty="0">
              <a:solidFill>
                <a:schemeClr val="accent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22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47"/>
          <p:cNvSpPr/>
          <p:nvPr/>
        </p:nvSpPr>
        <p:spPr>
          <a:xfrm>
            <a:off x="1288212" y="540627"/>
            <a:ext cx="4531690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函数调用过程中栈的变化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01" y="1281979"/>
            <a:ext cx="5238343" cy="48157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33423" y="1731317"/>
            <a:ext cx="488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调用者代码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、将参数放入栈顶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、调用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指令，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指令自动将</a:t>
            </a:r>
            <a:r>
              <a:rPr lang="en-US" altLang="zh-CN" dirty="0"/>
              <a:t>eip</a:t>
            </a:r>
            <a:r>
              <a:rPr lang="zh-CN" altLang="en-US" dirty="0" smtClean="0"/>
              <a:t>入栈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33422" y="3153997"/>
            <a:ext cx="4886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被调用者代码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push ebp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mov ebp,esp</a:t>
            </a:r>
            <a:r>
              <a:rPr lang="zh-CN" altLang="en-US" dirty="0" smtClean="0"/>
              <a:t>；分配栈帧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、进行本地运算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、将返回值放入</a:t>
            </a:r>
            <a:r>
              <a:rPr lang="en-US" altLang="zh-CN" dirty="0" smtClean="0"/>
              <a:t>eax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、返回，将</a:t>
            </a:r>
            <a:r>
              <a:rPr lang="en-US" altLang="zh-CN" dirty="0" smtClean="0"/>
              <a:t>ebp</a:t>
            </a:r>
            <a:r>
              <a:rPr lang="zh-CN" altLang="en-US" dirty="0" smtClean="0"/>
              <a:t>置为原</a:t>
            </a:r>
            <a:r>
              <a:rPr lang="en-US" altLang="zh-CN" dirty="0" smtClean="0"/>
              <a:t>ebp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eip</a:t>
            </a:r>
            <a:r>
              <a:rPr lang="zh-CN" altLang="en-US" dirty="0" smtClean="0"/>
              <a:t>置为原</a:t>
            </a:r>
            <a:r>
              <a:rPr lang="en-US" altLang="zh-CN" dirty="0" smtClean="0"/>
              <a:t>eip</a:t>
            </a:r>
            <a:r>
              <a:rPr lang="zh-CN" altLang="en-US" dirty="0" smtClean="0"/>
              <a:t>，调整栈指针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33423" y="5329903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调用者代码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eax</a:t>
            </a:r>
            <a:r>
              <a:rPr lang="zh-CN" altLang="en-US" dirty="0" smtClean="0"/>
              <a:t>中值进行运算</a:t>
            </a:r>
            <a:endParaRPr lang="en-US" altLang="zh-CN" dirty="0" smtClean="0"/>
          </a:p>
        </p:txBody>
      </p:sp>
      <p:sp>
        <p:nvSpPr>
          <p:cNvPr id="26" name="下箭头 25"/>
          <p:cNvSpPr/>
          <p:nvPr/>
        </p:nvSpPr>
        <p:spPr>
          <a:xfrm>
            <a:off x="2085975" y="2654647"/>
            <a:ext cx="1371600" cy="449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下箭头 117"/>
          <p:cNvSpPr/>
          <p:nvPr/>
        </p:nvSpPr>
        <p:spPr>
          <a:xfrm>
            <a:off x="2044313" y="4976003"/>
            <a:ext cx="1371600" cy="449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4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7"/>
          <p:cNvSpPr/>
          <p:nvPr/>
        </p:nvSpPr>
        <p:spPr>
          <a:xfrm>
            <a:off x="1288212" y="540627"/>
            <a:ext cx="5748369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3200" dirty="0"/>
              <a:t>程序调用自身的编程</a:t>
            </a:r>
            <a:r>
              <a:rPr lang="zh-CN" altLang="en-US" sz="3200" dirty="0" smtClean="0"/>
              <a:t>技巧：</a:t>
            </a:r>
            <a:r>
              <a:rPr lang="zh-CN" altLang="en-US" sz="3200" b="1" dirty="0" smtClean="0">
                <a:solidFill>
                  <a:schemeClr val="bg1"/>
                </a:solidFill>
                <a:cs typeface="+mn-ea"/>
                <a:sym typeface="+mn-lt"/>
              </a:rPr>
              <a:t>递归</a:t>
            </a:r>
            <a:endParaRPr lang="en-US" sz="32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" y="291719"/>
            <a:ext cx="1053817" cy="99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51" y="2094796"/>
            <a:ext cx="3685714" cy="23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1650" y="2094796"/>
            <a:ext cx="4591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rec(6)</a:t>
            </a:r>
            <a:r>
              <a:rPr lang="zh-CN" altLang="en-US" dirty="0" smtClean="0"/>
              <a:t>依赖于</a:t>
            </a:r>
            <a:r>
              <a:rPr lang="en-US" altLang="zh-CN" dirty="0" smtClean="0"/>
              <a:t>rec(5)</a:t>
            </a:r>
          </a:p>
          <a:p>
            <a:r>
              <a:rPr lang="en-US" altLang="zh-CN" dirty="0" smtClean="0"/>
              <a:t>rec(5)</a:t>
            </a:r>
            <a:r>
              <a:rPr lang="zh-CN" altLang="en-US" dirty="0"/>
              <a:t>依赖于</a:t>
            </a:r>
            <a:r>
              <a:rPr lang="en-US" altLang="zh-CN" dirty="0" smtClean="0"/>
              <a:t>rec(4)</a:t>
            </a:r>
            <a:endParaRPr lang="en-US" altLang="zh-CN" dirty="0"/>
          </a:p>
          <a:p>
            <a:r>
              <a:rPr lang="en-US" altLang="zh-CN" dirty="0" smtClean="0"/>
              <a:t>rec(4)</a:t>
            </a:r>
            <a:r>
              <a:rPr lang="zh-CN" altLang="en-US" dirty="0"/>
              <a:t>依赖于</a:t>
            </a:r>
            <a:r>
              <a:rPr lang="en-US" altLang="zh-CN" dirty="0" smtClean="0"/>
              <a:t>rec(3)</a:t>
            </a:r>
            <a:endParaRPr lang="en-US" altLang="zh-CN" dirty="0"/>
          </a:p>
          <a:p>
            <a:r>
              <a:rPr lang="en-US" altLang="zh-CN" dirty="0" smtClean="0"/>
              <a:t>rec(3)</a:t>
            </a:r>
            <a:r>
              <a:rPr lang="zh-CN" altLang="en-US" dirty="0"/>
              <a:t>依赖于</a:t>
            </a:r>
            <a:r>
              <a:rPr lang="en-US" altLang="zh-CN" dirty="0" smtClean="0"/>
              <a:t>rec(2)</a:t>
            </a:r>
            <a:endParaRPr lang="en-US" altLang="zh-CN" dirty="0"/>
          </a:p>
          <a:p>
            <a:r>
              <a:rPr lang="en-US" altLang="zh-CN" dirty="0" smtClean="0"/>
              <a:t>rec(2)</a:t>
            </a:r>
            <a:r>
              <a:rPr lang="zh-CN" altLang="en-US" dirty="0"/>
              <a:t>依赖于</a:t>
            </a:r>
            <a:r>
              <a:rPr lang="en-US" altLang="zh-CN" dirty="0" smtClean="0"/>
              <a:t>rec(1)</a:t>
            </a:r>
            <a:endParaRPr lang="en-US" altLang="zh-CN" dirty="0"/>
          </a:p>
          <a:p>
            <a:r>
              <a:rPr lang="en-US" altLang="zh-CN" dirty="0" smtClean="0"/>
              <a:t>rec(1)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计算</a:t>
            </a:r>
            <a:r>
              <a:rPr lang="zh-CN" altLang="en-US" dirty="0" smtClean="0"/>
              <a:t>完</a:t>
            </a:r>
            <a:r>
              <a:rPr lang="en-US" altLang="zh-CN" dirty="0" smtClean="0"/>
              <a:t>rec(1)</a:t>
            </a:r>
            <a:r>
              <a:rPr lang="zh-CN" altLang="en-US" dirty="0" smtClean="0"/>
              <a:t>后再依次将结果返回给</a:t>
            </a:r>
            <a:r>
              <a:rPr lang="en-US" altLang="zh-CN" dirty="0" smtClean="0"/>
              <a:t>rec(6)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47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406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645</Words>
  <Application>Microsoft Office PowerPoint</Application>
  <PresentationFormat>宽屏</PresentationFormat>
  <Paragraphs>124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 kaiming</cp:lastModifiedBy>
  <cp:revision>91</cp:revision>
  <dcterms:created xsi:type="dcterms:W3CDTF">2015-12-25T04:35:00Z</dcterms:created>
  <dcterms:modified xsi:type="dcterms:W3CDTF">2018-07-11T11:03:02Z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