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89" r:id="rId4"/>
    <p:sldId id="298" r:id="rId5"/>
    <p:sldId id="319" r:id="rId6"/>
    <p:sldId id="304" r:id="rId7"/>
    <p:sldId id="305" r:id="rId8"/>
    <p:sldId id="307" r:id="rId9"/>
    <p:sldId id="308" r:id="rId10"/>
    <p:sldId id="311" r:id="rId11"/>
    <p:sldId id="314" r:id="rId12"/>
    <p:sldId id="312" r:id="rId13"/>
    <p:sldId id="313" r:id="rId14"/>
    <p:sldId id="320" r:id="rId15"/>
    <p:sldId id="315" r:id="rId16"/>
    <p:sldId id="316" r:id="rId17"/>
    <p:sldId id="317" r:id="rId18"/>
    <p:sldId id="31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89"/>
            <p14:sldId id="298"/>
            <p14:sldId id="319"/>
            <p14:sldId id="304"/>
            <p14:sldId id="305"/>
            <p14:sldId id="307"/>
            <p14:sldId id="308"/>
            <p14:sldId id="311"/>
            <p14:sldId id="314"/>
            <p14:sldId id="312"/>
            <p14:sldId id="313"/>
            <p14:sldId id="320"/>
            <p14:sldId id="315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2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24725"/>
    <a:srgbClr val="DD462F"/>
    <a:srgbClr val="D24726"/>
    <a:srgbClr val="EFD5A2"/>
    <a:srgbClr val="D2B4A6"/>
    <a:srgbClr val="734F29"/>
    <a:srgbClr val="AEB785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5" autoAdjust="0"/>
    <p:restoredTop sz="95109" autoAdjust="0"/>
  </p:normalViewPr>
  <p:slideViewPr>
    <p:cSldViewPr snapToGrid="0">
      <p:cViewPr varScale="1">
        <p:scale>
          <a:sx n="83" d="100"/>
          <a:sy n="83" d="100"/>
        </p:scale>
        <p:origin x="1598" y="91"/>
      </p:cViewPr>
      <p:guideLst>
        <p:guide orient="horz" pos="21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rPr lang="zh-CN" altLang="en-US"/>
              <a:t>2018/6/7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729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简单介绍需要实现的内容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4863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405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3" y="5110612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450"/>
              </a:spcBef>
              <a:buNone/>
              <a:defRPr lang="zh-CN" sz="2100">
                <a:solidFill>
                  <a:srgbClr val="D24726"/>
                </a:solidFill>
                <a:latin typeface="+mj-lt"/>
              </a:defRPr>
            </a:lvl1pPr>
            <a:lvl2pPr marL="342900" indent="0" algn="ctr" latinLnBrk="0">
              <a:buNone/>
              <a:defRPr lang="zh-CN" sz="1500"/>
            </a:lvl2pPr>
            <a:lvl3pPr marL="685800" indent="0" algn="ctr" latinLnBrk="0">
              <a:buNone/>
              <a:defRPr lang="zh-CN" sz="1350"/>
            </a:lvl3pPr>
            <a:lvl4pPr marL="1028700" indent="0" algn="ctr" latinLnBrk="0">
              <a:buNone/>
              <a:defRPr lang="zh-CN" sz="1200"/>
            </a:lvl4pPr>
            <a:lvl5pPr marL="1371600" indent="0" algn="ctr" latinLnBrk="0">
              <a:buNone/>
              <a:defRPr lang="zh-CN" sz="1200"/>
            </a:lvl5pPr>
            <a:lvl6pPr marL="1714500" indent="0" algn="ctr" latinLnBrk="0">
              <a:buNone/>
              <a:defRPr lang="zh-CN" sz="1200"/>
            </a:lvl6pPr>
            <a:lvl7pPr marL="2057400" indent="0" algn="ctr" latinLnBrk="0">
              <a:buNone/>
              <a:defRPr lang="zh-CN" sz="1200"/>
            </a:lvl7pPr>
            <a:lvl8pPr marL="2400300" indent="0" algn="ctr" latinLnBrk="0">
              <a:buNone/>
              <a:defRPr lang="zh-CN" sz="1200"/>
            </a:lvl8pPr>
            <a:lvl9pPr marL="2743200" indent="0" algn="ctr" latinLnBrk="0">
              <a:buNone/>
              <a:defRPr lang="zh-CN"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 latinLnBrk="0">
              <a:buNone/>
              <a:defRPr lang="zh-CN" sz="2400"/>
            </a:lvl1pPr>
            <a:lvl2pPr marL="342900" indent="0" latinLnBrk="0">
              <a:buNone/>
              <a:defRPr lang="zh-CN" sz="2100"/>
            </a:lvl2pPr>
            <a:lvl3pPr marL="685800" indent="0" latinLnBrk="0">
              <a:buNone/>
              <a:defRPr lang="zh-CN" sz="1800"/>
            </a:lvl3pPr>
            <a:lvl4pPr marL="1028700" indent="0" latinLnBrk="0">
              <a:buNone/>
              <a:defRPr lang="zh-CN" sz="1500"/>
            </a:lvl4pPr>
            <a:lvl5pPr marL="1371600" indent="0" latinLnBrk="0">
              <a:buNone/>
              <a:defRPr lang="zh-CN" sz="1500"/>
            </a:lvl5pPr>
            <a:lvl6pPr marL="1714500" indent="0" latinLnBrk="0">
              <a:buNone/>
              <a:defRPr lang="zh-CN" sz="1500"/>
            </a:lvl6pPr>
            <a:lvl7pPr marL="2057400" indent="0" latinLnBrk="0">
              <a:buNone/>
              <a:defRPr lang="zh-CN" sz="1500"/>
            </a:lvl7pPr>
            <a:lvl8pPr marL="2400300" indent="0" latinLnBrk="0">
              <a:buNone/>
              <a:defRPr lang="zh-CN" sz="1500"/>
            </a:lvl8pPr>
            <a:lvl9pPr marL="2743200" indent="0" latinLnBrk="0">
              <a:buNone/>
              <a:defRPr lang="zh-CN" sz="15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7571511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684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6250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909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9679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9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561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53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291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8977"/>
            <a:ext cx="7886700" cy="4617986"/>
          </a:xfrm>
        </p:spPr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089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714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1208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26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D3400-A3FE-B946-A3A4-47ACBF263EE2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449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7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900"/>
              </a:spcAft>
              <a:buNone/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900"/>
              </a:spcAft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900"/>
              </a:spcAft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900"/>
              </a:spcAft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2402239"/>
            <a:ext cx="3381536" cy="2187227"/>
          </a:xfrm>
        </p:spPr>
        <p:txBody>
          <a:bodyPr anchor="ctr">
            <a:noAutofit/>
          </a:bodyPr>
          <a:lstStyle>
            <a:lvl1pPr algn="l" latinLnBrk="0">
              <a:defRPr lang="zh-CN" sz="36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100">
                <a:solidFill>
                  <a:schemeClr val="bg1"/>
                </a:solidFill>
                <a:latin typeface="+mj-lt"/>
              </a:defRPr>
            </a:lvl1pPr>
            <a:lvl2pPr marL="342900" indent="0" latinLnBrk="0">
              <a:buNone/>
              <a:defRPr lang="zh-CN" sz="1500"/>
            </a:lvl2pPr>
            <a:lvl3pPr marL="685800" indent="0" latinLnBrk="0">
              <a:buNone/>
              <a:defRPr lang="zh-CN" sz="1350"/>
            </a:lvl3pPr>
            <a:lvl4pPr marL="1028700" indent="0" latinLnBrk="0">
              <a:buNone/>
              <a:defRPr lang="zh-CN" sz="1200"/>
            </a:lvl4pPr>
            <a:lvl5pPr marL="1371600" indent="0" latinLnBrk="0">
              <a:buNone/>
              <a:defRPr lang="zh-CN" sz="1200"/>
            </a:lvl5pPr>
            <a:lvl6pPr marL="1714500" indent="0" latinLnBrk="0">
              <a:buNone/>
              <a:defRPr lang="zh-CN" sz="1200"/>
            </a:lvl6pPr>
            <a:lvl7pPr marL="2057400" indent="0" latinLnBrk="0">
              <a:buNone/>
              <a:defRPr lang="zh-CN" sz="1200"/>
            </a:lvl7pPr>
            <a:lvl8pPr marL="2400300" indent="0" latinLnBrk="0">
              <a:buNone/>
              <a:defRPr lang="zh-CN" sz="1200"/>
            </a:lvl8pPr>
            <a:lvl9pPr marL="2743200" indent="0" latinLnBrk="0">
              <a:buNone/>
              <a:defRPr lang="zh-CN"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2018/6/7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4242663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9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1800" b="1"/>
            </a:lvl1pPr>
            <a:lvl2pPr marL="342900" indent="0" latinLnBrk="0">
              <a:buNone/>
              <a:defRPr lang="zh-CN" sz="1500" b="1"/>
            </a:lvl2pPr>
            <a:lvl3pPr marL="685800" indent="0" latinLnBrk="0">
              <a:buNone/>
              <a:defRPr lang="zh-CN" sz="1350" b="1"/>
            </a:lvl3pPr>
            <a:lvl4pPr marL="1028700" indent="0" latinLnBrk="0">
              <a:buNone/>
              <a:defRPr lang="zh-CN" sz="1200" b="1"/>
            </a:lvl4pPr>
            <a:lvl5pPr marL="1371600" indent="0" latinLnBrk="0">
              <a:buNone/>
              <a:defRPr lang="zh-CN" sz="1200" b="1"/>
            </a:lvl5pPr>
            <a:lvl6pPr marL="1714500" indent="0" latinLnBrk="0">
              <a:buNone/>
              <a:defRPr lang="zh-CN" sz="1200" b="1"/>
            </a:lvl6pPr>
            <a:lvl7pPr marL="2057400" indent="0" latinLnBrk="0">
              <a:buNone/>
              <a:defRPr lang="zh-CN" sz="1200" b="1"/>
            </a:lvl7pPr>
            <a:lvl8pPr marL="2400300" indent="0" latinLnBrk="0">
              <a:buNone/>
              <a:defRPr lang="zh-CN" sz="1200" b="1"/>
            </a:lvl8pPr>
            <a:lvl9pPr marL="2743200" indent="0" latinLnBrk="0">
              <a:buNone/>
              <a:defRPr lang="zh-CN"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9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2018/6/7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27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2018/6/7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05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9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825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9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200"/>
            </a:lvl1pPr>
            <a:lvl2pPr marL="342900" indent="0" latinLnBrk="0">
              <a:buNone/>
              <a:defRPr lang="zh-CN" sz="1050"/>
            </a:lvl2pPr>
            <a:lvl3pPr marL="685800" indent="0" latinLnBrk="0">
              <a:buNone/>
              <a:defRPr lang="zh-CN" sz="900"/>
            </a:lvl3pPr>
            <a:lvl4pPr marL="1028700" indent="0" latinLnBrk="0">
              <a:buNone/>
              <a:defRPr lang="zh-CN" sz="750"/>
            </a:lvl4pPr>
            <a:lvl5pPr marL="1371600" indent="0" latinLnBrk="0">
              <a:buNone/>
              <a:defRPr lang="zh-CN" sz="750"/>
            </a:lvl5pPr>
            <a:lvl6pPr marL="1714500" indent="0" latinLnBrk="0">
              <a:buNone/>
              <a:defRPr lang="zh-CN" sz="750"/>
            </a:lvl6pPr>
            <a:lvl7pPr marL="2057400" indent="0" latinLnBrk="0">
              <a:buNone/>
              <a:defRPr lang="zh-CN" sz="750"/>
            </a:lvl7pPr>
            <a:lvl8pPr marL="2400300" indent="0" latinLnBrk="0">
              <a:buNone/>
              <a:defRPr lang="zh-CN" sz="750"/>
            </a:lvl8pPr>
            <a:lvl9pPr marL="2743200" indent="0" latinLnBrk="0">
              <a:buNone/>
              <a:defRPr lang="zh-CN"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zh-CN" altLang="en-US"/>
              <a:t>2018/6/7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t>‹#›</a:t>
            </a:fld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t>6/7/2018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86150" y="6356355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57900" y="6356355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900">
                <a:solidFill>
                  <a:schemeClr val="tx1">
                    <a:tint val="75000"/>
                  </a:schemeClr>
                </a:solidFill>
                <a:latin typeface="Microsoft YaHei UI" pitchFamily="34" charset="-122"/>
                <a:ea typeface="Microsoft YaHei UI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lang="zh-CN" sz="33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2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20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16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40000"/>
        </a:lnSpc>
        <a:spcBef>
          <a:spcPct val="30000"/>
        </a:spcBef>
        <a:buFont typeface="Arial" pitchFamily="34" charset="0"/>
        <a:buChar char="•"/>
        <a:defRPr lang="zh-CN" sz="1400" kern="1200">
          <a:solidFill>
            <a:schemeClr val="tx1"/>
          </a:solidFill>
          <a:latin typeface="Microsoft YaHei UI" pitchFamily="34" charset="-122"/>
          <a:ea typeface="Microsoft YaHei UI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itchFamily="34" charset="0"/>
        <a:buChar char="•"/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lang="zh-CN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3400-A3FE-B946-A3A4-47ACBF263EE2}" type="datetimeFigureOut">
              <a:rPr kumimoji="1" lang="zh-CN" altLang="en-US" smtClean="0"/>
              <a:t>2018/6/7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BE337-6C82-214F-9EA6-558D35415685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86287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30160" y="2837519"/>
            <a:ext cx="5635671" cy="84616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实验四：复数计算器</a:t>
            </a:r>
            <a:endParaRPr lang="zh-CN" dirty="0">
              <a:latin typeface="Microsoft YaHei UI" pitchFamily="34" charset="-122"/>
              <a:ea typeface="Microsoft YaHei UI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34" y="1410970"/>
            <a:ext cx="8314425" cy="49193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517" y="313124"/>
            <a:ext cx="7914461" cy="6400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实验流程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6331962" y="1346942"/>
            <a:ext cx="23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进入计算器程序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左箭头 4"/>
          <p:cNvSpPr/>
          <p:nvPr/>
        </p:nvSpPr>
        <p:spPr>
          <a:xfrm>
            <a:off x="5851670" y="1451188"/>
            <a:ext cx="480292" cy="160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25279" y="1808328"/>
            <a:ext cx="23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输入表达式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3159275" y="1926431"/>
            <a:ext cx="480292" cy="160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628121" y="2117941"/>
            <a:ext cx="23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输出结果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左箭头 8"/>
          <p:cNvSpPr/>
          <p:nvPr/>
        </p:nvSpPr>
        <p:spPr>
          <a:xfrm>
            <a:off x="3162117" y="2221756"/>
            <a:ext cx="480292" cy="160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976245" y="5684865"/>
            <a:ext cx="23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退出程序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1510241" y="5774392"/>
            <a:ext cx="480292" cy="160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4117" y="4958397"/>
            <a:ext cx="231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输出不合法提示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5230964" y="5062212"/>
            <a:ext cx="480292" cy="1608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58012" y="3785156"/>
            <a:ext cx="3506463" cy="3140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5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517" y="313124"/>
            <a:ext cx="7914461" cy="6400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基本功能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33119" y="1298090"/>
            <a:ext cx="728528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基本功能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判断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表达式合法性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输出相应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结果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上下键翻上一个或下一个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表达式（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可以自己定义一个输入，代表要执行上翻一个表达式，再定义一个函数，代表要执行下翻表达式。但不仅限于只操作一次，需要能够连续上翻或下翻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错误表达式的识别、位置信息，错误类型，高亮等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输入：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((8+7)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5i  </a:t>
            </a:r>
          </a:p>
          <a:p>
            <a:pPr marL="120015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输出：</a:t>
            </a:r>
            <a:r>
              <a:rPr lang="en-US" altLang="zh-CN" sz="20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(8+7)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5i  error: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括弧不匹配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可以查看最近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计算的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个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表达式（</a:t>
            </a:r>
            <a:r>
              <a:rPr lang="zh-CN" altLang="en-US" sz="20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自己定义一个输入代表执行此操作即可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89895" y="5859515"/>
            <a:ext cx="292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小数保留到小数点后</a:t>
            </a:r>
            <a:r>
              <a:rPr lang="en-US" altLang="zh-CN" dirty="0" smtClean="0">
                <a:solidFill>
                  <a:srgbClr val="FF0000"/>
                </a:solidFill>
              </a:rPr>
              <a:t>6</a:t>
            </a:r>
            <a:r>
              <a:rPr lang="zh-CN" altLang="en-US" dirty="0" smtClean="0">
                <a:solidFill>
                  <a:srgbClr val="FF0000"/>
                </a:solidFill>
              </a:rPr>
              <a:t>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517" y="313124"/>
            <a:ext cx="7914461" cy="64008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拓展</a:t>
            </a:r>
            <a:r>
              <a:rPr lang="zh-CN" altLang="en-US" sz="3200" dirty="0" smtClean="0"/>
              <a:t>功能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562517" y="1421664"/>
            <a:ext cx="7734318" cy="3182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拓展功能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</a:p>
          <a:p>
            <a:pPr marL="85725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所有你认为复数计算器应该具有的功能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举例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界面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优化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比较两个复数的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大小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求两个复数之间的距离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dis(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x,y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),x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分别为复数）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求解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一元二次方程</a:t>
            </a:r>
            <a:r>
              <a:rPr lang="en-US" altLang="zh-CN" sz="240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x^2 + 1 = 0</a:t>
            </a:r>
            <a:endParaRPr lang="en-US" altLang="zh-CN" sz="240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16" y="4964293"/>
            <a:ext cx="7389119" cy="94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364" y="1650708"/>
            <a:ext cx="92917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两个复数在复平面上的距离             </a:t>
            </a:r>
            <a:r>
              <a:rPr lang="en-US" altLang="zh-CN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</a:t>
            </a:r>
          </a:p>
          <a:p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复数</a:t>
            </a:r>
            <a:r>
              <a:rPr lang="zh-CN" altLang="en-US" b="1" dirty="0" smtClean="0"/>
              <a:t>平面 </a:t>
            </a:r>
            <a:r>
              <a:rPr lang="zh-CN" altLang="en-US" dirty="0" smtClean="0"/>
              <a:t>即是                      ，它</a:t>
            </a:r>
            <a:r>
              <a:rPr lang="zh-CN" altLang="en-US" dirty="0"/>
              <a:t>对应的坐标</a:t>
            </a:r>
            <a:r>
              <a:rPr lang="zh-CN" altLang="en-US" dirty="0" smtClean="0"/>
              <a:t>为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。其中</a:t>
            </a:r>
            <a:r>
              <a:rPr lang="zh-CN" altLang="en-US" dirty="0"/>
              <a:t>，</a:t>
            </a:r>
            <a:r>
              <a:rPr lang="en-US" altLang="zh-CN" dirty="0" smtClean="0"/>
              <a:t>a</a:t>
            </a:r>
            <a:r>
              <a:rPr lang="zh-CN" altLang="en-US" dirty="0"/>
              <a:t>表示的是复平面内的横坐标，</a:t>
            </a:r>
            <a:r>
              <a:rPr lang="en-US" altLang="zh-CN" dirty="0"/>
              <a:t>b</a:t>
            </a:r>
            <a:r>
              <a:rPr lang="zh-CN" altLang="en-US" dirty="0"/>
              <a:t>表示的是复平面内的</a:t>
            </a:r>
            <a:r>
              <a:rPr lang="zh-CN" altLang="en-US" dirty="0" smtClean="0"/>
              <a:t>纵坐标。</a:t>
            </a:r>
            <a:endParaRPr lang="en-US" altLang="zh-CN" dirty="0" smtClean="0"/>
          </a:p>
          <a:p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两个复数之间的距离计算</a:t>
            </a:r>
            <a:r>
              <a:rPr lang="zh-CN" altLang="en-US" dirty="0" smtClean="0"/>
              <a:t>公式</a:t>
            </a:r>
            <a:r>
              <a:rPr lang="zh-CN" altLang="en-US" dirty="0"/>
              <a:t>：</a:t>
            </a:r>
            <a:r>
              <a:rPr lang="zh-CN" altLang="en-US" dirty="0" smtClean="0"/>
              <a:t>假设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62517" y="313124"/>
            <a:ext cx="7914461" cy="64008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拓展</a:t>
            </a:r>
            <a:r>
              <a:rPr lang="zh-CN" altLang="en-US" sz="3200" dirty="0" smtClean="0"/>
              <a:t>功能</a:t>
            </a:r>
            <a:endParaRPr lang="zh-CN" altLang="en-US" sz="32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515956"/>
              </p:ext>
            </p:extLst>
          </p:nvPr>
        </p:nvGraphicFramePr>
        <p:xfrm>
          <a:off x="2117287" y="3637932"/>
          <a:ext cx="4191469" cy="1614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1" name="Equation" r:id="rId3" imgW="1879560" imgH="723600" progId="Equation.DSMT4">
                  <p:embed/>
                </p:oleObj>
              </mc:Choice>
              <mc:Fallback>
                <p:oleObj name="Equation" r:id="rId3" imgW="1879560" imgH="723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7287" y="3637932"/>
                        <a:ext cx="4191469" cy="1614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674538"/>
              </p:ext>
            </p:extLst>
          </p:nvPr>
        </p:nvGraphicFramePr>
        <p:xfrm>
          <a:off x="1935693" y="2371723"/>
          <a:ext cx="1305295" cy="380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" name="Equation" r:id="rId5" imgW="609480" imgH="177480" progId="Equation.DSMT4">
                  <p:embed/>
                </p:oleObj>
              </mc:Choice>
              <mc:Fallback>
                <p:oleObj name="Equation" r:id="rId5" imgW="609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5693" y="2371723"/>
                        <a:ext cx="1305295" cy="380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59314"/>
              </p:ext>
            </p:extLst>
          </p:nvPr>
        </p:nvGraphicFramePr>
        <p:xfrm>
          <a:off x="3886198" y="1706128"/>
          <a:ext cx="1153713" cy="419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3" name="Equation" r:id="rId7" imgW="558720" imgH="203040" progId="Equation.DSMT4">
                  <p:embed/>
                </p:oleObj>
              </mc:Choice>
              <mc:Fallback>
                <p:oleObj name="Equation" r:id="rId7" imgW="558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6198" y="1706128"/>
                        <a:ext cx="1153713" cy="419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68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实验周期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423" y="1929421"/>
            <a:ext cx="7690929" cy="4264116"/>
          </a:xfrm>
        </p:spPr>
        <p:txBody>
          <a:bodyPr>
            <a:no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0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周（本堂课）</a:t>
            </a:r>
            <a:r>
              <a:rPr lang="en-US" altLang="zh-CN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布置题目，讲解题目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提交设计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，参考示例，给出完整的模块设计，数据结构思路及核心函数划分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2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代码完成基本功能，可编译运行，用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展示精化后的整体设计及实现框架</a:t>
            </a: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lnSpc>
                <a:spcPct val="140000"/>
              </a:lnSpc>
              <a:buFont typeface="Wingdings" charset="2"/>
              <a:buChar char="l"/>
            </a:pP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第</a:t>
            </a:r>
            <a:r>
              <a:rPr lang="en-US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3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周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代码完整提交。用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展示完整的程序设计、功能，详细介绍你所实现的拓展功能。助教会根据</a:t>
            </a:r>
            <a:r>
              <a:rPr lang="en-US" altLang="zh-CN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0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检查你所实现的拓展功能。</a:t>
            </a: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实验提交与检查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2" y="168558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</a:t>
            </a:r>
            <a:r>
              <a:rPr lang="zh-CN" altLang="en-US" sz="2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周五中午</a:t>
            </a:r>
            <a:r>
              <a:rPr lang="en-US" altLang="zh-CN" sz="2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12</a:t>
            </a:r>
            <a:r>
              <a:rPr lang="en-US" altLang="zh-CN" sz="22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  <a:sym typeface="Wingdings"/>
              </a:rPr>
              <a:t>:00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为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提交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时间点，时间点后系统关闭。无法提交，无法修改。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责任助教当场完成相应任务项检查，未提交者不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每个周期第一周第二周，每次随机抽取</a:t>
            </a:r>
            <a:r>
              <a:rPr lang="en-US" altLang="zh-CN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15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人，在主屏幕检查</a:t>
            </a:r>
            <a:endParaRPr lang="en-US" altLang="zh-CN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查重认定抄袭者，该实验整体不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计分</a:t>
            </a:r>
            <a:endParaRPr lang="en-US" altLang="zh-CN" sz="22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每周照例，助教会抽取一个晚上作为答疑时间</a:t>
            </a:r>
            <a:endParaRPr lang="en-US" altLang="zh-CN" sz="22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857250" lvl="1" indent="-34290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1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Microsoft YaHei" charset="0"/>
                <a:ea typeface="Microsoft YaHei" charset="0"/>
                <a:cs typeface="Microsoft YaHei" charset="0"/>
              </a:rPr>
              <a:t>答疑说明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8142" y="1685581"/>
            <a:ext cx="8074673" cy="4491382"/>
          </a:xfrm>
        </p:spPr>
        <p:txBody>
          <a:bodyPr>
            <a:normAutofit/>
          </a:bodyPr>
          <a:lstStyle/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如果有题目理解相关的问题，请仔细阅读</a:t>
            </a:r>
            <a:r>
              <a:rPr lang="en-US" altLang="zh-CN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PPT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，若还不清楚询问助教，助教会对问题进行整理，后续在群里补充说明。</a:t>
            </a:r>
          </a:p>
          <a:p>
            <a:pPr marL="342900" lvl="1" indent="-342900" defTabSz="914400">
              <a:buFont typeface="Wingdings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如何检查以及时间节点等其余问题，</a:t>
            </a:r>
            <a:r>
              <a:rPr lang="zh-CN" altLang="en-US" sz="22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询问助教</a:t>
            </a:r>
            <a:r>
              <a:rPr lang="zh-CN" altLang="en-US" sz="2200" dirty="0" smtClean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sz="2200" dirty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lvl="1" indent="-342900" defTabSz="914400">
              <a:buFont typeface="Wingdings" charset="2"/>
              <a:buChar char="l"/>
            </a:pPr>
            <a:endParaRPr lang="en-US" altLang="zh-CN" sz="2000" dirty="0" smtClean="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3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Thank you!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 smtClean="0">
                <a:latin typeface="Microsoft YaHei" charset="0"/>
                <a:ea typeface="Microsoft YaHei" charset="0"/>
                <a:cs typeface="Microsoft YaHei" charset="0"/>
              </a:rPr>
              <a:t>Q&amp;A</a:t>
            </a:r>
            <a:endParaRPr lang="zh-CN" altLang="en-US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6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要做什么？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70032" y="1584233"/>
            <a:ext cx="7886700" cy="4617986"/>
          </a:xfrm>
        </p:spPr>
        <p:txBody>
          <a:bodyPr/>
          <a:lstStyle/>
          <a:p>
            <a:r>
              <a:rPr lang="zh-CN" altLang="en-US" sz="2000" b="1" dirty="0" smtClean="0">
                <a:cs typeface="Times New Roman" panose="02020603050405020304" pitchFamily="18" charset="0"/>
              </a:rPr>
              <a:t>实验环境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：在</a:t>
            </a:r>
            <a:r>
              <a:rPr lang="en-US" altLang="zh-CN" sz="2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Linux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下完成</a:t>
            </a:r>
            <a:endParaRPr lang="en-US" altLang="zh-CN" sz="2000" dirty="0" smtClean="0">
              <a:cs typeface="Times New Roman" panose="02020603050405020304" pitchFamily="18" charset="0"/>
            </a:endParaRPr>
          </a:p>
          <a:p>
            <a:r>
              <a:rPr lang="zh-CN" altLang="en-US" sz="2000" b="1" dirty="0" smtClean="0">
                <a:cs typeface="Times New Roman" panose="02020603050405020304" pitchFamily="18" charset="0"/>
              </a:rPr>
              <a:t>实验内容</a:t>
            </a:r>
            <a:r>
              <a:rPr lang="zh-CN" altLang="en-US" sz="2000" dirty="0" smtClean="0">
                <a:cs typeface="Times New Roman" panose="02020603050405020304" pitchFamily="18" charset="0"/>
              </a:rPr>
              <a:t>：实现一个复数计算器</a:t>
            </a:r>
            <a:endParaRPr lang="en-US" altLang="zh-CN" sz="2000" dirty="0" smtClean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cs typeface="Times New Roman" panose="02020603050405020304" pitchFamily="18" charset="0"/>
              </a:rPr>
              <a:t>判断输入是否合法。</a:t>
            </a:r>
            <a:endParaRPr lang="en-US" altLang="zh-CN" dirty="0" smtClean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 smtClean="0">
                <a:cs typeface="Times New Roman" panose="02020603050405020304" pitchFamily="18" charset="0"/>
              </a:rPr>
              <a:t>合法，输出计算结果；不合法，输出错误提示。</a:t>
            </a:r>
            <a:endParaRPr lang="en-US" altLang="zh-CN" dirty="0"/>
          </a:p>
          <a:p>
            <a:pPr lvl="1"/>
            <a:endParaRPr lang="en-US" altLang="zh-CN" dirty="0" smtClean="0"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2436" y="4442690"/>
            <a:ext cx="83866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什么是复数？</a:t>
            </a:r>
            <a:endParaRPr lang="en-US" altLang="zh-CN" sz="2000" b="1" dirty="0" smtClean="0"/>
          </a:p>
          <a:p>
            <a:r>
              <a:rPr lang="zh-CN" altLang="en-US" dirty="0" smtClean="0"/>
              <a:t>    我们</a:t>
            </a:r>
            <a:r>
              <a:rPr lang="zh-CN" altLang="en-US" dirty="0"/>
              <a:t>把形如</a:t>
            </a:r>
            <a:r>
              <a:rPr lang="en-US" altLang="zh-CN" dirty="0" err="1"/>
              <a:t>a+bi</a:t>
            </a:r>
            <a:r>
              <a:rPr lang="zh-CN" altLang="en-US" dirty="0"/>
              <a:t>（</a:t>
            </a:r>
            <a:r>
              <a:rPr lang="en-US" altLang="zh-CN" dirty="0" err="1"/>
              <a:t>a,b</a:t>
            </a:r>
            <a:r>
              <a:rPr lang="zh-CN" altLang="en-US" dirty="0"/>
              <a:t>均为实数）的数称为复数，其中</a:t>
            </a:r>
            <a:r>
              <a:rPr lang="en-US" altLang="zh-CN" dirty="0"/>
              <a:t>a</a:t>
            </a:r>
            <a:r>
              <a:rPr lang="zh-CN" altLang="en-US" dirty="0"/>
              <a:t>称为实部，</a:t>
            </a:r>
            <a:r>
              <a:rPr lang="en-US" altLang="zh-CN" dirty="0"/>
              <a:t>b</a:t>
            </a:r>
            <a:r>
              <a:rPr lang="zh-CN" altLang="en-US" dirty="0"/>
              <a:t>称为虚部，</a:t>
            </a:r>
            <a:r>
              <a:rPr lang="en-US" altLang="zh-CN" dirty="0" err="1"/>
              <a:t>i</a:t>
            </a:r>
            <a:r>
              <a:rPr lang="zh-CN" altLang="en-US" dirty="0" smtClean="0"/>
              <a:t>称为</a:t>
            </a:r>
            <a:r>
              <a:rPr lang="zh-CN" altLang="en-US" dirty="0"/>
              <a:t>虚数</a:t>
            </a:r>
            <a:r>
              <a:rPr lang="zh-CN" altLang="en-US" dirty="0" smtClean="0"/>
              <a:t>单位</a:t>
            </a:r>
            <a:r>
              <a:rPr lang="zh-CN" altLang="en-US" dirty="0"/>
              <a:t>。当虚部等于零时，这个复数可以视为实数；当</a:t>
            </a:r>
            <a:r>
              <a:rPr lang="en-US" altLang="zh-CN" dirty="0"/>
              <a:t>z</a:t>
            </a:r>
            <a:r>
              <a:rPr lang="zh-CN" altLang="en-US" dirty="0" smtClean="0"/>
              <a:t>的虚部不</a:t>
            </a:r>
            <a:r>
              <a:rPr lang="zh-CN" altLang="en-US" dirty="0"/>
              <a:t>等于零时，实部等于零时，常称</a:t>
            </a:r>
            <a:r>
              <a:rPr lang="en-US" altLang="zh-CN" dirty="0"/>
              <a:t>z</a:t>
            </a:r>
            <a:r>
              <a:rPr lang="zh-CN" altLang="en-US" dirty="0" smtClean="0"/>
              <a:t>为纯虚数。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26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这个计算器能做什么？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28650" y="1886234"/>
                <a:ext cx="7476564" cy="4493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支持的</a:t>
                </a:r>
                <a:r>
                  <a:rPr lang="zh-CN" altLang="en-US" sz="24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数据类型</a:t>
                </a:r>
                <a:endParaRPr lang="en-US" altLang="zh-CN" sz="2400" dirty="0" smtClean="0">
                  <a:latin typeface="Microsoft YaHei UI" pitchFamily="34" charset="-122"/>
                  <a:ea typeface="Microsoft YaHei UI" pitchFamily="34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>
                  <a:latin typeface="Microsoft YaHei UI" pitchFamily="34" charset="-122"/>
                  <a:ea typeface="Microsoft YaHei UI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、复数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a + bi 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a , b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均为实数）</a:t>
                </a:r>
                <a:endParaRPr lang="en-US" altLang="zh-CN" sz="2000" dirty="0">
                  <a:latin typeface="Microsoft YaHei UI" pitchFamily="34" charset="-122"/>
                  <a:ea typeface="Microsoft YaHei UI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、实数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a</a:t>
                </a:r>
              </a:p>
              <a:p>
                <a:r>
                  <a:rPr lang="en-US" altLang="zh-CN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、纯虚数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bi</a:t>
                </a:r>
              </a:p>
              <a:p>
                <a:endParaRPr lang="en-US" altLang="zh-CN" sz="2000" dirty="0">
                  <a:latin typeface="Microsoft YaHei UI" pitchFamily="34" charset="-122"/>
                  <a:ea typeface="Microsoft YaHei UI" pitchFamily="34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支持的</a:t>
                </a:r>
                <a:r>
                  <a:rPr lang="zh-CN" altLang="en-US" sz="24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操作符</a:t>
                </a:r>
                <a:endParaRPr lang="en-US" altLang="zh-CN" sz="2400" dirty="0" smtClean="0">
                  <a:latin typeface="Microsoft YaHei UI" pitchFamily="34" charset="-122"/>
                  <a:ea typeface="Microsoft YaHei UI" pitchFamily="34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000" dirty="0">
                  <a:latin typeface="Microsoft YaHei UI" pitchFamily="34" charset="-122"/>
                  <a:ea typeface="Microsoft YaHei UI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括弧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、负号</a:t>
                </a:r>
                <a:endParaRPr lang="en-US" altLang="zh-CN" sz="2000" dirty="0">
                  <a:latin typeface="Microsoft YaHei UI" pitchFamily="34" charset="-122"/>
                  <a:ea typeface="Microsoft YaHei UI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   “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”，“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”，“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charset="0"/>
                        <a:ea typeface="Microsoft YaHei UI" pitchFamily="34" charset="-122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”，</a:t>
                </a:r>
                <a:r>
                  <a:rPr lang="zh-CN" altLang="en-US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Microsoft YaHei UI" pitchFamily="34" charset="-122"/>
                        <a:cs typeface="Times New Roman" panose="02020603050405020304" pitchFamily="18" charset="0"/>
                      </a:rPr>
                      <m:t>/</m:t>
                    </m:r>
                  </m:oMath>
                </a14:m>
                <a:r>
                  <a:rPr lang="zh-CN" altLang="en-US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”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“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||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”（加，减，乘，除，取模</a:t>
                </a:r>
                <a:r>
                  <a:rPr lang="zh-CN" altLang="en-US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000" dirty="0" smtClean="0">
                  <a:latin typeface="Microsoft YaHei UI" pitchFamily="34" charset="-122"/>
                  <a:ea typeface="Microsoft YaHei UI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 smtClean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</a:t>
                </a:r>
                <a:r>
                  <a:rPr lang="zh-CN" altLang="en-US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共轭</a:t>
                </a:r>
                <a:r>
                  <a:rPr lang="en-US" altLang="zh-CN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dirty="0" err="1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cjg</a:t>
                </a:r>
                <a:r>
                  <a:rPr lang="en-US" altLang="zh-CN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辐角主值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dirty="0" err="1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arg</a:t>
                </a:r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(Z))</a:t>
                </a:r>
              </a:p>
              <a:p>
                <a:r>
                  <a:rPr lang="en-US" altLang="zh-CN" sz="2000" dirty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   n</a:t>
                </a:r>
                <a:r>
                  <a:rPr lang="zh-CN" altLang="en-US" sz="2000" dirty="0" smtClean="0">
                    <a:latin typeface="Microsoft YaHei UI" pitchFamily="34" charset="-122"/>
                    <a:ea typeface="Microsoft YaHei UI" pitchFamily="34" charset="-122"/>
                    <a:cs typeface="Times New Roman" panose="02020603050405020304" pitchFamily="18" charset="0"/>
                  </a:rPr>
                  <a:t>次幂</a:t>
                </a:r>
                <a:endParaRPr lang="en-US" altLang="zh-CN" sz="2000" dirty="0">
                  <a:latin typeface="Microsoft YaHei UI" pitchFamily="34" charset="-122"/>
                  <a:ea typeface="Microsoft YaHei UI" pitchFamily="34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86234"/>
                <a:ext cx="7476564" cy="4493538"/>
              </a:xfrm>
              <a:prstGeom prst="rect">
                <a:avLst/>
              </a:prstGeom>
              <a:blipFill>
                <a:blip r:embed="rId2"/>
                <a:stretch>
                  <a:fillRect l="-1059" t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916823" y="5069132"/>
            <a:ext cx="363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cjg</a:t>
            </a:r>
            <a:r>
              <a:rPr lang="en-US" altLang="zh-CN" dirty="0" smtClean="0">
                <a:solidFill>
                  <a:srgbClr val="FF0000"/>
                </a:solidFill>
              </a:rPr>
              <a:t>(Z)</a:t>
            </a:r>
            <a:r>
              <a:rPr lang="zh-CN" altLang="en-US" dirty="0" smtClean="0">
                <a:solidFill>
                  <a:srgbClr val="FF0000"/>
                </a:solidFill>
              </a:rPr>
              <a:t>就是求</a:t>
            </a:r>
            <a:r>
              <a:rPr lang="en-US" altLang="zh-CN" dirty="0" smtClean="0">
                <a:solidFill>
                  <a:srgbClr val="FF0000"/>
                </a:solidFill>
              </a:rPr>
              <a:t>Z</a:t>
            </a:r>
            <a:r>
              <a:rPr lang="zh-CN" altLang="en-US" dirty="0" smtClean="0">
                <a:solidFill>
                  <a:srgbClr val="FF0000"/>
                </a:solidFill>
              </a:rPr>
              <a:t>的共轭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16823" y="5436371"/>
                <a:ext cx="5081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arg(Z)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就是求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Z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的辐角主值，范围为（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823" y="5436371"/>
                <a:ext cx="5081868" cy="369332"/>
              </a:xfrm>
              <a:prstGeom prst="rect">
                <a:avLst/>
              </a:prstGeom>
              <a:blipFill>
                <a:blip r:embed="rId3"/>
                <a:stretch>
                  <a:fillRect l="-95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916823" y="5807178"/>
            <a:ext cx="3634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Z^n</a:t>
            </a:r>
            <a:r>
              <a:rPr lang="zh-CN" altLang="en-US" dirty="0" smtClean="0">
                <a:solidFill>
                  <a:srgbClr val="FF0000"/>
                </a:solidFill>
              </a:rPr>
              <a:t>就是求</a:t>
            </a:r>
            <a:r>
              <a:rPr lang="en-US" altLang="zh-CN" dirty="0" smtClean="0">
                <a:solidFill>
                  <a:srgbClr val="FF0000"/>
                </a:solidFill>
              </a:rPr>
              <a:t>Z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n</a:t>
            </a:r>
            <a:r>
              <a:rPr lang="zh-CN" altLang="en-US" dirty="0" smtClean="0">
                <a:solidFill>
                  <a:srgbClr val="FF0000"/>
                </a:solidFill>
              </a:rPr>
              <a:t>次幂</a:t>
            </a:r>
            <a:r>
              <a:rPr lang="en-US" altLang="zh-CN" dirty="0" smtClean="0">
                <a:solidFill>
                  <a:srgbClr val="FF0000"/>
                </a:solidFill>
              </a:rPr>
              <a:t>(n</a:t>
            </a:r>
            <a:r>
              <a:rPr lang="zh-CN" altLang="en-US" dirty="0" smtClean="0">
                <a:solidFill>
                  <a:srgbClr val="FF0000"/>
                </a:solidFill>
              </a:rPr>
              <a:t>为整数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12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8977"/>
            <a:ext cx="7886700" cy="4869532"/>
          </a:xfrm>
        </p:spPr>
        <p:txBody>
          <a:bodyPr>
            <a:normAutofit/>
          </a:bodyPr>
          <a:lstStyle/>
          <a:p>
            <a:r>
              <a:rPr lang="zh-CN" altLang="en-US" dirty="0"/>
              <a:t>复数的共轭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zh-CN" altLang="en-US" sz="2000" dirty="0" smtClean="0"/>
              <a:t>两</a:t>
            </a:r>
            <a:r>
              <a:rPr lang="zh-CN" altLang="en-US" sz="2000" dirty="0"/>
              <a:t>个实部相等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虚部</a:t>
            </a:r>
            <a:r>
              <a:rPr lang="zh-CN" altLang="en-US" sz="2000" dirty="0" smtClean="0"/>
              <a:t>互</a:t>
            </a:r>
            <a:r>
              <a:rPr lang="zh-CN" altLang="en-US" sz="2000" dirty="0"/>
              <a:t>为相反数</a:t>
            </a:r>
            <a:r>
              <a:rPr lang="zh-CN" altLang="en-US" sz="2000" dirty="0" smtClean="0"/>
              <a:t>的复数互</a:t>
            </a:r>
            <a:r>
              <a:rPr lang="zh-CN" altLang="en-US" sz="2000" dirty="0"/>
              <a:t>为共轭复数。当虚部不为零时，共轭复数就是实部相等，虚部相反</a:t>
            </a:r>
            <a:r>
              <a:rPr lang="en-US" altLang="zh-CN" sz="2000" dirty="0"/>
              <a:t>,</a:t>
            </a:r>
            <a:r>
              <a:rPr lang="zh-CN" altLang="en-US" sz="2000" dirty="0"/>
              <a:t>如果虚部为零，其共轭复数就是自身</a:t>
            </a:r>
            <a:r>
              <a:rPr lang="zh-CN" altLang="en-US" dirty="0" smtClean="0"/>
              <a:t>。</a:t>
            </a:r>
            <a:r>
              <a:rPr lang="zh-CN" altLang="en-US" sz="2000" dirty="0"/>
              <a:t>用</a:t>
            </a:r>
            <a:r>
              <a:rPr lang="en-US" altLang="zh-CN" dirty="0" err="1" smtClean="0">
                <a:solidFill>
                  <a:srgbClr val="FF0000"/>
                </a:solidFill>
              </a:rPr>
              <a:t>cjg</a:t>
            </a:r>
            <a:r>
              <a:rPr lang="en-US" altLang="zh-CN" dirty="0" smtClean="0">
                <a:solidFill>
                  <a:srgbClr val="FF0000"/>
                </a:solidFill>
              </a:rPr>
              <a:t>(z)</a:t>
            </a:r>
            <a:r>
              <a:rPr lang="zh-CN" altLang="en-US" sz="2000" dirty="0"/>
              <a:t>表示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dirty="0" smtClean="0"/>
              <a:t>复数</a:t>
            </a:r>
            <a:r>
              <a:rPr lang="zh-CN" altLang="en-US" dirty="0"/>
              <a:t>的</a:t>
            </a:r>
            <a:r>
              <a:rPr lang="zh-CN" altLang="en-US" dirty="0" smtClean="0"/>
              <a:t>辐角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sz="2000" dirty="0" smtClean="0"/>
              <a:t>   在</a:t>
            </a:r>
            <a:r>
              <a:rPr lang="zh-CN" altLang="en-US" sz="2000" dirty="0"/>
              <a:t>复变函数中，自变量</a:t>
            </a:r>
            <a:r>
              <a:rPr lang="en-US" altLang="zh-CN" sz="2000" dirty="0"/>
              <a:t>z</a:t>
            </a:r>
            <a:r>
              <a:rPr lang="zh-CN" altLang="en-US" sz="2000" dirty="0"/>
              <a:t>可以写成</a:t>
            </a:r>
            <a:r>
              <a:rPr lang="en-US" altLang="zh-CN" sz="2000" dirty="0"/>
              <a:t>z=r*(cos</a:t>
            </a:r>
            <a:r>
              <a:rPr lang="el-GR" altLang="zh-CN" sz="2000" dirty="0"/>
              <a:t>θ +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sin</a:t>
            </a:r>
            <a:r>
              <a:rPr lang="el-GR" altLang="zh-CN" sz="2000" dirty="0"/>
              <a:t>θ)</a:t>
            </a:r>
            <a:r>
              <a:rPr lang="zh-CN" altLang="el-GR" sz="2000" dirty="0" smtClean="0"/>
              <a:t>。</a:t>
            </a:r>
            <a:r>
              <a:rPr lang="zh-CN" altLang="en-US" sz="2000" dirty="0" smtClean="0"/>
              <a:t>其中</a:t>
            </a:r>
            <a:r>
              <a:rPr lang="en-US" altLang="zh-CN" sz="2000" dirty="0" smtClean="0"/>
              <a:t>r</a:t>
            </a:r>
            <a:r>
              <a:rPr lang="zh-CN" altLang="en-US" sz="2000" dirty="0"/>
              <a:t>是</a:t>
            </a:r>
            <a:r>
              <a:rPr lang="en-US" altLang="zh-CN" sz="2000" dirty="0"/>
              <a:t>z</a:t>
            </a:r>
            <a:r>
              <a:rPr lang="zh-CN" altLang="en-US" sz="2000" dirty="0"/>
              <a:t>的模，即</a:t>
            </a:r>
            <a:r>
              <a:rPr lang="en-US" altLang="zh-CN" sz="2000" dirty="0"/>
              <a:t>r = |z</a:t>
            </a:r>
            <a:r>
              <a:rPr lang="en-US" altLang="zh-CN" sz="2000" dirty="0" smtClean="0"/>
              <a:t>|;   </a:t>
            </a:r>
            <a:r>
              <a:rPr lang="el-GR" altLang="zh-CN" sz="2000" dirty="0" smtClean="0"/>
              <a:t>θ</a:t>
            </a:r>
            <a:r>
              <a:rPr lang="zh-CN" altLang="en-US" sz="2000" dirty="0"/>
              <a:t>是</a:t>
            </a:r>
            <a:r>
              <a:rPr lang="en-US" altLang="zh-CN" sz="2000" dirty="0"/>
              <a:t>z</a:t>
            </a:r>
            <a:r>
              <a:rPr lang="zh-CN" altLang="en-US" sz="2000" dirty="0"/>
              <a:t>的辐角，记作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Arg</a:t>
            </a:r>
            <a:r>
              <a:rPr lang="en-US" altLang="zh-CN" sz="2000" dirty="0" smtClean="0"/>
              <a:t>(z</a:t>
            </a:r>
            <a:r>
              <a:rPr lang="en-US" altLang="zh-CN" sz="2000" dirty="0"/>
              <a:t>)</a:t>
            </a:r>
            <a:r>
              <a:rPr lang="zh-CN" altLang="en-US" sz="2000" dirty="0" smtClean="0"/>
              <a:t>。在</a:t>
            </a:r>
            <a:r>
              <a:rPr lang="en-US" altLang="zh-CN" sz="2000" dirty="0"/>
              <a:t>(-</a:t>
            </a:r>
            <a:r>
              <a:rPr lang="el-GR" altLang="zh-CN" sz="2000" dirty="0"/>
              <a:t>π,π]</a:t>
            </a:r>
            <a:r>
              <a:rPr lang="zh-CN" altLang="en-US" sz="2000" dirty="0"/>
              <a:t>间的辐角称为辐角主值，记作：</a:t>
            </a:r>
            <a:r>
              <a:rPr lang="en-US" altLang="zh-CN" sz="2000" dirty="0" err="1">
                <a:solidFill>
                  <a:srgbClr val="FF0000"/>
                </a:solidFill>
              </a:rPr>
              <a:t>arg</a:t>
            </a:r>
            <a:r>
              <a:rPr lang="en-US" altLang="zh-CN" sz="2000" dirty="0">
                <a:solidFill>
                  <a:srgbClr val="FF0000"/>
                </a:solidFill>
              </a:rPr>
              <a:t>(z)</a:t>
            </a:r>
            <a:r>
              <a:rPr lang="zh-CN" altLang="en-US" sz="2000" dirty="0" smtClean="0"/>
              <a:t>。（结果用</a:t>
            </a:r>
            <a:r>
              <a:rPr lang="zh-CN" altLang="en-US" sz="2000" dirty="0" smtClean="0">
                <a:solidFill>
                  <a:srgbClr val="FF0000"/>
                </a:solidFill>
              </a:rPr>
              <a:t>弧度制</a:t>
            </a:r>
            <a:r>
              <a:rPr lang="zh-CN" altLang="en-US" sz="2000" dirty="0" smtClean="0"/>
              <a:t>表示，范围为</a:t>
            </a:r>
            <a:r>
              <a:rPr lang="en-US" altLang="zh-CN" sz="2000" dirty="0" smtClean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(-</a:t>
            </a:r>
            <a:r>
              <a:rPr lang="el-GR" altLang="zh-CN" sz="2000" dirty="0">
                <a:solidFill>
                  <a:srgbClr val="FF0000"/>
                </a:solidFill>
              </a:rPr>
              <a:t>π,π] 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8650" y="7291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这个计算器能做什么？</a:t>
            </a:r>
          </a:p>
        </p:txBody>
      </p:sp>
    </p:spTree>
    <p:extLst>
      <p:ext uri="{BB962C8B-B14F-4D97-AF65-F5344CB8AC3E}">
        <p14:creationId xmlns:p14="http://schemas.microsoft.com/office/powerpoint/2010/main" val="24911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这个计算器能做什么？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04822" y="1887222"/>
            <a:ext cx="5232559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运算符优先级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25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括弧</a:t>
            </a:r>
            <a:endParaRPr lang="en-US" altLang="zh-CN" sz="2250" dirty="0" smtClean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857250" lvl="1" indent="-342900">
              <a:spcBef>
                <a:spcPct val="20000"/>
              </a:spcBef>
            </a:pPr>
            <a:r>
              <a:rPr lang="en-US" altLang="zh-CN" sz="225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25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次</a:t>
            </a:r>
            <a:r>
              <a:rPr lang="zh-CN" altLang="en-US" sz="2250" dirty="0" smtClean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幂</a:t>
            </a:r>
            <a:endParaRPr lang="en-US" altLang="zh-CN" sz="2250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25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负号 </a:t>
            </a:r>
            <a:r>
              <a:rPr lang="zh-CN" altLang="en-US" sz="225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，取</a:t>
            </a:r>
            <a:r>
              <a:rPr lang="zh-CN" altLang="en-US" sz="225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模</a:t>
            </a:r>
            <a:r>
              <a:rPr lang="en-US" altLang="zh-CN" sz="225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5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cjg</a:t>
            </a:r>
            <a:r>
              <a:rPr lang="en-US" altLang="zh-CN" sz="225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25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arg</a:t>
            </a:r>
            <a:endParaRPr lang="en-US" altLang="zh-CN" sz="225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25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乘除</a:t>
            </a:r>
            <a:endParaRPr lang="en-US" altLang="zh-CN" sz="225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25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加减</a:t>
            </a:r>
            <a:endParaRPr lang="en-US" altLang="zh-CN" sz="225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4076303" y="2340841"/>
            <a:ext cx="365760" cy="2067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42063" y="2435163"/>
            <a:ext cx="461665" cy="18793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由高到低</a:t>
            </a:r>
          </a:p>
        </p:txBody>
      </p:sp>
    </p:spTree>
    <p:extLst>
      <p:ext uri="{BB962C8B-B14F-4D97-AF65-F5344CB8AC3E}">
        <p14:creationId xmlns:p14="http://schemas.microsoft.com/office/powerpoint/2010/main" val="324433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043" y="-36809"/>
            <a:ext cx="7886700" cy="1325563"/>
          </a:xfrm>
        </p:spPr>
        <p:txBody>
          <a:bodyPr/>
          <a:lstStyle/>
          <a:p>
            <a:r>
              <a:rPr lang="zh-CN" altLang="en-US" dirty="0"/>
              <a:t>输入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-18134" y="1411261"/>
            <a:ext cx="8720700" cy="54467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b="1" dirty="0" smtClean="0">
                <a:latin typeface="Times New Roman" pitchFamily="18" charset="0"/>
                <a:ea typeface="华文楷体" pitchFamily="2" charset="-122"/>
              </a:rPr>
              <a:t>怎么样算是合法的输入</a:t>
            </a:r>
            <a:endParaRPr lang="en-US" altLang="zh-CN" b="1" dirty="0" smtClean="0">
              <a:latin typeface="Times New Roman" pitchFamily="18" charset="0"/>
              <a:ea typeface="华文楷体" pitchFamily="2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Adobe 楷体 Std R" pitchFamily="18" charset="-122"/>
                <a:ea typeface="Adobe 楷体 Std R" pitchFamily="18" charset="-122"/>
              </a:rPr>
              <a:t>输入表达式开头结尾</a:t>
            </a:r>
            <a:endParaRPr lang="en-US" altLang="zh-CN" sz="24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以实数、“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|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”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取模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)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、负号、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”</a:t>
            </a:r>
            <a:r>
              <a:rPr lang="en-US" altLang="zh-CN" sz="1700" dirty="0" err="1" smtClean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”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sz="1700" dirty="0" err="1" smtClean="0">
                <a:latin typeface="Adobe 楷体 Std R" pitchFamily="18" charset="-122"/>
                <a:ea typeface="Adobe 楷体 Std R" pitchFamily="18" charset="-122"/>
              </a:rPr>
              <a:t>arg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sz="1700" dirty="0" err="1" smtClean="0">
                <a:latin typeface="Adobe 楷体 Std R" pitchFamily="18" charset="-122"/>
                <a:ea typeface="Adobe 楷体 Std R" pitchFamily="18" charset="-122"/>
              </a:rPr>
              <a:t>cjg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或者左括弧开头，以实数、“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|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”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取模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)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、“</a:t>
            </a:r>
            <a:r>
              <a:rPr lang="en-US" altLang="zh-CN" sz="1700" dirty="0" err="1" smtClean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”或者右括弧结尾</a:t>
            </a:r>
            <a:endParaRPr lang="en-US" altLang="zh-CN" sz="17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</a:pPr>
            <a:endParaRPr lang="en-US" altLang="zh-CN" sz="17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</a:pPr>
            <a:endParaRPr lang="en-US" altLang="zh-CN" sz="17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Adobe 楷体 Std R" pitchFamily="18" charset="-122"/>
                <a:ea typeface="Adobe 楷体 Std R" pitchFamily="18" charset="-122"/>
              </a:rPr>
              <a:t>操作符（加减乘除）</a:t>
            </a:r>
            <a:endParaRPr lang="en-US" altLang="zh-CN" sz="24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后面可以是实数、“</a:t>
            </a:r>
            <a:r>
              <a:rPr lang="en-US" altLang="zh-CN" sz="1700" dirty="0" err="1" smtClean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”、“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|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”、左括弧、</a:t>
            </a:r>
            <a:r>
              <a:rPr lang="en-US" altLang="zh-CN" sz="1700" dirty="0" err="1" smtClean="0">
                <a:latin typeface="Adobe 楷体 Std R" pitchFamily="18" charset="-122"/>
                <a:ea typeface="Adobe 楷体 Std R" pitchFamily="18" charset="-122"/>
              </a:rPr>
              <a:t>arg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sz="1700" dirty="0" err="1" smtClean="0">
                <a:latin typeface="Adobe 楷体 Std R" pitchFamily="18" charset="-122"/>
                <a:ea typeface="Adobe 楷体 Std R" pitchFamily="18" charset="-122"/>
              </a:rPr>
              <a:t>cjg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，不能是右括弧或者操作符（加减乘除）</a:t>
            </a:r>
            <a:endParaRPr lang="en-US" altLang="zh-CN" sz="17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</a:pPr>
            <a:endParaRPr lang="en-US" altLang="zh-CN" sz="1700" dirty="0"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</a:pPr>
            <a:endParaRPr lang="en-US" altLang="zh-CN" sz="17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2400" dirty="0" smtClean="0">
                <a:latin typeface="Adobe 楷体 Std R" pitchFamily="18" charset="-122"/>
                <a:ea typeface="Adobe 楷体 Std R" pitchFamily="18" charset="-122"/>
              </a:rPr>
              <a:t>实数</a:t>
            </a:r>
            <a:endParaRPr lang="en-US" altLang="zh-CN" sz="24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后面可以是右括弧、“</a:t>
            </a:r>
            <a:r>
              <a:rPr lang="en-US" altLang="zh-CN" sz="1700" dirty="0" err="1" smtClean="0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”、操作符（加减乘除）、“</a:t>
            </a:r>
            <a:r>
              <a:rPr lang="en-US" altLang="zh-CN" sz="1700" dirty="0">
                <a:latin typeface="Adobe 楷体 Std R" pitchFamily="18" charset="-122"/>
                <a:ea typeface="Adobe 楷体 Std R" pitchFamily="18" charset="-122"/>
              </a:rPr>
              <a:t>^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”，不能是左括弧、“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|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”或者实数、</a:t>
            </a:r>
            <a:r>
              <a:rPr lang="en-US" altLang="zh-CN" sz="1700" dirty="0" err="1" smtClean="0">
                <a:latin typeface="Adobe 楷体 Std R" pitchFamily="18" charset="-122"/>
                <a:ea typeface="Adobe 楷体 Std R" pitchFamily="18" charset="-122"/>
              </a:rPr>
              <a:t>cjg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sz="1700" dirty="0" err="1" smtClean="0">
                <a:latin typeface="Adobe 楷体 Std R" pitchFamily="18" charset="-122"/>
                <a:ea typeface="Adobe 楷体 Std R" pitchFamily="18" charset="-122"/>
              </a:rPr>
              <a:t>arg</a:t>
            </a:r>
            <a:endParaRPr lang="en-US" altLang="zh-CN" sz="17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92805" y="4400453"/>
            <a:ext cx="2586377" cy="369332"/>
          </a:xfrm>
          <a:prstGeom prst="rect">
            <a:avLst/>
          </a:prstGeom>
          <a:solidFill>
            <a:srgbClr val="FEFEFE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1</a:t>
            </a:r>
            <a:r>
              <a:rPr lang="en-US" altLang="zh-CN" b="1" dirty="0" smtClean="0"/>
              <a:t>+</a:t>
            </a:r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en-US" altLang="zh-CN" b="1" dirty="0" smtClean="0"/>
              <a:t>4+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en-US" altLang="zh-CN" b="1" dirty="0" smtClean="0"/>
              <a:t>+9-0</a:t>
            </a:r>
            <a:endParaRPr lang="zh-CN" altLang="en-US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221909" y="6143281"/>
            <a:ext cx="2540118" cy="369332"/>
          </a:xfrm>
          <a:prstGeom prst="rect">
            <a:avLst/>
          </a:prstGeom>
          <a:solidFill>
            <a:srgbClr val="FEFEFE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(2i+3)+8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/>
              <a:t>2+3</a:t>
            </a:r>
            <a:r>
              <a:rPr lang="en-US" altLang="zh-CN" b="1" dirty="0">
                <a:solidFill>
                  <a:srgbClr val="FF0000"/>
                </a:solidFill>
              </a:rPr>
              <a:t>|</a:t>
            </a:r>
            <a:r>
              <a:rPr lang="en-US" altLang="zh-CN" b="1" dirty="0"/>
              <a:t>4i|)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526105" y="2975307"/>
            <a:ext cx="3119778" cy="369332"/>
          </a:xfrm>
          <a:prstGeom prst="rect">
            <a:avLst/>
          </a:prstGeom>
          <a:solidFill>
            <a:srgbClr val="FEFEFE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(1+3i) , i+3 , -</a:t>
            </a:r>
            <a:r>
              <a:rPr lang="en-US" altLang="zh-CN" b="1" dirty="0" smtClean="0"/>
              <a:t>3+4i </a:t>
            </a:r>
            <a:r>
              <a:rPr lang="en-US" altLang="zh-CN" b="1" dirty="0"/>
              <a:t>, |3+4i| </a:t>
            </a:r>
            <a:endParaRPr lang="zh-CN" altLang="en-US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5928980" y="2870779"/>
            <a:ext cx="283687" cy="523461"/>
            <a:chOff x="9999478" y="2178390"/>
            <a:chExt cx="283687" cy="523461"/>
          </a:xfrm>
        </p:grpSpPr>
        <p:sp>
          <p:nvSpPr>
            <p:cNvPr id="22" name="矩形 21"/>
            <p:cNvSpPr/>
            <p:nvPr/>
          </p:nvSpPr>
          <p:spPr>
            <a:xfrm rot="18892517">
              <a:off x="9998575" y="2417261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3820385">
              <a:off x="9890196" y="2502544"/>
              <a:ext cx="264284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849904" y="4327441"/>
            <a:ext cx="523461" cy="523461"/>
            <a:chOff x="3644193" y="4021193"/>
            <a:chExt cx="523461" cy="523461"/>
          </a:xfrm>
        </p:grpSpPr>
        <p:sp>
          <p:nvSpPr>
            <p:cNvPr id="24" name="矩形 23"/>
            <p:cNvSpPr/>
            <p:nvPr/>
          </p:nvSpPr>
          <p:spPr>
            <a:xfrm rot="18892517">
              <a:off x="3653225" y="4260064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3396075">
              <a:off x="3644193" y="4267256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815997" y="6066216"/>
            <a:ext cx="523461" cy="523461"/>
            <a:chOff x="4505297" y="5420095"/>
            <a:chExt cx="523461" cy="523461"/>
          </a:xfrm>
        </p:grpSpPr>
        <p:sp>
          <p:nvSpPr>
            <p:cNvPr id="26" name="矩形 25"/>
            <p:cNvSpPr/>
            <p:nvPr/>
          </p:nvSpPr>
          <p:spPr>
            <a:xfrm rot="18892517">
              <a:off x="4499915" y="5658966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3396075">
              <a:off x="4505297" y="5664531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840769" y="6074934"/>
            <a:ext cx="912680" cy="369332"/>
          </a:xfrm>
          <a:prstGeom prst="rect">
            <a:avLst/>
          </a:prstGeom>
          <a:solidFill>
            <a:srgbClr val="FEFEFE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|4i+3|</a:t>
            </a:r>
            <a:endParaRPr lang="en-US" altLang="zh-CN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5869394" y="5923439"/>
            <a:ext cx="283687" cy="523461"/>
            <a:chOff x="9999478" y="2178390"/>
            <a:chExt cx="283687" cy="523461"/>
          </a:xfrm>
        </p:grpSpPr>
        <p:sp>
          <p:nvSpPr>
            <p:cNvPr id="19" name="矩形 18"/>
            <p:cNvSpPr/>
            <p:nvPr/>
          </p:nvSpPr>
          <p:spPr>
            <a:xfrm rot="18892517">
              <a:off x="9998575" y="2417261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3820385">
              <a:off x="9890196" y="2502544"/>
              <a:ext cx="264284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376804" y="5797935"/>
            <a:ext cx="2236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针对实数后面的</a:t>
            </a:r>
            <a:r>
              <a:rPr lang="en-US" altLang="zh-CN" dirty="0" smtClean="0">
                <a:solidFill>
                  <a:srgbClr val="FF0000"/>
                </a:solidFill>
              </a:rPr>
              <a:t>||</a:t>
            </a:r>
            <a:r>
              <a:rPr lang="zh-CN" altLang="en-US" dirty="0" smtClean="0">
                <a:solidFill>
                  <a:srgbClr val="FF0000"/>
                </a:solidFill>
              </a:rPr>
              <a:t>，有时合法，有时不合法，看例子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811477"/>
            <a:ext cx="8845062" cy="4439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0" lvl="1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Adobe 楷体 Std R" pitchFamily="18" charset="-122"/>
                <a:cs typeface="Times New Roman" panose="02020603050405020304" pitchFamily="18" charset="0"/>
              </a:rPr>
              <a:t>i</a:t>
            </a:r>
            <a:endParaRPr lang="zh-CN" altLang="en-US" sz="2800" b="1" dirty="0">
              <a:latin typeface="Times New Roman" panose="02020603050405020304" pitchFamily="18" charset="0"/>
              <a:ea typeface="Adobe 楷体 Std R" pitchFamily="18" charset="-122"/>
              <a:cs typeface="Times New Roman" panose="02020603050405020304" pitchFamily="18" charset="0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前面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可以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”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||”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、加减乘除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、实数、右括号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en-US" altLang="zh-CN" sz="1700" dirty="0" err="1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zh-CN" altLang="en-US" sz="1700" smtClean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前面的</a:t>
            </a:r>
            <a:r>
              <a:rPr lang="zh-CN" altLang="en-US" sz="1700" dirty="0">
                <a:solidFill>
                  <a:srgbClr val="FF0000"/>
                </a:solidFill>
                <a:latin typeface="Adobe 楷体 Std R" pitchFamily="18" charset="-122"/>
                <a:ea typeface="Adobe 楷体 Std R" pitchFamily="18" charset="-122"/>
              </a:rPr>
              <a:t>结果必须是实数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)</a:t>
            </a:r>
            <a:endParaRPr lang="zh-CN" altLang="en-US" sz="17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zh-CN" altLang="en-US" sz="1700" dirty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zh-CN" altLang="en-US" sz="17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spcBef>
                <a:spcPct val="20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后面可以是右括弧、操作符（加减乘除）不能是左括弧、</a:t>
            </a:r>
            <a:r>
              <a:rPr lang="en-US" altLang="zh-CN" sz="1700" dirty="0">
                <a:latin typeface="Adobe 楷体 Std R" pitchFamily="18" charset="-122"/>
                <a:ea typeface="Adobe 楷体 Std R" pitchFamily="18" charset="-122"/>
              </a:rPr>
              <a:t>”</a:t>
            </a:r>
            <a:r>
              <a:rPr lang="en-US" altLang="zh-CN" sz="1700" dirty="0" err="1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1700" dirty="0">
                <a:latin typeface="Adobe 楷体 Std R" pitchFamily="18" charset="-122"/>
                <a:ea typeface="Adobe 楷体 Std R" pitchFamily="18" charset="-122"/>
              </a:rPr>
              <a:t>”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、“</a:t>
            </a:r>
            <a:r>
              <a:rPr lang="en-US" altLang="zh-CN" sz="1700" dirty="0">
                <a:latin typeface="Adobe 楷体 Std R" pitchFamily="18" charset="-122"/>
                <a:ea typeface="Adobe 楷体 Std R" pitchFamily="18" charset="-122"/>
              </a:rPr>
              <a:t>|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”或者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实数</a:t>
            </a:r>
            <a:endParaRPr lang="zh-CN" altLang="en-US" sz="1700" dirty="0"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</a:pPr>
            <a:endParaRPr lang="en-US" altLang="zh-CN" sz="1700" dirty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Adobe 楷体 Std R" pitchFamily="18" charset="-122"/>
                <a:ea typeface="Adobe 楷体 Std R" pitchFamily="18" charset="-122"/>
              </a:rPr>
              <a:t>左</a:t>
            </a:r>
            <a:r>
              <a:rPr lang="zh-CN" altLang="en-US" sz="2400" b="1" dirty="0" smtClean="0">
                <a:latin typeface="Adobe 楷体 Std R" pitchFamily="18" charset="-122"/>
                <a:ea typeface="Adobe 楷体 Std R" pitchFamily="18" charset="-122"/>
              </a:rPr>
              <a:t>括弧</a:t>
            </a:r>
            <a:endParaRPr lang="zh-CN" altLang="en-US" sz="2400" b="1" dirty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后面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可以是左括弧、实数、“</a:t>
            </a:r>
            <a:r>
              <a:rPr lang="en-US" altLang="zh-CN" sz="1700" dirty="0" err="1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”，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”|”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sz="1700" dirty="0" err="1" smtClean="0">
                <a:latin typeface="Adobe 楷体 Std R" pitchFamily="18" charset="-122"/>
                <a:ea typeface="Adobe 楷体 Std R" pitchFamily="18" charset="-122"/>
              </a:rPr>
              <a:t>cjg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sz="1700" dirty="0" err="1" smtClean="0">
                <a:latin typeface="Adobe 楷体 Std R" pitchFamily="18" charset="-122"/>
                <a:ea typeface="Adobe 楷体 Std R" pitchFamily="18" charset="-122"/>
              </a:rPr>
              <a:t>arg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，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不可以是右括弧或者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加减乘除</a:t>
            </a:r>
            <a:endParaRPr lang="en-US" altLang="zh-CN" sz="1700" dirty="0" smtClean="0">
              <a:latin typeface="Adobe 楷体 Std R" pitchFamily="18" charset="-122"/>
              <a:ea typeface="Adobe 楷体 Std R" pitchFamily="18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</a:pPr>
            <a:endParaRPr lang="en-US" altLang="zh-CN" sz="1700" dirty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Adobe 楷体 Std R" pitchFamily="18" charset="-122"/>
                <a:ea typeface="Adobe 楷体 Std R" pitchFamily="18" charset="-122"/>
              </a:rPr>
              <a:t>右</a:t>
            </a:r>
            <a:r>
              <a:rPr lang="zh-CN" altLang="en-US" sz="2400" b="1" dirty="0" smtClean="0">
                <a:latin typeface="Adobe 楷体 Std R" pitchFamily="18" charset="-122"/>
                <a:ea typeface="Adobe 楷体 Std R" pitchFamily="18" charset="-122"/>
              </a:rPr>
              <a:t>括弧</a:t>
            </a:r>
            <a:endParaRPr lang="zh-CN" altLang="en-US" sz="2400" b="1" dirty="0">
              <a:latin typeface="Adobe 楷体 Std R" pitchFamily="18" charset="-122"/>
              <a:ea typeface="Adobe 楷体 Std R" pitchFamily="18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后面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可以是右括弧，</a:t>
            </a:r>
            <a:r>
              <a:rPr lang="en-US" altLang="zh-CN" sz="1700" dirty="0">
                <a:latin typeface="Adobe 楷体 Std R" pitchFamily="18" charset="-122"/>
                <a:ea typeface="Adobe 楷体 Std R" pitchFamily="18" charset="-122"/>
              </a:rPr>
              <a:t>”</a:t>
            </a:r>
            <a:r>
              <a:rPr lang="en-US" altLang="zh-CN" sz="1700" dirty="0" err="1">
                <a:latin typeface="Adobe 楷体 Std R" pitchFamily="18" charset="-122"/>
                <a:ea typeface="Adobe 楷体 Std R" pitchFamily="18" charset="-122"/>
              </a:rPr>
              <a:t>i</a:t>
            </a:r>
            <a:r>
              <a:rPr lang="en-US" altLang="zh-CN" sz="1700" dirty="0">
                <a:latin typeface="Adobe 楷体 Std R" pitchFamily="18" charset="-122"/>
                <a:ea typeface="Adobe 楷体 Std R" pitchFamily="18" charset="-122"/>
              </a:rPr>
              <a:t>”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、操作符（加减乘除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）、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”^”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，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不可以是左括弧或者操作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数或者“</a:t>
            </a:r>
            <a:r>
              <a:rPr lang="en-US" altLang="zh-CN" sz="1700" dirty="0">
                <a:latin typeface="Adobe 楷体 Std R" pitchFamily="18" charset="-122"/>
                <a:ea typeface="Adobe 楷体 Std R" pitchFamily="18" charset="-122"/>
              </a:rPr>
              <a:t>|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”</a:t>
            </a:r>
            <a:r>
              <a:rPr lang="en-US" altLang="zh-CN" sz="1700" dirty="0">
                <a:latin typeface="Adobe 楷体 Std R" pitchFamily="18" charset="-122"/>
                <a:ea typeface="Adobe 楷体 Std R" pitchFamily="18" charset="-122"/>
              </a:rPr>
              <a:t>(</a:t>
            </a:r>
            <a:r>
              <a:rPr lang="zh-CN" altLang="en-US" sz="1700" dirty="0">
                <a:latin typeface="Adobe 楷体 Std R" pitchFamily="18" charset="-122"/>
                <a:ea typeface="Adobe 楷体 Std R" pitchFamily="18" charset="-122"/>
              </a:rPr>
              <a:t>取模</a:t>
            </a:r>
            <a:r>
              <a:rPr lang="en-US" altLang="zh-CN" sz="1700" dirty="0" smtClean="0">
                <a:latin typeface="Adobe 楷体 Std R" pitchFamily="18" charset="-122"/>
                <a:ea typeface="Adobe 楷体 Std R" pitchFamily="18" charset="-122"/>
              </a:rPr>
              <a:t>)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sz="1700" dirty="0" err="1" smtClean="0">
                <a:latin typeface="Adobe 楷体 Std R" pitchFamily="18" charset="-122"/>
                <a:ea typeface="Adobe 楷体 Std R" pitchFamily="18" charset="-122"/>
              </a:rPr>
              <a:t>cjg</a:t>
            </a:r>
            <a:r>
              <a:rPr lang="zh-CN" altLang="en-US" sz="1700" dirty="0" smtClean="0">
                <a:latin typeface="Adobe 楷体 Std R" pitchFamily="18" charset="-122"/>
                <a:ea typeface="Adobe 楷体 Std R" pitchFamily="18" charset="-122"/>
              </a:rPr>
              <a:t>、</a:t>
            </a:r>
            <a:r>
              <a:rPr lang="en-US" altLang="zh-CN" sz="1700" dirty="0" err="1" smtClean="0">
                <a:latin typeface="Adobe 楷体 Std R" pitchFamily="18" charset="-122"/>
                <a:ea typeface="Adobe 楷体 Std R" pitchFamily="18" charset="-122"/>
              </a:rPr>
              <a:t>arg</a:t>
            </a:r>
            <a:endParaRPr lang="en-US" altLang="zh-CN" sz="1700" dirty="0">
              <a:latin typeface="Adobe 楷体 Std R" pitchFamily="18" charset="-122"/>
              <a:ea typeface="Adobe 楷体 Std R" pitchFamily="18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08372" y="-306628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3300" dirty="0" smtClean="0"/>
              <a:t>输入（续）</a:t>
            </a:r>
            <a:endParaRPr lang="zh-CN" altLang="en-US" sz="33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552712" y="2666123"/>
            <a:ext cx="283687" cy="523461"/>
            <a:chOff x="8465060" y="3979561"/>
            <a:chExt cx="283687" cy="523461"/>
          </a:xfrm>
        </p:grpSpPr>
        <p:sp>
          <p:nvSpPr>
            <p:cNvPr id="9" name="矩形 8"/>
            <p:cNvSpPr/>
            <p:nvPr/>
          </p:nvSpPr>
          <p:spPr>
            <a:xfrm rot="18892517">
              <a:off x="8464157" y="4218432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3820385">
              <a:off x="8355778" y="4303715"/>
              <a:ext cx="264284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2414543" y="2747795"/>
            <a:ext cx="842072" cy="369332"/>
          </a:xfrm>
          <a:prstGeom prst="rect">
            <a:avLst/>
          </a:prstGeom>
          <a:solidFill>
            <a:srgbClr val="FEFEFE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(2+3)</a:t>
            </a:r>
            <a:r>
              <a:rPr lang="en-US" altLang="zh-CN" b="1" dirty="0" err="1" smtClean="0"/>
              <a:t>i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870832" y="2732086"/>
            <a:ext cx="1096546" cy="369332"/>
          </a:xfrm>
          <a:prstGeom prst="rect">
            <a:avLst/>
          </a:prstGeom>
          <a:solidFill>
            <a:srgbClr val="FEFEFE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(2+8i)</a:t>
            </a:r>
            <a:r>
              <a:rPr lang="en-US" altLang="zh-CN" b="1" dirty="0" err="1" smtClean="0">
                <a:solidFill>
                  <a:srgbClr val="FF0000"/>
                </a:solidFill>
              </a:rPr>
              <a:t>i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981134" y="2632615"/>
            <a:ext cx="523461" cy="523461"/>
            <a:chOff x="10150527" y="3971706"/>
            <a:chExt cx="523461" cy="523461"/>
          </a:xfrm>
        </p:grpSpPr>
        <p:sp>
          <p:nvSpPr>
            <p:cNvPr id="14" name="矩形 13"/>
            <p:cNvSpPr/>
            <p:nvPr/>
          </p:nvSpPr>
          <p:spPr>
            <a:xfrm rot="18892517">
              <a:off x="10145145" y="4210577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13396075">
              <a:off x="10150527" y="4216142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878987" y="3690085"/>
            <a:ext cx="2540118" cy="369332"/>
          </a:xfrm>
          <a:prstGeom prst="rect">
            <a:avLst/>
          </a:prstGeom>
          <a:solidFill>
            <a:srgbClr val="FEFEFE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/>
              <a:t>(2+3i)+</a:t>
            </a:r>
            <a:r>
              <a:rPr lang="en-US" altLang="zh-CN" b="1" dirty="0" err="1" smtClean="0"/>
              <a:t>i</a:t>
            </a:r>
            <a:r>
              <a:rPr lang="en-US" altLang="zh-CN" b="1" dirty="0" smtClean="0">
                <a:solidFill>
                  <a:srgbClr val="FF0000"/>
                </a:solidFill>
              </a:rPr>
              <a:t>(</a:t>
            </a:r>
            <a:r>
              <a:rPr lang="en-US" altLang="zh-CN" b="1" dirty="0" smtClean="0"/>
              <a:t>1+2i)+i</a:t>
            </a:r>
            <a:r>
              <a:rPr lang="en-US" altLang="zh-CN" b="1" dirty="0" smtClean="0">
                <a:solidFill>
                  <a:srgbClr val="FF0000"/>
                </a:solidFill>
              </a:rPr>
              <a:t>|</a:t>
            </a:r>
            <a:r>
              <a:rPr lang="en-US" altLang="zh-CN" b="1" dirty="0" smtClean="0"/>
              <a:t>3</a:t>
            </a:r>
            <a:r>
              <a:rPr lang="en-US" altLang="zh-CN" b="1" dirty="0" smtClean="0">
                <a:solidFill>
                  <a:srgbClr val="FF0000"/>
                </a:solidFill>
              </a:rPr>
              <a:t>|</a:t>
            </a:r>
            <a:r>
              <a:rPr lang="en-US" altLang="zh-CN" b="1" dirty="0" smtClean="0"/>
              <a:t>+i</a:t>
            </a:r>
            <a:r>
              <a:rPr lang="en-US" altLang="zh-CN" b="1" dirty="0" smtClean="0">
                <a:solidFill>
                  <a:srgbClr val="FF0000"/>
                </a:solidFill>
              </a:rPr>
              <a:t>i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038928" y="3626762"/>
            <a:ext cx="523461" cy="523461"/>
            <a:chOff x="11472388" y="4413268"/>
            <a:chExt cx="523461" cy="523461"/>
          </a:xfrm>
        </p:grpSpPr>
        <p:sp>
          <p:nvSpPr>
            <p:cNvPr id="18" name="矩形 17"/>
            <p:cNvSpPr/>
            <p:nvPr/>
          </p:nvSpPr>
          <p:spPr>
            <a:xfrm rot="18892517">
              <a:off x="11467006" y="4652139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3396075">
              <a:off x="11472388" y="4657704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2526000" y="4841918"/>
            <a:ext cx="3246094" cy="369332"/>
          </a:xfrm>
          <a:prstGeom prst="rect">
            <a:avLst/>
          </a:prstGeom>
          <a:solidFill>
            <a:srgbClr val="FEFEFE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(i+3i)+(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dirty="0"/>
              <a:t>+(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en-US" altLang="zh-CN" b="1" dirty="0"/>
              <a:t>3)+(|3+4i|)</a:t>
            </a:r>
            <a:endParaRPr lang="zh-CN" altLang="en-US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6044311" y="4758071"/>
            <a:ext cx="523461" cy="523461"/>
            <a:chOff x="10691385" y="5015659"/>
            <a:chExt cx="523461" cy="523461"/>
          </a:xfrm>
        </p:grpSpPr>
        <p:sp>
          <p:nvSpPr>
            <p:cNvPr id="22" name="矩形 21"/>
            <p:cNvSpPr/>
            <p:nvPr/>
          </p:nvSpPr>
          <p:spPr>
            <a:xfrm rot="18892517">
              <a:off x="10686003" y="5254530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3396075">
              <a:off x="10691385" y="5260095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599453" y="6272653"/>
            <a:ext cx="3367925" cy="369332"/>
          </a:xfrm>
          <a:prstGeom prst="rect">
            <a:avLst/>
          </a:prstGeom>
          <a:solidFill>
            <a:srgbClr val="FEFEFE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(9+(i+3i))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/>
              <a:t> +(2+3)</a:t>
            </a:r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en-US" altLang="zh-CN" b="1" dirty="0"/>
              <a:t>+(</a:t>
            </a:r>
            <a:r>
              <a:rPr lang="en-US" altLang="zh-CN" b="1" dirty="0" smtClean="0"/>
              <a:t>2+3)</a:t>
            </a:r>
            <a:r>
              <a:rPr lang="en-US" altLang="zh-CN" b="1" dirty="0" err="1" smtClean="0"/>
              <a:t>i</a:t>
            </a:r>
            <a:endParaRPr lang="zh-CN" altLang="en-US" b="1" dirty="0"/>
          </a:p>
        </p:txBody>
      </p:sp>
      <p:grpSp>
        <p:nvGrpSpPr>
          <p:cNvPr id="25" name="组合 24"/>
          <p:cNvGrpSpPr/>
          <p:nvPr/>
        </p:nvGrpSpPr>
        <p:grpSpPr>
          <a:xfrm>
            <a:off x="6025537" y="6173381"/>
            <a:ext cx="571279" cy="523461"/>
            <a:chOff x="11167587" y="5644394"/>
            <a:chExt cx="468224" cy="523461"/>
          </a:xfrm>
        </p:grpSpPr>
        <p:sp>
          <p:nvSpPr>
            <p:cNvPr id="26" name="矩形 25"/>
            <p:cNvSpPr/>
            <p:nvPr/>
          </p:nvSpPr>
          <p:spPr>
            <a:xfrm rot="18892517">
              <a:off x="11124212" y="5883265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13396075">
              <a:off x="11167587" y="5883266"/>
              <a:ext cx="468224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972683" y="2632616"/>
            <a:ext cx="523461" cy="523461"/>
            <a:chOff x="10150527" y="3971706"/>
            <a:chExt cx="523461" cy="523461"/>
          </a:xfrm>
        </p:grpSpPr>
        <p:sp>
          <p:nvSpPr>
            <p:cNvPr id="29" name="矩形 28"/>
            <p:cNvSpPr/>
            <p:nvPr/>
          </p:nvSpPr>
          <p:spPr>
            <a:xfrm rot="18892517">
              <a:off x="10145145" y="4210577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 rot="13396075">
              <a:off x="10150527" y="4216142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646909" y="2726618"/>
            <a:ext cx="1334225" cy="369332"/>
          </a:xfrm>
          <a:prstGeom prst="rect">
            <a:avLst/>
          </a:prstGeom>
          <a:solidFill>
            <a:srgbClr val="FEFEFE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cjg</a:t>
            </a:r>
            <a:r>
              <a:rPr lang="en-US" altLang="zh-CN" b="1" dirty="0"/>
              <a:t>(3+4i)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724730" y="1900200"/>
            <a:ext cx="1334225" cy="369332"/>
          </a:xfrm>
          <a:prstGeom prst="rect">
            <a:avLst/>
          </a:prstGeom>
          <a:solidFill>
            <a:srgbClr val="FEFEFE"/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cjg</a:t>
            </a:r>
            <a:r>
              <a:rPr lang="en-US" altLang="zh-CN" b="1" dirty="0" smtClean="0"/>
              <a:t>(3)</a:t>
            </a:r>
            <a:r>
              <a:rPr lang="en-US" altLang="zh-CN" b="1" dirty="0" err="1" smtClean="0"/>
              <a:t>i</a:t>
            </a:r>
            <a:endParaRPr lang="zh-CN" altLang="en-US" b="1" dirty="0"/>
          </a:p>
        </p:txBody>
      </p:sp>
      <p:grpSp>
        <p:nvGrpSpPr>
          <p:cNvPr id="33" name="组合 32"/>
          <p:cNvGrpSpPr/>
          <p:nvPr/>
        </p:nvGrpSpPr>
        <p:grpSpPr>
          <a:xfrm>
            <a:off x="8154663" y="1823135"/>
            <a:ext cx="283687" cy="523461"/>
            <a:chOff x="8465060" y="3979561"/>
            <a:chExt cx="283687" cy="523461"/>
          </a:xfrm>
        </p:grpSpPr>
        <p:sp>
          <p:nvSpPr>
            <p:cNvPr id="34" name="矩形 33"/>
            <p:cNvSpPr/>
            <p:nvPr/>
          </p:nvSpPr>
          <p:spPr>
            <a:xfrm rot="18892517">
              <a:off x="8464157" y="4218432"/>
              <a:ext cx="523461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 rot="13820385">
              <a:off x="8355778" y="4303715"/>
              <a:ext cx="264284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左大括号 4"/>
          <p:cNvSpPr/>
          <p:nvPr/>
        </p:nvSpPr>
        <p:spPr>
          <a:xfrm flipH="1">
            <a:off x="8493831" y="2099024"/>
            <a:ext cx="242997" cy="810578"/>
          </a:xfrm>
          <a:prstGeom prst="leftBrace">
            <a:avLst>
              <a:gd name="adj1" fmla="val 0"/>
              <a:gd name="adj2" fmla="val 52756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65695" y="1593633"/>
            <a:ext cx="348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请注意两者的</a:t>
            </a:r>
            <a:r>
              <a:rPr lang="zh-CN" altLang="en-US" dirty="0"/>
              <a:t>区别</a:t>
            </a:r>
          </a:p>
        </p:txBody>
      </p:sp>
    </p:spTree>
    <p:extLst>
      <p:ext uri="{BB962C8B-B14F-4D97-AF65-F5344CB8AC3E}">
        <p14:creationId xmlns:p14="http://schemas.microsoft.com/office/powerpoint/2010/main" val="33732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094" y="204593"/>
            <a:ext cx="7940586" cy="718458"/>
          </a:xfrm>
        </p:spPr>
        <p:txBody>
          <a:bodyPr>
            <a:normAutofit/>
          </a:bodyPr>
          <a:lstStyle/>
          <a:p>
            <a:r>
              <a:rPr lang="zh-CN" altLang="en-US" sz="3300" dirty="0"/>
              <a:t>注意事项</a:t>
            </a:r>
          </a:p>
        </p:txBody>
      </p:sp>
      <p:sp>
        <p:nvSpPr>
          <p:cNvPr id="12" name="矩形 11"/>
          <p:cNvSpPr/>
          <p:nvPr/>
        </p:nvSpPr>
        <p:spPr>
          <a:xfrm>
            <a:off x="290131" y="1377458"/>
            <a:ext cx="7059706" cy="522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括弧匹配</a:t>
            </a:r>
            <a:endParaRPr lang="en-US" altLang="zh-CN" sz="2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在输入表达式的任意位置 左括弧个数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&gt;=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右括弧个数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对于整个输入表达式，左括弧个数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右括弧个数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这个符号有点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特别 ‘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’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有时为负号有时为减号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857250" lvl="1" indent="-34290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为负号的情况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位于表达式开头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200150" lvl="2" indent="-3429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前面是左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括弧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en-US" altLang="zh-CN" sz="2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”和“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1i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”是等同的，都是合法的</a:t>
            </a: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次幂的求解中，</a:t>
            </a:r>
            <a:r>
              <a:rPr lang="en-US" alt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</a:t>
            </a:r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是整数，可以是</a:t>
            </a:r>
            <a:r>
              <a:rPr lang="zh-CN" altLang="en-US" sz="24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负数</a:t>
            </a:r>
            <a:endParaRPr lang="en-US" altLang="zh-CN" sz="24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lvl="2">
              <a:spcBef>
                <a:spcPct val="20000"/>
              </a:spcBef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3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517" y="313124"/>
            <a:ext cx="7914461" cy="640080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实验流程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562517" y="1559859"/>
            <a:ext cx="76805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、运行你的程序，进入命令行界面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、输入</a:t>
            </a:r>
            <a:r>
              <a:rPr lang="en-US" altLang="zh-CN" sz="20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myCalculator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到复数计算器程序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、开始输入表达式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、输出结果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、循环执行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步。直到输入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quit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指令，退出计算器计算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0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1284</Words>
  <Application>Microsoft Office PowerPoint</Application>
  <PresentationFormat>全屏显示(4:3)</PresentationFormat>
  <Paragraphs>148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Adobe 楷体 Std R</vt:lpstr>
      <vt:lpstr>Microsoft YaHei UI</vt:lpstr>
      <vt:lpstr>华文楷体</vt:lpstr>
      <vt:lpstr>宋体</vt:lpstr>
      <vt:lpstr>Microsoft YaHei</vt:lpstr>
      <vt:lpstr>Arial</vt:lpstr>
      <vt:lpstr>Calibri</vt:lpstr>
      <vt:lpstr>Calibri Light</vt:lpstr>
      <vt:lpstr>Cambria Math</vt:lpstr>
      <vt:lpstr>Segoe UI</vt:lpstr>
      <vt:lpstr>Segoe UI Light</vt:lpstr>
      <vt:lpstr>Times New Roman</vt:lpstr>
      <vt:lpstr>Wingdings</vt:lpstr>
      <vt:lpstr>WelcomeDoc</vt:lpstr>
      <vt:lpstr>自定义设计方案</vt:lpstr>
      <vt:lpstr>Equation</vt:lpstr>
      <vt:lpstr>实验四：复数计算器</vt:lpstr>
      <vt:lpstr>要做什么？</vt:lpstr>
      <vt:lpstr>这个计算器能做什么？</vt:lpstr>
      <vt:lpstr>这个计算器能做什么？</vt:lpstr>
      <vt:lpstr>这个计算器能做什么？</vt:lpstr>
      <vt:lpstr>输入</vt:lpstr>
      <vt:lpstr>输入（续）</vt:lpstr>
      <vt:lpstr>注意事项</vt:lpstr>
      <vt:lpstr>实验流程</vt:lpstr>
      <vt:lpstr>实验流程</vt:lpstr>
      <vt:lpstr>基本功能</vt:lpstr>
      <vt:lpstr>拓展功能</vt:lpstr>
      <vt:lpstr>拓展功能</vt:lpstr>
      <vt:lpstr>实验周期</vt:lpstr>
      <vt:lpstr>实验提交与检查</vt:lpstr>
      <vt:lpstr>答疑说明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</cp:revision>
  <dcterms:created xsi:type="dcterms:W3CDTF">2014-12-21T12:02:00Z</dcterms:created>
  <dcterms:modified xsi:type="dcterms:W3CDTF">2018-06-07T02:05:12Z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KSOProductBuildVer">
    <vt:lpwstr>2052-10.1.0.5511</vt:lpwstr>
  </property>
</Properties>
</file>