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9.JPG" ContentType="image/jpeg"/>
  <Override PartName="/ppt/notesSlides/notesSlide1.xml" ContentType="application/vnd.openxmlformats-officedocument.presentationml.notesSlide+xml"/>
  <Override PartName="/ppt/media/image10.JPG" ContentType="image/jpeg"/>
  <Override PartName="/ppt/media/image11.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35"/>
  </p:notesMasterIdLst>
  <p:sldIdLst>
    <p:sldId id="256" r:id="rId2"/>
    <p:sldId id="257" r:id="rId3"/>
    <p:sldId id="259" r:id="rId4"/>
    <p:sldId id="263" r:id="rId5"/>
    <p:sldId id="261" r:id="rId6"/>
    <p:sldId id="262" r:id="rId7"/>
    <p:sldId id="264" r:id="rId8"/>
    <p:sldId id="265" r:id="rId9"/>
    <p:sldId id="266" r:id="rId10"/>
    <p:sldId id="267" r:id="rId11"/>
    <p:sldId id="268" r:id="rId12"/>
    <p:sldId id="270" r:id="rId13"/>
    <p:sldId id="269" r:id="rId14"/>
    <p:sldId id="271" r:id="rId15"/>
    <p:sldId id="280" r:id="rId16"/>
    <p:sldId id="281" r:id="rId17"/>
    <p:sldId id="282" r:id="rId18"/>
    <p:sldId id="285" r:id="rId19"/>
    <p:sldId id="284" r:id="rId20"/>
    <p:sldId id="272" r:id="rId21"/>
    <p:sldId id="278" r:id="rId22"/>
    <p:sldId id="277" r:id="rId23"/>
    <p:sldId id="283" r:id="rId24"/>
    <p:sldId id="274" r:id="rId25"/>
    <p:sldId id="275" r:id="rId26"/>
    <p:sldId id="287" r:id="rId27"/>
    <p:sldId id="288" r:id="rId28"/>
    <p:sldId id="289" r:id="rId29"/>
    <p:sldId id="290" r:id="rId30"/>
    <p:sldId id="291" r:id="rId31"/>
    <p:sldId id="292" r:id="rId32"/>
    <p:sldId id="293" r:id="rId33"/>
    <p:sldId id="27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CED5E-9186-4B5F-9362-66E13025C418}" type="datetimeFigureOut">
              <a:rPr lang="zh-CN" altLang="en-US" smtClean="0"/>
              <a:t>2018/6/21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E1FD7-080C-4BB8-96AB-ADD23C92B1EF}" type="slidenum">
              <a:rPr lang="zh-CN" altLang="en-US" smtClean="0"/>
              <a:t>‹#›</a:t>
            </a:fld>
            <a:endParaRPr lang="zh-CN" altLang="en-US"/>
          </a:p>
        </p:txBody>
      </p:sp>
    </p:spTree>
    <p:extLst>
      <p:ext uri="{BB962C8B-B14F-4D97-AF65-F5344CB8AC3E}">
        <p14:creationId xmlns:p14="http://schemas.microsoft.com/office/powerpoint/2010/main" val="240588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EE1FD7-080C-4BB8-96AB-ADD23C92B1EF}" type="slidenum">
              <a:rPr lang="zh-CN" altLang="en-US" smtClean="0"/>
              <a:t>22</a:t>
            </a:fld>
            <a:endParaRPr lang="zh-CN" altLang="en-US"/>
          </a:p>
        </p:txBody>
      </p:sp>
    </p:spTree>
    <p:extLst>
      <p:ext uri="{BB962C8B-B14F-4D97-AF65-F5344CB8AC3E}">
        <p14:creationId xmlns:p14="http://schemas.microsoft.com/office/powerpoint/2010/main" val="3004029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62336C87-0188-4D91-93D0-70E041F4394D}"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20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336C87-0188-4D91-93D0-70E041F4394D}" type="slidenum">
              <a:rPr lang="zh-CN" altLang="en-US" smtClean="0"/>
              <a:t>‹#›</a:t>
            </a:fld>
            <a:endParaRPr lang="zh-CN" altLang="en-US"/>
          </a:p>
        </p:txBody>
      </p:sp>
    </p:spTree>
    <p:extLst>
      <p:ext uri="{BB962C8B-B14F-4D97-AF65-F5344CB8AC3E}">
        <p14:creationId xmlns:p14="http://schemas.microsoft.com/office/powerpoint/2010/main" val="3321334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336C87-0188-4D91-93D0-70E041F4394D}"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2126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336C87-0188-4D91-93D0-70E041F4394D}"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93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336C87-0188-4D91-93D0-70E041F4394D}" type="slidenum">
              <a:rPr lang="zh-CN" altLang="en-US" smtClean="0"/>
              <a:t>‹#›</a:t>
            </a:fld>
            <a:endParaRPr lang="zh-CN" altLang="en-US"/>
          </a:p>
        </p:txBody>
      </p:sp>
    </p:spTree>
    <p:extLst>
      <p:ext uri="{BB962C8B-B14F-4D97-AF65-F5344CB8AC3E}">
        <p14:creationId xmlns:p14="http://schemas.microsoft.com/office/powerpoint/2010/main" val="466396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336C87-0188-4D91-93D0-70E041F4394D}"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93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336C87-0188-4D91-93D0-70E041F4394D}"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3688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336C87-0188-4D91-93D0-70E041F4394D}"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7317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336C87-0188-4D91-93D0-70E041F4394D}"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825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336C87-0188-4D91-93D0-70E041F4394D}" type="slidenum">
              <a:rPr lang="zh-CN" altLang="en-US" smtClean="0"/>
              <a:t>‹#›</a:t>
            </a:fld>
            <a:endParaRPr lang="zh-CN" altLang="en-US"/>
          </a:p>
        </p:txBody>
      </p:sp>
    </p:spTree>
    <p:extLst>
      <p:ext uri="{BB962C8B-B14F-4D97-AF65-F5344CB8AC3E}">
        <p14:creationId xmlns:p14="http://schemas.microsoft.com/office/powerpoint/2010/main" val="3135033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336C87-0188-4D91-93D0-70E041F4394D}"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86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336C87-0188-4D91-93D0-70E041F4394D}" type="slidenum">
              <a:rPr lang="zh-CN" altLang="en-US" smtClean="0"/>
              <a:t>‹#›</a:t>
            </a:fld>
            <a:endParaRPr lang="zh-CN" altLang="en-US"/>
          </a:p>
        </p:txBody>
      </p:sp>
    </p:spTree>
    <p:extLst>
      <p:ext uri="{BB962C8B-B14F-4D97-AF65-F5344CB8AC3E}">
        <p14:creationId xmlns:p14="http://schemas.microsoft.com/office/powerpoint/2010/main" val="134542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336C87-0188-4D91-93D0-70E041F4394D}"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461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336C87-0188-4D91-93D0-70E041F4394D}"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809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336C87-0188-4D91-93D0-70E041F4394D}" type="slidenum">
              <a:rPr lang="zh-CN" altLang="en-US" smtClean="0"/>
              <a:t>‹#›</a:t>
            </a:fld>
            <a:endParaRPr lang="zh-CN" altLang="en-US"/>
          </a:p>
        </p:txBody>
      </p:sp>
    </p:spTree>
    <p:extLst>
      <p:ext uri="{BB962C8B-B14F-4D97-AF65-F5344CB8AC3E}">
        <p14:creationId xmlns:p14="http://schemas.microsoft.com/office/powerpoint/2010/main" val="396582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336C87-0188-4D91-93D0-70E041F4394D}"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376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6CFFF34-B9E7-47A9-977B-C4B900485B32}" type="datetimeFigureOut">
              <a:rPr lang="zh-CN" altLang="en-US" smtClean="0"/>
              <a:t>2018/6/21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336C87-0188-4D91-93D0-70E041F4394D}" type="slidenum">
              <a:rPr lang="zh-CN" altLang="en-US" smtClean="0"/>
              <a:t>‹#›</a:t>
            </a:fld>
            <a:endParaRPr lang="zh-CN" altLang="en-US"/>
          </a:p>
        </p:txBody>
      </p:sp>
    </p:spTree>
    <p:extLst>
      <p:ext uri="{BB962C8B-B14F-4D97-AF65-F5344CB8AC3E}">
        <p14:creationId xmlns:p14="http://schemas.microsoft.com/office/powerpoint/2010/main" val="16894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CFFF34-B9E7-47A9-977B-C4B900485B32}" type="datetimeFigureOut">
              <a:rPr lang="zh-CN" altLang="en-US" smtClean="0"/>
              <a:t>2018/6/21</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336C87-0188-4D91-93D0-70E041F4394D}" type="slidenum">
              <a:rPr lang="zh-CN" altLang="en-US" smtClean="0"/>
              <a:t>‹#›</a:t>
            </a:fld>
            <a:endParaRPr lang="zh-CN" altLang="en-US"/>
          </a:p>
        </p:txBody>
      </p:sp>
    </p:spTree>
    <p:extLst>
      <p:ext uri="{BB962C8B-B14F-4D97-AF65-F5344CB8AC3E}">
        <p14:creationId xmlns:p14="http://schemas.microsoft.com/office/powerpoint/2010/main" val="3838509273"/>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CEB44-FA2A-4A71-AB6D-9F78D1A6B357}"/>
              </a:ext>
            </a:extLst>
          </p:cNvPr>
          <p:cNvSpPr>
            <a:spLocks noGrp="1"/>
          </p:cNvSpPr>
          <p:nvPr>
            <p:ph type="ctrTitle"/>
          </p:nvPr>
        </p:nvSpPr>
        <p:spPr/>
        <p:txBody>
          <a:bodyPr>
            <a:normAutofit fontScale="90000"/>
          </a:bodyPr>
          <a:lstStyle/>
          <a:p>
            <a:r>
              <a:rPr lang="zh-CN" altLang="en-US" sz="8800" dirty="0">
                <a:latin typeface="方正舒体" panose="02010601030101010101" pitchFamily="2" charset="-122"/>
                <a:ea typeface="方正舒体" panose="02010601030101010101" pitchFamily="2" charset="-122"/>
              </a:rPr>
              <a:t>项目四设计</a:t>
            </a:r>
            <a:br>
              <a:rPr lang="en-US" altLang="zh-CN" dirty="0"/>
            </a:br>
            <a:r>
              <a:rPr lang="zh-CN" altLang="en-US" sz="4400" dirty="0">
                <a:latin typeface="方正舒体" panose="02010601030101010101" pitchFamily="2" charset="-122"/>
                <a:ea typeface="方正舒体" panose="02010601030101010101" pitchFamily="2" charset="-122"/>
              </a:rPr>
              <a:t>复数计算器</a:t>
            </a:r>
            <a:endParaRPr lang="zh-CN" altLang="en-US" dirty="0">
              <a:latin typeface="方正舒体" panose="02010601030101010101" pitchFamily="2" charset="-122"/>
              <a:ea typeface="方正舒体" panose="02010601030101010101" pitchFamily="2" charset="-122"/>
            </a:endParaRPr>
          </a:p>
        </p:txBody>
      </p:sp>
      <p:sp>
        <p:nvSpPr>
          <p:cNvPr id="3" name="副标题 2">
            <a:extLst>
              <a:ext uri="{FF2B5EF4-FFF2-40B4-BE49-F238E27FC236}">
                <a16:creationId xmlns:a16="http://schemas.microsoft.com/office/drawing/2014/main" id="{C90AC668-97C4-4AC5-84EE-B88248B1D6B4}"/>
              </a:ext>
            </a:extLst>
          </p:cNvPr>
          <p:cNvSpPr>
            <a:spLocks noGrp="1"/>
          </p:cNvSpPr>
          <p:nvPr>
            <p:ph type="subTitle" idx="1"/>
          </p:nvPr>
        </p:nvSpPr>
        <p:spPr/>
        <p:txBody>
          <a:bodyPr>
            <a:normAutofit/>
          </a:bodyPr>
          <a:lstStyle/>
          <a:p>
            <a:r>
              <a:rPr lang="en-US" altLang="zh-CN" dirty="0">
                <a:latin typeface="隶书" panose="02010509060101010101" pitchFamily="49" charset="-122"/>
                <a:ea typeface="隶书" panose="02010509060101010101" pitchFamily="49" charset="-122"/>
              </a:rPr>
              <a:t>171860659</a:t>
            </a:r>
          </a:p>
          <a:p>
            <a:r>
              <a:rPr lang="zh-CN" altLang="en-US" dirty="0">
                <a:latin typeface="隶书" panose="02010509060101010101" pitchFamily="49" charset="-122"/>
                <a:ea typeface="隶书" panose="02010509060101010101" pitchFamily="49" charset="-122"/>
              </a:rPr>
              <a:t>吴紫航</a:t>
            </a:r>
          </a:p>
        </p:txBody>
      </p:sp>
    </p:spTree>
    <p:extLst>
      <p:ext uri="{BB962C8B-B14F-4D97-AF65-F5344CB8AC3E}">
        <p14:creationId xmlns:p14="http://schemas.microsoft.com/office/powerpoint/2010/main" val="200605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AE4F4-891C-4BD3-88AA-ACE0E61FB354}"/>
              </a:ext>
            </a:extLst>
          </p:cNvPr>
          <p:cNvSpPr>
            <a:spLocks noGrp="1"/>
          </p:cNvSpPr>
          <p:nvPr>
            <p:ph type="title"/>
          </p:nvPr>
        </p:nvSpPr>
        <p:spPr/>
        <p:txBody>
          <a:bodyPr/>
          <a:lstStyle/>
          <a:p>
            <a:r>
              <a:rPr lang="zh-CN" altLang="en-US" dirty="0"/>
              <a:t>基本功能</a:t>
            </a:r>
          </a:p>
        </p:txBody>
      </p:sp>
      <p:sp>
        <p:nvSpPr>
          <p:cNvPr id="3" name="内容占位符 2">
            <a:extLst>
              <a:ext uri="{FF2B5EF4-FFF2-40B4-BE49-F238E27FC236}">
                <a16:creationId xmlns:a16="http://schemas.microsoft.com/office/drawing/2014/main" id="{CBCC42F8-1DAB-442D-ACDC-1FC65BB8805E}"/>
              </a:ext>
            </a:extLst>
          </p:cNvPr>
          <p:cNvSpPr>
            <a:spLocks noGrp="1"/>
          </p:cNvSpPr>
          <p:nvPr>
            <p:ph idx="1"/>
          </p:nvPr>
        </p:nvSpPr>
        <p:spPr/>
        <p:txBody>
          <a:bodyPr/>
          <a:lstStyle/>
          <a:p>
            <a:r>
              <a:rPr lang="zh-CN" altLang="en-US" sz="2800" dirty="0"/>
              <a:t>能判断表达式的合法性</a:t>
            </a:r>
            <a:endParaRPr lang="en-US" altLang="zh-CN" sz="2800" dirty="0"/>
          </a:p>
          <a:p>
            <a:r>
              <a:rPr lang="zh-CN" altLang="en-US" sz="2800" dirty="0"/>
              <a:t>错误表达式的识别（指出错误点）</a:t>
            </a:r>
            <a:endParaRPr lang="en-US" altLang="zh-CN" sz="2800" dirty="0"/>
          </a:p>
          <a:p>
            <a:r>
              <a:rPr lang="zh-CN" altLang="en-US" sz="2800" dirty="0"/>
              <a:t>能进行上翻下翻的函数</a:t>
            </a:r>
            <a:r>
              <a:rPr lang="en-US" altLang="zh-CN" sz="2800" dirty="0" err="1"/>
              <a:t>upTurning</a:t>
            </a:r>
            <a:r>
              <a:rPr lang="en-US" altLang="zh-CN" sz="2800" dirty="0"/>
              <a:t>( )</a:t>
            </a:r>
            <a:r>
              <a:rPr lang="zh-CN" altLang="en-US" sz="2800" dirty="0"/>
              <a:t>和下翻</a:t>
            </a:r>
            <a:r>
              <a:rPr lang="en-US" altLang="zh-CN" sz="2800" dirty="0" err="1"/>
              <a:t>downTurning</a:t>
            </a:r>
            <a:r>
              <a:rPr lang="en-US" altLang="zh-CN" sz="2800" dirty="0"/>
              <a:t>( )</a:t>
            </a:r>
          </a:p>
          <a:p>
            <a:r>
              <a:rPr lang="zh-CN" altLang="en-US" sz="2800" dirty="0"/>
              <a:t>可查看最近计算的五个表达式</a:t>
            </a:r>
            <a:endParaRPr lang="en-US" altLang="zh-CN" sz="2800" dirty="0"/>
          </a:p>
          <a:p>
            <a:r>
              <a:rPr lang="zh-CN" altLang="en-US" sz="2800" dirty="0"/>
              <a:t>正确返回计算结果</a:t>
            </a:r>
            <a:endParaRPr lang="en-US" altLang="zh-CN" sz="2800" dirty="0"/>
          </a:p>
          <a:p>
            <a:endParaRPr lang="en-US" altLang="zh-CN" sz="2800" dirty="0"/>
          </a:p>
          <a:p>
            <a:endParaRPr lang="zh-CN" altLang="en-US" dirty="0"/>
          </a:p>
        </p:txBody>
      </p:sp>
    </p:spTree>
    <p:extLst>
      <p:ext uri="{BB962C8B-B14F-4D97-AF65-F5344CB8AC3E}">
        <p14:creationId xmlns:p14="http://schemas.microsoft.com/office/powerpoint/2010/main" val="1613976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7685D-370B-412E-8BC1-D20ABFB05A6C}"/>
              </a:ext>
            </a:extLst>
          </p:cNvPr>
          <p:cNvSpPr>
            <a:spLocks noGrp="1"/>
          </p:cNvSpPr>
          <p:nvPr>
            <p:ph type="title"/>
          </p:nvPr>
        </p:nvSpPr>
        <p:spPr/>
        <p:txBody>
          <a:bodyPr/>
          <a:lstStyle/>
          <a:p>
            <a:r>
              <a:rPr lang="zh-CN" altLang="en-US" dirty="0"/>
              <a:t>拓展功能</a:t>
            </a:r>
          </a:p>
        </p:txBody>
      </p:sp>
      <p:sp>
        <p:nvSpPr>
          <p:cNvPr id="3" name="内容占位符 2">
            <a:extLst>
              <a:ext uri="{FF2B5EF4-FFF2-40B4-BE49-F238E27FC236}">
                <a16:creationId xmlns:a16="http://schemas.microsoft.com/office/drawing/2014/main" id="{8A80708C-F939-4D10-8FF0-1F152287D101}"/>
              </a:ext>
            </a:extLst>
          </p:cNvPr>
          <p:cNvSpPr>
            <a:spLocks noGrp="1"/>
          </p:cNvSpPr>
          <p:nvPr>
            <p:ph idx="1"/>
          </p:nvPr>
        </p:nvSpPr>
        <p:spPr>
          <a:xfrm>
            <a:off x="1295401" y="2453951"/>
            <a:ext cx="9601196" cy="3769567"/>
          </a:xfrm>
        </p:spPr>
        <p:txBody>
          <a:bodyPr>
            <a:normAutofit lnSpcReduction="10000"/>
          </a:bodyPr>
          <a:lstStyle/>
          <a:p>
            <a:r>
              <a:rPr lang="zh-CN" altLang="en-US" sz="3200" dirty="0"/>
              <a:t>比较复数模的大小</a:t>
            </a:r>
            <a:endParaRPr lang="en-US" altLang="zh-CN" sz="3200" dirty="0"/>
          </a:p>
          <a:p>
            <a:r>
              <a:rPr lang="zh-CN" altLang="en-US" sz="3200" dirty="0"/>
              <a:t>求复数的距离</a:t>
            </a:r>
            <a:r>
              <a:rPr lang="en-US" altLang="zh-CN" sz="3200" dirty="0"/>
              <a:t>dis(</a:t>
            </a:r>
            <a:r>
              <a:rPr lang="zh-CN" altLang="en-US" sz="3200" dirty="0"/>
              <a:t> </a:t>
            </a:r>
            <a:r>
              <a:rPr lang="en-US" altLang="zh-CN" sz="3200" dirty="0"/>
              <a:t>)</a:t>
            </a:r>
          </a:p>
          <a:p>
            <a:r>
              <a:rPr lang="zh-CN" altLang="en-US" sz="3200" dirty="0"/>
              <a:t>求一元二次方程</a:t>
            </a:r>
            <a:r>
              <a:rPr lang="en-US" altLang="zh-CN" sz="3200" dirty="0"/>
              <a:t>x^2+1=0</a:t>
            </a:r>
          </a:p>
          <a:p>
            <a:r>
              <a:rPr lang="zh-CN" altLang="en-US" sz="3200" dirty="0"/>
              <a:t>错误高亮</a:t>
            </a:r>
            <a:endParaRPr lang="en-US" altLang="zh-CN" sz="3200" dirty="0"/>
          </a:p>
          <a:p>
            <a:r>
              <a:rPr lang="zh-CN" altLang="en-US" sz="3200" dirty="0"/>
              <a:t>将复数转化为三角形式或指数形式</a:t>
            </a:r>
            <a:endParaRPr lang="en-US" altLang="zh-CN" sz="3200" dirty="0"/>
          </a:p>
          <a:p>
            <a:r>
              <a:rPr lang="zh-CN" altLang="en-US" sz="3200" dirty="0"/>
              <a:t>更多的功能</a:t>
            </a:r>
            <a:r>
              <a:rPr lang="en-US" altLang="zh-CN" sz="3200" dirty="0"/>
              <a:t>…</a:t>
            </a:r>
          </a:p>
        </p:txBody>
      </p:sp>
    </p:spTree>
    <p:extLst>
      <p:ext uri="{BB962C8B-B14F-4D97-AF65-F5344CB8AC3E}">
        <p14:creationId xmlns:p14="http://schemas.microsoft.com/office/powerpoint/2010/main" val="239672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CEB44-FA2A-4A71-AB6D-9F78D1A6B357}"/>
              </a:ext>
            </a:extLst>
          </p:cNvPr>
          <p:cNvSpPr>
            <a:spLocks noGrp="1"/>
          </p:cNvSpPr>
          <p:nvPr>
            <p:ph type="ctrTitle"/>
          </p:nvPr>
        </p:nvSpPr>
        <p:spPr/>
        <p:txBody>
          <a:bodyPr>
            <a:normAutofit/>
          </a:bodyPr>
          <a:lstStyle/>
          <a:p>
            <a:r>
              <a:rPr lang="zh-CN" altLang="en-US" sz="8800" dirty="0">
                <a:latin typeface="方正舒体" panose="02010601030101010101" pitchFamily="2" charset="-122"/>
                <a:ea typeface="方正舒体" panose="02010601030101010101" pitchFamily="2" charset="-122"/>
              </a:rPr>
              <a:t>算法思路</a:t>
            </a:r>
            <a:endParaRPr lang="zh-CN" altLang="en-US" dirty="0">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499298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13C44-D2EB-41CE-91DC-5CDDC669BE7F}"/>
              </a:ext>
            </a:extLst>
          </p:cNvPr>
          <p:cNvSpPr>
            <a:spLocks noGrp="1"/>
          </p:cNvSpPr>
          <p:nvPr>
            <p:ph type="title"/>
          </p:nvPr>
        </p:nvSpPr>
        <p:spPr/>
        <p:txBody>
          <a:bodyPr/>
          <a:lstStyle/>
          <a:p>
            <a:r>
              <a:rPr lang="zh-CN" altLang="en-US" dirty="0"/>
              <a:t>算法思路</a:t>
            </a:r>
          </a:p>
        </p:txBody>
      </p:sp>
      <p:sp>
        <p:nvSpPr>
          <p:cNvPr id="3" name="内容占位符 2">
            <a:extLst>
              <a:ext uri="{FF2B5EF4-FFF2-40B4-BE49-F238E27FC236}">
                <a16:creationId xmlns:a16="http://schemas.microsoft.com/office/drawing/2014/main" id="{B2D0EB03-4E4A-44DE-BE69-B70158159B81}"/>
              </a:ext>
            </a:extLst>
          </p:cNvPr>
          <p:cNvSpPr>
            <a:spLocks noGrp="1"/>
          </p:cNvSpPr>
          <p:nvPr>
            <p:ph idx="1"/>
          </p:nvPr>
        </p:nvSpPr>
        <p:spPr>
          <a:xfrm>
            <a:off x="1295401" y="2425959"/>
            <a:ext cx="9601196" cy="3890865"/>
          </a:xfrm>
        </p:spPr>
        <p:txBody>
          <a:bodyPr>
            <a:normAutofit fontScale="77500" lnSpcReduction="20000"/>
          </a:bodyPr>
          <a:lstStyle/>
          <a:p>
            <a:r>
              <a:rPr lang="zh-CN" altLang="en-US" sz="2600" dirty="0">
                <a:latin typeface="+mn-ea"/>
              </a:rPr>
              <a:t>先利用</a:t>
            </a:r>
            <a:r>
              <a:rPr lang="en-US" altLang="zh-CN" sz="2600" dirty="0" err="1">
                <a:latin typeface="+mn-ea"/>
              </a:rPr>
              <a:t>opearteProgram</a:t>
            </a:r>
            <a:r>
              <a:rPr lang="zh-CN" altLang="en-US" sz="2600" dirty="0">
                <a:latin typeface="+mn-ea"/>
              </a:rPr>
              <a:t>类中的函数对程序进行进入</a:t>
            </a:r>
            <a:r>
              <a:rPr lang="en-US" altLang="zh-CN" sz="2600" dirty="0" err="1">
                <a:latin typeface="+mn-ea"/>
              </a:rPr>
              <a:t>myCalculator</a:t>
            </a:r>
            <a:r>
              <a:rPr lang="zh-CN" altLang="en-US" sz="2600" dirty="0">
                <a:latin typeface="+mn-ea"/>
              </a:rPr>
              <a:t>和退出等操作</a:t>
            </a:r>
            <a:endParaRPr lang="en-US" altLang="zh-CN" sz="2600" dirty="0">
              <a:latin typeface="+mn-ea"/>
            </a:endParaRPr>
          </a:p>
          <a:p>
            <a:r>
              <a:rPr lang="zh-CN" altLang="en-US" sz="2600" dirty="0">
                <a:latin typeface="+mn-ea"/>
              </a:rPr>
              <a:t>再用合法性判定函数</a:t>
            </a:r>
            <a:r>
              <a:rPr lang="en-US" altLang="zh-CN" sz="2600" dirty="0" err="1">
                <a:latin typeface="+mn-ea"/>
              </a:rPr>
              <a:t>ifLegal</a:t>
            </a:r>
            <a:r>
              <a:rPr lang="en-US" altLang="zh-CN" sz="2600" dirty="0">
                <a:latin typeface="+mn-ea"/>
              </a:rPr>
              <a:t>(</a:t>
            </a:r>
            <a:r>
              <a:rPr lang="zh-CN" altLang="en-US" sz="2600" dirty="0">
                <a:latin typeface="+mn-ea"/>
              </a:rPr>
              <a:t> </a:t>
            </a:r>
            <a:r>
              <a:rPr lang="en-US" altLang="zh-CN" sz="2600" dirty="0">
                <a:latin typeface="+mn-ea"/>
              </a:rPr>
              <a:t>char order[ ])</a:t>
            </a:r>
            <a:r>
              <a:rPr lang="zh-CN" altLang="en-US" sz="2600" dirty="0">
                <a:latin typeface="+mn-ea"/>
              </a:rPr>
              <a:t>先对表达式的合法性进行一一的识别，如果不合法则输出错误点，如果合法则调用计算函数</a:t>
            </a:r>
            <a:r>
              <a:rPr lang="en-US" altLang="zh-CN" sz="2600" dirty="0">
                <a:latin typeface="+mn-ea"/>
              </a:rPr>
              <a:t>calculate(char order[ ] )</a:t>
            </a:r>
          </a:p>
          <a:p>
            <a:r>
              <a:rPr lang="zh-CN" altLang="en-US" sz="2600" dirty="0">
                <a:latin typeface="+mn-ea"/>
              </a:rPr>
              <a:t>算法层面上考虑使用递归，即对表达式不断地简化迭代的思路进行计算</a:t>
            </a:r>
            <a:endParaRPr lang="en-US" altLang="zh-CN" sz="2600" dirty="0">
              <a:latin typeface="+mn-ea"/>
            </a:endParaRPr>
          </a:p>
          <a:p>
            <a:r>
              <a:rPr lang="en-US" altLang="zh-CN" sz="2600" dirty="0" err="1">
                <a:latin typeface="+mn-ea"/>
              </a:rPr>
              <a:t>aComplex</a:t>
            </a:r>
            <a:r>
              <a:rPr lang="zh-CN" altLang="en-US" sz="2600" dirty="0">
                <a:latin typeface="+mn-ea"/>
              </a:rPr>
              <a:t>是复数的结构体</a:t>
            </a:r>
            <a:endParaRPr lang="en-US" altLang="zh-CN" sz="2600" dirty="0">
              <a:latin typeface="+mn-ea"/>
            </a:endParaRPr>
          </a:p>
          <a:p>
            <a:r>
              <a:rPr lang="zh-CN" altLang="en-US" sz="2600" dirty="0">
                <a:latin typeface="+mn-ea"/>
              </a:rPr>
              <a:t>简化方式：一</a:t>
            </a:r>
            <a:r>
              <a:rPr lang="en-US" altLang="zh-CN" sz="2600" dirty="0">
                <a:latin typeface="+mn-ea"/>
              </a:rPr>
              <a:t>.</a:t>
            </a:r>
            <a:r>
              <a:rPr lang="zh-CN" altLang="en-US" sz="2600" dirty="0">
                <a:latin typeface="+mn-ea"/>
              </a:rPr>
              <a:t>识别表达式中匹配的括号，将括号中的子字符串利用</a:t>
            </a:r>
            <a:r>
              <a:rPr lang="en-US" altLang="zh-CN" sz="2600" dirty="0">
                <a:latin typeface="+mn-ea"/>
              </a:rPr>
              <a:t>calculate</a:t>
            </a:r>
            <a:r>
              <a:rPr lang="zh-CN" altLang="en-US" sz="2600" dirty="0">
                <a:latin typeface="+mn-ea"/>
              </a:rPr>
              <a:t>进行递归计算；二</a:t>
            </a:r>
            <a:r>
              <a:rPr lang="en-US" altLang="zh-CN" sz="2600" dirty="0">
                <a:latin typeface="+mn-ea"/>
              </a:rPr>
              <a:t>.</a:t>
            </a:r>
            <a:r>
              <a:rPr lang="zh-CN" altLang="en-US" sz="2600" dirty="0">
                <a:latin typeface="+mn-ea"/>
              </a:rPr>
              <a:t>（当括号中已经最简时，即复数形式</a:t>
            </a:r>
            <a:r>
              <a:rPr lang="en-US" altLang="zh-CN" sz="2600" dirty="0" err="1">
                <a:latin typeface="+mn-ea"/>
              </a:rPr>
              <a:t>a+bi</a:t>
            </a:r>
            <a:r>
              <a:rPr lang="zh-CN" altLang="en-US" sz="2600" dirty="0">
                <a:latin typeface="+mn-ea"/>
              </a:rPr>
              <a:t>）识别求模中的子字符串进行计算；三</a:t>
            </a:r>
            <a:r>
              <a:rPr lang="en-US" altLang="zh-CN" sz="2600" dirty="0">
                <a:latin typeface="+mn-ea"/>
              </a:rPr>
              <a:t>.</a:t>
            </a:r>
            <a:r>
              <a:rPr lang="zh-CN" altLang="en-US" sz="2600" dirty="0">
                <a:latin typeface="+mn-ea"/>
              </a:rPr>
              <a:t>（当绝对值和括号中已经最简）识别</a:t>
            </a:r>
            <a:r>
              <a:rPr lang="en-US" altLang="zh-CN" sz="2600" dirty="0" err="1">
                <a:latin typeface="+mn-ea"/>
              </a:rPr>
              <a:t>cjg</a:t>
            </a:r>
            <a:r>
              <a:rPr lang="zh-CN" altLang="en-US" sz="2600" dirty="0">
                <a:latin typeface="+mn-ea"/>
              </a:rPr>
              <a:t>、</a:t>
            </a:r>
            <a:r>
              <a:rPr lang="en-US" altLang="zh-CN" sz="2600" dirty="0" err="1">
                <a:latin typeface="+mn-ea"/>
              </a:rPr>
              <a:t>arj</a:t>
            </a:r>
            <a:r>
              <a:rPr lang="zh-CN" altLang="en-US" sz="2600" dirty="0">
                <a:latin typeface="+mn-ea"/>
              </a:rPr>
              <a:t>和求幂的字符部分进行计算。计算的结果通过</a:t>
            </a:r>
            <a:r>
              <a:rPr lang="en-US" altLang="zh-CN" sz="2600" dirty="0" err="1">
                <a:latin typeface="+mn-ea"/>
              </a:rPr>
              <a:t>turnCharacter</a:t>
            </a:r>
            <a:r>
              <a:rPr lang="en-US" altLang="zh-CN" sz="2600" dirty="0">
                <a:latin typeface="+mn-ea"/>
              </a:rPr>
              <a:t>(</a:t>
            </a:r>
            <a:r>
              <a:rPr lang="en-US" altLang="zh-CN" sz="2600" dirty="0" err="1">
                <a:latin typeface="+mn-ea"/>
              </a:rPr>
              <a:t>aComplex</a:t>
            </a:r>
            <a:r>
              <a:rPr lang="en-US" altLang="zh-CN" sz="2600" dirty="0">
                <a:latin typeface="+mn-ea"/>
              </a:rPr>
              <a:t>)</a:t>
            </a:r>
            <a:r>
              <a:rPr lang="zh-CN" altLang="en-US" sz="2600" dirty="0">
                <a:latin typeface="+mn-ea"/>
              </a:rPr>
              <a:t>转化成最简字符串再代回母字符串</a:t>
            </a:r>
            <a:endParaRPr lang="en-US" altLang="zh-CN" sz="2600" dirty="0">
              <a:latin typeface="+mn-ea"/>
            </a:endParaRPr>
          </a:p>
          <a:p>
            <a:r>
              <a:rPr lang="zh-CN" altLang="en-US" sz="2600" dirty="0">
                <a:latin typeface="+mn-ea"/>
              </a:rPr>
              <a:t>当只剩下四则运算的时候在</a:t>
            </a:r>
            <a:r>
              <a:rPr lang="en-US" altLang="zh-CN" sz="2600" dirty="0" err="1">
                <a:latin typeface="+mn-ea"/>
              </a:rPr>
              <a:t>caclulate</a:t>
            </a:r>
            <a:r>
              <a:rPr lang="zh-CN" altLang="en-US" sz="2600" dirty="0">
                <a:latin typeface="+mn-ea"/>
              </a:rPr>
              <a:t>函数中进行最后的运算，过程调用</a:t>
            </a:r>
            <a:r>
              <a:rPr lang="en-US" altLang="zh-CN" sz="2600" dirty="0">
                <a:latin typeface="+mn-ea"/>
              </a:rPr>
              <a:t>plus</a:t>
            </a:r>
            <a:r>
              <a:rPr lang="zh-CN" altLang="en-US" sz="2600" dirty="0">
                <a:latin typeface="+mn-ea"/>
              </a:rPr>
              <a:t>，</a:t>
            </a:r>
            <a:r>
              <a:rPr lang="en-US" altLang="zh-CN" sz="2600" dirty="0">
                <a:latin typeface="+mn-ea"/>
              </a:rPr>
              <a:t>minus</a:t>
            </a:r>
            <a:r>
              <a:rPr lang="zh-CN" altLang="en-US" sz="2600" dirty="0">
                <a:latin typeface="+mn-ea"/>
              </a:rPr>
              <a:t>，</a:t>
            </a:r>
            <a:r>
              <a:rPr lang="en-US" altLang="zh-CN" sz="2600" dirty="0">
                <a:latin typeface="+mn-ea"/>
              </a:rPr>
              <a:t>multiply</a:t>
            </a:r>
            <a:r>
              <a:rPr lang="zh-CN" altLang="en-US" sz="2600" dirty="0">
                <a:latin typeface="+mn-ea"/>
              </a:rPr>
              <a:t>、</a:t>
            </a:r>
            <a:r>
              <a:rPr lang="en-US" altLang="zh-CN" sz="2600" dirty="0">
                <a:latin typeface="+mn-ea"/>
              </a:rPr>
              <a:t>divide</a:t>
            </a:r>
            <a:r>
              <a:rPr lang="zh-CN" altLang="en-US" sz="2600" dirty="0">
                <a:latin typeface="+mn-ea"/>
              </a:rPr>
              <a:t>进行最后的运算再转化为字符迭代递归得到最后结果</a:t>
            </a:r>
            <a:endParaRPr lang="en-US" altLang="zh-CN" sz="2600" dirty="0">
              <a:latin typeface="+mn-ea"/>
            </a:endParaRPr>
          </a:p>
          <a:p>
            <a:pPr marL="0" indent="0">
              <a:buNone/>
            </a:pPr>
            <a:endParaRPr lang="en-US" altLang="zh-CN" dirty="0"/>
          </a:p>
        </p:txBody>
      </p:sp>
    </p:spTree>
    <p:extLst>
      <p:ext uri="{BB962C8B-B14F-4D97-AF65-F5344CB8AC3E}">
        <p14:creationId xmlns:p14="http://schemas.microsoft.com/office/powerpoint/2010/main" val="1036456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13C44-D2EB-41CE-91DC-5CDDC669BE7F}"/>
              </a:ext>
            </a:extLst>
          </p:cNvPr>
          <p:cNvSpPr>
            <a:spLocks noGrp="1"/>
          </p:cNvSpPr>
          <p:nvPr>
            <p:ph type="title"/>
          </p:nvPr>
        </p:nvSpPr>
        <p:spPr/>
        <p:txBody>
          <a:bodyPr/>
          <a:lstStyle/>
          <a:p>
            <a:r>
              <a:rPr lang="zh-CN" altLang="en-US" dirty="0"/>
              <a:t>算法思路</a:t>
            </a:r>
          </a:p>
        </p:txBody>
      </p:sp>
      <p:sp>
        <p:nvSpPr>
          <p:cNvPr id="3" name="内容占位符 2">
            <a:extLst>
              <a:ext uri="{FF2B5EF4-FFF2-40B4-BE49-F238E27FC236}">
                <a16:creationId xmlns:a16="http://schemas.microsoft.com/office/drawing/2014/main" id="{B2D0EB03-4E4A-44DE-BE69-B70158159B81}"/>
              </a:ext>
            </a:extLst>
          </p:cNvPr>
          <p:cNvSpPr>
            <a:spLocks noGrp="1"/>
          </p:cNvSpPr>
          <p:nvPr>
            <p:ph idx="1"/>
          </p:nvPr>
        </p:nvSpPr>
        <p:spPr/>
        <p:txBody>
          <a:bodyPr>
            <a:normAutofit/>
          </a:bodyPr>
          <a:lstStyle/>
          <a:p>
            <a:r>
              <a:rPr lang="zh-CN" altLang="en-US" dirty="0"/>
              <a:t>算出结果后将表达式和结果保存在文件中</a:t>
            </a:r>
            <a:endParaRPr lang="en-US" altLang="zh-CN" dirty="0"/>
          </a:p>
          <a:p>
            <a:r>
              <a:rPr lang="zh-CN" altLang="en-US" dirty="0"/>
              <a:t>在</a:t>
            </a:r>
            <a:r>
              <a:rPr lang="en-US" altLang="zh-CN" dirty="0"/>
              <a:t>complex</a:t>
            </a:r>
            <a:r>
              <a:rPr lang="zh-CN" altLang="en-US" dirty="0"/>
              <a:t>类的私有变量中存放一个历史纪录结构指针</a:t>
            </a:r>
            <a:r>
              <a:rPr lang="en-US" altLang="zh-CN" dirty="0"/>
              <a:t>History</a:t>
            </a:r>
            <a:r>
              <a:rPr lang="zh-CN" altLang="en-US" dirty="0"/>
              <a:t>*来储存计算的表达式历史和结果，当</a:t>
            </a:r>
            <a:r>
              <a:rPr lang="en-US" altLang="zh-CN" dirty="0"/>
              <a:t>complex</a:t>
            </a:r>
            <a:r>
              <a:rPr lang="zh-CN" altLang="en-US" dirty="0"/>
              <a:t>类被定义的时候便从文件中读取历史；当某表达式被计算完成时则存入文件中</a:t>
            </a:r>
            <a:endParaRPr lang="en-US" altLang="zh-CN" dirty="0"/>
          </a:p>
          <a:p>
            <a:r>
              <a:rPr lang="zh-CN" altLang="en-US" dirty="0"/>
              <a:t>求复数距离和模角和模和比较模的大小只要将输入表达式的结果计算出来储存在两个变量中代入对应函数，即可利用复数知识进行计算，注意的是计算结果保留小数点后</a:t>
            </a:r>
            <a:r>
              <a:rPr lang="en-US" altLang="zh-CN" dirty="0"/>
              <a:t>6</a:t>
            </a:r>
            <a:r>
              <a:rPr lang="zh-CN" altLang="en-US" dirty="0"/>
              <a:t>位有效数字</a:t>
            </a:r>
            <a:endParaRPr lang="en-US" altLang="zh-CN" dirty="0"/>
          </a:p>
        </p:txBody>
      </p:sp>
    </p:spTree>
    <p:extLst>
      <p:ext uri="{BB962C8B-B14F-4D97-AF65-F5344CB8AC3E}">
        <p14:creationId xmlns:p14="http://schemas.microsoft.com/office/powerpoint/2010/main" val="238076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05667-9AC4-4A2F-9D2E-9A7E6C22F9C2}"/>
              </a:ext>
            </a:extLst>
          </p:cNvPr>
          <p:cNvSpPr>
            <a:spLocks noGrp="1"/>
          </p:cNvSpPr>
          <p:nvPr>
            <p:ph type="title"/>
          </p:nvPr>
        </p:nvSpPr>
        <p:spPr/>
        <p:txBody>
          <a:bodyPr/>
          <a:lstStyle/>
          <a:p>
            <a:r>
              <a:rPr lang="zh-CN" altLang="en-US" dirty="0"/>
              <a:t>三个算法层面的问题</a:t>
            </a:r>
          </a:p>
        </p:txBody>
      </p:sp>
      <p:sp>
        <p:nvSpPr>
          <p:cNvPr id="3" name="内容占位符 2">
            <a:extLst>
              <a:ext uri="{FF2B5EF4-FFF2-40B4-BE49-F238E27FC236}">
                <a16:creationId xmlns:a16="http://schemas.microsoft.com/office/drawing/2014/main" id="{6C8E610C-D5A8-46BC-8E5F-4EAC0372A3BC}"/>
              </a:ext>
            </a:extLst>
          </p:cNvPr>
          <p:cNvSpPr>
            <a:spLocks noGrp="1"/>
          </p:cNvSpPr>
          <p:nvPr>
            <p:ph idx="1"/>
          </p:nvPr>
        </p:nvSpPr>
        <p:spPr/>
        <p:txBody>
          <a:bodyPr>
            <a:normAutofit lnSpcReduction="10000"/>
          </a:bodyPr>
          <a:lstStyle/>
          <a:p>
            <a:r>
              <a:rPr lang="zh-CN" altLang="en-US" dirty="0"/>
              <a:t>如何配对每一对括号呢？</a:t>
            </a:r>
            <a:endParaRPr lang="en-US" altLang="zh-CN" dirty="0"/>
          </a:p>
          <a:p>
            <a:endParaRPr lang="en-US" altLang="zh-CN" dirty="0"/>
          </a:p>
          <a:p>
            <a:endParaRPr lang="en-US" altLang="zh-CN" dirty="0"/>
          </a:p>
          <a:p>
            <a:r>
              <a:rPr lang="zh-CN" altLang="en-US" dirty="0"/>
              <a:t>如果表达式的括号以及绝对值等都已经是最简的复数形式</a:t>
            </a:r>
            <a:r>
              <a:rPr lang="en-US" altLang="zh-CN" dirty="0" err="1"/>
              <a:t>a+bi</a:t>
            </a:r>
            <a:r>
              <a:rPr lang="zh-CN" altLang="en-US" dirty="0"/>
              <a:t>，又如何进一步计算？</a:t>
            </a:r>
            <a:endParaRPr lang="en-US" altLang="zh-CN" dirty="0"/>
          </a:p>
          <a:p>
            <a:endParaRPr lang="en-US" altLang="zh-CN" dirty="0"/>
          </a:p>
          <a:p>
            <a:r>
              <a:rPr lang="zh-CN" altLang="en-US" dirty="0"/>
              <a:t>如何更新表达历史表达式始终是五个？</a:t>
            </a:r>
          </a:p>
        </p:txBody>
      </p:sp>
    </p:spTree>
    <p:extLst>
      <p:ext uri="{BB962C8B-B14F-4D97-AF65-F5344CB8AC3E}">
        <p14:creationId xmlns:p14="http://schemas.microsoft.com/office/powerpoint/2010/main" val="15755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A48E6-384A-410E-8149-369CB5BEA220}"/>
              </a:ext>
            </a:extLst>
          </p:cNvPr>
          <p:cNvSpPr>
            <a:spLocks noGrp="1"/>
          </p:cNvSpPr>
          <p:nvPr>
            <p:ph type="title"/>
          </p:nvPr>
        </p:nvSpPr>
        <p:spPr/>
        <p:txBody>
          <a:bodyPr/>
          <a:lstStyle/>
          <a:p>
            <a:r>
              <a:rPr lang="zh-CN" altLang="en-US" dirty="0"/>
              <a:t>如何对括号进行匹配？</a:t>
            </a:r>
          </a:p>
        </p:txBody>
      </p:sp>
      <p:sp>
        <p:nvSpPr>
          <p:cNvPr id="3" name="内容占位符 2">
            <a:extLst>
              <a:ext uri="{FF2B5EF4-FFF2-40B4-BE49-F238E27FC236}">
                <a16:creationId xmlns:a16="http://schemas.microsoft.com/office/drawing/2014/main" id="{5BCB670B-EA88-444A-B160-F335B2EFC5B8}"/>
              </a:ext>
            </a:extLst>
          </p:cNvPr>
          <p:cNvSpPr>
            <a:spLocks noGrp="1"/>
          </p:cNvSpPr>
          <p:nvPr>
            <p:ph idx="1"/>
          </p:nvPr>
        </p:nvSpPr>
        <p:spPr/>
        <p:txBody>
          <a:bodyPr/>
          <a:lstStyle/>
          <a:p>
            <a:r>
              <a:rPr lang="zh-CN" altLang="en-US" dirty="0"/>
              <a:t>一</a:t>
            </a:r>
            <a:r>
              <a:rPr lang="en-US" altLang="zh-CN" dirty="0"/>
              <a:t>.</a:t>
            </a:r>
            <a:r>
              <a:rPr lang="zh-CN" altLang="en-US" dirty="0"/>
              <a:t>用一个</a:t>
            </a:r>
            <a:r>
              <a:rPr lang="en-US" altLang="zh-CN" dirty="0"/>
              <a:t>n</a:t>
            </a:r>
            <a:r>
              <a:rPr lang="zh-CN" altLang="en-US" dirty="0"/>
              <a:t>标记已经匹配的括号数，用</a:t>
            </a:r>
            <a:r>
              <a:rPr lang="en-US" altLang="zh-CN" dirty="0"/>
              <a:t>N</a:t>
            </a:r>
            <a:r>
              <a:rPr lang="zh-CN" altLang="en-US" dirty="0"/>
              <a:t>标记总括号数，</a:t>
            </a:r>
            <a:r>
              <a:rPr lang="en-US" altLang="zh-CN" dirty="0"/>
              <a:t>n</a:t>
            </a:r>
            <a:r>
              <a:rPr lang="zh-CN" altLang="en-US" dirty="0"/>
              <a:t>初始化为</a:t>
            </a:r>
            <a:r>
              <a:rPr lang="en-US" altLang="zh-CN" dirty="0"/>
              <a:t>0</a:t>
            </a:r>
            <a:r>
              <a:rPr lang="zh-CN" altLang="en-US" dirty="0"/>
              <a:t>，</a:t>
            </a:r>
            <a:r>
              <a:rPr lang="en-US" altLang="zh-CN" dirty="0"/>
              <a:t>N</a:t>
            </a:r>
            <a:r>
              <a:rPr lang="zh-CN" altLang="en-US" dirty="0"/>
              <a:t>显然容易用一次循环获得</a:t>
            </a:r>
            <a:endParaRPr lang="en-US" altLang="zh-CN" dirty="0"/>
          </a:p>
          <a:p>
            <a:r>
              <a:rPr lang="zh-CN" altLang="en-US" dirty="0"/>
              <a:t>二</a:t>
            </a:r>
            <a:r>
              <a:rPr lang="en-US" altLang="zh-CN" dirty="0"/>
              <a:t>.</a:t>
            </a:r>
            <a:r>
              <a:rPr lang="zh-CN" altLang="en-US" dirty="0"/>
              <a:t>找到第一个右括号，那么他左侧的第一个左括号即和其配对</a:t>
            </a:r>
            <a:endParaRPr lang="en-US" altLang="zh-CN" dirty="0"/>
          </a:p>
          <a:p>
            <a:r>
              <a:rPr lang="zh-CN" altLang="en-US" dirty="0"/>
              <a:t>三</a:t>
            </a:r>
            <a:r>
              <a:rPr lang="en-US" altLang="zh-CN" dirty="0"/>
              <a:t>.</a:t>
            </a:r>
            <a:r>
              <a:rPr lang="zh-CN" altLang="en-US" dirty="0"/>
              <a:t>找到第二个右括号，那么他左侧的第一个未被匹配的括号与他匹配（即第二个括号）</a:t>
            </a:r>
            <a:endParaRPr lang="en-US" altLang="zh-CN" dirty="0"/>
          </a:p>
          <a:p>
            <a:r>
              <a:rPr lang="zh-CN" altLang="en-US" dirty="0"/>
              <a:t>四</a:t>
            </a:r>
            <a:r>
              <a:rPr lang="en-US" altLang="zh-CN" dirty="0"/>
              <a:t>.</a:t>
            </a:r>
            <a:r>
              <a:rPr lang="zh-CN" altLang="en-US" dirty="0"/>
              <a:t>对于第</a:t>
            </a:r>
            <a:r>
              <a:rPr lang="en-US" altLang="zh-CN" dirty="0" err="1"/>
              <a:t>i</a:t>
            </a:r>
            <a:r>
              <a:rPr lang="zh-CN" altLang="en-US" dirty="0"/>
              <a:t>个右括号（</a:t>
            </a:r>
            <a:r>
              <a:rPr lang="en-US" altLang="zh-CN" dirty="0"/>
              <a:t>0&lt;</a:t>
            </a:r>
            <a:r>
              <a:rPr lang="en-US" altLang="zh-CN" dirty="0" err="1"/>
              <a:t>i</a:t>
            </a:r>
            <a:r>
              <a:rPr lang="en-US" altLang="zh-CN" dirty="0"/>
              <a:t>&lt;N+1),</a:t>
            </a:r>
            <a:r>
              <a:rPr lang="zh-CN" altLang="en-US" dirty="0"/>
              <a:t>其左侧的第</a:t>
            </a:r>
            <a:r>
              <a:rPr lang="en-US" altLang="zh-CN" dirty="0" err="1"/>
              <a:t>i</a:t>
            </a:r>
            <a:r>
              <a:rPr lang="zh-CN" altLang="en-US" dirty="0"/>
              <a:t>个左括号与其匹配</a:t>
            </a:r>
          </a:p>
        </p:txBody>
      </p:sp>
    </p:spTree>
    <p:extLst>
      <p:ext uri="{BB962C8B-B14F-4D97-AF65-F5344CB8AC3E}">
        <p14:creationId xmlns:p14="http://schemas.microsoft.com/office/powerpoint/2010/main" val="426271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E16DC-D429-4CEE-9C5B-ED1A3DB36B57}"/>
              </a:ext>
            </a:extLst>
          </p:cNvPr>
          <p:cNvSpPr>
            <a:spLocks noGrp="1"/>
          </p:cNvSpPr>
          <p:nvPr>
            <p:ph type="title"/>
          </p:nvPr>
        </p:nvSpPr>
        <p:spPr/>
        <p:txBody>
          <a:bodyPr/>
          <a:lstStyle/>
          <a:p>
            <a:r>
              <a:rPr lang="zh-CN" altLang="en-US" dirty="0"/>
              <a:t>如何计算括号内的表达式？</a:t>
            </a:r>
          </a:p>
        </p:txBody>
      </p:sp>
      <p:sp>
        <p:nvSpPr>
          <p:cNvPr id="3" name="内容占位符 2">
            <a:extLst>
              <a:ext uri="{FF2B5EF4-FFF2-40B4-BE49-F238E27FC236}">
                <a16:creationId xmlns:a16="http://schemas.microsoft.com/office/drawing/2014/main" id="{D898CDE7-A4B1-480E-896E-4F5F7E15B4F7}"/>
              </a:ext>
            </a:extLst>
          </p:cNvPr>
          <p:cNvSpPr>
            <a:spLocks noGrp="1"/>
          </p:cNvSpPr>
          <p:nvPr>
            <p:ph idx="1"/>
          </p:nvPr>
        </p:nvSpPr>
        <p:spPr/>
        <p:txBody>
          <a:bodyPr/>
          <a:lstStyle/>
          <a:p>
            <a:r>
              <a:rPr lang="zh-CN" altLang="en-US" dirty="0"/>
              <a:t>因为括号中的括号已经是最简形式</a:t>
            </a:r>
            <a:r>
              <a:rPr lang="en-US" altLang="zh-CN" dirty="0" err="1"/>
              <a:t>a+bi</a:t>
            </a:r>
            <a:r>
              <a:rPr lang="zh-CN" altLang="en-US" dirty="0"/>
              <a:t>，故一个括号对应一个复数</a:t>
            </a:r>
            <a:endParaRPr lang="en-US" altLang="zh-CN" dirty="0"/>
          </a:p>
          <a:p>
            <a:endParaRPr lang="en-US" altLang="zh-CN" dirty="0"/>
          </a:p>
          <a:p>
            <a:r>
              <a:rPr lang="zh-CN" altLang="en-US" dirty="0"/>
              <a:t>利用表达式树将表达式转化为计算的数，数叶表示操作复数，数根表示操作符，一个树是一个数据结构用来计算表达式</a:t>
            </a:r>
            <a:endParaRPr lang="en-US" altLang="zh-CN" dirty="0"/>
          </a:p>
          <a:p>
            <a:endParaRPr lang="en-US" altLang="zh-CN" dirty="0"/>
          </a:p>
          <a:p>
            <a:r>
              <a:rPr lang="zh-CN" altLang="en-US" dirty="0"/>
              <a:t>一个树的计算结果是一个复数</a:t>
            </a:r>
            <a:r>
              <a:rPr lang="en-US" altLang="zh-CN" dirty="0" err="1"/>
              <a:t>a+bi</a:t>
            </a:r>
            <a:r>
              <a:rPr lang="zh-CN" altLang="en-US" dirty="0"/>
              <a:t>的形式</a:t>
            </a:r>
          </a:p>
        </p:txBody>
      </p:sp>
    </p:spTree>
    <p:extLst>
      <p:ext uri="{BB962C8B-B14F-4D97-AF65-F5344CB8AC3E}">
        <p14:creationId xmlns:p14="http://schemas.microsoft.com/office/powerpoint/2010/main" val="113463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61BEB-ED04-4C7F-9633-084926F782F0}"/>
              </a:ext>
            </a:extLst>
          </p:cNvPr>
          <p:cNvSpPr>
            <a:spLocks noGrp="1"/>
          </p:cNvSpPr>
          <p:nvPr>
            <p:ph type="title"/>
          </p:nvPr>
        </p:nvSpPr>
        <p:spPr/>
        <p:txBody>
          <a:bodyPr/>
          <a:lstStyle/>
          <a:p>
            <a:r>
              <a:rPr lang="zh-CN" altLang="en-US" dirty="0"/>
              <a:t>树的例子</a:t>
            </a:r>
          </a:p>
        </p:txBody>
      </p:sp>
      <p:sp>
        <p:nvSpPr>
          <p:cNvPr id="3" name="内容占位符 2">
            <a:extLst>
              <a:ext uri="{FF2B5EF4-FFF2-40B4-BE49-F238E27FC236}">
                <a16:creationId xmlns:a16="http://schemas.microsoft.com/office/drawing/2014/main" id="{9E1F6F3A-981B-4DF1-8EA8-EA73B6E16F59}"/>
              </a:ext>
            </a:extLst>
          </p:cNvPr>
          <p:cNvSpPr>
            <a:spLocks noGrp="1"/>
          </p:cNvSpPr>
          <p:nvPr>
            <p:ph idx="1"/>
          </p:nvPr>
        </p:nvSpPr>
        <p:spPr>
          <a:xfrm>
            <a:off x="1295401" y="2556932"/>
            <a:ext cx="9601196" cy="3318936"/>
          </a:xfrm>
        </p:spPr>
        <p:txBody>
          <a:bodyPr/>
          <a:lstStyle/>
          <a:p>
            <a:pPr marL="0" indent="0">
              <a:buNone/>
            </a:pPr>
            <a:r>
              <a:rPr lang="zh-CN" altLang="en-US" dirty="0"/>
              <a:t>对于一个括号（绝对值、</a:t>
            </a:r>
            <a:r>
              <a:rPr lang="en-US" altLang="zh-CN" dirty="0" err="1"/>
              <a:t>arg</a:t>
            </a:r>
            <a:r>
              <a:rPr lang="zh-CN" altLang="en-US" dirty="0"/>
              <a:t>、</a:t>
            </a:r>
            <a:r>
              <a:rPr lang="en-US" altLang="zh-CN" dirty="0" err="1"/>
              <a:t>cjg</a:t>
            </a:r>
            <a:r>
              <a:rPr lang="zh-CN" altLang="en-US" dirty="0"/>
              <a:t>等都最简）内最简的表达式，例如 （</a:t>
            </a:r>
            <a:r>
              <a:rPr lang="en-US" altLang="zh-CN" dirty="0"/>
              <a:t>3+4i</a:t>
            </a:r>
            <a:r>
              <a:rPr lang="zh-CN" altLang="en-US" dirty="0"/>
              <a:t>）</a:t>
            </a:r>
            <a:r>
              <a:rPr lang="en-US" altLang="zh-CN" dirty="0"/>
              <a:t>/2+3</a:t>
            </a:r>
            <a:r>
              <a:rPr lang="zh-CN" altLang="en-US" dirty="0"/>
              <a:t>*（</a:t>
            </a:r>
            <a:r>
              <a:rPr lang="en-US" altLang="zh-CN" dirty="0"/>
              <a:t>2+10i</a:t>
            </a:r>
            <a:r>
              <a:rPr lang="zh-CN" altLang="en-US" dirty="0"/>
              <a:t>）</a:t>
            </a:r>
            <a:endParaRPr lang="en-US" altLang="zh-CN" dirty="0"/>
          </a:p>
          <a:p>
            <a:pPr marL="0" indent="0">
              <a:buNone/>
            </a:pPr>
            <a:r>
              <a:rPr lang="zh-CN" altLang="en-US" dirty="0"/>
              <a:t>对应构造的树如右图</a:t>
            </a:r>
          </a:p>
        </p:txBody>
      </p:sp>
      <p:sp>
        <p:nvSpPr>
          <p:cNvPr id="5" name="椭圆 4">
            <a:extLst>
              <a:ext uri="{FF2B5EF4-FFF2-40B4-BE49-F238E27FC236}">
                <a16:creationId xmlns:a16="http://schemas.microsoft.com/office/drawing/2014/main" id="{50852E46-07FD-419A-BFE8-00ED9C88C602}"/>
              </a:ext>
            </a:extLst>
          </p:cNvPr>
          <p:cNvSpPr/>
          <p:nvPr/>
        </p:nvSpPr>
        <p:spPr>
          <a:xfrm>
            <a:off x="6676054" y="3487144"/>
            <a:ext cx="289248" cy="310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t>
            </a:r>
            <a:endParaRPr lang="zh-CN" altLang="en-US" dirty="0">
              <a:solidFill>
                <a:schemeClr val="bg1"/>
              </a:solidFill>
            </a:endParaRPr>
          </a:p>
        </p:txBody>
      </p:sp>
      <p:cxnSp>
        <p:nvCxnSpPr>
          <p:cNvPr id="7" name="直接连接符 6">
            <a:extLst>
              <a:ext uri="{FF2B5EF4-FFF2-40B4-BE49-F238E27FC236}">
                <a16:creationId xmlns:a16="http://schemas.microsoft.com/office/drawing/2014/main" id="{C0C5470C-144D-437E-9225-D14BC48031FD}"/>
              </a:ext>
            </a:extLst>
          </p:cNvPr>
          <p:cNvCxnSpPr/>
          <p:nvPr/>
        </p:nvCxnSpPr>
        <p:spPr>
          <a:xfrm flipH="1">
            <a:off x="6428792" y="3778898"/>
            <a:ext cx="391886" cy="401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11B74A8-C0D6-4DFF-B43B-B21F6F988B9A}"/>
              </a:ext>
            </a:extLst>
          </p:cNvPr>
          <p:cNvCxnSpPr/>
          <p:nvPr/>
        </p:nvCxnSpPr>
        <p:spPr>
          <a:xfrm>
            <a:off x="6820678" y="3778898"/>
            <a:ext cx="429208" cy="401216"/>
          </a:xfrm>
          <a:prstGeom prst="line">
            <a:avLst/>
          </a:prstGeom>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B6F59127-15BD-4A83-88B5-E5886DD787B7}"/>
              </a:ext>
            </a:extLst>
          </p:cNvPr>
          <p:cNvSpPr/>
          <p:nvPr/>
        </p:nvSpPr>
        <p:spPr>
          <a:xfrm>
            <a:off x="6167535" y="4180114"/>
            <a:ext cx="391886" cy="401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1" name="椭圆 10">
            <a:extLst>
              <a:ext uri="{FF2B5EF4-FFF2-40B4-BE49-F238E27FC236}">
                <a16:creationId xmlns:a16="http://schemas.microsoft.com/office/drawing/2014/main" id="{1CE15736-AC67-4C8B-8D02-7BD8CACC7187}"/>
              </a:ext>
            </a:extLst>
          </p:cNvPr>
          <p:cNvSpPr/>
          <p:nvPr/>
        </p:nvSpPr>
        <p:spPr>
          <a:xfrm>
            <a:off x="7119257" y="4180114"/>
            <a:ext cx="391886" cy="401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cxnSp>
        <p:nvCxnSpPr>
          <p:cNvPr id="13" name="直接连接符 12">
            <a:extLst>
              <a:ext uri="{FF2B5EF4-FFF2-40B4-BE49-F238E27FC236}">
                <a16:creationId xmlns:a16="http://schemas.microsoft.com/office/drawing/2014/main" id="{8BDA140C-24ED-43E3-9714-7BBB73AD0C49}"/>
              </a:ext>
            </a:extLst>
          </p:cNvPr>
          <p:cNvCxnSpPr>
            <a:cxnSpLocks/>
            <a:stCxn id="10" idx="4"/>
          </p:cNvCxnSpPr>
          <p:nvPr/>
        </p:nvCxnSpPr>
        <p:spPr>
          <a:xfrm flipH="1">
            <a:off x="6096000" y="4581330"/>
            <a:ext cx="267478" cy="503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050D312-6FE1-414A-8160-A4A5513D0DD1}"/>
              </a:ext>
            </a:extLst>
          </p:cNvPr>
          <p:cNvCxnSpPr>
            <a:stCxn id="10" idx="4"/>
          </p:cNvCxnSpPr>
          <p:nvPr/>
        </p:nvCxnSpPr>
        <p:spPr>
          <a:xfrm>
            <a:off x="6363478" y="4581330"/>
            <a:ext cx="312576" cy="485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CCBE136-731C-4D3C-BAB4-17A81359EF20}"/>
              </a:ext>
            </a:extLst>
          </p:cNvPr>
          <p:cNvCxnSpPr>
            <a:stCxn id="11" idx="4"/>
          </p:cNvCxnSpPr>
          <p:nvPr/>
        </p:nvCxnSpPr>
        <p:spPr>
          <a:xfrm flipH="1">
            <a:off x="7119257" y="4581330"/>
            <a:ext cx="195943" cy="419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E6C01D67-B8D5-450A-8347-5110B8D8447F}"/>
              </a:ext>
            </a:extLst>
          </p:cNvPr>
          <p:cNvCxnSpPr>
            <a:stCxn id="11" idx="4"/>
          </p:cNvCxnSpPr>
          <p:nvPr/>
        </p:nvCxnSpPr>
        <p:spPr>
          <a:xfrm>
            <a:off x="7315200" y="4581330"/>
            <a:ext cx="335902" cy="485192"/>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0A23F82E-9280-4353-9AC4-6A8D3B4B35F7}"/>
              </a:ext>
            </a:extLst>
          </p:cNvPr>
          <p:cNvSpPr/>
          <p:nvPr/>
        </p:nvSpPr>
        <p:spPr>
          <a:xfrm>
            <a:off x="5515946" y="5085184"/>
            <a:ext cx="651589" cy="40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3+4i</a:t>
            </a:r>
            <a:endParaRPr lang="zh-CN" altLang="en-US" dirty="0"/>
          </a:p>
        </p:txBody>
      </p:sp>
      <p:sp>
        <p:nvSpPr>
          <p:cNvPr id="24" name="矩形 23">
            <a:extLst>
              <a:ext uri="{FF2B5EF4-FFF2-40B4-BE49-F238E27FC236}">
                <a16:creationId xmlns:a16="http://schemas.microsoft.com/office/drawing/2014/main" id="{0F1877C8-8DC6-4B54-B797-E4D8EDB32ADF}"/>
              </a:ext>
            </a:extLst>
          </p:cNvPr>
          <p:cNvSpPr/>
          <p:nvPr/>
        </p:nvSpPr>
        <p:spPr>
          <a:xfrm>
            <a:off x="6343261" y="5079310"/>
            <a:ext cx="494523" cy="40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矩形 24">
            <a:extLst>
              <a:ext uri="{FF2B5EF4-FFF2-40B4-BE49-F238E27FC236}">
                <a16:creationId xmlns:a16="http://schemas.microsoft.com/office/drawing/2014/main" id="{EABF9DDB-C7E6-462F-BD5F-2591EC6C3A8E}"/>
              </a:ext>
            </a:extLst>
          </p:cNvPr>
          <p:cNvSpPr/>
          <p:nvPr/>
        </p:nvSpPr>
        <p:spPr>
          <a:xfrm>
            <a:off x="6943532" y="5019525"/>
            <a:ext cx="494523" cy="40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6" name="矩形 25">
            <a:extLst>
              <a:ext uri="{FF2B5EF4-FFF2-40B4-BE49-F238E27FC236}">
                <a16:creationId xmlns:a16="http://schemas.microsoft.com/office/drawing/2014/main" id="{5038A0F7-C005-4E04-B85F-3FCA5097BC87}"/>
              </a:ext>
            </a:extLst>
          </p:cNvPr>
          <p:cNvSpPr/>
          <p:nvPr/>
        </p:nvSpPr>
        <p:spPr>
          <a:xfrm>
            <a:off x="7562461" y="5037842"/>
            <a:ext cx="727787" cy="401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2+10i</a:t>
            </a:r>
            <a:endParaRPr lang="zh-CN" altLang="en-US" dirty="0"/>
          </a:p>
        </p:txBody>
      </p:sp>
    </p:spTree>
    <p:extLst>
      <p:ext uri="{BB962C8B-B14F-4D97-AF65-F5344CB8AC3E}">
        <p14:creationId xmlns:p14="http://schemas.microsoft.com/office/powerpoint/2010/main" val="2203120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E16DC-D429-4CEE-9C5B-ED1A3DB36B57}"/>
              </a:ext>
            </a:extLst>
          </p:cNvPr>
          <p:cNvSpPr>
            <a:spLocks noGrp="1"/>
          </p:cNvSpPr>
          <p:nvPr>
            <p:ph type="title"/>
          </p:nvPr>
        </p:nvSpPr>
        <p:spPr/>
        <p:txBody>
          <a:bodyPr/>
          <a:lstStyle/>
          <a:p>
            <a:r>
              <a:rPr lang="zh-CN" altLang="en-US" dirty="0"/>
              <a:t>如何更新历史表达式始终是五个？</a:t>
            </a:r>
          </a:p>
        </p:txBody>
      </p:sp>
      <p:sp>
        <p:nvSpPr>
          <p:cNvPr id="3" name="内容占位符 2">
            <a:extLst>
              <a:ext uri="{FF2B5EF4-FFF2-40B4-BE49-F238E27FC236}">
                <a16:creationId xmlns:a16="http://schemas.microsoft.com/office/drawing/2014/main" id="{D898CDE7-A4B1-480E-896E-4F5F7E15B4F7}"/>
              </a:ext>
            </a:extLst>
          </p:cNvPr>
          <p:cNvSpPr>
            <a:spLocks noGrp="1"/>
          </p:cNvSpPr>
          <p:nvPr>
            <p:ph idx="1"/>
          </p:nvPr>
        </p:nvSpPr>
        <p:spPr>
          <a:xfrm>
            <a:off x="1295400" y="2556932"/>
            <a:ext cx="9770705" cy="3318936"/>
          </a:xfrm>
        </p:spPr>
        <p:txBody>
          <a:bodyPr>
            <a:normAutofit fontScale="92500" lnSpcReduction="10000"/>
          </a:bodyPr>
          <a:lstStyle/>
          <a:p>
            <a:r>
              <a:rPr lang="zh-CN" altLang="en-US" sz="2800" dirty="0"/>
              <a:t>以链表的形式建立表达式历史，经过以下操作，链表的长度始终是五</a:t>
            </a:r>
            <a:endParaRPr lang="en-US" altLang="zh-CN" sz="2800" dirty="0"/>
          </a:p>
          <a:p>
            <a:endParaRPr lang="en-US" altLang="zh-CN" sz="2800" dirty="0"/>
          </a:p>
          <a:p>
            <a:r>
              <a:rPr lang="zh-CN" altLang="en-US" sz="2800" dirty="0"/>
              <a:t>当完成一个新的正确表达式的时候，删除首结点</a:t>
            </a:r>
            <a:r>
              <a:rPr lang="en-US" altLang="zh-CN" sz="2800" dirty="0" err="1"/>
              <a:t>historyhead</a:t>
            </a:r>
            <a:r>
              <a:rPr lang="zh-CN" altLang="en-US" sz="2800" dirty="0"/>
              <a:t>，以第二个结点为新的</a:t>
            </a:r>
            <a:r>
              <a:rPr lang="en-US" altLang="zh-CN" sz="2800" dirty="0"/>
              <a:t>head</a:t>
            </a:r>
          </a:p>
          <a:p>
            <a:endParaRPr lang="en-US" altLang="zh-CN" sz="2800" dirty="0"/>
          </a:p>
          <a:p>
            <a:r>
              <a:rPr lang="zh-CN" altLang="en-US" sz="2800" dirty="0"/>
              <a:t>将最近计算的表达式放入链表的末尾</a:t>
            </a:r>
            <a:endParaRPr lang="en-US" altLang="zh-CN" sz="2800" dirty="0"/>
          </a:p>
        </p:txBody>
      </p:sp>
    </p:spTree>
    <p:extLst>
      <p:ext uri="{BB962C8B-B14F-4D97-AF65-F5344CB8AC3E}">
        <p14:creationId xmlns:p14="http://schemas.microsoft.com/office/powerpoint/2010/main" val="8261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8E3CE-43C2-4B26-A03A-3208E9C52B04}"/>
              </a:ext>
            </a:extLst>
          </p:cNvPr>
          <p:cNvSpPr>
            <a:spLocks noGrp="1"/>
          </p:cNvSpPr>
          <p:nvPr>
            <p:ph type="title"/>
          </p:nvPr>
        </p:nvSpPr>
        <p:spPr/>
        <p:txBody>
          <a:bodyPr>
            <a:normAutofit/>
          </a:bodyPr>
          <a:lstStyle/>
          <a:p>
            <a:r>
              <a:rPr lang="en-US" altLang="zh-CN" sz="4800" dirty="0">
                <a:latin typeface="方正舒体" panose="02010601030101010101" pitchFamily="2" charset="-122"/>
                <a:ea typeface="方正舒体" panose="02010601030101010101" pitchFamily="2" charset="-122"/>
              </a:rPr>
              <a:t>CONTENT</a:t>
            </a:r>
            <a:endParaRPr lang="zh-CN" altLang="en-US" sz="4800" dirty="0">
              <a:latin typeface="方正舒体" panose="02010601030101010101" pitchFamily="2" charset="-122"/>
              <a:ea typeface="方正舒体" panose="02010601030101010101" pitchFamily="2" charset="-122"/>
            </a:endParaRPr>
          </a:p>
        </p:txBody>
      </p:sp>
      <p:sp>
        <p:nvSpPr>
          <p:cNvPr id="3" name="内容占位符 2">
            <a:extLst>
              <a:ext uri="{FF2B5EF4-FFF2-40B4-BE49-F238E27FC236}">
                <a16:creationId xmlns:a16="http://schemas.microsoft.com/office/drawing/2014/main" id="{B5D2E3BE-ED8D-428F-B352-E0B04CEB5C9E}"/>
              </a:ext>
            </a:extLst>
          </p:cNvPr>
          <p:cNvSpPr>
            <a:spLocks noGrp="1"/>
          </p:cNvSpPr>
          <p:nvPr>
            <p:ph idx="1"/>
          </p:nvPr>
        </p:nvSpPr>
        <p:spPr>
          <a:xfrm>
            <a:off x="1295401" y="2519680"/>
            <a:ext cx="9601196" cy="3356188"/>
          </a:xfrm>
        </p:spPr>
        <p:txBody>
          <a:bodyPr>
            <a:normAutofit fontScale="47500" lnSpcReduction="20000"/>
          </a:bodyPr>
          <a:lstStyle/>
          <a:p>
            <a:r>
              <a:rPr lang="zh-CN" altLang="en-US" sz="4000" dirty="0"/>
              <a:t>需求分析</a:t>
            </a:r>
            <a:endParaRPr lang="en-US" altLang="zh-CN" sz="4000" dirty="0"/>
          </a:p>
          <a:p>
            <a:endParaRPr lang="en-US" altLang="zh-CN" sz="4000" dirty="0"/>
          </a:p>
          <a:p>
            <a:r>
              <a:rPr lang="zh-CN" altLang="en-US" sz="4000" dirty="0"/>
              <a:t>算法思路</a:t>
            </a:r>
            <a:endParaRPr lang="en-US" altLang="zh-CN" sz="4000" dirty="0"/>
          </a:p>
          <a:p>
            <a:endParaRPr lang="en-US" altLang="zh-CN" sz="4000" dirty="0"/>
          </a:p>
          <a:p>
            <a:r>
              <a:rPr lang="zh-CN" altLang="en-US" sz="4000" dirty="0"/>
              <a:t>核心函数</a:t>
            </a:r>
            <a:endParaRPr lang="en-US" altLang="zh-CN" sz="4000" dirty="0"/>
          </a:p>
          <a:p>
            <a:endParaRPr lang="en-US" altLang="zh-CN" sz="4000" dirty="0"/>
          </a:p>
          <a:p>
            <a:r>
              <a:rPr lang="zh-CN" altLang="en-US" sz="4000" dirty="0"/>
              <a:t>预期效果</a:t>
            </a:r>
            <a:endParaRPr lang="en-US" altLang="zh-CN" sz="4000" dirty="0"/>
          </a:p>
          <a:p>
            <a:endParaRPr lang="en-US" altLang="zh-CN" sz="4000" dirty="0"/>
          </a:p>
          <a:p>
            <a:r>
              <a:rPr lang="zh-CN" altLang="en-US" sz="4000" dirty="0"/>
              <a:t>使用指南</a:t>
            </a:r>
            <a:endParaRPr lang="zh-CN" altLang="en-US" dirty="0"/>
          </a:p>
        </p:txBody>
      </p:sp>
      <p:pic>
        <p:nvPicPr>
          <p:cNvPr id="5" name="图片 4">
            <a:extLst>
              <a:ext uri="{FF2B5EF4-FFF2-40B4-BE49-F238E27FC236}">
                <a16:creationId xmlns:a16="http://schemas.microsoft.com/office/drawing/2014/main" id="{3E066671-8856-45B9-AF47-E5E899EAB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3383" y="5238320"/>
            <a:ext cx="951868" cy="915257"/>
          </a:xfrm>
          <a:prstGeom prst="rect">
            <a:avLst/>
          </a:prstGeom>
        </p:spPr>
      </p:pic>
    </p:spTree>
    <p:extLst>
      <p:ext uri="{BB962C8B-B14F-4D97-AF65-F5344CB8AC3E}">
        <p14:creationId xmlns:p14="http://schemas.microsoft.com/office/powerpoint/2010/main" val="3736523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CEB44-FA2A-4A71-AB6D-9F78D1A6B357}"/>
              </a:ext>
            </a:extLst>
          </p:cNvPr>
          <p:cNvSpPr>
            <a:spLocks noGrp="1"/>
          </p:cNvSpPr>
          <p:nvPr>
            <p:ph type="ctrTitle"/>
          </p:nvPr>
        </p:nvSpPr>
        <p:spPr>
          <a:xfrm>
            <a:off x="2225040" y="1554480"/>
            <a:ext cx="7640320" cy="2001519"/>
          </a:xfrm>
        </p:spPr>
        <p:txBody>
          <a:bodyPr>
            <a:normAutofit/>
          </a:bodyPr>
          <a:lstStyle/>
          <a:p>
            <a:r>
              <a:rPr lang="zh-CN" altLang="en-US" sz="11500" dirty="0">
                <a:latin typeface="方正舒体" panose="02010601030101010101" pitchFamily="2" charset="-122"/>
                <a:ea typeface="方正舒体" panose="02010601030101010101" pitchFamily="2" charset="-122"/>
              </a:rPr>
              <a:t>核心函数</a:t>
            </a:r>
          </a:p>
        </p:txBody>
      </p:sp>
    </p:spTree>
    <p:extLst>
      <p:ext uri="{BB962C8B-B14F-4D97-AF65-F5344CB8AC3E}">
        <p14:creationId xmlns:p14="http://schemas.microsoft.com/office/powerpoint/2010/main" val="277014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13C44-D2EB-41CE-91DC-5CDDC669BE7F}"/>
              </a:ext>
            </a:extLst>
          </p:cNvPr>
          <p:cNvSpPr>
            <a:spLocks noGrp="1"/>
          </p:cNvSpPr>
          <p:nvPr>
            <p:ph type="title"/>
          </p:nvPr>
        </p:nvSpPr>
        <p:spPr/>
        <p:txBody>
          <a:bodyPr/>
          <a:lstStyle/>
          <a:p>
            <a:r>
              <a:rPr lang="zh-CN" altLang="en-US" dirty="0"/>
              <a:t>核心函数</a:t>
            </a:r>
          </a:p>
        </p:txBody>
      </p:sp>
      <p:sp>
        <p:nvSpPr>
          <p:cNvPr id="3" name="内容占位符 2">
            <a:extLst>
              <a:ext uri="{FF2B5EF4-FFF2-40B4-BE49-F238E27FC236}">
                <a16:creationId xmlns:a16="http://schemas.microsoft.com/office/drawing/2014/main" id="{B2D0EB03-4E4A-44DE-BE69-B70158159B81}"/>
              </a:ext>
            </a:extLst>
          </p:cNvPr>
          <p:cNvSpPr>
            <a:spLocks noGrp="1"/>
          </p:cNvSpPr>
          <p:nvPr>
            <p:ph idx="1"/>
          </p:nvPr>
        </p:nvSpPr>
        <p:spPr>
          <a:xfrm>
            <a:off x="1295400" y="2556932"/>
            <a:ext cx="6038461" cy="3685248"/>
          </a:xfrm>
        </p:spPr>
        <p:txBody>
          <a:bodyPr>
            <a:normAutofit fontScale="85000" lnSpcReduction="20000"/>
          </a:bodyPr>
          <a:lstStyle/>
          <a:p>
            <a:pPr marL="0" indent="0">
              <a:buNone/>
            </a:pPr>
            <a:r>
              <a:rPr lang="en-US" altLang="zh-CN" sz="2000" dirty="0">
                <a:latin typeface="+mn-ea"/>
              </a:rPr>
              <a:t>class </a:t>
            </a:r>
            <a:r>
              <a:rPr lang="en-US" altLang="zh-CN" sz="2000" dirty="0" err="1">
                <a:latin typeface="+mn-ea"/>
              </a:rPr>
              <a:t>doHistory</a:t>
            </a:r>
            <a:endParaRPr lang="en-US" altLang="zh-CN" sz="2000" dirty="0">
              <a:latin typeface="+mn-ea"/>
            </a:endParaRPr>
          </a:p>
          <a:p>
            <a:pPr marL="0" indent="0">
              <a:buNone/>
            </a:pPr>
            <a:r>
              <a:rPr lang="en-US" altLang="zh-CN" sz="2000" dirty="0">
                <a:latin typeface="+mn-ea"/>
              </a:rPr>
              <a:t>{history * </a:t>
            </a:r>
            <a:r>
              <a:rPr lang="en-US" altLang="zh-CN" sz="2000" dirty="0" err="1">
                <a:latin typeface="+mn-ea"/>
              </a:rPr>
              <a:t>historyHead</a:t>
            </a:r>
            <a:r>
              <a:rPr lang="en-US" altLang="zh-CN" sz="2000" dirty="0">
                <a:latin typeface="+mn-ea"/>
              </a:rPr>
              <a:t>;</a:t>
            </a:r>
          </a:p>
          <a:p>
            <a:pPr marL="0" indent="0">
              <a:buNone/>
            </a:pPr>
            <a:r>
              <a:rPr lang="en-US" altLang="zh-CN" sz="2000" dirty="0">
                <a:latin typeface="+mn-ea"/>
              </a:rPr>
              <a:t>History * </a:t>
            </a:r>
            <a:r>
              <a:rPr lang="en-US" altLang="zh-CN" sz="2000" dirty="0" err="1">
                <a:latin typeface="+mn-ea"/>
              </a:rPr>
              <a:t>nowIndex</a:t>
            </a:r>
            <a:r>
              <a:rPr lang="en-US" altLang="zh-CN" sz="2000" dirty="0">
                <a:latin typeface="+mn-ea"/>
              </a:rPr>
              <a:t>;</a:t>
            </a:r>
          </a:p>
          <a:p>
            <a:pPr marL="0" indent="0">
              <a:buNone/>
            </a:pPr>
            <a:r>
              <a:rPr lang="en-US" altLang="zh-CN" sz="2000" dirty="0">
                <a:latin typeface="+mn-ea"/>
              </a:rPr>
              <a:t>Public</a:t>
            </a:r>
            <a:r>
              <a:rPr lang="zh-CN" altLang="en-US" sz="2000" dirty="0">
                <a:latin typeface="+mn-ea"/>
              </a:rPr>
              <a:t>：</a:t>
            </a:r>
            <a:endParaRPr lang="en-US" altLang="zh-CN" sz="2000" dirty="0">
              <a:latin typeface="+mn-ea"/>
            </a:endParaRPr>
          </a:p>
          <a:p>
            <a:pPr marL="0" indent="0">
              <a:buNone/>
            </a:pPr>
            <a:r>
              <a:rPr lang="en-US" altLang="zh-CN" sz="2000" dirty="0" err="1">
                <a:latin typeface="+mn-ea"/>
              </a:rPr>
              <a:t>doHistory</a:t>
            </a:r>
            <a:r>
              <a:rPr lang="en-US" altLang="zh-CN" sz="2000" dirty="0">
                <a:latin typeface="+mn-ea"/>
              </a:rPr>
              <a:t>();</a:t>
            </a:r>
          </a:p>
          <a:p>
            <a:pPr marL="0" indent="0">
              <a:buNone/>
            </a:pPr>
            <a:r>
              <a:rPr lang="en-US" altLang="zh-CN" sz="2000" dirty="0">
                <a:latin typeface="+mn-ea"/>
              </a:rPr>
              <a:t>Void </a:t>
            </a:r>
            <a:r>
              <a:rPr lang="en-US" altLang="zh-CN" sz="2000" dirty="0" err="1">
                <a:latin typeface="+mn-ea"/>
              </a:rPr>
              <a:t>updateHistory</a:t>
            </a:r>
            <a:r>
              <a:rPr lang="en-US" altLang="zh-CN" sz="2000" dirty="0">
                <a:latin typeface="+mn-ea"/>
              </a:rPr>
              <a:t>(char    order[ ],</a:t>
            </a:r>
            <a:r>
              <a:rPr lang="en-US" altLang="zh-CN" sz="2000" dirty="0" err="1">
                <a:latin typeface="+mn-ea"/>
              </a:rPr>
              <a:t>aComplex</a:t>
            </a:r>
            <a:r>
              <a:rPr lang="en-US" altLang="zh-CN" sz="2000" dirty="0">
                <a:latin typeface="+mn-ea"/>
              </a:rPr>
              <a:t> c);</a:t>
            </a:r>
          </a:p>
          <a:p>
            <a:pPr marL="0" indent="0">
              <a:buNone/>
            </a:pPr>
            <a:r>
              <a:rPr lang="en-US" altLang="zh-CN" sz="2000" dirty="0">
                <a:latin typeface="+mn-ea"/>
              </a:rPr>
              <a:t>Void Upturning( );</a:t>
            </a:r>
          </a:p>
          <a:p>
            <a:pPr marL="0" indent="0">
              <a:buNone/>
            </a:pPr>
            <a:r>
              <a:rPr lang="en-US" altLang="zh-CN" sz="2000" dirty="0">
                <a:latin typeface="+mn-ea"/>
              </a:rPr>
              <a:t>Void </a:t>
            </a:r>
            <a:r>
              <a:rPr lang="en-US" altLang="zh-CN" sz="2000" dirty="0" err="1">
                <a:latin typeface="+mn-ea"/>
              </a:rPr>
              <a:t>Downturning</a:t>
            </a:r>
            <a:r>
              <a:rPr lang="en-US" altLang="zh-CN" sz="2000" dirty="0">
                <a:latin typeface="+mn-ea"/>
              </a:rPr>
              <a:t>();</a:t>
            </a:r>
          </a:p>
          <a:p>
            <a:pPr marL="0" indent="0">
              <a:buNone/>
            </a:pPr>
            <a:r>
              <a:rPr lang="en-US" altLang="zh-CN" sz="2000" dirty="0">
                <a:latin typeface="+mn-ea"/>
              </a:rPr>
              <a:t>Void </a:t>
            </a:r>
            <a:r>
              <a:rPr lang="en-US" altLang="zh-CN" sz="2000" dirty="0" err="1">
                <a:latin typeface="+mn-ea"/>
              </a:rPr>
              <a:t>showNowHistory</a:t>
            </a:r>
            <a:r>
              <a:rPr lang="en-US" altLang="zh-CN" sz="2000" dirty="0">
                <a:latin typeface="+mn-ea"/>
              </a:rPr>
              <a:t>();</a:t>
            </a:r>
          </a:p>
          <a:p>
            <a:pPr marL="0" indent="0">
              <a:buNone/>
            </a:pPr>
            <a:r>
              <a:rPr lang="en-US" altLang="zh-CN" sz="2000" dirty="0">
                <a:latin typeface="+mn-ea"/>
              </a:rPr>
              <a:t>Void </a:t>
            </a:r>
            <a:r>
              <a:rPr lang="en-US" altLang="zh-CN" sz="2000" dirty="0" err="1">
                <a:latin typeface="+mn-ea"/>
              </a:rPr>
              <a:t>showLastFiveHistory</a:t>
            </a:r>
            <a:r>
              <a:rPr lang="en-US" altLang="zh-CN" sz="2000" dirty="0">
                <a:latin typeface="+mn-ea"/>
              </a:rPr>
              <a:t>( );}</a:t>
            </a:r>
            <a:r>
              <a:rPr lang="zh-CN" altLang="en-US" sz="2000" dirty="0">
                <a:latin typeface="+mn-ea"/>
              </a:rPr>
              <a:t>；</a:t>
            </a:r>
            <a:br>
              <a:rPr lang="en-US" altLang="zh-CN" sz="2000" dirty="0">
                <a:latin typeface="+mn-ea"/>
              </a:rPr>
            </a:br>
            <a:r>
              <a:rPr lang="en-US" altLang="zh-CN" sz="2000" dirty="0">
                <a:latin typeface="+mn-ea"/>
              </a:rPr>
              <a:t>}</a:t>
            </a:r>
            <a:r>
              <a:rPr lang="zh-CN" altLang="en-US" sz="2000" dirty="0">
                <a:latin typeface="+mn-ea"/>
              </a:rPr>
              <a:t>；</a:t>
            </a:r>
            <a:endParaRPr lang="en-US" altLang="zh-CN" sz="2000" dirty="0">
              <a:latin typeface="+mn-ea"/>
            </a:endParaRPr>
          </a:p>
        </p:txBody>
      </p:sp>
      <p:sp>
        <p:nvSpPr>
          <p:cNvPr id="7" name="文本框 6">
            <a:extLst>
              <a:ext uri="{FF2B5EF4-FFF2-40B4-BE49-F238E27FC236}">
                <a16:creationId xmlns:a16="http://schemas.microsoft.com/office/drawing/2014/main" id="{344AB06B-F73F-4419-944A-010C6DB8BA26}"/>
              </a:ext>
            </a:extLst>
          </p:cNvPr>
          <p:cNvSpPr txBox="1"/>
          <p:nvPr/>
        </p:nvSpPr>
        <p:spPr>
          <a:xfrm>
            <a:off x="7626626" y="4325584"/>
            <a:ext cx="3733800" cy="1477328"/>
          </a:xfrm>
          <a:prstGeom prst="rect">
            <a:avLst/>
          </a:prstGeom>
          <a:noFill/>
        </p:spPr>
        <p:txBody>
          <a:bodyPr wrap="square" rtlCol="0">
            <a:spAutoFit/>
          </a:bodyPr>
          <a:lstStyle/>
          <a:p>
            <a:r>
              <a:rPr lang="en-US" altLang="zh-CN" dirty="0">
                <a:latin typeface="+mn-ea"/>
              </a:rPr>
              <a:t>Struct</a:t>
            </a:r>
            <a:r>
              <a:rPr lang="zh-CN" altLang="en-US" dirty="0">
                <a:latin typeface="+mn-ea"/>
              </a:rPr>
              <a:t> </a:t>
            </a:r>
            <a:r>
              <a:rPr lang="en-US" altLang="zh-CN" dirty="0" err="1">
                <a:latin typeface="+mn-ea"/>
              </a:rPr>
              <a:t>aComplex</a:t>
            </a:r>
            <a:endParaRPr lang="en-US" altLang="zh-CN" dirty="0">
              <a:latin typeface="+mn-ea"/>
            </a:endParaRPr>
          </a:p>
          <a:p>
            <a:r>
              <a:rPr lang="en-US" altLang="zh-CN" dirty="0">
                <a:latin typeface="+mn-ea"/>
              </a:rPr>
              <a:t>{</a:t>
            </a:r>
          </a:p>
          <a:p>
            <a:r>
              <a:rPr lang="en-US" altLang="zh-CN" dirty="0">
                <a:latin typeface="+mn-ea"/>
              </a:rPr>
              <a:t>Double real</a:t>
            </a:r>
            <a:r>
              <a:rPr lang="zh-CN" altLang="en-US" dirty="0">
                <a:latin typeface="+mn-ea"/>
              </a:rPr>
              <a:t>；</a:t>
            </a:r>
            <a:endParaRPr lang="en-US" altLang="zh-CN" dirty="0">
              <a:latin typeface="+mn-ea"/>
            </a:endParaRPr>
          </a:p>
          <a:p>
            <a:r>
              <a:rPr lang="en-US" altLang="zh-CN" dirty="0">
                <a:latin typeface="+mn-ea"/>
              </a:rPr>
              <a:t>Double </a:t>
            </a:r>
            <a:r>
              <a:rPr lang="en-US" altLang="zh-CN" dirty="0" err="1">
                <a:latin typeface="+mn-ea"/>
              </a:rPr>
              <a:t>imag</a:t>
            </a:r>
            <a:r>
              <a:rPr lang="en-US" altLang="zh-CN" dirty="0">
                <a:latin typeface="+mn-ea"/>
              </a:rPr>
              <a:t>;</a:t>
            </a:r>
            <a:br>
              <a:rPr lang="en-US" altLang="zh-CN" dirty="0">
                <a:latin typeface="+mn-ea"/>
              </a:rPr>
            </a:br>
            <a:r>
              <a:rPr lang="en-US" altLang="zh-CN" dirty="0">
                <a:latin typeface="+mn-ea"/>
              </a:rPr>
              <a:t>}</a:t>
            </a:r>
            <a:r>
              <a:rPr lang="zh-CN" altLang="en-US" dirty="0">
                <a:latin typeface="+mn-ea"/>
              </a:rPr>
              <a:t>；</a:t>
            </a:r>
            <a:endParaRPr lang="en-US" altLang="zh-CN" dirty="0">
              <a:latin typeface="+mn-ea"/>
            </a:endParaRPr>
          </a:p>
        </p:txBody>
      </p:sp>
      <p:sp>
        <p:nvSpPr>
          <p:cNvPr id="8" name="文本框 7">
            <a:extLst>
              <a:ext uri="{FF2B5EF4-FFF2-40B4-BE49-F238E27FC236}">
                <a16:creationId xmlns:a16="http://schemas.microsoft.com/office/drawing/2014/main" id="{696C79A9-A6CD-4499-BCDD-3F10AB0C9069}"/>
              </a:ext>
            </a:extLst>
          </p:cNvPr>
          <p:cNvSpPr txBox="1"/>
          <p:nvPr/>
        </p:nvSpPr>
        <p:spPr>
          <a:xfrm>
            <a:off x="7755835" y="2690336"/>
            <a:ext cx="3475383" cy="1477328"/>
          </a:xfrm>
          <a:prstGeom prst="rect">
            <a:avLst/>
          </a:prstGeom>
          <a:noFill/>
        </p:spPr>
        <p:txBody>
          <a:bodyPr wrap="square" rtlCol="0">
            <a:spAutoFit/>
          </a:bodyPr>
          <a:lstStyle/>
          <a:p>
            <a:r>
              <a:rPr lang="en-US" altLang="zh-CN" dirty="0">
                <a:latin typeface="+mn-ea"/>
              </a:rPr>
              <a:t>Struct history</a:t>
            </a:r>
          </a:p>
          <a:p>
            <a:r>
              <a:rPr lang="en-US" altLang="zh-CN" dirty="0">
                <a:latin typeface="+mn-ea"/>
              </a:rPr>
              <a:t>{</a:t>
            </a:r>
          </a:p>
          <a:p>
            <a:r>
              <a:rPr lang="en-US" altLang="zh-CN" dirty="0">
                <a:latin typeface="+mn-ea"/>
              </a:rPr>
              <a:t>Char order[ ];</a:t>
            </a:r>
          </a:p>
          <a:p>
            <a:r>
              <a:rPr lang="en-US" altLang="zh-CN" dirty="0" err="1">
                <a:latin typeface="+mn-ea"/>
              </a:rPr>
              <a:t>aComplex</a:t>
            </a:r>
            <a:r>
              <a:rPr lang="en-US" altLang="zh-CN" dirty="0">
                <a:latin typeface="+mn-ea"/>
              </a:rPr>
              <a:t> c;</a:t>
            </a:r>
            <a:br>
              <a:rPr lang="en-US" altLang="zh-CN" dirty="0">
                <a:latin typeface="+mn-ea"/>
              </a:rPr>
            </a:br>
            <a:r>
              <a:rPr lang="en-US" altLang="zh-CN" dirty="0">
                <a:latin typeface="+mn-ea"/>
              </a:rPr>
              <a:t>}</a:t>
            </a:r>
            <a:r>
              <a:rPr lang="zh-CN" altLang="en-US" dirty="0">
                <a:latin typeface="+mn-ea"/>
              </a:rPr>
              <a:t>；</a:t>
            </a:r>
          </a:p>
        </p:txBody>
      </p:sp>
      <p:pic>
        <p:nvPicPr>
          <p:cNvPr id="5" name="图片 4">
            <a:extLst>
              <a:ext uri="{FF2B5EF4-FFF2-40B4-BE49-F238E27FC236}">
                <a16:creationId xmlns:a16="http://schemas.microsoft.com/office/drawing/2014/main" id="{93BDB849-D70D-4E84-8B74-722925584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0322" y="824212"/>
            <a:ext cx="1524000" cy="1460500"/>
          </a:xfrm>
          <a:prstGeom prst="rect">
            <a:avLst/>
          </a:prstGeom>
        </p:spPr>
      </p:pic>
    </p:spTree>
    <p:extLst>
      <p:ext uri="{BB962C8B-B14F-4D97-AF65-F5344CB8AC3E}">
        <p14:creationId xmlns:p14="http://schemas.microsoft.com/office/powerpoint/2010/main" val="30054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13C44-D2EB-41CE-91DC-5CDDC669BE7F}"/>
              </a:ext>
            </a:extLst>
          </p:cNvPr>
          <p:cNvSpPr>
            <a:spLocks noGrp="1"/>
          </p:cNvSpPr>
          <p:nvPr>
            <p:ph type="title"/>
          </p:nvPr>
        </p:nvSpPr>
        <p:spPr/>
        <p:txBody>
          <a:bodyPr/>
          <a:lstStyle/>
          <a:p>
            <a:r>
              <a:rPr lang="zh-CN" altLang="en-US" dirty="0"/>
              <a:t>核心函数</a:t>
            </a:r>
          </a:p>
        </p:txBody>
      </p:sp>
      <p:sp>
        <p:nvSpPr>
          <p:cNvPr id="3" name="内容占位符 2">
            <a:extLst>
              <a:ext uri="{FF2B5EF4-FFF2-40B4-BE49-F238E27FC236}">
                <a16:creationId xmlns:a16="http://schemas.microsoft.com/office/drawing/2014/main" id="{B2D0EB03-4E4A-44DE-BE69-B70158159B81}"/>
              </a:ext>
            </a:extLst>
          </p:cNvPr>
          <p:cNvSpPr>
            <a:spLocks noGrp="1"/>
          </p:cNvSpPr>
          <p:nvPr>
            <p:ph idx="1"/>
          </p:nvPr>
        </p:nvSpPr>
        <p:spPr>
          <a:xfrm>
            <a:off x="1295401" y="2429878"/>
            <a:ext cx="4890795" cy="3746988"/>
          </a:xfrm>
        </p:spPr>
        <p:txBody>
          <a:bodyPr>
            <a:noAutofit/>
          </a:bodyPr>
          <a:lstStyle/>
          <a:p>
            <a:pPr marL="0" indent="0">
              <a:buNone/>
            </a:pPr>
            <a:r>
              <a:rPr lang="en-US" altLang="zh-CN" sz="1800" dirty="0">
                <a:latin typeface="+mn-ea"/>
              </a:rPr>
              <a:t>class complex</a:t>
            </a:r>
          </a:p>
          <a:p>
            <a:pPr marL="0" indent="0">
              <a:buNone/>
            </a:pPr>
            <a:r>
              <a:rPr lang="en-US" altLang="zh-CN" sz="1800" dirty="0">
                <a:latin typeface="+mn-ea"/>
              </a:rPr>
              <a:t>{public:</a:t>
            </a:r>
          </a:p>
          <a:p>
            <a:pPr marL="0" indent="0">
              <a:buNone/>
            </a:pPr>
            <a:r>
              <a:rPr lang="en-US" altLang="zh-CN" sz="1800" dirty="0">
                <a:latin typeface="+mn-ea"/>
              </a:rPr>
              <a:t>Bool </a:t>
            </a:r>
            <a:r>
              <a:rPr lang="en-US" altLang="zh-CN" sz="1800" dirty="0" err="1">
                <a:latin typeface="+mn-ea"/>
              </a:rPr>
              <a:t>ifLegal</a:t>
            </a:r>
            <a:r>
              <a:rPr lang="en-US" altLang="zh-CN" sz="1800" dirty="0">
                <a:latin typeface="+mn-ea"/>
              </a:rPr>
              <a:t>( char order[ ]);</a:t>
            </a:r>
          </a:p>
          <a:p>
            <a:pPr marL="0" indent="0">
              <a:buNone/>
            </a:pPr>
            <a:r>
              <a:rPr lang="en-US" altLang="zh-CN" sz="1800" dirty="0" err="1">
                <a:latin typeface="+mn-ea"/>
              </a:rPr>
              <a:t>aComplex</a:t>
            </a:r>
            <a:r>
              <a:rPr lang="en-US" altLang="zh-CN" sz="1800" dirty="0">
                <a:latin typeface="+mn-ea"/>
              </a:rPr>
              <a:t> calculate( char order[ ]);</a:t>
            </a:r>
          </a:p>
          <a:p>
            <a:pPr marL="0" indent="0">
              <a:buNone/>
            </a:pPr>
            <a:r>
              <a:rPr lang="en-US" altLang="zh-CN" sz="1800" dirty="0" err="1">
                <a:latin typeface="+mn-ea"/>
              </a:rPr>
              <a:t>aComplex</a:t>
            </a:r>
            <a:r>
              <a:rPr lang="en-US" altLang="zh-CN" sz="1800" dirty="0">
                <a:latin typeface="+mn-ea"/>
              </a:rPr>
              <a:t> plus</a:t>
            </a:r>
            <a:r>
              <a:rPr lang="zh-CN" altLang="en-US" sz="1800" dirty="0">
                <a:latin typeface="+mn-ea"/>
              </a:rPr>
              <a:t>（</a:t>
            </a:r>
            <a:r>
              <a:rPr lang="en-US" altLang="zh-CN" sz="1800" dirty="0" err="1">
                <a:latin typeface="+mn-ea"/>
              </a:rPr>
              <a:t>aComplex</a:t>
            </a:r>
            <a:r>
              <a:rPr lang="en-US" altLang="zh-CN" sz="1800" dirty="0">
                <a:latin typeface="+mn-ea"/>
              </a:rPr>
              <a:t> a</a:t>
            </a:r>
            <a:r>
              <a:rPr lang="zh-CN" altLang="en-US" sz="1800" dirty="0">
                <a:latin typeface="+mn-ea"/>
              </a:rPr>
              <a:t>，</a:t>
            </a:r>
            <a:r>
              <a:rPr lang="en-US" altLang="zh-CN" sz="1800" dirty="0" err="1">
                <a:latin typeface="+mn-ea"/>
              </a:rPr>
              <a:t>aComplex</a:t>
            </a:r>
            <a:r>
              <a:rPr lang="en-US" altLang="zh-CN" sz="1800" dirty="0">
                <a:latin typeface="+mn-ea"/>
              </a:rPr>
              <a:t> b</a:t>
            </a:r>
            <a:r>
              <a:rPr lang="zh-CN" altLang="en-US" sz="1800" dirty="0">
                <a:latin typeface="+mn-ea"/>
              </a:rPr>
              <a:t>）；</a:t>
            </a:r>
            <a:endParaRPr lang="en-US" altLang="zh-CN" sz="1800" dirty="0">
              <a:latin typeface="+mn-ea"/>
            </a:endParaRPr>
          </a:p>
          <a:p>
            <a:pPr marL="0" indent="0">
              <a:buNone/>
            </a:pPr>
            <a:r>
              <a:rPr lang="en-US" altLang="zh-CN" sz="1800" dirty="0" err="1">
                <a:latin typeface="+mn-ea"/>
              </a:rPr>
              <a:t>aComplex</a:t>
            </a:r>
            <a:r>
              <a:rPr lang="en-US" altLang="zh-CN" sz="1800" dirty="0">
                <a:latin typeface="+mn-ea"/>
              </a:rPr>
              <a:t> minus</a:t>
            </a:r>
            <a:r>
              <a:rPr lang="zh-CN" altLang="en-US" sz="1800" dirty="0">
                <a:latin typeface="+mn-ea"/>
              </a:rPr>
              <a:t>（</a:t>
            </a:r>
            <a:r>
              <a:rPr lang="en-US" altLang="zh-CN" sz="1800" dirty="0" err="1">
                <a:latin typeface="+mn-ea"/>
              </a:rPr>
              <a:t>aComplex</a:t>
            </a:r>
            <a:r>
              <a:rPr lang="en-US" altLang="zh-CN" sz="1800" dirty="0">
                <a:latin typeface="+mn-ea"/>
              </a:rPr>
              <a:t> a</a:t>
            </a:r>
            <a:r>
              <a:rPr lang="zh-CN" altLang="en-US" sz="1800" dirty="0">
                <a:latin typeface="+mn-ea"/>
              </a:rPr>
              <a:t>，</a:t>
            </a:r>
            <a:r>
              <a:rPr lang="en-US" altLang="zh-CN" sz="1800" dirty="0" err="1">
                <a:latin typeface="+mn-ea"/>
              </a:rPr>
              <a:t>aComplex</a:t>
            </a:r>
            <a:r>
              <a:rPr lang="en-US" altLang="zh-CN" sz="1800" dirty="0">
                <a:latin typeface="+mn-ea"/>
              </a:rPr>
              <a:t> b</a:t>
            </a:r>
            <a:r>
              <a:rPr lang="zh-CN" altLang="en-US" sz="1800" dirty="0">
                <a:latin typeface="+mn-ea"/>
              </a:rPr>
              <a:t>）；</a:t>
            </a:r>
            <a:endParaRPr lang="en-US" altLang="zh-CN" sz="1800" dirty="0">
              <a:latin typeface="+mn-ea"/>
            </a:endParaRPr>
          </a:p>
          <a:p>
            <a:pPr marL="0" indent="0">
              <a:buNone/>
            </a:pPr>
            <a:r>
              <a:rPr lang="en-US" altLang="zh-CN" sz="1800" dirty="0" err="1">
                <a:latin typeface="+mn-ea"/>
              </a:rPr>
              <a:t>aComplex</a:t>
            </a:r>
            <a:r>
              <a:rPr lang="en-US" altLang="zh-CN" sz="1800" dirty="0">
                <a:latin typeface="+mn-ea"/>
              </a:rPr>
              <a:t> multiply</a:t>
            </a:r>
            <a:r>
              <a:rPr lang="zh-CN" altLang="en-US" sz="1800" dirty="0">
                <a:latin typeface="+mn-ea"/>
              </a:rPr>
              <a:t>（</a:t>
            </a:r>
            <a:r>
              <a:rPr lang="en-US" altLang="zh-CN" sz="1800" dirty="0" err="1">
                <a:latin typeface="+mn-ea"/>
              </a:rPr>
              <a:t>aComplex</a:t>
            </a:r>
            <a:r>
              <a:rPr lang="en-US" altLang="zh-CN" sz="1800" dirty="0">
                <a:latin typeface="+mn-ea"/>
              </a:rPr>
              <a:t> a</a:t>
            </a:r>
            <a:r>
              <a:rPr lang="zh-CN" altLang="en-US" sz="1800" dirty="0">
                <a:latin typeface="+mn-ea"/>
              </a:rPr>
              <a:t>，</a:t>
            </a:r>
            <a:r>
              <a:rPr lang="en-US" altLang="zh-CN" sz="1800" dirty="0" err="1">
                <a:latin typeface="+mn-ea"/>
              </a:rPr>
              <a:t>aComplex</a:t>
            </a:r>
            <a:r>
              <a:rPr lang="en-US" altLang="zh-CN" sz="1800" dirty="0">
                <a:latin typeface="+mn-ea"/>
              </a:rPr>
              <a:t> b</a:t>
            </a:r>
            <a:r>
              <a:rPr lang="zh-CN" altLang="en-US" sz="1800" dirty="0">
                <a:latin typeface="+mn-ea"/>
              </a:rPr>
              <a:t>）；</a:t>
            </a:r>
            <a:endParaRPr lang="en-US" altLang="zh-CN" sz="1800" dirty="0">
              <a:latin typeface="+mn-ea"/>
            </a:endParaRPr>
          </a:p>
          <a:p>
            <a:pPr marL="0" indent="0">
              <a:buNone/>
            </a:pPr>
            <a:r>
              <a:rPr lang="en-US" altLang="zh-CN" sz="1800" dirty="0" err="1">
                <a:latin typeface="+mn-ea"/>
              </a:rPr>
              <a:t>aComplex</a:t>
            </a:r>
            <a:r>
              <a:rPr lang="en-US" altLang="zh-CN" sz="1800" dirty="0">
                <a:latin typeface="+mn-ea"/>
              </a:rPr>
              <a:t> divide ( </a:t>
            </a:r>
            <a:r>
              <a:rPr lang="en-US" altLang="zh-CN" sz="1800" dirty="0" err="1">
                <a:latin typeface="+mn-ea"/>
              </a:rPr>
              <a:t>aComplex</a:t>
            </a:r>
            <a:r>
              <a:rPr lang="en-US" altLang="zh-CN" sz="1800" dirty="0">
                <a:latin typeface="+mn-ea"/>
              </a:rPr>
              <a:t> a</a:t>
            </a:r>
            <a:r>
              <a:rPr lang="zh-CN" altLang="en-US" sz="1800" dirty="0">
                <a:latin typeface="+mn-ea"/>
              </a:rPr>
              <a:t>，</a:t>
            </a:r>
            <a:r>
              <a:rPr lang="en-US" altLang="zh-CN" sz="1800" dirty="0" err="1">
                <a:latin typeface="+mn-ea"/>
              </a:rPr>
              <a:t>aComplex</a:t>
            </a:r>
            <a:r>
              <a:rPr lang="en-US" altLang="zh-CN" sz="1800" dirty="0">
                <a:latin typeface="+mn-ea"/>
              </a:rPr>
              <a:t> b</a:t>
            </a:r>
            <a:r>
              <a:rPr lang="zh-CN" altLang="en-US" sz="1800" dirty="0">
                <a:latin typeface="+mn-ea"/>
              </a:rPr>
              <a:t>）</a:t>
            </a:r>
            <a:r>
              <a:rPr lang="en-US" altLang="zh-CN" sz="1800" dirty="0">
                <a:latin typeface="+mn-ea"/>
              </a:rPr>
              <a:t>;</a:t>
            </a:r>
          </a:p>
        </p:txBody>
      </p:sp>
      <p:sp>
        <p:nvSpPr>
          <p:cNvPr id="7" name="矩形 6">
            <a:extLst>
              <a:ext uri="{FF2B5EF4-FFF2-40B4-BE49-F238E27FC236}">
                <a16:creationId xmlns:a16="http://schemas.microsoft.com/office/drawing/2014/main" id="{387AAFE5-2AFD-40C3-85DC-28121BD92569}"/>
              </a:ext>
            </a:extLst>
          </p:cNvPr>
          <p:cNvSpPr/>
          <p:nvPr/>
        </p:nvSpPr>
        <p:spPr>
          <a:xfrm>
            <a:off x="6018245" y="2179630"/>
            <a:ext cx="5542383" cy="4062651"/>
          </a:xfrm>
          <a:prstGeom prst="rect">
            <a:avLst/>
          </a:prstGeom>
        </p:spPr>
        <p:txBody>
          <a:bodyPr wrap="square">
            <a:spAutoFit/>
          </a:bodyPr>
          <a:lstStyle/>
          <a:p>
            <a:endParaRPr lang="en-US" altLang="zh-CN" dirty="0">
              <a:latin typeface="+mn-ea"/>
            </a:endParaRPr>
          </a:p>
          <a:p>
            <a:r>
              <a:rPr lang="en-US" altLang="zh-CN" sz="2000" dirty="0">
                <a:latin typeface="+mn-ea"/>
              </a:rPr>
              <a:t>int </a:t>
            </a:r>
            <a:r>
              <a:rPr lang="en-US" altLang="zh-CN" sz="2000" dirty="0" err="1">
                <a:latin typeface="+mn-ea"/>
              </a:rPr>
              <a:t>getLeftBracketPositon</a:t>
            </a:r>
            <a:r>
              <a:rPr lang="en-US" altLang="zh-CN" sz="2000" dirty="0">
                <a:latin typeface="+mn-ea"/>
              </a:rPr>
              <a:t>(int </a:t>
            </a:r>
            <a:r>
              <a:rPr lang="en-US" altLang="zh-CN" sz="2000" dirty="0" err="1">
                <a:latin typeface="+mn-ea"/>
              </a:rPr>
              <a:t>n,char</a:t>
            </a:r>
            <a:r>
              <a:rPr lang="en-US" altLang="zh-CN" sz="2000" dirty="0">
                <a:latin typeface="+mn-ea"/>
              </a:rPr>
              <a:t> order[])//</a:t>
            </a:r>
            <a:r>
              <a:rPr lang="zh-CN" altLang="en-US" sz="2000" dirty="0">
                <a:latin typeface="+mn-ea"/>
              </a:rPr>
              <a:t>获得第</a:t>
            </a:r>
            <a:r>
              <a:rPr lang="en-US" altLang="zh-CN" sz="2000" dirty="0">
                <a:latin typeface="+mn-ea"/>
              </a:rPr>
              <a:t>n</a:t>
            </a:r>
            <a:r>
              <a:rPr lang="zh-CN" altLang="en-US" sz="2000" dirty="0">
                <a:latin typeface="+mn-ea"/>
              </a:rPr>
              <a:t>个左括号的位置</a:t>
            </a:r>
            <a:endParaRPr lang="en-US" altLang="zh-CN" sz="2000" dirty="0">
              <a:latin typeface="+mn-ea"/>
            </a:endParaRPr>
          </a:p>
          <a:p>
            <a:r>
              <a:rPr lang="en-US" altLang="zh-CN" sz="2000" dirty="0">
                <a:latin typeface="+mn-ea"/>
              </a:rPr>
              <a:t>Int </a:t>
            </a:r>
            <a:r>
              <a:rPr lang="en-US" altLang="zh-CN" sz="2000" dirty="0" err="1">
                <a:latin typeface="+mn-ea"/>
              </a:rPr>
              <a:t>getRightBracketPosition</a:t>
            </a:r>
            <a:r>
              <a:rPr lang="en-US" altLang="zh-CN" sz="2000" dirty="0">
                <a:latin typeface="+mn-ea"/>
              </a:rPr>
              <a:t>(int </a:t>
            </a:r>
            <a:r>
              <a:rPr lang="en-US" altLang="zh-CN" sz="2000" dirty="0" err="1">
                <a:latin typeface="+mn-ea"/>
              </a:rPr>
              <a:t>n,char</a:t>
            </a:r>
            <a:r>
              <a:rPr lang="en-US" altLang="zh-CN" sz="2000" dirty="0">
                <a:latin typeface="+mn-ea"/>
              </a:rPr>
              <a:t> order[])</a:t>
            </a:r>
          </a:p>
          <a:p>
            <a:r>
              <a:rPr lang="en-US" altLang="zh-CN" sz="2000" dirty="0">
                <a:latin typeface="+mn-ea"/>
              </a:rPr>
              <a:t>int </a:t>
            </a:r>
            <a:r>
              <a:rPr lang="en-US" altLang="zh-CN" sz="2000" dirty="0" err="1">
                <a:latin typeface="+mn-ea"/>
              </a:rPr>
              <a:t>getBracketNum</a:t>
            </a:r>
            <a:r>
              <a:rPr lang="en-US" altLang="zh-CN" sz="2000" dirty="0">
                <a:latin typeface="+mn-ea"/>
              </a:rPr>
              <a:t>(char order[])</a:t>
            </a:r>
          </a:p>
          <a:p>
            <a:r>
              <a:rPr lang="en-US" altLang="zh-CN" sz="2000" dirty="0">
                <a:latin typeface="+mn-ea"/>
              </a:rPr>
              <a:t>Double </a:t>
            </a:r>
            <a:r>
              <a:rPr lang="en-US" altLang="zh-CN" sz="2000" dirty="0" err="1">
                <a:latin typeface="+mn-ea"/>
              </a:rPr>
              <a:t>getMode</a:t>
            </a:r>
            <a:r>
              <a:rPr lang="en-US" altLang="zh-CN" sz="2000" dirty="0">
                <a:latin typeface="+mn-ea"/>
              </a:rPr>
              <a:t>(</a:t>
            </a:r>
            <a:r>
              <a:rPr lang="en-US" altLang="zh-CN" sz="2000" dirty="0" err="1">
                <a:latin typeface="+mn-ea"/>
              </a:rPr>
              <a:t>aComplex</a:t>
            </a:r>
            <a:r>
              <a:rPr lang="en-US" altLang="zh-CN" sz="2000" dirty="0">
                <a:latin typeface="+mn-ea"/>
              </a:rPr>
              <a:t> c);</a:t>
            </a:r>
          </a:p>
          <a:p>
            <a:r>
              <a:rPr lang="en-US" altLang="zh-CN" sz="2000" dirty="0">
                <a:latin typeface="+mn-ea"/>
              </a:rPr>
              <a:t>Double </a:t>
            </a:r>
            <a:r>
              <a:rPr lang="en-US" altLang="zh-CN" sz="2000" dirty="0" err="1">
                <a:latin typeface="+mn-ea"/>
              </a:rPr>
              <a:t>getArg</a:t>
            </a:r>
            <a:r>
              <a:rPr lang="en-US" altLang="zh-CN" sz="2000" dirty="0">
                <a:latin typeface="+mn-ea"/>
              </a:rPr>
              <a:t>(</a:t>
            </a:r>
            <a:r>
              <a:rPr lang="en-US" altLang="zh-CN" sz="2000" dirty="0" err="1">
                <a:latin typeface="+mn-ea"/>
              </a:rPr>
              <a:t>aComplex</a:t>
            </a:r>
            <a:r>
              <a:rPr lang="en-US" altLang="zh-CN" sz="2000" dirty="0">
                <a:latin typeface="+mn-ea"/>
              </a:rPr>
              <a:t> c);</a:t>
            </a:r>
          </a:p>
          <a:p>
            <a:r>
              <a:rPr lang="en-US" altLang="zh-CN" sz="2000" dirty="0" err="1">
                <a:latin typeface="+mn-ea"/>
              </a:rPr>
              <a:t>aComplex</a:t>
            </a:r>
            <a:r>
              <a:rPr lang="en-US" altLang="zh-CN" sz="2000" dirty="0">
                <a:latin typeface="+mn-ea"/>
              </a:rPr>
              <a:t> </a:t>
            </a:r>
            <a:r>
              <a:rPr lang="en-US" altLang="zh-CN" sz="2000" dirty="0" err="1">
                <a:latin typeface="+mn-ea"/>
              </a:rPr>
              <a:t>getPow</a:t>
            </a:r>
            <a:r>
              <a:rPr lang="en-US" altLang="zh-CN" sz="2000" dirty="0">
                <a:latin typeface="+mn-ea"/>
              </a:rPr>
              <a:t>(</a:t>
            </a:r>
            <a:r>
              <a:rPr lang="en-US" altLang="zh-CN" sz="2000" dirty="0" err="1">
                <a:latin typeface="+mn-ea"/>
              </a:rPr>
              <a:t>aCompex</a:t>
            </a:r>
            <a:r>
              <a:rPr lang="en-US" altLang="zh-CN" sz="2000" dirty="0">
                <a:latin typeface="+mn-ea"/>
              </a:rPr>
              <a:t> c, int e);</a:t>
            </a:r>
          </a:p>
          <a:p>
            <a:r>
              <a:rPr lang="en-US" altLang="zh-CN" sz="2000" dirty="0" err="1">
                <a:latin typeface="+mn-ea"/>
              </a:rPr>
              <a:t>aComplex</a:t>
            </a:r>
            <a:r>
              <a:rPr lang="en-US" altLang="zh-CN" sz="2000" dirty="0">
                <a:latin typeface="+mn-ea"/>
              </a:rPr>
              <a:t> </a:t>
            </a:r>
            <a:r>
              <a:rPr lang="en-US" altLang="zh-CN" sz="2000" dirty="0" err="1">
                <a:latin typeface="+mn-ea"/>
              </a:rPr>
              <a:t>getCjg</a:t>
            </a:r>
            <a:r>
              <a:rPr lang="en-US" altLang="zh-CN" sz="2000" dirty="0">
                <a:latin typeface="+mn-ea"/>
              </a:rPr>
              <a:t>(</a:t>
            </a:r>
            <a:r>
              <a:rPr lang="en-US" altLang="zh-CN" sz="2000" dirty="0" err="1">
                <a:latin typeface="+mn-ea"/>
              </a:rPr>
              <a:t>aComplex</a:t>
            </a:r>
            <a:r>
              <a:rPr lang="en-US" altLang="zh-CN" sz="2000" dirty="0">
                <a:latin typeface="+mn-ea"/>
              </a:rPr>
              <a:t> c);</a:t>
            </a:r>
          </a:p>
          <a:p>
            <a:r>
              <a:rPr lang="en-US" altLang="zh-CN" sz="2000" dirty="0">
                <a:latin typeface="+mn-ea"/>
              </a:rPr>
              <a:t>Void </a:t>
            </a:r>
            <a:r>
              <a:rPr lang="en-US" altLang="zh-CN" sz="2000" dirty="0" err="1">
                <a:latin typeface="+mn-ea"/>
              </a:rPr>
              <a:t>TurnCharactor</a:t>
            </a:r>
            <a:r>
              <a:rPr lang="en-US" altLang="zh-CN" sz="2000" dirty="0">
                <a:latin typeface="+mn-ea"/>
              </a:rPr>
              <a:t>(</a:t>
            </a:r>
            <a:r>
              <a:rPr lang="en-US" altLang="zh-CN" sz="2000" dirty="0" err="1">
                <a:latin typeface="+mn-ea"/>
              </a:rPr>
              <a:t>aComplex</a:t>
            </a:r>
            <a:r>
              <a:rPr lang="en-US" altLang="zh-CN" sz="2000" dirty="0">
                <a:latin typeface="+mn-ea"/>
              </a:rPr>
              <a:t> </a:t>
            </a:r>
            <a:r>
              <a:rPr lang="en-US" altLang="zh-CN" sz="2000" dirty="0" err="1">
                <a:latin typeface="+mn-ea"/>
              </a:rPr>
              <a:t>c,char</a:t>
            </a:r>
            <a:r>
              <a:rPr lang="en-US" altLang="zh-CN" sz="2000" dirty="0">
                <a:latin typeface="+mn-ea"/>
              </a:rPr>
              <a:t> cha[ ]);</a:t>
            </a:r>
          </a:p>
          <a:p>
            <a:r>
              <a:rPr lang="en-US" altLang="zh-CN" sz="2000" dirty="0">
                <a:latin typeface="+mn-ea"/>
              </a:rPr>
              <a:t>bool </a:t>
            </a:r>
            <a:r>
              <a:rPr lang="en-US" altLang="zh-CN" sz="2000" dirty="0" err="1">
                <a:latin typeface="+mn-ea"/>
              </a:rPr>
              <a:t>compareComplex</a:t>
            </a:r>
            <a:r>
              <a:rPr lang="en-US" altLang="zh-CN" sz="2000" dirty="0">
                <a:latin typeface="+mn-ea"/>
              </a:rPr>
              <a:t>(</a:t>
            </a:r>
            <a:r>
              <a:rPr lang="en-US" altLang="zh-CN" sz="2000" dirty="0" err="1">
                <a:latin typeface="+mn-ea"/>
              </a:rPr>
              <a:t>aComplex</a:t>
            </a:r>
            <a:r>
              <a:rPr lang="en-US" altLang="zh-CN" sz="2000" dirty="0">
                <a:latin typeface="+mn-ea"/>
              </a:rPr>
              <a:t> </a:t>
            </a:r>
            <a:r>
              <a:rPr lang="en-US" altLang="zh-CN" sz="2000" dirty="0" err="1">
                <a:latin typeface="+mn-ea"/>
              </a:rPr>
              <a:t>a,aComplex</a:t>
            </a:r>
            <a:r>
              <a:rPr lang="en-US" altLang="zh-CN" sz="2000" dirty="0">
                <a:latin typeface="+mn-ea"/>
              </a:rPr>
              <a:t> b);</a:t>
            </a:r>
          </a:p>
          <a:p>
            <a:r>
              <a:rPr lang="en-US" altLang="zh-CN" sz="2000" dirty="0">
                <a:latin typeface="+mn-ea"/>
              </a:rPr>
              <a:t>Double dis(</a:t>
            </a:r>
            <a:r>
              <a:rPr lang="en-US" altLang="zh-CN" sz="2000" dirty="0" err="1">
                <a:latin typeface="+mn-ea"/>
              </a:rPr>
              <a:t>aComplex</a:t>
            </a:r>
            <a:r>
              <a:rPr lang="en-US" altLang="zh-CN" sz="2000" dirty="0">
                <a:latin typeface="+mn-ea"/>
              </a:rPr>
              <a:t> </a:t>
            </a:r>
            <a:r>
              <a:rPr lang="en-US" altLang="zh-CN" sz="2000" dirty="0" err="1">
                <a:latin typeface="+mn-ea"/>
              </a:rPr>
              <a:t>a,aComplex</a:t>
            </a:r>
            <a:r>
              <a:rPr lang="en-US" altLang="zh-CN" sz="2000" dirty="0">
                <a:latin typeface="+mn-ea"/>
              </a:rPr>
              <a:t> b);</a:t>
            </a:r>
          </a:p>
          <a:p>
            <a:r>
              <a:rPr lang="en-US" altLang="zh-CN" sz="2000" dirty="0">
                <a:latin typeface="+mn-ea"/>
              </a:rPr>
              <a:t>Void </a:t>
            </a:r>
            <a:r>
              <a:rPr lang="en-US" altLang="zh-CN" sz="2000" dirty="0" err="1">
                <a:latin typeface="+mn-ea"/>
              </a:rPr>
              <a:t>TurnE</a:t>
            </a:r>
            <a:r>
              <a:rPr lang="en-US" altLang="zh-CN" sz="2000" dirty="0">
                <a:latin typeface="+mn-ea"/>
              </a:rPr>
              <a:t>(</a:t>
            </a:r>
            <a:r>
              <a:rPr lang="en-US" altLang="zh-CN" sz="2000" dirty="0" err="1">
                <a:latin typeface="+mn-ea"/>
              </a:rPr>
              <a:t>aComplex</a:t>
            </a:r>
            <a:r>
              <a:rPr lang="en-US" altLang="zh-CN" sz="2000" dirty="0">
                <a:latin typeface="+mn-ea"/>
              </a:rPr>
              <a:t> c);}</a:t>
            </a:r>
          </a:p>
        </p:txBody>
      </p:sp>
      <p:pic>
        <p:nvPicPr>
          <p:cNvPr id="9" name="图片 8">
            <a:extLst>
              <a:ext uri="{FF2B5EF4-FFF2-40B4-BE49-F238E27FC236}">
                <a16:creationId xmlns:a16="http://schemas.microsoft.com/office/drawing/2014/main" id="{7E784165-E6A6-4D55-B07C-3137DD9A9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431" y="1303865"/>
            <a:ext cx="711200" cy="660400"/>
          </a:xfrm>
          <a:prstGeom prst="rect">
            <a:avLst/>
          </a:prstGeom>
        </p:spPr>
      </p:pic>
    </p:spTree>
    <p:extLst>
      <p:ext uri="{BB962C8B-B14F-4D97-AF65-F5344CB8AC3E}">
        <p14:creationId xmlns:p14="http://schemas.microsoft.com/office/powerpoint/2010/main" val="4060684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13C44-D2EB-41CE-91DC-5CDDC669BE7F}"/>
              </a:ext>
            </a:extLst>
          </p:cNvPr>
          <p:cNvSpPr>
            <a:spLocks noGrp="1"/>
          </p:cNvSpPr>
          <p:nvPr>
            <p:ph type="title"/>
          </p:nvPr>
        </p:nvSpPr>
        <p:spPr/>
        <p:txBody>
          <a:bodyPr/>
          <a:lstStyle/>
          <a:p>
            <a:r>
              <a:rPr lang="zh-CN" altLang="en-US" dirty="0"/>
              <a:t>核心函数</a:t>
            </a:r>
          </a:p>
        </p:txBody>
      </p:sp>
      <p:sp>
        <p:nvSpPr>
          <p:cNvPr id="3" name="内容占位符 2">
            <a:extLst>
              <a:ext uri="{FF2B5EF4-FFF2-40B4-BE49-F238E27FC236}">
                <a16:creationId xmlns:a16="http://schemas.microsoft.com/office/drawing/2014/main" id="{B2D0EB03-4E4A-44DE-BE69-B70158159B81}"/>
              </a:ext>
            </a:extLst>
          </p:cNvPr>
          <p:cNvSpPr>
            <a:spLocks noGrp="1"/>
          </p:cNvSpPr>
          <p:nvPr>
            <p:ph idx="1"/>
          </p:nvPr>
        </p:nvSpPr>
        <p:spPr>
          <a:xfrm>
            <a:off x="828870" y="2556932"/>
            <a:ext cx="2474168" cy="3318936"/>
          </a:xfrm>
        </p:spPr>
        <p:txBody>
          <a:bodyPr>
            <a:normAutofit/>
          </a:bodyPr>
          <a:lstStyle/>
          <a:p>
            <a:pPr marL="0" indent="0">
              <a:buNone/>
            </a:pPr>
            <a:r>
              <a:rPr lang="en-US" altLang="zh-CN" sz="2000" dirty="0">
                <a:latin typeface="+mn-ea"/>
              </a:rPr>
              <a:t>struct </a:t>
            </a:r>
            <a:r>
              <a:rPr lang="en-US" altLang="zh-CN" sz="2000" dirty="0" err="1">
                <a:latin typeface="+mn-ea"/>
              </a:rPr>
              <a:t>treeNode</a:t>
            </a:r>
            <a:endParaRPr lang="en-US" altLang="zh-CN" sz="2000" dirty="0">
              <a:latin typeface="+mn-ea"/>
            </a:endParaRPr>
          </a:p>
          <a:p>
            <a:pPr marL="0" indent="0">
              <a:buNone/>
            </a:pPr>
            <a:r>
              <a:rPr lang="en-US" altLang="zh-CN" sz="2000" dirty="0">
                <a:latin typeface="+mn-ea"/>
              </a:rPr>
              <a:t>{</a:t>
            </a:r>
          </a:p>
          <a:p>
            <a:pPr marL="0" indent="0">
              <a:buNone/>
            </a:pPr>
            <a:r>
              <a:rPr lang="en-US" altLang="zh-CN" sz="2000" dirty="0" err="1">
                <a:latin typeface="+mn-ea"/>
              </a:rPr>
              <a:t>aComplex</a:t>
            </a:r>
            <a:r>
              <a:rPr lang="en-US" altLang="zh-CN" sz="2000" dirty="0">
                <a:latin typeface="+mn-ea"/>
              </a:rPr>
              <a:t> content;</a:t>
            </a:r>
          </a:p>
          <a:p>
            <a:pPr marL="0" indent="0">
              <a:buNone/>
            </a:pPr>
            <a:r>
              <a:rPr lang="en-US" altLang="zh-CN" sz="2000" dirty="0" err="1">
                <a:latin typeface="+mn-ea"/>
              </a:rPr>
              <a:t>treeNode</a:t>
            </a:r>
            <a:r>
              <a:rPr lang="en-US" altLang="zh-CN" sz="2000" dirty="0">
                <a:latin typeface="+mn-ea"/>
              </a:rPr>
              <a:t> </a:t>
            </a:r>
            <a:r>
              <a:rPr lang="zh-CN" altLang="en-US" sz="2000" dirty="0">
                <a:latin typeface="+mn-ea"/>
              </a:rPr>
              <a:t>* </a:t>
            </a:r>
            <a:r>
              <a:rPr lang="en-US" altLang="zh-CN" sz="2000" dirty="0">
                <a:latin typeface="+mn-ea"/>
              </a:rPr>
              <a:t>leaf[2];</a:t>
            </a:r>
          </a:p>
          <a:p>
            <a:pPr marL="0" indent="0">
              <a:buNone/>
            </a:pPr>
            <a:r>
              <a:rPr lang="en-US" altLang="zh-CN" sz="2000" dirty="0" err="1">
                <a:latin typeface="+mn-ea"/>
              </a:rPr>
              <a:t>treeNode</a:t>
            </a:r>
            <a:r>
              <a:rPr lang="en-US" altLang="zh-CN" sz="2000" dirty="0">
                <a:latin typeface="+mn-ea"/>
              </a:rPr>
              <a:t> </a:t>
            </a:r>
            <a:r>
              <a:rPr lang="zh-CN" altLang="en-US" sz="2000" dirty="0">
                <a:latin typeface="+mn-ea"/>
              </a:rPr>
              <a:t>* </a:t>
            </a:r>
            <a:r>
              <a:rPr lang="en-US" altLang="zh-CN" sz="2000" dirty="0">
                <a:latin typeface="+mn-ea"/>
              </a:rPr>
              <a:t>root;</a:t>
            </a:r>
          </a:p>
          <a:p>
            <a:pPr marL="0" indent="0">
              <a:buNone/>
            </a:pPr>
            <a:r>
              <a:rPr lang="en-US" altLang="zh-CN" sz="2000" dirty="0">
                <a:latin typeface="+mn-ea"/>
              </a:rPr>
              <a:t>}</a:t>
            </a:r>
            <a:r>
              <a:rPr lang="zh-CN" altLang="en-US" sz="2000" dirty="0">
                <a:latin typeface="+mn-ea"/>
              </a:rPr>
              <a:t>；</a:t>
            </a:r>
            <a:endParaRPr lang="en-US" altLang="zh-CN" sz="2000" dirty="0">
              <a:latin typeface="+mn-ea"/>
            </a:endParaRPr>
          </a:p>
        </p:txBody>
      </p:sp>
      <p:sp>
        <p:nvSpPr>
          <p:cNvPr id="4" name="文本框 3">
            <a:extLst>
              <a:ext uri="{FF2B5EF4-FFF2-40B4-BE49-F238E27FC236}">
                <a16:creationId xmlns:a16="http://schemas.microsoft.com/office/drawing/2014/main" id="{5EE2C8DD-66AA-4C17-91EA-EB602DED68A3}"/>
              </a:ext>
            </a:extLst>
          </p:cNvPr>
          <p:cNvSpPr txBox="1"/>
          <p:nvPr/>
        </p:nvSpPr>
        <p:spPr>
          <a:xfrm>
            <a:off x="3713585" y="2556932"/>
            <a:ext cx="3844211" cy="2554545"/>
          </a:xfrm>
          <a:prstGeom prst="rect">
            <a:avLst/>
          </a:prstGeom>
          <a:noFill/>
        </p:spPr>
        <p:txBody>
          <a:bodyPr wrap="square" rtlCol="0">
            <a:spAutoFit/>
          </a:bodyPr>
          <a:lstStyle/>
          <a:p>
            <a:r>
              <a:rPr lang="en-US" altLang="zh-CN" sz="2000" dirty="0">
                <a:latin typeface="+mn-ea"/>
              </a:rPr>
              <a:t>Class tree</a:t>
            </a:r>
          </a:p>
          <a:p>
            <a:r>
              <a:rPr lang="en-US" altLang="zh-CN" sz="2000" dirty="0">
                <a:latin typeface="+mn-ea"/>
              </a:rPr>
              <a:t>{</a:t>
            </a:r>
          </a:p>
          <a:p>
            <a:r>
              <a:rPr lang="en-US" altLang="zh-CN" sz="2000" dirty="0" err="1">
                <a:latin typeface="+mn-ea"/>
              </a:rPr>
              <a:t>treeNode</a:t>
            </a:r>
            <a:r>
              <a:rPr lang="zh-CN" altLang="en-US" sz="2000" dirty="0">
                <a:latin typeface="+mn-ea"/>
              </a:rPr>
              <a:t>*</a:t>
            </a:r>
            <a:r>
              <a:rPr lang="en-US" altLang="zh-CN" sz="2000" dirty="0">
                <a:latin typeface="+mn-ea"/>
              </a:rPr>
              <a:t> </a:t>
            </a:r>
            <a:r>
              <a:rPr lang="en-US" altLang="zh-CN" sz="2000" dirty="0" err="1">
                <a:latin typeface="+mn-ea"/>
              </a:rPr>
              <a:t>theTreeRoot</a:t>
            </a:r>
            <a:r>
              <a:rPr lang="zh-CN" altLang="en-US" sz="2000" dirty="0">
                <a:latin typeface="+mn-ea"/>
              </a:rPr>
              <a:t>；</a:t>
            </a:r>
            <a:endParaRPr lang="en-US" altLang="zh-CN" sz="2000" dirty="0">
              <a:latin typeface="+mn-ea"/>
            </a:endParaRPr>
          </a:p>
          <a:p>
            <a:r>
              <a:rPr lang="en-US" altLang="zh-CN" sz="2000" dirty="0">
                <a:latin typeface="+mn-ea"/>
              </a:rPr>
              <a:t>Public</a:t>
            </a:r>
            <a:r>
              <a:rPr lang="zh-CN" altLang="en-US" sz="2000" dirty="0">
                <a:latin typeface="+mn-ea"/>
              </a:rPr>
              <a:t>：</a:t>
            </a:r>
            <a:endParaRPr lang="en-US" altLang="zh-CN" sz="2000" dirty="0">
              <a:latin typeface="+mn-ea"/>
            </a:endParaRPr>
          </a:p>
          <a:p>
            <a:r>
              <a:rPr lang="en-US" altLang="zh-CN" sz="2000" dirty="0">
                <a:latin typeface="+mn-ea"/>
              </a:rPr>
              <a:t>tree( );</a:t>
            </a:r>
          </a:p>
          <a:p>
            <a:r>
              <a:rPr lang="en-US" altLang="zh-CN" sz="2000" dirty="0">
                <a:latin typeface="+mn-ea"/>
              </a:rPr>
              <a:t>Void </a:t>
            </a:r>
            <a:r>
              <a:rPr lang="en-US" altLang="zh-CN" sz="2000" dirty="0" err="1">
                <a:latin typeface="+mn-ea"/>
              </a:rPr>
              <a:t>buildTree</a:t>
            </a:r>
            <a:r>
              <a:rPr lang="zh-CN" altLang="en-US" sz="2000" dirty="0">
                <a:latin typeface="+mn-ea"/>
              </a:rPr>
              <a:t>（</a:t>
            </a:r>
            <a:r>
              <a:rPr lang="en-US" altLang="zh-CN" sz="2000" dirty="0">
                <a:latin typeface="+mn-ea"/>
              </a:rPr>
              <a:t>char order[ ]</a:t>
            </a:r>
            <a:r>
              <a:rPr lang="zh-CN" altLang="en-US" sz="2000" dirty="0">
                <a:latin typeface="+mn-ea"/>
              </a:rPr>
              <a:t>）；</a:t>
            </a:r>
            <a:endParaRPr lang="en-US" altLang="zh-CN" sz="2000" dirty="0">
              <a:latin typeface="+mn-ea"/>
            </a:endParaRPr>
          </a:p>
          <a:p>
            <a:r>
              <a:rPr lang="en-US" altLang="zh-CN" sz="2000" dirty="0" err="1">
                <a:latin typeface="+mn-ea"/>
              </a:rPr>
              <a:t>aComplex</a:t>
            </a:r>
            <a:r>
              <a:rPr lang="en-US" altLang="zh-CN" sz="2000" dirty="0">
                <a:latin typeface="+mn-ea"/>
              </a:rPr>
              <a:t> </a:t>
            </a:r>
            <a:r>
              <a:rPr lang="en-US" altLang="zh-CN" sz="2000" dirty="0" err="1">
                <a:latin typeface="+mn-ea"/>
              </a:rPr>
              <a:t>getAns</a:t>
            </a:r>
            <a:r>
              <a:rPr lang="en-US" altLang="zh-CN" sz="2000" dirty="0">
                <a:latin typeface="+mn-ea"/>
              </a:rPr>
              <a:t>(</a:t>
            </a:r>
            <a:r>
              <a:rPr lang="zh-CN" altLang="en-US" sz="2000" dirty="0">
                <a:latin typeface="+mn-ea"/>
              </a:rPr>
              <a:t> </a:t>
            </a:r>
            <a:r>
              <a:rPr lang="en-US" altLang="zh-CN" sz="2000" dirty="0">
                <a:latin typeface="+mn-ea"/>
              </a:rPr>
              <a:t>);</a:t>
            </a:r>
          </a:p>
          <a:p>
            <a:r>
              <a:rPr lang="en-US" altLang="zh-CN" sz="2000" dirty="0">
                <a:latin typeface="+mn-ea"/>
              </a:rPr>
              <a:t>}</a:t>
            </a:r>
            <a:r>
              <a:rPr lang="zh-CN" altLang="en-US" sz="2000" dirty="0">
                <a:latin typeface="+mn-ea"/>
              </a:rPr>
              <a:t>；</a:t>
            </a:r>
          </a:p>
        </p:txBody>
      </p:sp>
      <p:pic>
        <p:nvPicPr>
          <p:cNvPr id="9" name="图片 8">
            <a:extLst>
              <a:ext uri="{FF2B5EF4-FFF2-40B4-BE49-F238E27FC236}">
                <a16:creationId xmlns:a16="http://schemas.microsoft.com/office/drawing/2014/main" id="{C96F5D5D-1303-4F55-9489-E3258EBAE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042" y="698757"/>
            <a:ext cx="1587242" cy="1587242"/>
          </a:xfrm>
          <a:prstGeom prst="rect">
            <a:avLst/>
          </a:prstGeom>
        </p:spPr>
      </p:pic>
      <p:sp>
        <p:nvSpPr>
          <p:cNvPr id="5" name="文本框 4">
            <a:extLst>
              <a:ext uri="{FF2B5EF4-FFF2-40B4-BE49-F238E27FC236}">
                <a16:creationId xmlns:a16="http://schemas.microsoft.com/office/drawing/2014/main" id="{5EF364E6-33FC-498E-878E-4F4CA5F45841}"/>
              </a:ext>
            </a:extLst>
          </p:cNvPr>
          <p:cNvSpPr txBox="1"/>
          <p:nvPr/>
        </p:nvSpPr>
        <p:spPr>
          <a:xfrm>
            <a:off x="7968343" y="2569374"/>
            <a:ext cx="3394788" cy="2308324"/>
          </a:xfrm>
          <a:prstGeom prst="rect">
            <a:avLst/>
          </a:prstGeom>
          <a:noFill/>
        </p:spPr>
        <p:txBody>
          <a:bodyPr wrap="square" rtlCol="0">
            <a:spAutoFit/>
          </a:bodyPr>
          <a:lstStyle/>
          <a:p>
            <a:r>
              <a:rPr lang="en-US" altLang="zh-CN" sz="2400" dirty="0">
                <a:latin typeface="+mn-ea"/>
              </a:rPr>
              <a:t>Class </a:t>
            </a:r>
            <a:r>
              <a:rPr lang="en-US" altLang="zh-CN" sz="2400" dirty="0" err="1">
                <a:latin typeface="+mn-ea"/>
              </a:rPr>
              <a:t>operateProgram</a:t>
            </a:r>
            <a:endParaRPr lang="en-US" altLang="zh-CN" sz="2400" dirty="0">
              <a:latin typeface="+mn-ea"/>
            </a:endParaRPr>
          </a:p>
          <a:p>
            <a:r>
              <a:rPr lang="en-US" altLang="zh-CN" sz="2400" dirty="0">
                <a:latin typeface="+mn-ea"/>
              </a:rPr>
              <a:t>{</a:t>
            </a:r>
          </a:p>
          <a:p>
            <a:r>
              <a:rPr lang="en-US" altLang="zh-CN" sz="2400" dirty="0">
                <a:latin typeface="+mn-ea"/>
              </a:rPr>
              <a:t>Public</a:t>
            </a:r>
            <a:r>
              <a:rPr lang="zh-CN" altLang="en-US" sz="2400" dirty="0">
                <a:latin typeface="+mn-ea"/>
              </a:rPr>
              <a:t>：</a:t>
            </a:r>
            <a:endParaRPr lang="en-US" altLang="zh-CN" sz="2400" dirty="0">
              <a:latin typeface="+mn-ea"/>
            </a:endParaRPr>
          </a:p>
          <a:p>
            <a:r>
              <a:rPr lang="en-US" altLang="zh-CN" sz="2400" dirty="0">
                <a:latin typeface="+mn-ea"/>
              </a:rPr>
              <a:t>Void </a:t>
            </a:r>
            <a:r>
              <a:rPr lang="en-US" altLang="zh-CN" sz="2400" dirty="0" err="1">
                <a:latin typeface="+mn-ea"/>
              </a:rPr>
              <a:t>startPro</a:t>
            </a:r>
            <a:r>
              <a:rPr lang="en-US" altLang="zh-CN" sz="2400" dirty="0">
                <a:latin typeface="+mn-ea"/>
              </a:rPr>
              <a:t>( );</a:t>
            </a:r>
          </a:p>
          <a:p>
            <a:r>
              <a:rPr lang="en-US" altLang="zh-CN" sz="2400" dirty="0">
                <a:latin typeface="+mn-ea"/>
              </a:rPr>
              <a:t>Void </a:t>
            </a:r>
            <a:r>
              <a:rPr lang="en-US" altLang="zh-CN" sz="2400" dirty="0" err="1">
                <a:latin typeface="+mn-ea"/>
              </a:rPr>
              <a:t>startCalculator</a:t>
            </a:r>
            <a:r>
              <a:rPr lang="en-US" altLang="zh-CN" sz="2400" dirty="0">
                <a:latin typeface="+mn-ea"/>
              </a:rPr>
              <a:t>( );</a:t>
            </a:r>
            <a:br>
              <a:rPr lang="en-US" altLang="zh-CN" sz="2400" dirty="0">
                <a:latin typeface="+mn-ea"/>
              </a:rPr>
            </a:br>
            <a:r>
              <a:rPr lang="en-US" altLang="zh-CN" sz="2400" dirty="0">
                <a:latin typeface="+mn-ea"/>
              </a:rPr>
              <a:t>};</a:t>
            </a:r>
            <a:endParaRPr lang="zh-CN" altLang="en-US" sz="2400" dirty="0">
              <a:latin typeface="+mn-ea"/>
            </a:endParaRPr>
          </a:p>
        </p:txBody>
      </p:sp>
    </p:spTree>
    <p:extLst>
      <p:ext uri="{BB962C8B-B14F-4D97-AF65-F5344CB8AC3E}">
        <p14:creationId xmlns:p14="http://schemas.microsoft.com/office/powerpoint/2010/main" val="3451973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CEB44-FA2A-4A71-AB6D-9F78D1A6B357}"/>
              </a:ext>
            </a:extLst>
          </p:cNvPr>
          <p:cNvSpPr>
            <a:spLocks noGrp="1"/>
          </p:cNvSpPr>
          <p:nvPr>
            <p:ph type="ctrTitle"/>
          </p:nvPr>
        </p:nvSpPr>
        <p:spPr>
          <a:xfrm>
            <a:off x="2225040" y="1554480"/>
            <a:ext cx="7640320" cy="2001519"/>
          </a:xfrm>
        </p:spPr>
        <p:txBody>
          <a:bodyPr>
            <a:normAutofit/>
          </a:bodyPr>
          <a:lstStyle/>
          <a:p>
            <a:r>
              <a:rPr lang="zh-CN" altLang="en-US" sz="11500" dirty="0">
                <a:latin typeface="方正舒体" panose="02010601030101010101" pitchFamily="2" charset="-122"/>
                <a:ea typeface="方正舒体" panose="02010601030101010101" pitchFamily="2" charset="-122"/>
              </a:rPr>
              <a:t>预期效果</a:t>
            </a:r>
          </a:p>
        </p:txBody>
      </p:sp>
    </p:spTree>
    <p:extLst>
      <p:ext uri="{BB962C8B-B14F-4D97-AF65-F5344CB8AC3E}">
        <p14:creationId xmlns:p14="http://schemas.microsoft.com/office/powerpoint/2010/main" val="248021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13C44-D2EB-41CE-91DC-5CDDC669BE7F}"/>
              </a:ext>
            </a:extLst>
          </p:cNvPr>
          <p:cNvSpPr>
            <a:spLocks noGrp="1"/>
          </p:cNvSpPr>
          <p:nvPr>
            <p:ph type="title"/>
          </p:nvPr>
        </p:nvSpPr>
        <p:spPr/>
        <p:txBody>
          <a:bodyPr/>
          <a:lstStyle/>
          <a:p>
            <a:r>
              <a:rPr lang="zh-CN" altLang="en-US" dirty="0"/>
              <a:t>预期效果</a:t>
            </a:r>
          </a:p>
        </p:txBody>
      </p:sp>
      <p:sp>
        <p:nvSpPr>
          <p:cNvPr id="3" name="内容占位符 2">
            <a:extLst>
              <a:ext uri="{FF2B5EF4-FFF2-40B4-BE49-F238E27FC236}">
                <a16:creationId xmlns:a16="http://schemas.microsoft.com/office/drawing/2014/main" id="{B2D0EB03-4E4A-44DE-BE69-B70158159B81}"/>
              </a:ext>
            </a:extLst>
          </p:cNvPr>
          <p:cNvSpPr>
            <a:spLocks noGrp="1"/>
          </p:cNvSpPr>
          <p:nvPr>
            <p:ph idx="1"/>
          </p:nvPr>
        </p:nvSpPr>
        <p:spPr>
          <a:xfrm>
            <a:off x="1295401" y="2556932"/>
            <a:ext cx="9601196" cy="2790320"/>
          </a:xfrm>
        </p:spPr>
        <p:txBody>
          <a:bodyPr>
            <a:normAutofit/>
          </a:bodyPr>
          <a:lstStyle/>
          <a:p>
            <a:r>
              <a:rPr lang="zh-CN" altLang="en-US" dirty="0"/>
              <a:t>能正确的判断表达式的正误并找到错误处</a:t>
            </a:r>
            <a:endParaRPr lang="en-US" altLang="zh-CN" dirty="0"/>
          </a:p>
          <a:p>
            <a:r>
              <a:rPr lang="zh-CN" altLang="en-US" dirty="0"/>
              <a:t>能正确的进行计算并保留小数点后六位有效数字</a:t>
            </a:r>
            <a:endParaRPr lang="en-US" altLang="zh-CN" dirty="0"/>
          </a:p>
          <a:p>
            <a:r>
              <a:rPr lang="zh-CN" altLang="en-US" dirty="0"/>
              <a:t>能进行上翻下翻的操作，并能连续上翻下翻</a:t>
            </a:r>
            <a:endParaRPr lang="en-US" altLang="zh-CN" dirty="0"/>
          </a:p>
          <a:p>
            <a:r>
              <a:rPr lang="zh-CN" altLang="en-US" dirty="0"/>
              <a:t>能查看最近五个计算完成过的表达式</a:t>
            </a:r>
            <a:endParaRPr lang="en-US" altLang="zh-CN" dirty="0"/>
          </a:p>
          <a:p>
            <a:r>
              <a:rPr lang="zh-CN" altLang="en-US" dirty="0"/>
              <a:t>能正确计算拓展功能中的要求</a:t>
            </a:r>
            <a:r>
              <a:rPr lang="en-US" altLang="zh-CN" dirty="0"/>
              <a:t>…</a:t>
            </a:r>
          </a:p>
        </p:txBody>
      </p:sp>
      <p:pic>
        <p:nvPicPr>
          <p:cNvPr id="5" name="图片 4">
            <a:extLst>
              <a:ext uri="{FF2B5EF4-FFF2-40B4-BE49-F238E27FC236}">
                <a16:creationId xmlns:a16="http://schemas.microsoft.com/office/drawing/2014/main" id="{1228BCA1-5ED4-4308-B9D8-FEBA19C8C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335" y="2556932"/>
            <a:ext cx="1426262" cy="3476120"/>
          </a:xfrm>
          <a:prstGeom prst="rect">
            <a:avLst/>
          </a:prstGeom>
        </p:spPr>
      </p:pic>
    </p:spTree>
    <p:extLst>
      <p:ext uri="{BB962C8B-B14F-4D97-AF65-F5344CB8AC3E}">
        <p14:creationId xmlns:p14="http://schemas.microsoft.com/office/powerpoint/2010/main" val="315364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CEB44-FA2A-4A71-AB6D-9F78D1A6B357}"/>
              </a:ext>
            </a:extLst>
          </p:cNvPr>
          <p:cNvSpPr>
            <a:spLocks noGrp="1"/>
          </p:cNvSpPr>
          <p:nvPr>
            <p:ph type="ctrTitle"/>
          </p:nvPr>
        </p:nvSpPr>
        <p:spPr>
          <a:xfrm>
            <a:off x="2225040" y="1554480"/>
            <a:ext cx="7640320" cy="2001519"/>
          </a:xfrm>
        </p:spPr>
        <p:txBody>
          <a:bodyPr>
            <a:normAutofit/>
          </a:bodyPr>
          <a:lstStyle/>
          <a:p>
            <a:r>
              <a:rPr lang="zh-CN" altLang="en-US" sz="11500" dirty="0">
                <a:latin typeface="方正舒体" panose="02010601030101010101" pitchFamily="2" charset="-122"/>
                <a:ea typeface="方正舒体" panose="02010601030101010101" pitchFamily="2" charset="-122"/>
              </a:rPr>
              <a:t>使用指南</a:t>
            </a:r>
          </a:p>
        </p:txBody>
      </p:sp>
    </p:spTree>
    <p:extLst>
      <p:ext uri="{BB962C8B-B14F-4D97-AF65-F5344CB8AC3E}">
        <p14:creationId xmlns:p14="http://schemas.microsoft.com/office/powerpoint/2010/main" val="4250051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A1501C-E4FD-48C9-896A-17C31130A642}"/>
              </a:ext>
            </a:extLst>
          </p:cNvPr>
          <p:cNvSpPr>
            <a:spLocks noGrp="1"/>
          </p:cNvSpPr>
          <p:nvPr>
            <p:ph type="title"/>
          </p:nvPr>
        </p:nvSpPr>
        <p:spPr/>
        <p:txBody>
          <a:bodyPr/>
          <a:lstStyle/>
          <a:p>
            <a:r>
              <a:rPr lang="zh-CN" altLang="en-US" dirty="0"/>
              <a:t>使用指南</a:t>
            </a:r>
          </a:p>
        </p:txBody>
      </p:sp>
      <p:pic>
        <p:nvPicPr>
          <p:cNvPr id="7" name="图片 6">
            <a:extLst>
              <a:ext uri="{FF2B5EF4-FFF2-40B4-BE49-F238E27FC236}">
                <a16:creationId xmlns:a16="http://schemas.microsoft.com/office/drawing/2014/main" id="{E76CC6AC-2DA3-44BF-A286-EF9CF6DA1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2552408"/>
            <a:ext cx="6991350" cy="3152775"/>
          </a:xfrm>
          <a:prstGeom prst="rect">
            <a:avLst/>
          </a:prstGeom>
        </p:spPr>
      </p:pic>
      <p:sp>
        <p:nvSpPr>
          <p:cNvPr id="8" name="文本框 7">
            <a:extLst>
              <a:ext uri="{FF2B5EF4-FFF2-40B4-BE49-F238E27FC236}">
                <a16:creationId xmlns:a16="http://schemas.microsoft.com/office/drawing/2014/main" id="{1E5D2FA8-AF8D-45F2-BEBA-83BD7061BD82}"/>
              </a:ext>
            </a:extLst>
          </p:cNvPr>
          <p:cNvSpPr txBox="1"/>
          <p:nvPr/>
        </p:nvSpPr>
        <p:spPr>
          <a:xfrm>
            <a:off x="8724122" y="2864498"/>
            <a:ext cx="2332653" cy="707886"/>
          </a:xfrm>
          <a:prstGeom prst="rect">
            <a:avLst/>
          </a:prstGeom>
          <a:noFill/>
        </p:spPr>
        <p:txBody>
          <a:bodyPr wrap="square" rtlCol="0">
            <a:spAutoFit/>
          </a:bodyPr>
          <a:lstStyle/>
          <a:p>
            <a:r>
              <a:rPr lang="zh-CN" altLang="en-US" sz="4000" dirty="0">
                <a:latin typeface="+mn-ea"/>
              </a:rPr>
              <a:t>进入程序</a:t>
            </a:r>
          </a:p>
        </p:txBody>
      </p:sp>
    </p:spTree>
    <p:extLst>
      <p:ext uri="{BB962C8B-B14F-4D97-AF65-F5344CB8AC3E}">
        <p14:creationId xmlns:p14="http://schemas.microsoft.com/office/powerpoint/2010/main" val="3751388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0D24D-E5FA-46B7-8526-E29AE1BDF4CC}"/>
              </a:ext>
            </a:extLst>
          </p:cNvPr>
          <p:cNvSpPr>
            <a:spLocks noGrp="1"/>
          </p:cNvSpPr>
          <p:nvPr>
            <p:ph type="title"/>
          </p:nvPr>
        </p:nvSpPr>
        <p:spPr/>
        <p:txBody>
          <a:bodyPr/>
          <a:lstStyle/>
          <a:p>
            <a:r>
              <a:rPr lang="zh-CN" altLang="en-US" dirty="0"/>
              <a:t>使用指南</a:t>
            </a:r>
          </a:p>
        </p:txBody>
      </p:sp>
      <p:pic>
        <p:nvPicPr>
          <p:cNvPr id="5" name="内容占位符 4">
            <a:extLst>
              <a:ext uri="{FF2B5EF4-FFF2-40B4-BE49-F238E27FC236}">
                <a16:creationId xmlns:a16="http://schemas.microsoft.com/office/drawing/2014/main" id="{54A1F738-8487-4192-A18E-DF0ED246B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82818"/>
            <a:ext cx="6900423" cy="3317875"/>
          </a:xfrm>
        </p:spPr>
      </p:pic>
      <p:sp>
        <p:nvSpPr>
          <p:cNvPr id="6" name="文本框 5">
            <a:extLst>
              <a:ext uri="{FF2B5EF4-FFF2-40B4-BE49-F238E27FC236}">
                <a16:creationId xmlns:a16="http://schemas.microsoft.com/office/drawing/2014/main" id="{B8A9C3EF-C84A-4C4E-BCCF-4F219A839E48}"/>
              </a:ext>
            </a:extLst>
          </p:cNvPr>
          <p:cNvSpPr txBox="1"/>
          <p:nvPr/>
        </p:nvSpPr>
        <p:spPr>
          <a:xfrm>
            <a:off x="8388220" y="3312367"/>
            <a:ext cx="3191070" cy="954107"/>
          </a:xfrm>
          <a:prstGeom prst="rect">
            <a:avLst/>
          </a:prstGeom>
          <a:noFill/>
        </p:spPr>
        <p:txBody>
          <a:bodyPr wrap="square" rtlCol="0">
            <a:spAutoFit/>
          </a:bodyPr>
          <a:lstStyle/>
          <a:p>
            <a:r>
              <a:rPr lang="zh-CN" altLang="en-US" sz="2800" dirty="0">
                <a:latin typeface="+mn-ea"/>
              </a:rPr>
              <a:t>输入</a:t>
            </a:r>
            <a:r>
              <a:rPr lang="en-US" altLang="zh-CN" sz="2800" dirty="0" err="1">
                <a:latin typeface="+mn-ea"/>
              </a:rPr>
              <a:t>myCalculator</a:t>
            </a:r>
            <a:endParaRPr lang="en-US" altLang="zh-CN" sz="2800" dirty="0">
              <a:latin typeface="+mn-ea"/>
            </a:endParaRPr>
          </a:p>
          <a:p>
            <a:r>
              <a:rPr lang="zh-CN" altLang="en-US" sz="2800" dirty="0">
                <a:latin typeface="+mn-ea"/>
              </a:rPr>
              <a:t>进入复数计算器</a:t>
            </a:r>
          </a:p>
        </p:txBody>
      </p:sp>
    </p:spTree>
    <p:extLst>
      <p:ext uri="{BB962C8B-B14F-4D97-AF65-F5344CB8AC3E}">
        <p14:creationId xmlns:p14="http://schemas.microsoft.com/office/powerpoint/2010/main" val="682734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3CC4B-F5CF-4431-BCB7-CC019B152B64}"/>
              </a:ext>
            </a:extLst>
          </p:cNvPr>
          <p:cNvSpPr>
            <a:spLocks noGrp="1"/>
          </p:cNvSpPr>
          <p:nvPr>
            <p:ph type="title"/>
          </p:nvPr>
        </p:nvSpPr>
        <p:spPr/>
        <p:txBody>
          <a:bodyPr/>
          <a:lstStyle/>
          <a:p>
            <a:r>
              <a:rPr lang="zh-CN" altLang="en-US" dirty="0"/>
              <a:t>使用指南</a:t>
            </a:r>
          </a:p>
        </p:txBody>
      </p:sp>
      <p:pic>
        <p:nvPicPr>
          <p:cNvPr id="23" name="内容占位符 4">
            <a:extLst>
              <a:ext uri="{FF2B5EF4-FFF2-40B4-BE49-F238E27FC236}">
                <a16:creationId xmlns:a16="http://schemas.microsoft.com/office/drawing/2014/main" id="{1BF9FE46-A7F9-418B-92B6-1B04BE3C43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762250"/>
            <a:ext cx="6924675" cy="1333500"/>
          </a:xfrm>
          <a:prstGeom prst="rect">
            <a:avLst/>
          </a:prstGeom>
        </p:spPr>
      </p:pic>
      <p:pic>
        <p:nvPicPr>
          <p:cNvPr id="24" name="图片 23">
            <a:extLst>
              <a:ext uri="{FF2B5EF4-FFF2-40B4-BE49-F238E27FC236}">
                <a16:creationId xmlns:a16="http://schemas.microsoft.com/office/drawing/2014/main" id="{99EA9D34-AC5A-460C-9F58-FE8698459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610" y="4709886"/>
            <a:ext cx="4594353" cy="1303867"/>
          </a:xfrm>
          <a:prstGeom prst="rect">
            <a:avLst/>
          </a:prstGeom>
        </p:spPr>
      </p:pic>
      <p:pic>
        <p:nvPicPr>
          <p:cNvPr id="25" name="图片 24">
            <a:extLst>
              <a:ext uri="{FF2B5EF4-FFF2-40B4-BE49-F238E27FC236}">
                <a16:creationId xmlns:a16="http://schemas.microsoft.com/office/drawing/2014/main" id="{2059F96D-52A6-4DDC-A3D4-C87FF4069D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4648" y="4576667"/>
            <a:ext cx="4171950" cy="1333500"/>
          </a:xfrm>
          <a:prstGeom prst="rect">
            <a:avLst/>
          </a:prstGeom>
        </p:spPr>
      </p:pic>
      <p:sp>
        <p:nvSpPr>
          <p:cNvPr id="26" name="文本框 25">
            <a:extLst>
              <a:ext uri="{FF2B5EF4-FFF2-40B4-BE49-F238E27FC236}">
                <a16:creationId xmlns:a16="http://schemas.microsoft.com/office/drawing/2014/main" id="{8A5C8826-BFDC-4F01-8BBC-93A0CD3AC176}"/>
              </a:ext>
            </a:extLst>
          </p:cNvPr>
          <p:cNvSpPr txBox="1"/>
          <p:nvPr/>
        </p:nvSpPr>
        <p:spPr>
          <a:xfrm>
            <a:off x="8810623" y="2951214"/>
            <a:ext cx="2321765" cy="1200329"/>
          </a:xfrm>
          <a:prstGeom prst="rect">
            <a:avLst/>
          </a:prstGeom>
          <a:noFill/>
        </p:spPr>
        <p:txBody>
          <a:bodyPr wrap="square" rtlCol="0">
            <a:spAutoFit/>
          </a:bodyPr>
          <a:lstStyle/>
          <a:p>
            <a:r>
              <a:rPr lang="zh-CN" altLang="en-US" sz="2400" dirty="0"/>
              <a:t>计算</a:t>
            </a:r>
            <a:endParaRPr lang="en-US" altLang="zh-CN" sz="2400" dirty="0"/>
          </a:p>
          <a:p>
            <a:r>
              <a:rPr lang="zh-CN" altLang="en-US" sz="2400" dirty="0"/>
              <a:t>纠错</a:t>
            </a:r>
            <a:endParaRPr lang="en-US" altLang="zh-CN" sz="2400" dirty="0"/>
          </a:p>
          <a:p>
            <a:r>
              <a:rPr lang="zh-CN" altLang="en-US" sz="2400" dirty="0"/>
              <a:t>比较复数模长</a:t>
            </a:r>
          </a:p>
        </p:txBody>
      </p:sp>
    </p:spTree>
    <p:extLst>
      <p:ext uri="{BB962C8B-B14F-4D97-AF65-F5344CB8AC3E}">
        <p14:creationId xmlns:p14="http://schemas.microsoft.com/office/powerpoint/2010/main" val="132446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CEB44-FA2A-4A71-AB6D-9F78D1A6B357}"/>
              </a:ext>
            </a:extLst>
          </p:cNvPr>
          <p:cNvSpPr>
            <a:spLocks noGrp="1"/>
          </p:cNvSpPr>
          <p:nvPr>
            <p:ph type="ctrTitle"/>
          </p:nvPr>
        </p:nvSpPr>
        <p:spPr>
          <a:xfrm>
            <a:off x="2225040" y="1554480"/>
            <a:ext cx="7640320" cy="2001519"/>
          </a:xfrm>
        </p:spPr>
        <p:txBody>
          <a:bodyPr>
            <a:normAutofit/>
          </a:bodyPr>
          <a:lstStyle/>
          <a:p>
            <a:r>
              <a:rPr lang="zh-CN" altLang="en-US" sz="11500" dirty="0">
                <a:latin typeface="方正舒体" panose="02010601030101010101" pitchFamily="2" charset="-122"/>
                <a:ea typeface="方正舒体" panose="02010601030101010101" pitchFamily="2" charset="-122"/>
              </a:rPr>
              <a:t>需求分析</a:t>
            </a:r>
          </a:p>
        </p:txBody>
      </p:sp>
    </p:spTree>
    <p:extLst>
      <p:ext uri="{BB962C8B-B14F-4D97-AF65-F5344CB8AC3E}">
        <p14:creationId xmlns:p14="http://schemas.microsoft.com/office/powerpoint/2010/main" val="4014111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8C118-B406-45DB-8C54-622186E950A5}"/>
              </a:ext>
            </a:extLst>
          </p:cNvPr>
          <p:cNvSpPr>
            <a:spLocks noGrp="1"/>
          </p:cNvSpPr>
          <p:nvPr>
            <p:ph type="title"/>
          </p:nvPr>
        </p:nvSpPr>
        <p:spPr/>
        <p:txBody>
          <a:bodyPr/>
          <a:lstStyle/>
          <a:p>
            <a:r>
              <a:rPr lang="zh-CN" altLang="en-US" dirty="0"/>
              <a:t>使用指南</a:t>
            </a:r>
          </a:p>
        </p:txBody>
      </p:sp>
      <p:pic>
        <p:nvPicPr>
          <p:cNvPr id="4" name="内容占位符 3">
            <a:extLst>
              <a:ext uri="{FF2B5EF4-FFF2-40B4-BE49-F238E27FC236}">
                <a16:creationId xmlns:a16="http://schemas.microsoft.com/office/drawing/2014/main" id="{14CC34AC-C6AF-4B02-9CB5-DA4086AEA1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5668" y="4572002"/>
            <a:ext cx="4191000" cy="1171575"/>
          </a:xfrm>
          <a:prstGeom prst="rect">
            <a:avLst/>
          </a:prstGeom>
        </p:spPr>
      </p:pic>
      <p:pic>
        <p:nvPicPr>
          <p:cNvPr id="5" name="图片 4">
            <a:extLst>
              <a:ext uri="{FF2B5EF4-FFF2-40B4-BE49-F238E27FC236}">
                <a16:creationId xmlns:a16="http://schemas.microsoft.com/office/drawing/2014/main" id="{EF7E21F8-7AB6-4D74-9C46-F2FBF1E0C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668" y="2644935"/>
            <a:ext cx="4114800" cy="1400175"/>
          </a:xfrm>
          <a:prstGeom prst="rect">
            <a:avLst/>
          </a:prstGeom>
        </p:spPr>
      </p:pic>
      <p:sp>
        <p:nvSpPr>
          <p:cNvPr id="9" name="文本框 8">
            <a:extLst>
              <a:ext uri="{FF2B5EF4-FFF2-40B4-BE49-F238E27FC236}">
                <a16:creationId xmlns:a16="http://schemas.microsoft.com/office/drawing/2014/main" id="{B055D7C9-A27C-44BA-BB0E-CCD918393326}"/>
              </a:ext>
            </a:extLst>
          </p:cNvPr>
          <p:cNvSpPr txBox="1"/>
          <p:nvPr/>
        </p:nvSpPr>
        <p:spPr>
          <a:xfrm>
            <a:off x="1362269" y="2911151"/>
            <a:ext cx="5047862" cy="2677656"/>
          </a:xfrm>
          <a:prstGeom prst="rect">
            <a:avLst/>
          </a:prstGeom>
          <a:noFill/>
        </p:spPr>
        <p:txBody>
          <a:bodyPr wrap="square" rtlCol="0">
            <a:spAutoFit/>
          </a:bodyPr>
          <a:lstStyle/>
          <a:p>
            <a:r>
              <a:rPr lang="zh-CN" altLang="en-US" sz="2400" dirty="0"/>
              <a:t>求复数之间距离</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将复数转化为指数形式：</a:t>
            </a:r>
            <a:r>
              <a:rPr lang="en-US" altLang="zh-CN" sz="2400" dirty="0"/>
              <a:t>A</a:t>
            </a:r>
            <a:r>
              <a:rPr lang="zh-CN" altLang="en-US" sz="2400" dirty="0"/>
              <a:t>*</a:t>
            </a:r>
            <a:r>
              <a:rPr lang="en-US" altLang="zh-CN" sz="2400" dirty="0"/>
              <a:t>e^(xi</a:t>
            </a:r>
            <a:r>
              <a:rPr lang="zh-CN" altLang="en-US" sz="2400" dirty="0"/>
              <a:t>）</a:t>
            </a:r>
            <a:endParaRPr lang="en-US" altLang="zh-CN" sz="2400" dirty="0"/>
          </a:p>
        </p:txBody>
      </p:sp>
    </p:spTree>
    <p:extLst>
      <p:ext uri="{BB962C8B-B14F-4D97-AF65-F5344CB8AC3E}">
        <p14:creationId xmlns:p14="http://schemas.microsoft.com/office/powerpoint/2010/main" val="3504462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9637C-FA86-4657-B221-031753E2F9E6}"/>
              </a:ext>
            </a:extLst>
          </p:cNvPr>
          <p:cNvSpPr>
            <a:spLocks noGrp="1"/>
          </p:cNvSpPr>
          <p:nvPr>
            <p:ph type="title"/>
          </p:nvPr>
        </p:nvSpPr>
        <p:spPr/>
        <p:txBody>
          <a:bodyPr/>
          <a:lstStyle/>
          <a:p>
            <a:r>
              <a:rPr lang="zh-CN" altLang="en-US" dirty="0"/>
              <a:t>使用指南</a:t>
            </a:r>
          </a:p>
        </p:txBody>
      </p:sp>
      <p:pic>
        <p:nvPicPr>
          <p:cNvPr id="6" name="内容占位符 5">
            <a:extLst>
              <a:ext uri="{FF2B5EF4-FFF2-40B4-BE49-F238E27FC236}">
                <a16:creationId xmlns:a16="http://schemas.microsoft.com/office/drawing/2014/main" id="{47F643F6-202C-4EE3-8281-5A1E52480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98398" y="3291870"/>
            <a:ext cx="4038600" cy="2714625"/>
          </a:xfrm>
          <a:prstGeom prst="rect">
            <a:avLst/>
          </a:prstGeom>
        </p:spPr>
      </p:pic>
      <p:sp>
        <p:nvSpPr>
          <p:cNvPr id="8" name="文本框 7">
            <a:extLst>
              <a:ext uri="{FF2B5EF4-FFF2-40B4-BE49-F238E27FC236}">
                <a16:creationId xmlns:a16="http://schemas.microsoft.com/office/drawing/2014/main" id="{F8C8D392-C8C2-42C2-B186-E5F4785A671E}"/>
              </a:ext>
            </a:extLst>
          </p:cNvPr>
          <p:cNvSpPr txBox="1"/>
          <p:nvPr/>
        </p:nvSpPr>
        <p:spPr>
          <a:xfrm>
            <a:off x="1362269" y="2509016"/>
            <a:ext cx="10074729" cy="400110"/>
          </a:xfrm>
          <a:prstGeom prst="rect">
            <a:avLst/>
          </a:prstGeom>
          <a:noFill/>
        </p:spPr>
        <p:txBody>
          <a:bodyPr wrap="square" rtlCol="0">
            <a:spAutoFit/>
          </a:bodyPr>
          <a:lstStyle/>
          <a:p>
            <a:r>
              <a:rPr lang="zh-CN" altLang="en-US" sz="2000" dirty="0"/>
              <a:t>历史纪录（上限五条）</a:t>
            </a:r>
            <a:r>
              <a:rPr lang="en-US" altLang="zh-CN" sz="2000" dirty="0"/>
              <a:t>                                                             </a:t>
            </a:r>
            <a:r>
              <a:rPr lang="zh-CN" altLang="en-US" sz="2000" dirty="0"/>
              <a:t>翻滚记录操作</a:t>
            </a:r>
          </a:p>
        </p:txBody>
      </p:sp>
      <p:pic>
        <p:nvPicPr>
          <p:cNvPr id="4" name="图片 3">
            <a:extLst>
              <a:ext uri="{FF2B5EF4-FFF2-40B4-BE49-F238E27FC236}">
                <a16:creationId xmlns:a16="http://schemas.microsoft.com/office/drawing/2014/main" id="{9E41B91F-BD07-414E-B3FE-D3A817D66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2" y="3533776"/>
            <a:ext cx="4713511" cy="2342091"/>
          </a:xfrm>
          <a:prstGeom prst="rect">
            <a:avLst/>
          </a:prstGeom>
        </p:spPr>
      </p:pic>
    </p:spTree>
    <p:extLst>
      <p:ext uri="{BB962C8B-B14F-4D97-AF65-F5344CB8AC3E}">
        <p14:creationId xmlns:p14="http://schemas.microsoft.com/office/powerpoint/2010/main" val="3615101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6B22A-AF91-4F57-8245-8DC626C93C47}"/>
              </a:ext>
            </a:extLst>
          </p:cNvPr>
          <p:cNvSpPr>
            <a:spLocks noGrp="1"/>
          </p:cNvSpPr>
          <p:nvPr>
            <p:ph type="title"/>
          </p:nvPr>
        </p:nvSpPr>
        <p:spPr/>
        <p:txBody>
          <a:bodyPr/>
          <a:lstStyle/>
          <a:p>
            <a:r>
              <a:rPr lang="zh-CN" altLang="en-US"/>
              <a:t>使用指南</a:t>
            </a:r>
          </a:p>
        </p:txBody>
      </p:sp>
      <p:pic>
        <p:nvPicPr>
          <p:cNvPr id="4" name="内容占位符 3">
            <a:extLst>
              <a:ext uri="{FF2B5EF4-FFF2-40B4-BE49-F238E27FC236}">
                <a16:creationId xmlns:a16="http://schemas.microsoft.com/office/drawing/2014/main" id="{6546A1B1-6F9C-436E-8C20-7118331C6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078" y="2526771"/>
            <a:ext cx="10599575" cy="3080927"/>
          </a:xfrm>
          <a:prstGeom prst="rect">
            <a:avLst/>
          </a:prstGeom>
        </p:spPr>
      </p:pic>
      <p:sp>
        <p:nvSpPr>
          <p:cNvPr id="6" name="文本框 5">
            <a:extLst>
              <a:ext uri="{FF2B5EF4-FFF2-40B4-BE49-F238E27FC236}">
                <a16:creationId xmlns:a16="http://schemas.microsoft.com/office/drawing/2014/main" id="{A4563A06-AF13-4B05-9D23-EFC29B01C166}"/>
              </a:ext>
            </a:extLst>
          </p:cNvPr>
          <p:cNvSpPr txBox="1"/>
          <p:nvPr/>
        </p:nvSpPr>
        <p:spPr>
          <a:xfrm>
            <a:off x="1091682" y="5812971"/>
            <a:ext cx="7175240" cy="369332"/>
          </a:xfrm>
          <a:prstGeom prst="rect">
            <a:avLst/>
          </a:prstGeom>
          <a:noFill/>
        </p:spPr>
        <p:txBody>
          <a:bodyPr wrap="square" rtlCol="0">
            <a:spAutoFit/>
          </a:bodyPr>
          <a:lstStyle/>
          <a:p>
            <a:r>
              <a:rPr lang="zh-CN" altLang="en-US" dirty="0"/>
              <a:t>输入</a:t>
            </a:r>
            <a:r>
              <a:rPr lang="en-US" altLang="zh-CN" dirty="0"/>
              <a:t>quit </a:t>
            </a:r>
            <a:r>
              <a:rPr lang="zh-CN" altLang="en-US" dirty="0"/>
              <a:t>退出计算器                                输入</a:t>
            </a:r>
            <a:r>
              <a:rPr lang="en-US" altLang="zh-CN" dirty="0" err="1"/>
              <a:t>endpro</a:t>
            </a:r>
            <a:r>
              <a:rPr lang="zh-CN" altLang="en-US" dirty="0"/>
              <a:t>退出程序</a:t>
            </a:r>
          </a:p>
        </p:txBody>
      </p:sp>
    </p:spTree>
    <p:extLst>
      <p:ext uri="{BB962C8B-B14F-4D97-AF65-F5344CB8AC3E}">
        <p14:creationId xmlns:p14="http://schemas.microsoft.com/office/powerpoint/2010/main" val="2205960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F245C-6A24-44E3-B41C-48D1ED30B172}"/>
              </a:ext>
            </a:extLst>
          </p:cNvPr>
          <p:cNvSpPr>
            <a:spLocks noGrp="1"/>
          </p:cNvSpPr>
          <p:nvPr>
            <p:ph type="title"/>
          </p:nvPr>
        </p:nvSpPr>
        <p:spPr>
          <a:xfrm>
            <a:off x="1230088" y="2780523"/>
            <a:ext cx="9601196" cy="1296954"/>
          </a:xfrm>
        </p:spPr>
        <p:txBody>
          <a:bodyPr>
            <a:noAutofit/>
          </a:bodyPr>
          <a:lstStyle/>
          <a:p>
            <a:r>
              <a:rPr lang="en-US" altLang="zh-CN" sz="9600" dirty="0">
                <a:latin typeface="+mj-ea"/>
              </a:rPr>
              <a:t>THANKS</a:t>
            </a:r>
            <a:endParaRPr lang="zh-CN" altLang="en-US" sz="9600" dirty="0">
              <a:latin typeface="+mj-ea"/>
            </a:endParaRPr>
          </a:p>
        </p:txBody>
      </p:sp>
    </p:spTree>
    <p:extLst>
      <p:ext uri="{BB962C8B-B14F-4D97-AF65-F5344CB8AC3E}">
        <p14:creationId xmlns:p14="http://schemas.microsoft.com/office/powerpoint/2010/main" val="4216551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8E3CE-43C2-4B26-A03A-3208E9C52B04}"/>
              </a:ext>
            </a:extLst>
          </p:cNvPr>
          <p:cNvSpPr>
            <a:spLocks noGrp="1"/>
          </p:cNvSpPr>
          <p:nvPr>
            <p:ph type="title"/>
          </p:nvPr>
        </p:nvSpPr>
        <p:spPr/>
        <p:txBody>
          <a:bodyPr>
            <a:normAutofit/>
          </a:bodyPr>
          <a:lstStyle/>
          <a:p>
            <a:r>
              <a:rPr lang="zh-CN" altLang="en-US" sz="4800" dirty="0">
                <a:latin typeface="方正舒体" panose="02010601030101010101" pitchFamily="2" charset="-122"/>
                <a:ea typeface="方正舒体" panose="02010601030101010101" pitchFamily="2" charset="-122"/>
              </a:rPr>
              <a:t>需求分析</a:t>
            </a:r>
          </a:p>
        </p:txBody>
      </p:sp>
      <p:sp>
        <p:nvSpPr>
          <p:cNvPr id="3" name="内容占位符 2">
            <a:extLst>
              <a:ext uri="{FF2B5EF4-FFF2-40B4-BE49-F238E27FC236}">
                <a16:creationId xmlns:a16="http://schemas.microsoft.com/office/drawing/2014/main" id="{B5D2E3BE-ED8D-428F-B352-E0B04CEB5C9E}"/>
              </a:ext>
            </a:extLst>
          </p:cNvPr>
          <p:cNvSpPr>
            <a:spLocks noGrp="1"/>
          </p:cNvSpPr>
          <p:nvPr>
            <p:ph idx="1"/>
          </p:nvPr>
        </p:nvSpPr>
        <p:spPr>
          <a:xfrm>
            <a:off x="1295401" y="2519679"/>
            <a:ext cx="9601196" cy="3686389"/>
          </a:xfrm>
        </p:spPr>
        <p:txBody>
          <a:bodyPr>
            <a:normAutofit fontScale="70000" lnSpcReduction="20000"/>
          </a:bodyPr>
          <a:lstStyle/>
          <a:p>
            <a:r>
              <a:rPr lang="zh-CN" altLang="en-US" sz="4000" dirty="0"/>
              <a:t>基本要求</a:t>
            </a:r>
            <a:endParaRPr lang="en-US" altLang="zh-CN" sz="4000" dirty="0"/>
          </a:p>
          <a:p>
            <a:endParaRPr lang="en-US" altLang="zh-CN" sz="4000" dirty="0"/>
          </a:p>
          <a:p>
            <a:r>
              <a:rPr lang="zh-CN" altLang="en-US" sz="4000" dirty="0"/>
              <a:t>对输入合法性的判断</a:t>
            </a:r>
            <a:endParaRPr lang="en-US" altLang="zh-CN" sz="4000" dirty="0"/>
          </a:p>
          <a:p>
            <a:endParaRPr lang="en-US" altLang="zh-CN" sz="4000" dirty="0"/>
          </a:p>
          <a:p>
            <a:r>
              <a:rPr lang="zh-CN" altLang="en-US" sz="4000" dirty="0"/>
              <a:t>注意事项和流程</a:t>
            </a:r>
            <a:endParaRPr lang="en-US" altLang="zh-CN" sz="4000" dirty="0"/>
          </a:p>
          <a:p>
            <a:endParaRPr lang="en-US" altLang="zh-CN" sz="4000" dirty="0"/>
          </a:p>
          <a:p>
            <a:r>
              <a:rPr lang="zh-CN" altLang="en-US" sz="4000" dirty="0"/>
              <a:t>基本与拓展功能</a:t>
            </a:r>
            <a:endParaRPr lang="en-US" altLang="zh-CN" sz="4000" dirty="0"/>
          </a:p>
          <a:p>
            <a:endParaRPr lang="en-US" altLang="zh-CN" sz="4000" dirty="0"/>
          </a:p>
          <a:p>
            <a:endParaRPr lang="en-US" altLang="zh-CN" sz="4000" dirty="0"/>
          </a:p>
        </p:txBody>
      </p:sp>
      <p:pic>
        <p:nvPicPr>
          <p:cNvPr id="6" name="内容占位符 4">
            <a:extLst>
              <a:ext uri="{FF2B5EF4-FFF2-40B4-BE49-F238E27FC236}">
                <a16:creationId xmlns:a16="http://schemas.microsoft.com/office/drawing/2014/main" id="{F35F9A47-2738-464A-AA26-F7CE2EED2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7677" y="5322149"/>
            <a:ext cx="883920" cy="883920"/>
          </a:xfrm>
          <a:prstGeom prst="rect">
            <a:avLst/>
          </a:prstGeom>
        </p:spPr>
      </p:pic>
    </p:spTree>
    <p:extLst>
      <p:ext uri="{BB962C8B-B14F-4D97-AF65-F5344CB8AC3E}">
        <p14:creationId xmlns:p14="http://schemas.microsoft.com/office/powerpoint/2010/main" val="13066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8E3CE-43C2-4B26-A03A-3208E9C52B04}"/>
              </a:ext>
            </a:extLst>
          </p:cNvPr>
          <p:cNvSpPr>
            <a:spLocks noGrp="1"/>
          </p:cNvSpPr>
          <p:nvPr>
            <p:ph type="title"/>
          </p:nvPr>
        </p:nvSpPr>
        <p:spPr/>
        <p:txBody>
          <a:bodyPr>
            <a:normAutofit/>
          </a:bodyPr>
          <a:lstStyle/>
          <a:p>
            <a:r>
              <a:rPr lang="zh-CN" altLang="en-US" sz="4800" dirty="0">
                <a:latin typeface="方正舒体" panose="02010601030101010101" pitchFamily="2" charset="-122"/>
                <a:ea typeface="方正舒体" panose="02010601030101010101" pitchFamily="2" charset="-122"/>
              </a:rPr>
              <a:t>基本要求</a:t>
            </a:r>
          </a:p>
        </p:txBody>
      </p:sp>
      <p:sp>
        <p:nvSpPr>
          <p:cNvPr id="3" name="内容占位符 2">
            <a:extLst>
              <a:ext uri="{FF2B5EF4-FFF2-40B4-BE49-F238E27FC236}">
                <a16:creationId xmlns:a16="http://schemas.microsoft.com/office/drawing/2014/main" id="{B5D2E3BE-ED8D-428F-B352-E0B04CEB5C9E}"/>
              </a:ext>
            </a:extLst>
          </p:cNvPr>
          <p:cNvSpPr>
            <a:spLocks noGrp="1"/>
          </p:cNvSpPr>
          <p:nvPr>
            <p:ph idx="1"/>
          </p:nvPr>
        </p:nvSpPr>
        <p:spPr>
          <a:xfrm>
            <a:off x="1295401" y="2698584"/>
            <a:ext cx="10303563" cy="3085990"/>
          </a:xfrm>
        </p:spPr>
        <p:txBody>
          <a:bodyPr>
            <a:normAutofit/>
          </a:bodyPr>
          <a:lstStyle/>
          <a:p>
            <a:r>
              <a:rPr lang="zh-CN" altLang="en-US" sz="4000" dirty="0"/>
              <a:t>在</a:t>
            </a:r>
            <a:r>
              <a:rPr lang="en-US" altLang="zh-CN" sz="4000" dirty="0"/>
              <a:t>Linux</a:t>
            </a:r>
            <a:r>
              <a:rPr lang="zh-CN" altLang="en-US" sz="4000" dirty="0"/>
              <a:t>下实现复数计算器</a:t>
            </a:r>
            <a:endParaRPr lang="en-US" altLang="zh-CN" sz="4000" dirty="0"/>
          </a:p>
          <a:p>
            <a:r>
              <a:rPr lang="zh-CN" altLang="en-US" sz="4000" dirty="0"/>
              <a:t>支持的数据类型：复数、实数、纯虚数</a:t>
            </a:r>
            <a:endParaRPr lang="en-US" altLang="zh-CN" sz="4000" dirty="0"/>
          </a:p>
          <a:p>
            <a:r>
              <a:rPr lang="zh-CN" altLang="en-US" sz="4000" dirty="0"/>
              <a:t>支持的操作符：基本的加减乘除 </a:t>
            </a:r>
            <a:r>
              <a:rPr lang="en-US" altLang="zh-CN" sz="4000" dirty="0"/>
              <a:t>+</a:t>
            </a:r>
            <a:r>
              <a:rPr lang="zh-CN" altLang="en-US" sz="4000" dirty="0"/>
              <a:t>、</a:t>
            </a:r>
            <a:r>
              <a:rPr lang="en-US" altLang="zh-CN" sz="4000" dirty="0"/>
              <a:t>-</a:t>
            </a:r>
            <a:r>
              <a:rPr lang="zh-CN" altLang="en-US" sz="4000" dirty="0"/>
              <a:t>、*、</a:t>
            </a:r>
            <a:r>
              <a:rPr lang="en-US" altLang="zh-CN" sz="4000" dirty="0"/>
              <a:t>/</a:t>
            </a:r>
          </a:p>
          <a:p>
            <a:pPr marL="0" indent="0">
              <a:buNone/>
            </a:pPr>
            <a:endParaRPr lang="en-US" altLang="zh-CN" sz="4000" dirty="0"/>
          </a:p>
        </p:txBody>
      </p:sp>
    </p:spTree>
    <p:extLst>
      <p:ext uri="{BB962C8B-B14F-4D97-AF65-F5344CB8AC3E}">
        <p14:creationId xmlns:p14="http://schemas.microsoft.com/office/powerpoint/2010/main" val="341139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8E3CE-43C2-4B26-A03A-3208E9C52B04}"/>
              </a:ext>
            </a:extLst>
          </p:cNvPr>
          <p:cNvSpPr>
            <a:spLocks noGrp="1"/>
          </p:cNvSpPr>
          <p:nvPr>
            <p:ph type="title"/>
          </p:nvPr>
        </p:nvSpPr>
        <p:spPr/>
        <p:txBody>
          <a:bodyPr>
            <a:normAutofit/>
          </a:bodyPr>
          <a:lstStyle/>
          <a:p>
            <a:r>
              <a:rPr lang="zh-CN" altLang="en-US" sz="4800" dirty="0">
                <a:latin typeface="方正舒体" panose="02010601030101010101" pitchFamily="2" charset="-122"/>
                <a:ea typeface="方正舒体" panose="02010601030101010101" pitchFamily="2" charset="-122"/>
              </a:rPr>
              <a:t>基本要求</a:t>
            </a:r>
          </a:p>
        </p:txBody>
      </p:sp>
      <p:sp>
        <p:nvSpPr>
          <p:cNvPr id="3" name="内容占位符 2">
            <a:extLst>
              <a:ext uri="{FF2B5EF4-FFF2-40B4-BE49-F238E27FC236}">
                <a16:creationId xmlns:a16="http://schemas.microsoft.com/office/drawing/2014/main" id="{B5D2E3BE-ED8D-428F-B352-E0B04CEB5C9E}"/>
              </a:ext>
            </a:extLst>
          </p:cNvPr>
          <p:cNvSpPr>
            <a:spLocks noGrp="1"/>
          </p:cNvSpPr>
          <p:nvPr>
            <p:ph idx="1"/>
          </p:nvPr>
        </p:nvSpPr>
        <p:spPr>
          <a:xfrm>
            <a:off x="1295401" y="2519680"/>
            <a:ext cx="9601196" cy="3356188"/>
          </a:xfrm>
        </p:spPr>
        <p:txBody>
          <a:bodyPr>
            <a:normAutofit/>
          </a:bodyPr>
          <a:lstStyle/>
          <a:p>
            <a:r>
              <a:rPr lang="zh-CN" altLang="en-US" sz="4000" dirty="0"/>
              <a:t>支持的更多操作符： 求模</a:t>
            </a:r>
            <a:r>
              <a:rPr lang="en-US" altLang="zh-CN" sz="4000" dirty="0"/>
              <a:t>|Z|</a:t>
            </a:r>
            <a:r>
              <a:rPr lang="zh-CN" altLang="en-US" sz="4000" dirty="0"/>
              <a:t>、求共轭</a:t>
            </a:r>
            <a:r>
              <a:rPr lang="en-US" altLang="zh-CN" sz="4000" dirty="0" err="1"/>
              <a:t>cjg</a:t>
            </a:r>
            <a:r>
              <a:rPr lang="en-US" altLang="zh-CN" sz="4000" dirty="0"/>
              <a:t>(Z )</a:t>
            </a:r>
            <a:r>
              <a:rPr lang="zh-CN" altLang="en-US" sz="4000" dirty="0"/>
              <a:t>、求幅角</a:t>
            </a:r>
            <a:r>
              <a:rPr lang="en-US" altLang="zh-CN" sz="4000" dirty="0" err="1"/>
              <a:t>arg</a:t>
            </a:r>
            <a:r>
              <a:rPr lang="en-US" altLang="zh-CN" sz="4000" dirty="0"/>
              <a:t>(Z )</a:t>
            </a:r>
            <a:r>
              <a:rPr lang="zh-CN" altLang="en-US" sz="4000" dirty="0"/>
              <a:t>、求</a:t>
            </a:r>
            <a:r>
              <a:rPr lang="en-US" altLang="zh-CN" sz="4000" dirty="0"/>
              <a:t>n</a:t>
            </a:r>
            <a:r>
              <a:rPr lang="zh-CN" altLang="en-US" sz="4000" dirty="0"/>
              <a:t>次幂</a:t>
            </a:r>
            <a:r>
              <a:rPr lang="en-US" altLang="zh-CN" sz="4000" dirty="0" err="1"/>
              <a:t>Z^n</a:t>
            </a:r>
            <a:endParaRPr lang="en-US" altLang="zh-CN" sz="4000" dirty="0"/>
          </a:p>
          <a:p>
            <a:r>
              <a:rPr lang="zh-CN" altLang="en-US" sz="4000" dirty="0"/>
              <a:t>运算的优先级</a:t>
            </a:r>
            <a:r>
              <a:rPr lang="zh-CN" altLang="en-US" sz="4000" dirty="0">
                <a:sym typeface="Wingdings" panose="05000000000000000000" pitchFamily="2" charset="2"/>
              </a:rPr>
              <a:t>：括号</a:t>
            </a:r>
            <a:r>
              <a:rPr lang="en-US" altLang="zh-CN" sz="4000" dirty="0"/>
              <a:t>&gt;</a:t>
            </a:r>
            <a:r>
              <a:rPr lang="zh-CN" altLang="en-US" sz="4000" dirty="0"/>
              <a:t>求幂</a:t>
            </a:r>
            <a:r>
              <a:rPr lang="en-US" altLang="zh-CN" sz="4000" dirty="0"/>
              <a:t>&gt;</a:t>
            </a:r>
            <a:r>
              <a:rPr lang="zh-CN" altLang="en-US" sz="4000" dirty="0"/>
              <a:t>负号</a:t>
            </a:r>
            <a:r>
              <a:rPr lang="en-US" altLang="zh-CN" sz="4000" dirty="0"/>
              <a:t>=</a:t>
            </a:r>
            <a:r>
              <a:rPr lang="zh-CN" altLang="en-US" sz="4000" dirty="0"/>
              <a:t>取模</a:t>
            </a:r>
            <a:r>
              <a:rPr lang="en-US" altLang="zh-CN" sz="4000" dirty="0"/>
              <a:t>=</a:t>
            </a:r>
            <a:r>
              <a:rPr lang="zh-CN" altLang="en-US" sz="4000" dirty="0"/>
              <a:t>求共轭</a:t>
            </a:r>
            <a:r>
              <a:rPr lang="en-US" altLang="zh-CN" sz="4000" dirty="0"/>
              <a:t>=</a:t>
            </a:r>
            <a:r>
              <a:rPr lang="zh-CN" altLang="en-US" sz="4000" dirty="0"/>
              <a:t>求幅角</a:t>
            </a:r>
            <a:r>
              <a:rPr lang="en-US" altLang="zh-CN" sz="4000" dirty="0"/>
              <a:t>&gt;</a:t>
            </a:r>
            <a:r>
              <a:rPr lang="zh-CN" altLang="en-US" sz="4000" dirty="0"/>
              <a:t>乘除</a:t>
            </a:r>
            <a:r>
              <a:rPr lang="en-US" altLang="zh-CN" sz="4000" dirty="0"/>
              <a:t>&gt;</a:t>
            </a:r>
            <a:r>
              <a:rPr lang="zh-CN" altLang="en-US" sz="4000" dirty="0"/>
              <a:t>加减</a:t>
            </a:r>
            <a:endParaRPr lang="en-US" altLang="zh-CN" sz="4000" dirty="0"/>
          </a:p>
          <a:p>
            <a:endParaRPr lang="en-US" altLang="zh-CN" sz="4000" dirty="0"/>
          </a:p>
          <a:p>
            <a:endParaRPr lang="en-US" altLang="zh-CN" sz="4000" dirty="0"/>
          </a:p>
        </p:txBody>
      </p:sp>
    </p:spTree>
    <p:extLst>
      <p:ext uri="{BB962C8B-B14F-4D97-AF65-F5344CB8AC3E}">
        <p14:creationId xmlns:p14="http://schemas.microsoft.com/office/powerpoint/2010/main" val="4265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8E3CE-43C2-4B26-A03A-3208E9C52B04}"/>
              </a:ext>
            </a:extLst>
          </p:cNvPr>
          <p:cNvSpPr>
            <a:spLocks noGrp="1"/>
          </p:cNvSpPr>
          <p:nvPr>
            <p:ph type="title"/>
          </p:nvPr>
        </p:nvSpPr>
        <p:spPr/>
        <p:txBody>
          <a:bodyPr>
            <a:normAutofit/>
          </a:bodyPr>
          <a:lstStyle/>
          <a:p>
            <a:r>
              <a:rPr lang="zh-CN" altLang="en-US" sz="4800" dirty="0">
                <a:latin typeface="+mj-ea"/>
              </a:rPr>
              <a:t>输入合法性的判断</a:t>
            </a:r>
          </a:p>
        </p:txBody>
      </p:sp>
      <p:sp>
        <p:nvSpPr>
          <p:cNvPr id="3" name="内容占位符 2">
            <a:extLst>
              <a:ext uri="{FF2B5EF4-FFF2-40B4-BE49-F238E27FC236}">
                <a16:creationId xmlns:a16="http://schemas.microsoft.com/office/drawing/2014/main" id="{B5D2E3BE-ED8D-428F-B352-E0B04CEB5C9E}"/>
              </a:ext>
            </a:extLst>
          </p:cNvPr>
          <p:cNvSpPr>
            <a:spLocks noGrp="1"/>
          </p:cNvSpPr>
          <p:nvPr>
            <p:ph idx="1"/>
          </p:nvPr>
        </p:nvSpPr>
        <p:spPr>
          <a:xfrm>
            <a:off x="1295401" y="2519680"/>
            <a:ext cx="9601196" cy="3652520"/>
          </a:xfrm>
        </p:spPr>
        <p:txBody>
          <a:bodyPr>
            <a:normAutofit fontScale="55000" lnSpcReduction="20000"/>
          </a:bodyPr>
          <a:lstStyle/>
          <a:p>
            <a:r>
              <a:rPr lang="zh-CN" altLang="en-US" sz="4400" dirty="0">
                <a:latin typeface="方正舒体" panose="02010601030101010101" pitchFamily="2" charset="-122"/>
                <a:ea typeface="方正舒体" panose="02010601030101010101" pitchFamily="2" charset="-122"/>
              </a:rPr>
              <a:t>开头为：实数、</a:t>
            </a:r>
            <a:r>
              <a:rPr lang="en-US" altLang="zh-CN" sz="4400" dirty="0" err="1">
                <a:latin typeface="方正舒体" panose="02010601030101010101" pitchFamily="2" charset="-122"/>
                <a:ea typeface="方正舒体" panose="02010601030101010101" pitchFamily="2" charset="-122"/>
              </a:rPr>
              <a:t>i</a:t>
            </a:r>
            <a:r>
              <a:rPr lang="zh-CN" altLang="en-US" sz="4400" dirty="0">
                <a:latin typeface="方正舒体" panose="02010601030101010101" pitchFamily="2" charset="-122"/>
                <a:ea typeface="方正舒体" panose="02010601030101010101" pitchFamily="2" charset="-122"/>
              </a:rPr>
              <a:t>、负号、取模、</a:t>
            </a:r>
            <a:r>
              <a:rPr lang="en-US" altLang="zh-CN" sz="4400" dirty="0" err="1">
                <a:latin typeface="方正舒体" panose="02010601030101010101" pitchFamily="2" charset="-122"/>
                <a:ea typeface="方正舒体" panose="02010601030101010101" pitchFamily="2" charset="-122"/>
              </a:rPr>
              <a:t>arg</a:t>
            </a:r>
            <a:r>
              <a:rPr lang="zh-CN" altLang="en-US" sz="4400" dirty="0">
                <a:latin typeface="方正舒体" panose="02010601030101010101" pitchFamily="2" charset="-122"/>
                <a:ea typeface="方正舒体" panose="02010601030101010101" pitchFamily="2" charset="-122"/>
              </a:rPr>
              <a:t>、</a:t>
            </a:r>
            <a:r>
              <a:rPr lang="en-US" altLang="zh-CN" sz="4400" dirty="0" err="1">
                <a:latin typeface="方正舒体" panose="02010601030101010101" pitchFamily="2" charset="-122"/>
                <a:ea typeface="方正舒体" panose="02010601030101010101" pitchFamily="2" charset="-122"/>
              </a:rPr>
              <a:t>cjg</a:t>
            </a:r>
            <a:r>
              <a:rPr lang="zh-CN" altLang="en-US" sz="4400" dirty="0">
                <a:latin typeface="方正舒体" panose="02010601030101010101" pitchFamily="2" charset="-122"/>
                <a:ea typeface="方正舒体" panose="02010601030101010101" pitchFamily="2" charset="-122"/>
              </a:rPr>
              <a:t>、左括号  </a:t>
            </a:r>
            <a:endParaRPr lang="en-US" altLang="zh-CN" sz="4400" dirty="0">
              <a:latin typeface="方正舒体" panose="02010601030101010101" pitchFamily="2" charset="-122"/>
              <a:ea typeface="方正舒体" panose="02010601030101010101" pitchFamily="2" charset="-122"/>
            </a:endParaRPr>
          </a:p>
          <a:p>
            <a:r>
              <a:rPr lang="zh-CN" altLang="en-US" sz="4400" dirty="0">
                <a:latin typeface="方正舒体" panose="02010601030101010101" pitchFamily="2" charset="-122"/>
                <a:ea typeface="方正舒体" panose="02010601030101010101" pitchFamily="2" charset="-122"/>
              </a:rPr>
              <a:t>结尾为：实数、</a:t>
            </a:r>
            <a:r>
              <a:rPr lang="en-US" altLang="zh-CN" sz="4400" dirty="0" err="1">
                <a:latin typeface="方正舒体" panose="02010601030101010101" pitchFamily="2" charset="-122"/>
                <a:ea typeface="方正舒体" panose="02010601030101010101" pitchFamily="2" charset="-122"/>
              </a:rPr>
              <a:t>i</a:t>
            </a:r>
            <a:r>
              <a:rPr lang="zh-CN" altLang="en-US" sz="4400" dirty="0">
                <a:latin typeface="方正舒体" panose="02010601030101010101" pitchFamily="2" charset="-122"/>
                <a:ea typeface="方正舒体" panose="02010601030101010101" pitchFamily="2" charset="-122"/>
              </a:rPr>
              <a:t>、取模、右括号</a:t>
            </a:r>
            <a:endParaRPr lang="en-US" altLang="zh-CN" sz="4400" dirty="0">
              <a:latin typeface="方正舒体" panose="02010601030101010101" pitchFamily="2" charset="-122"/>
              <a:ea typeface="方正舒体" panose="02010601030101010101" pitchFamily="2" charset="-122"/>
            </a:endParaRPr>
          </a:p>
          <a:p>
            <a:r>
              <a:rPr lang="zh-CN" altLang="en-US" sz="4400" dirty="0">
                <a:latin typeface="方正舒体" panose="02010601030101010101" pitchFamily="2" charset="-122"/>
                <a:ea typeface="方正舒体" panose="02010601030101010101" pitchFamily="2" charset="-122"/>
              </a:rPr>
              <a:t>加减乘除后：实数、</a:t>
            </a:r>
            <a:r>
              <a:rPr lang="en-US" altLang="zh-CN" sz="4400" dirty="0" err="1">
                <a:latin typeface="方正舒体" panose="02010601030101010101" pitchFamily="2" charset="-122"/>
                <a:ea typeface="方正舒体" panose="02010601030101010101" pitchFamily="2" charset="-122"/>
              </a:rPr>
              <a:t>i</a:t>
            </a:r>
            <a:r>
              <a:rPr lang="zh-CN" altLang="en-US" sz="4400" dirty="0">
                <a:latin typeface="方正舒体" panose="02010601030101010101" pitchFamily="2" charset="-122"/>
                <a:ea typeface="方正舒体" panose="02010601030101010101" pitchFamily="2" charset="-122"/>
              </a:rPr>
              <a:t>、取模、左括号、</a:t>
            </a:r>
            <a:r>
              <a:rPr lang="en-US" altLang="zh-CN" sz="4400" dirty="0" err="1">
                <a:latin typeface="方正舒体" panose="02010601030101010101" pitchFamily="2" charset="-122"/>
                <a:ea typeface="方正舒体" panose="02010601030101010101" pitchFamily="2" charset="-122"/>
              </a:rPr>
              <a:t>arg</a:t>
            </a:r>
            <a:r>
              <a:rPr lang="zh-CN" altLang="en-US" sz="4400" dirty="0">
                <a:latin typeface="方正舒体" panose="02010601030101010101" pitchFamily="2" charset="-122"/>
                <a:ea typeface="方正舒体" panose="02010601030101010101" pitchFamily="2" charset="-122"/>
              </a:rPr>
              <a:t>、</a:t>
            </a:r>
            <a:r>
              <a:rPr lang="en-US" altLang="zh-CN" sz="4400" dirty="0" err="1">
                <a:latin typeface="方正舒体" panose="02010601030101010101" pitchFamily="2" charset="-122"/>
                <a:ea typeface="方正舒体" panose="02010601030101010101" pitchFamily="2" charset="-122"/>
              </a:rPr>
              <a:t>cjg</a:t>
            </a:r>
            <a:endParaRPr lang="en-US" altLang="zh-CN" sz="4400" dirty="0">
              <a:latin typeface="方正舒体" panose="02010601030101010101" pitchFamily="2" charset="-122"/>
              <a:ea typeface="方正舒体" panose="02010601030101010101" pitchFamily="2" charset="-122"/>
            </a:endParaRPr>
          </a:p>
          <a:p>
            <a:r>
              <a:rPr lang="zh-CN" altLang="en-US" sz="4400" dirty="0">
                <a:latin typeface="方正舒体" panose="02010601030101010101" pitchFamily="2" charset="-122"/>
                <a:ea typeface="方正舒体" panose="02010601030101010101" pitchFamily="2" charset="-122"/>
              </a:rPr>
              <a:t>实数后：右括弧、</a:t>
            </a:r>
            <a:r>
              <a:rPr lang="en-US" altLang="zh-CN" sz="4400" dirty="0" err="1">
                <a:latin typeface="方正舒体" panose="02010601030101010101" pitchFamily="2" charset="-122"/>
                <a:ea typeface="方正舒体" panose="02010601030101010101" pitchFamily="2" charset="-122"/>
              </a:rPr>
              <a:t>i</a:t>
            </a:r>
            <a:r>
              <a:rPr lang="zh-CN" altLang="en-US" sz="4400" dirty="0">
                <a:latin typeface="方正舒体" panose="02010601030101010101" pitchFamily="2" charset="-122"/>
                <a:ea typeface="方正舒体" panose="02010601030101010101" pitchFamily="2" charset="-122"/>
              </a:rPr>
              <a:t>、加减乘除、求幂、右绝对值</a:t>
            </a:r>
            <a:endParaRPr lang="en-US" altLang="zh-CN" sz="4400" dirty="0">
              <a:latin typeface="方正舒体" panose="02010601030101010101" pitchFamily="2" charset="-122"/>
              <a:ea typeface="方正舒体" panose="02010601030101010101" pitchFamily="2" charset="-122"/>
            </a:endParaRPr>
          </a:p>
          <a:p>
            <a:r>
              <a:rPr lang="en-US" altLang="zh-CN" sz="3600" b="1" dirty="0" err="1">
                <a:latin typeface="方正舒体" panose="02010601030101010101" pitchFamily="2" charset="-122"/>
                <a:ea typeface="方正舒体" panose="02010601030101010101" pitchFamily="2" charset="-122"/>
                <a:cs typeface="Times New Roman" panose="02020603050405020304" pitchFamily="18" charset="0"/>
              </a:rPr>
              <a:t>i</a:t>
            </a:r>
            <a:r>
              <a:rPr lang="en-US" altLang="zh-CN" sz="3600" b="1" dirty="0">
                <a:latin typeface="方正舒体" panose="02010601030101010101" pitchFamily="2" charset="-122"/>
                <a:ea typeface="方正舒体" panose="02010601030101010101" pitchFamily="2" charset="-122"/>
                <a:cs typeface="Times New Roman" panose="02020603050405020304" pitchFamily="18" charset="0"/>
              </a:rPr>
              <a:t> </a:t>
            </a:r>
            <a:r>
              <a:rPr lang="zh-CN" altLang="en-US" sz="3600" dirty="0">
                <a:latin typeface="方正舒体" panose="02010601030101010101" pitchFamily="2" charset="-122"/>
                <a:ea typeface="方正舒体" panose="02010601030101010101" pitchFamily="2" charset="-122"/>
              </a:rPr>
              <a:t>前面可以</a:t>
            </a:r>
            <a:r>
              <a:rPr lang="en-US" altLang="zh-CN" sz="3600" dirty="0">
                <a:latin typeface="方正舒体" panose="02010601030101010101" pitchFamily="2" charset="-122"/>
                <a:ea typeface="方正舒体" panose="02010601030101010101" pitchFamily="2" charset="-122"/>
              </a:rPr>
              <a:t>”|”</a:t>
            </a:r>
            <a:r>
              <a:rPr lang="zh-CN" altLang="en-US" sz="3600" dirty="0">
                <a:latin typeface="方正舒体" panose="02010601030101010101" pitchFamily="2" charset="-122"/>
                <a:ea typeface="方正舒体" panose="02010601030101010101" pitchFamily="2" charset="-122"/>
              </a:rPr>
              <a:t>、加减乘除、实数、右括号（括号内实数）</a:t>
            </a:r>
            <a:endParaRPr lang="en-US" altLang="zh-CN" sz="3600" dirty="0">
              <a:latin typeface="方正舒体" panose="02010601030101010101" pitchFamily="2" charset="-122"/>
              <a:ea typeface="方正舒体" panose="02010601030101010101" pitchFamily="2" charset="-122"/>
            </a:endParaRPr>
          </a:p>
          <a:p>
            <a:r>
              <a:rPr lang="en-US" altLang="zh-CN" sz="4400" dirty="0" err="1">
                <a:latin typeface="方正舒体" panose="02010601030101010101" pitchFamily="2" charset="-122"/>
                <a:ea typeface="方正舒体" panose="02010601030101010101" pitchFamily="2" charset="-122"/>
              </a:rPr>
              <a:t>i</a:t>
            </a:r>
            <a:r>
              <a:rPr lang="en-US" altLang="zh-CN" sz="4400" dirty="0">
                <a:latin typeface="方正舒体" panose="02010601030101010101" pitchFamily="2" charset="-122"/>
                <a:ea typeface="方正舒体" panose="02010601030101010101" pitchFamily="2" charset="-122"/>
              </a:rPr>
              <a:t> </a:t>
            </a:r>
            <a:r>
              <a:rPr lang="zh-CN" altLang="en-US" sz="4400" dirty="0">
                <a:latin typeface="方正舒体" panose="02010601030101010101" pitchFamily="2" charset="-122"/>
                <a:ea typeface="方正舒体" panose="02010601030101010101" pitchFamily="2" charset="-122"/>
              </a:rPr>
              <a:t>后面可以是右括弧、操作符（加减乘除），</a:t>
            </a:r>
            <a:r>
              <a:rPr lang="en-US" altLang="zh-CN" sz="4400" dirty="0">
                <a:latin typeface="方正舒体" panose="02010601030101010101" pitchFamily="2" charset="-122"/>
                <a:ea typeface="方正舒体" panose="02010601030101010101" pitchFamily="2" charset="-122"/>
              </a:rPr>
              <a:t>^</a:t>
            </a:r>
          </a:p>
          <a:p>
            <a:r>
              <a:rPr lang="zh-CN" altLang="en-US" sz="5100" dirty="0">
                <a:latin typeface="方正舒体" panose="02010601030101010101" pitchFamily="2" charset="-122"/>
                <a:ea typeface="方正舒体" panose="02010601030101010101" pitchFamily="2" charset="-122"/>
              </a:rPr>
              <a:t>左括号后可以是左括弧、实数、</a:t>
            </a:r>
            <a:r>
              <a:rPr lang="en-US" altLang="zh-CN" sz="5100" dirty="0" err="1">
                <a:latin typeface="方正舒体" panose="02010601030101010101" pitchFamily="2" charset="-122"/>
                <a:ea typeface="方正舒体" panose="02010601030101010101" pitchFamily="2" charset="-122"/>
              </a:rPr>
              <a:t>i</a:t>
            </a:r>
            <a:r>
              <a:rPr lang="zh-CN" altLang="en-US" sz="5100" dirty="0">
                <a:latin typeface="方正舒体" panose="02010601030101010101" pitchFamily="2" charset="-122"/>
                <a:ea typeface="方正舒体" panose="02010601030101010101" pitchFamily="2" charset="-122"/>
              </a:rPr>
              <a:t>，左绝对值、</a:t>
            </a:r>
            <a:r>
              <a:rPr lang="en-US" altLang="zh-CN" sz="5100" dirty="0" err="1">
                <a:latin typeface="方正舒体" panose="02010601030101010101" pitchFamily="2" charset="-122"/>
                <a:ea typeface="方正舒体" panose="02010601030101010101" pitchFamily="2" charset="-122"/>
              </a:rPr>
              <a:t>cjg</a:t>
            </a:r>
            <a:r>
              <a:rPr lang="zh-CN" altLang="en-US" sz="5100" dirty="0">
                <a:latin typeface="方正舒体" panose="02010601030101010101" pitchFamily="2" charset="-122"/>
                <a:ea typeface="方正舒体" panose="02010601030101010101" pitchFamily="2" charset="-122"/>
              </a:rPr>
              <a:t>、</a:t>
            </a:r>
            <a:r>
              <a:rPr lang="en-US" altLang="zh-CN" sz="5100" dirty="0" err="1">
                <a:latin typeface="方正舒体" panose="02010601030101010101" pitchFamily="2" charset="-122"/>
                <a:ea typeface="方正舒体" panose="02010601030101010101" pitchFamily="2" charset="-122"/>
              </a:rPr>
              <a:t>arg</a:t>
            </a:r>
            <a:endParaRPr lang="en-US" altLang="zh-CN" sz="5100" dirty="0">
              <a:latin typeface="方正舒体" panose="02010601030101010101" pitchFamily="2" charset="-122"/>
              <a:ea typeface="方正舒体" panose="02010601030101010101" pitchFamily="2" charset="-122"/>
            </a:endParaRPr>
          </a:p>
          <a:p>
            <a:r>
              <a:rPr lang="zh-CN" altLang="en-US" sz="5100" dirty="0">
                <a:latin typeface="方正舒体" panose="02010601030101010101" pitchFamily="2" charset="-122"/>
                <a:ea typeface="方正舒体" panose="02010601030101010101" pitchFamily="2" charset="-122"/>
              </a:rPr>
              <a:t>右括号后可以是</a:t>
            </a:r>
            <a:r>
              <a:rPr lang="en-US" altLang="zh-CN" sz="5100" dirty="0" err="1">
                <a:latin typeface="方正舒体" panose="02010601030101010101" pitchFamily="2" charset="-122"/>
                <a:ea typeface="方正舒体" panose="02010601030101010101" pitchFamily="2" charset="-122"/>
              </a:rPr>
              <a:t>i</a:t>
            </a:r>
            <a:r>
              <a:rPr lang="zh-CN" altLang="en-US" sz="5100" dirty="0">
                <a:latin typeface="方正舒体" panose="02010601030101010101" pitchFamily="2" charset="-122"/>
                <a:ea typeface="方正舒体" panose="02010601030101010101" pitchFamily="2" charset="-122"/>
              </a:rPr>
              <a:t>、操作符（加减乘除）、</a:t>
            </a:r>
            <a:r>
              <a:rPr lang="en-US" altLang="zh-CN" sz="5100" dirty="0">
                <a:latin typeface="方正舒体" panose="02010601030101010101" pitchFamily="2" charset="-122"/>
                <a:ea typeface="方正舒体" panose="02010601030101010101" pitchFamily="2" charset="-122"/>
              </a:rPr>
              <a:t>^,</a:t>
            </a:r>
            <a:r>
              <a:rPr lang="zh-CN" altLang="en-US" sz="5100" dirty="0">
                <a:latin typeface="方正舒体" panose="02010601030101010101" pitchFamily="2" charset="-122"/>
                <a:ea typeface="方正舒体" panose="02010601030101010101" pitchFamily="2" charset="-122"/>
              </a:rPr>
              <a:t>右括号绝对值</a:t>
            </a:r>
            <a:endParaRPr lang="en-US" altLang="zh-CN" sz="5100" dirty="0">
              <a:latin typeface="方正舒体" panose="02010601030101010101" pitchFamily="2" charset="-122"/>
              <a:ea typeface="方正舒体" panose="02010601030101010101" pitchFamily="2" charset="-122"/>
            </a:endParaRPr>
          </a:p>
          <a:p>
            <a:endParaRPr lang="en-US" altLang="zh-CN" sz="4000" dirty="0"/>
          </a:p>
        </p:txBody>
      </p:sp>
    </p:spTree>
    <p:extLst>
      <p:ext uri="{BB962C8B-B14F-4D97-AF65-F5344CB8AC3E}">
        <p14:creationId xmlns:p14="http://schemas.microsoft.com/office/powerpoint/2010/main" val="159594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33EF9-B1AB-4441-AA83-9FA36DACDACB}"/>
              </a:ext>
            </a:extLst>
          </p:cNvPr>
          <p:cNvSpPr>
            <a:spLocks noGrp="1"/>
          </p:cNvSpPr>
          <p:nvPr>
            <p:ph type="title"/>
          </p:nvPr>
        </p:nvSpPr>
        <p:spPr/>
        <p:txBody>
          <a:bodyPr/>
          <a:lstStyle/>
          <a:p>
            <a:r>
              <a:rPr lang="zh-CN" altLang="en-US" dirty="0"/>
              <a:t>注意事项</a:t>
            </a:r>
          </a:p>
        </p:txBody>
      </p:sp>
      <p:sp>
        <p:nvSpPr>
          <p:cNvPr id="3" name="内容占位符 2">
            <a:extLst>
              <a:ext uri="{FF2B5EF4-FFF2-40B4-BE49-F238E27FC236}">
                <a16:creationId xmlns:a16="http://schemas.microsoft.com/office/drawing/2014/main" id="{E0D3AEE5-5A90-4D48-BFEE-1ADEA88F3AC1}"/>
              </a:ext>
            </a:extLst>
          </p:cNvPr>
          <p:cNvSpPr>
            <a:spLocks noGrp="1"/>
          </p:cNvSpPr>
          <p:nvPr>
            <p:ph idx="1"/>
          </p:nvPr>
        </p:nvSpPr>
        <p:spPr>
          <a:xfrm>
            <a:off x="1295400" y="2556932"/>
            <a:ext cx="9905999" cy="3595390"/>
          </a:xfrm>
        </p:spPr>
        <p:txBody>
          <a:bodyPr>
            <a:normAutofit fontScale="55000" lnSpcReduction="20000"/>
          </a:bodyPr>
          <a:lstStyle/>
          <a:p>
            <a:r>
              <a:rPr lang="zh-CN" altLang="en-US" sz="3600" dirty="0"/>
              <a:t>左右括号匹配：整体左括号</a:t>
            </a:r>
            <a:r>
              <a:rPr lang="en-US" altLang="zh-CN" sz="3600" dirty="0"/>
              <a:t>=</a:t>
            </a:r>
            <a:r>
              <a:rPr lang="zh-CN" altLang="en-US" sz="3600" dirty="0"/>
              <a:t>右括号且任意位置左括号数</a:t>
            </a:r>
            <a:r>
              <a:rPr lang="en-US" altLang="zh-CN" sz="3600" dirty="0"/>
              <a:t>&gt;=</a:t>
            </a:r>
            <a:r>
              <a:rPr lang="zh-CN" altLang="en-US" sz="3600" dirty="0"/>
              <a:t>右括号数）</a:t>
            </a:r>
            <a:endParaRPr lang="en-US" altLang="zh-CN" sz="3600" dirty="0"/>
          </a:p>
          <a:p>
            <a:endParaRPr lang="en-US" altLang="zh-CN" sz="3600" dirty="0"/>
          </a:p>
          <a:p>
            <a:r>
              <a:rPr lang="zh-CN" altLang="en-US" sz="3600" dirty="0"/>
              <a:t>‘</a:t>
            </a:r>
            <a:r>
              <a:rPr lang="en-US" altLang="zh-CN" sz="3600" dirty="0"/>
              <a:t>-</a:t>
            </a:r>
            <a:r>
              <a:rPr lang="zh-CN" altLang="en-US" sz="3600" dirty="0"/>
              <a:t>’判断是负号或减号：当位于开头或‘（’后是负号，否则是减号</a:t>
            </a:r>
            <a:endParaRPr lang="en-US" altLang="zh-CN" sz="3600" dirty="0"/>
          </a:p>
          <a:p>
            <a:endParaRPr lang="en-US" altLang="zh-CN" sz="3600" dirty="0"/>
          </a:p>
          <a:p>
            <a:r>
              <a:rPr lang="en-US" altLang="zh-CN" sz="3600" dirty="0" err="1"/>
              <a:t>i</a:t>
            </a:r>
            <a:r>
              <a:rPr lang="zh-CN" altLang="en-US" sz="3600" dirty="0"/>
              <a:t>前的</a:t>
            </a:r>
            <a:r>
              <a:rPr lang="en-US" altLang="zh-CN" sz="3600" dirty="0"/>
              <a:t>1</a:t>
            </a:r>
            <a:r>
              <a:rPr lang="zh-CN" altLang="en-US" sz="3600" dirty="0"/>
              <a:t>可以省略或不省略</a:t>
            </a:r>
            <a:endParaRPr lang="en-US" altLang="zh-CN" sz="3600" dirty="0"/>
          </a:p>
          <a:p>
            <a:endParaRPr lang="en-US" altLang="zh-CN" sz="3600" dirty="0"/>
          </a:p>
          <a:p>
            <a:r>
              <a:rPr lang="en-US" altLang="zh-CN" sz="3600" dirty="0"/>
              <a:t>N</a:t>
            </a:r>
            <a:r>
              <a:rPr lang="zh-CN" altLang="en-US" sz="3600" dirty="0"/>
              <a:t>次幂的</a:t>
            </a:r>
            <a:r>
              <a:rPr lang="en-US" altLang="zh-CN" sz="3600" dirty="0"/>
              <a:t>N</a:t>
            </a:r>
            <a:r>
              <a:rPr lang="zh-CN" altLang="en-US" sz="3600" dirty="0"/>
              <a:t>可以是整数（可以为负）</a:t>
            </a:r>
            <a:endParaRPr lang="en-US" altLang="zh-CN" sz="3600" dirty="0"/>
          </a:p>
          <a:p>
            <a:endParaRPr lang="en-US" altLang="zh-CN" sz="3600" dirty="0"/>
          </a:p>
          <a:p>
            <a:r>
              <a:rPr lang="zh-CN" altLang="en-US" sz="3600" dirty="0"/>
              <a:t>小数点后保留</a:t>
            </a:r>
            <a:r>
              <a:rPr lang="en-US" altLang="zh-CN" sz="3600" dirty="0"/>
              <a:t>6</a:t>
            </a:r>
            <a:r>
              <a:rPr lang="zh-CN" altLang="en-US" sz="3600" dirty="0"/>
              <a:t>位</a:t>
            </a:r>
            <a:endParaRPr lang="en-US" altLang="zh-CN" sz="3600" dirty="0"/>
          </a:p>
          <a:p>
            <a:endParaRPr lang="en-US" altLang="zh-CN" sz="3100" dirty="0"/>
          </a:p>
          <a:p>
            <a:endParaRPr lang="en-US" altLang="zh-CN" sz="3100"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447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E4927-CAAD-4D41-9EFD-9BEA7F7CAB90}"/>
              </a:ext>
            </a:extLst>
          </p:cNvPr>
          <p:cNvSpPr>
            <a:spLocks noGrp="1"/>
          </p:cNvSpPr>
          <p:nvPr>
            <p:ph type="title"/>
          </p:nvPr>
        </p:nvSpPr>
        <p:spPr/>
        <p:txBody>
          <a:bodyPr/>
          <a:lstStyle/>
          <a:p>
            <a:r>
              <a:rPr lang="zh-CN" altLang="en-US" dirty="0"/>
              <a:t>实验流程</a:t>
            </a:r>
          </a:p>
        </p:txBody>
      </p:sp>
      <p:sp>
        <p:nvSpPr>
          <p:cNvPr id="3" name="内容占位符 2">
            <a:extLst>
              <a:ext uri="{FF2B5EF4-FFF2-40B4-BE49-F238E27FC236}">
                <a16:creationId xmlns:a16="http://schemas.microsoft.com/office/drawing/2014/main" id="{7A883F69-CE2F-4F86-BF1A-12304FF854BE}"/>
              </a:ext>
            </a:extLst>
          </p:cNvPr>
          <p:cNvSpPr>
            <a:spLocks noGrp="1"/>
          </p:cNvSpPr>
          <p:nvPr>
            <p:ph idx="1"/>
          </p:nvPr>
        </p:nvSpPr>
        <p:spPr/>
        <p:txBody>
          <a:bodyPr/>
          <a:lstStyle/>
          <a:p>
            <a:r>
              <a:rPr lang="zh-CN" altLang="en-US" dirty="0"/>
              <a:t>展示</a:t>
            </a:r>
            <a:r>
              <a:rPr lang="en-US" altLang="zh-CN" dirty="0" err="1"/>
              <a:t>makefile.o</a:t>
            </a:r>
            <a:endParaRPr lang="en-US" altLang="zh-CN" dirty="0"/>
          </a:p>
          <a:p>
            <a:r>
              <a:rPr lang="zh-CN" altLang="en-US" dirty="0"/>
              <a:t>运行程序在命令行输入</a:t>
            </a:r>
            <a:r>
              <a:rPr lang="en-US" altLang="zh-CN" dirty="0" err="1"/>
              <a:t>myCalculator</a:t>
            </a:r>
            <a:r>
              <a:rPr lang="zh-CN" altLang="en-US" dirty="0"/>
              <a:t>进入复数计算器</a:t>
            </a:r>
            <a:endParaRPr lang="en-US" altLang="zh-CN" dirty="0"/>
          </a:p>
          <a:p>
            <a:r>
              <a:rPr lang="zh-CN" altLang="en-US" dirty="0"/>
              <a:t>输入表达式</a:t>
            </a:r>
            <a:endParaRPr lang="en-US" altLang="zh-CN" dirty="0"/>
          </a:p>
          <a:p>
            <a:r>
              <a:rPr lang="zh-CN" altLang="en-US" dirty="0"/>
              <a:t>输出结果</a:t>
            </a:r>
            <a:endParaRPr lang="en-US" altLang="zh-CN" dirty="0"/>
          </a:p>
          <a:p>
            <a:r>
              <a:rPr lang="zh-CN" altLang="en-US" dirty="0"/>
              <a:t>循环输入输出，当输入</a:t>
            </a:r>
            <a:r>
              <a:rPr lang="en-US" altLang="zh-CN" dirty="0"/>
              <a:t>quit</a:t>
            </a:r>
            <a:r>
              <a:rPr lang="zh-CN" altLang="en-US" dirty="0"/>
              <a:t>退出计算器返回命令行</a:t>
            </a:r>
          </a:p>
        </p:txBody>
      </p:sp>
    </p:spTree>
    <p:extLst>
      <p:ext uri="{BB962C8B-B14F-4D97-AF65-F5344CB8AC3E}">
        <p14:creationId xmlns:p14="http://schemas.microsoft.com/office/powerpoint/2010/main" val="17424678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876</TotalTime>
  <Words>1509</Words>
  <Application>Microsoft Office PowerPoint</Application>
  <PresentationFormat>宽屏</PresentationFormat>
  <Paragraphs>209</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方正舒体</vt:lpstr>
      <vt:lpstr>隶书</vt:lpstr>
      <vt:lpstr>Arial</vt:lpstr>
      <vt:lpstr>Garamond</vt:lpstr>
      <vt:lpstr>Times New Roman</vt:lpstr>
      <vt:lpstr>Wingdings</vt:lpstr>
      <vt:lpstr>环保</vt:lpstr>
      <vt:lpstr>项目四设计 复数计算器</vt:lpstr>
      <vt:lpstr>CONTENT</vt:lpstr>
      <vt:lpstr>需求分析</vt:lpstr>
      <vt:lpstr>需求分析</vt:lpstr>
      <vt:lpstr>基本要求</vt:lpstr>
      <vt:lpstr>基本要求</vt:lpstr>
      <vt:lpstr>输入合法性的判断</vt:lpstr>
      <vt:lpstr>注意事项</vt:lpstr>
      <vt:lpstr>实验流程</vt:lpstr>
      <vt:lpstr>基本功能</vt:lpstr>
      <vt:lpstr>拓展功能</vt:lpstr>
      <vt:lpstr>算法思路</vt:lpstr>
      <vt:lpstr>算法思路</vt:lpstr>
      <vt:lpstr>算法思路</vt:lpstr>
      <vt:lpstr>三个算法层面的问题</vt:lpstr>
      <vt:lpstr>如何对括号进行匹配？</vt:lpstr>
      <vt:lpstr>如何计算括号内的表达式？</vt:lpstr>
      <vt:lpstr>树的例子</vt:lpstr>
      <vt:lpstr>如何更新历史表达式始终是五个？</vt:lpstr>
      <vt:lpstr>核心函数</vt:lpstr>
      <vt:lpstr>核心函数</vt:lpstr>
      <vt:lpstr>核心函数</vt:lpstr>
      <vt:lpstr>核心函数</vt:lpstr>
      <vt:lpstr>预期效果</vt:lpstr>
      <vt:lpstr>预期效果</vt:lpstr>
      <vt:lpstr>使用指南</vt:lpstr>
      <vt:lpstr>使用指南</vt:lpstr>
      <vt:lpstr>使用指南</vt:lpstr>
      <vt:lpstr>使用指南</vt:lpstr>
      <vt:lpstr>使用指南</vt:lpstr>
      <vt:lpstr>使用指南</vt:lpstr>
      <vt:lpstr>使用指南</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项目四设计 复数计算器</dc:title>
  <dc:creator>460080747@qq.com</dc:creator>
  <cp:lastModifiedBy>吴紫航</cp:lastModifiedBy>
  <cp:revision>52</cp:revision>
  <dcterms:created xsi:type="dcterms:W3CDTF">2018-06-07T06:10:09Z</dcterms:created>
  <dcterms:modified xsi:type="dcterms:W3CDTF">2018-06-20T16:35:33Z</dcterms:modified>
</cp:coreProperties>
</file>