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50" autoAdjust="0"/>
  </p:normalViewPr>
  <p:slideViewPr>
    <p:cSldViewPr snapToGrid="0">
      <p:cViewPr varScale="1">
        <p:scale>
          <a:sx n="79" d="100"/>
          <a:sy n="79" d="100"/>
        </p:scale>
        <p:origin x="10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81774-D6D2-4662-B294-23EFB3815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333381-B746-40ED-898D-8E5A1888A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02A764-D646-49EE-AFFC-798C9750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9BFB-6AD9-4089-8630-7B24AE994C2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93F4D7-3F9B-47F4-B8F1-151212FB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7933A-F927-43D1-9854-00345154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EE53-1E5D-4F5D-95DC-B06736CD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49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B460F-9FF4-451D-9923-83CF6EA8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4BA845-79C6-4330-B60B-5EA7F87B8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557483-B07D-49E2-A9A4-B609D176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9BFB-6AD9-4089-8630-7B24AE994C2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2F41E5-CA01-42C7-BFB1-F0431A56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7E894-87D7-4E4E-8D3F-68E4A23A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EE53-1E5D-4F5D-95DC-B06736CD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5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4EADED-EAEC-4BD9-9951-2BAB0626D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F29AC9-AD46-4384-BA6B-84C6CFF1E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6D1F2-7366-42E8-857A-5303E260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9BFB-6AD9-4089-8630-7B24AE994C2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4E79F-B14B-4627-B498-A4959A52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DABD6C-B85B-41E1-9320-7F94501A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EE53-1E5D-4F5D-95DC-B06736CD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9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4ABA6-F4F2-4F95-9A71-779E4ECB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8F013-4DB7-4C7D-96A9-BC583DC7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FC51-81DB-46AC-A2A7-9454AA2A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9BFB-6AD9-4089-8630-7B24AE994C2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A3F05-EED0-45A8-AAB1-20900FDC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3927B-9E65-4652-8F8C-6435A4B9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EE53-1E5D-4F5D-95DC-B06736CD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77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BC5CD-C67F-45D3-92E5-DF21BF39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CD91E1-3064-4237-8A35-871905F9A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931AB-45BB-424C-968E-0C76DF50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9BFB-6AD9-4089-8630-7B24AE994C2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82E95-C0FF-458A-8EC5-C4E47A26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9F03B-B59B-4F45-A1B7-9AFBBA61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EE53-1E5D-4F5D-95DC-B06736CD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42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8832E-D84C-481B-817A-C51FEE08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FEE87-E1A0-4A0A-9620-92B75AA9B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C49CF7-9C74-4E4E-8D9C-C0F9496FD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6DCFEC-EC17-4ACF-B9BE-1A126CBB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9BFB-6AD9-4089-8630-7B24AE994C2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C9B9C3-461A-4053-B299-EC8A16A0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5F6970-F187-443E-9032-C0707CA2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EE53-1E5D-4F5D-95DC-B06736CD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45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B673A-1678-479E-AA20-600B41BF2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A4003A-8DB2-48ED-AAE7-553FF6638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346C1A-3561-4A93-8695-D15044A70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12C5B8-9BAE-4B24-99A9-ABEC92706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3A623F-638D-4167-A9D7-3EEFFF39B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AF984B-1B96-4A14-B42C-9B3EA682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9BFB-6AD9-4089-8630-7B24AE994C2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67B0B9-705F-4761-BB61-E27B920F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5A7998-2840-4F54-A715-DB95396D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EE53-1E5D-4F5D-95DC-B06736CD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3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80E6A-B55E-4ABD-94F6-B715B4EA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918123-BFF1-43B4-B4C6-F3AA304E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9BFB-6AD9-4089-8630-7B24AE994C2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353782-D2F1-4637-AB4A-FCF8D4FC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537B91-315B-4703-B37C-88E47E7D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EE53-1E5D-4F5D-95DC-B06736CD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6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839D3-416C-4F96-B4CD-D4F503EF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9BFB-6AD9-4089-8630-7B24AE994C2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8AB062-C1E4-4B09-95EC-C5F92B26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DC6870-E95B-492D-A74A-85F00E3A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EE53-1E5D-4F5D-95DC-B06736CD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18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44BF9-3340-4AE2-B90B-40F205B8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326F6-FAB2-4090-AAD1-26D374CFA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02D7E7-D359-4BE6-805A-16F1DC2CC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B6345-BD66-4651-B121-6EAA0027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9BFB-6AD9-4089-8630-7B24AE994C2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A16DF0-6054-42D7-8889-18E6AA6E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D04F8-765E-4011-A33D-246DFD12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EE53-1E5D-4F5D-95DC-B06736CD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08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B5AE1-6EBA-4809-81D1-68E65A9E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C5EEF4-B3AD-4C26-BACE-E29427C5D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DD65F5-EFE7-4EAB-853F-9448438AE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2DA45C-D13A-4952-B749-D59C8132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9BFB-6AD9-4089-8630-7B24AE994C2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BAA76F-BC7D-4BD4-889F-6C7594BC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B629AC-5550-4F87-95FE-CDBE81A8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EE53-1E5D-4F5D-95DC-B06736CD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10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6CD530-3686-4870-B5C0-24F109FA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0B703C-4519-45F9-8DFB-CD26475F7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9C7ED-7E45-4BCF-8B0C-C53B32EB7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B9BFB-6AD9-4089-8630-7B24AE994C2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F53E1-21C5-42EC-B1FE-AC8166B28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4D577-AC30-4D64-97BC-A3981027F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FEE53-1E5D-4F5D-95DC-B06736CDA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72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ED5B5-811B-40C3-A3D3-F9C1DA258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9600" dirty="0">
                <a:latin typeface="隶书" panose="02010509060101010101" pitchFamily="49" charset="-122"/>
                <a:ea typeface="隶书" panose="02010509060101010101" pitchFamily="49" charset="-122"/>
              </a:rPr>
              <a:t>飞机大战小游戏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CDCFD-5F6E-4F3A-A439-242C800FA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9813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171860659</a:t>
            </a:r>
          </a:p>
          <a:p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计算机科学与技术系</a:t>
            </a:r>
            <a:endParaRPr lang="en-US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吴紫航</a:t>
            </a:r>
            <a:endParaRPr lang="en-US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65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DA4ED5-0734-44A4-B3E2-AA88239F9391}"/>
              </a:ext>
            </a:extLst>
          </p:cNvPr>
          <p:cNvSpPr txBox="1"/>
          <p:nvPr/>
        </p:nvSpPr>
        <p:spPr>
          <a:xfrm>
            <a:off x="113122" y="0"/>
            <a:ext cx="10831398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latin typeface="隶书" panose="02010509060101010101" pitchFamily="49" charset="-122"/>
                <a:ea typeface="隶书" panose="02010509060101010101" pitchFamily="49" charset="-122"/>
              </a:rPr>
              <a:t>MyCraft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类</a:t>
            </a:r>
            <a:endParaRPr lang="zh-CN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class </a:t>
            </a:r>
            <a:r>
              <a:rPr lang="en-US" altLang="zh-CN" sz="1600" dirty="0" err="1">
                <a:latin typeface="隶书" panose="02010509060101010101" pitchFamily="49" charset="-122"/>
                <a:ea typeface="隶书" panose="02010509060101010101" pitchFamily="49" charset="-122"/>
              </a:rPr>
              <a:t>MyCraft</a:t>
            </a:r>
            <a:endParaRPr lang="zh-CN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{</a:t>
            </a:r>
            <a:endParaRPr lang="zh-CN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	int </a:t>
            </a:r>
            <a:r>
              <a:rPr lang="en-US" altLang="zh-CN" sz="1600" dirty="0" err="1">
                <a:latin typeface="隶书" panose="02010509060101010101" pitchFamily="49" charset="-122"/>
                <a:ea typeface="隶书" panose="02010509060101010101" pitchFamily="49" charset="-122"/>
              </a:rPr>
              <a:t>posx</a:t>
            </a:r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;</a:t>
            </a:r>
            <a:endParaRPr lang="zh-CN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	int posy;</a:t>
            </a:r>
            <a:endParaRPr lang="zh-CN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	int grade;</a:t>
            </a:r>
            <a:endParaRPr lang="zh-CN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	int blood;</a:t>
            </a:r>
            <a:endParaRPr lang="zh-CN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public:</a:t>
            </a:r>
            <a:endParaRPr lang="zh-CN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en-US" altLang="zh-CN" sz="1600" dirty="0" err="1">
                <a:latin typeface="隶书" panose="02010509060101010101" pitchFamily="49" charset="-122"/>
                <a:ea typeface="隶书" panose="02010509060101010101" pitchFamily="49" charset="-122"/>
              </a:rPr>
              <a:t>MyCraft</a:t>
            </a:r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();</a:t>
            </a:r>
            <a:endParaRPr lang="zh-CN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	~</a:t>
            </a:r>
            <a:r>
              <a:rPr lang="en-US" altLang="zh-CN" sz="1600" dirty="0" err="1">
                <a:latin typeface="隶书" panose="02010509060101010101" pitchFamily="49" charset="-122"/>
                <a:ea typeface="隶书" panose="02010509060101010101" pitchFamily="49" charset="-122"/>
              </a:rPr>
              <a:t>MyCraft</a:t>
            </a:r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();</a:t>
            </a:r>
            <a:endParaRPr lang="zh-CN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	void Initial();</a:t>
            </a:r>
            <a:endParaRPr lang="zh-CN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	int </a:t>
            </a:r>
            <a:r>
              <a:rPr lang="en-US" altLang="zh-CN" sz="1600" dirty="0" err="1">
                <a:latin typeface="隶书" panose="02010509060101010101" pitchFamily="49" charset="-122"/>
                <a:ea typeface="隶书" panose="02010509060101010101" pitchFamily="49" charset="-122"/>
              </a:rPr>
              <a:t>GetPosX</a:t>
            </a:r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();</a:t>
            </a:r>
            <a:endParaRPr lang="zh-CN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	int </a:t>
            </a:r>
            <a:r>
              <a:rPr lang="en-US" altLang="zh-CN" sz="1600" dirty="0" err="1">
                <a:latin typeface="隶书" panose="02010509060101010101" pitchFamily="49" charset="-122"/>
                <a:ea typeface="隶书" panose="02010509060101010101" pitchFamily="49" charset="-122"/>
              </a:rPr>
              <a:t>GetPosY</a:t>
            </a:r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();</a:t>
            </a:r>
            <a:endParaRPr lang="zh-CN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	int Blood()const;</a:t>
            </a:r>
            <a:endParaRPr lang="zh-CN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	void </a:t>
            </a:r>
            <a:r>
              <a:rPr lang="en-US" altLang="zh-CN" sz="1600" dirty="0" err="1">
                <a:latin typeface="隶书" panose="02010509060101010101" pitchFamily="49" charset="-122"/>
                <a:ea typeface="隶书" panose="02010509060101010101" pitchFamily="49" charset="-122"/>
              </a:rPr>
              <a:t>LoseBlood</a:t>
            </a:r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();</a:t>
            </a:r>
            <a:endParaRPr lang="zh-CN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	int Grade()const;</a:t>
            </a:r>
            <a:endParaRPr lang="zh-CN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	void </a:t>
            </a:r>
            <a:r>
              <a:rPr lang="en-US" altLang="zh-CN" sz="1600" dirty="0" err="1">
                <a:latin typeface="隶书" panose="02010509060101010101" pitchFamily="49" charset="-122"/>
                <a:ea typeface="隶书" panose="02010509060101010101" pitchFamily="49" charset="-122"/>
              </a:rPr>
              <a:t>GetGrade</a:t>
            </a:r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();</a:t>
            </a:r>
            <a:endParaRPr lang="zh-CN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	void State();</a:t>
            </a:r>
            <a:endParaRPr lang="zh-CN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	void Show();</a:t>
            </a:r>
            <a:endParaRPr lang="zh-CN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	void Clear();</a:t>
            </a:r>
            <a:endParaRPr lang="zh-CN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	void Action(int Operator);</a:t>
            </a:r>
            <a:endParaRPr lang="zh-CN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	void Attack( Bullet*b[], int &amp;</a:t>
            </a:r>
            <a:r>
              <a:rPr lang="en-US" altLang="zh-CN" sz="1600" dirty="0" err="1">
                <a:latin typeface="隶书" panose="02010509060101010101" pitchFamily="49" charset="-122"/>
                <a:ea typeface="隶书" panose="02010509060101010101" pitchFamily="49" charset="-122"/>
              </a:rPr>
              <a:t>new_bullet</a:t>
            </a:r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);</a:t>
            </a:r>
            <a:endParaRPr lang="zh-CN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	bool </a:t>
            </a:r>
            <a:r>
              <a:rPr lang="en-US" altLang="zh-CN" sz="1600" dirty="0" err="1">
                <a:latin typeface="隶书" panose="02010509060101010101" pitchFamily="49" charset="-122"/>
                <a:ea typeface="隶书" panose="02010509060101010101" pitchFamily="49" charset="-122"/>
              </a:rPr>
              <a:t>WhetherHit</a:t>
            </a:r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(int x, int y);</a:t>
            </a:r>
            <a:endParaRPr lang="zh-CN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	void Reset();</a:t>
            </a:r>
            <a:endParaRPr lang="zh-CN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};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32385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F22D986-B026-4CC3-B657-618B1A12C844}"/>
              </a:ext>
            </a:extLst>
          </p:cNvPr>
          <p:cNvSpPr txBox="1"/>
          <p:nvPr/>
        </p:nvSpPr>
        <p:spPr>
          <a:xfrm>
            <a:off x="113122" y="160256"/>
            <a:ext cx="1207887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latin typeface="隶书" panose="02010509060101010101" pitchFamily="49" charset="-122"/>
                <a:ea typeface="隶书" panose="02010509060101010101" pitchFamily="49" charset="-122"/>
              </a:rPr>
              <a:t>MyCraft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类</a:t>
            </a:r>
            <a:endParaRPr lang="zh-CN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私有变量中有：己方飞机的位置、分数、生命值信息，可通过对应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const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函数访问</a:t>
            </a: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LoseBlood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为扣血函数、</a:t>
            </a:r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GetGrade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为加分函数</a:t>
            </a: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State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输出当前生命值、分数状态</a:t>
            </a: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Show()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在当前位置显示飞机</a:t>
            </a: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Clear()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则清除当前位置的飞机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*通过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clear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show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的组合可以实现飞机的移动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void Action(int Operator)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则根据传入的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Operator(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已定义宏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来改变飞机行为</a:t>
            </a:r>
          </a:p>
          <a:p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行为包括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前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后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左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右、射击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Attack( Bullet*b[], int &amp;</a:t>
            </a:r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new_bullet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用来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响应攻击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即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把新建的子弹存入数组中</a:t>
            </a: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Attack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函数参数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int </a:t>
            </a:r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new_bullet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表示将在数组的</a:t>
            </a:r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new_bullet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下标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位置创建对象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WhetherHit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通过传入的坐标判断是否被敌方击中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，即是否和我方飞机坐标重合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Reset()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实现将本方飞机复活在起始位置并扣一格生命值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03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CFF24C-586D-4E30-A0FB-307204233586}"/>
              </a:ext>
            </a:extLst>
          </p:cNvPr>
          <p:cNvSpPr txBox="1"/>
          <p:nvPr/>
        </p:nvSpPr>
        <p:spPr>
          <a:xfrm>
            <a:off x="339366" y="206773"/>
            <a:ext cx="1114248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Menu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类</a:t>
            </a:r>
            <a:endParaRPr lang="zh-CN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class Menu</a:t>
            </a:r>
            <a:endParaRPr lang="zh-CN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{</a:t>
            </a:r>
          </a:p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char choice[CHOICE_NUM][MAX_CH_LEN];//all the choices</a:t>
            </a:r>
            <a:endParaRPr lang="zh-CN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void (*Choice[CHOICE_NUM])(Menu* m);//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Fuction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pointer array</a:t>
            </a:r>
            <a:endParaRPr lang="zh-CN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int current;//index for choice[]</a:t>
            </a:r>
            <a:endParaRPr lang="zh-CN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bool 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run_tag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;//if run</a:t>
            </a:r>
            <a:endParaRPr lang="zh-CN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//private Functions</a:t>
            </a:r>
            <a:endParaRPr lang="zh-CN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void Clear();//clear the content in the bounder range and the guide words</a:t>
            </a:r>
            <a:endParaRPr lang="zh-CN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void 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ShowGuide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();//teach how to play</a:t>
            </a:r>
            <a:endParaRPr lang="zh-CN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void 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GameProcess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();</a:t>
            </a:r>
            <a:endParaRPr lang="zh-CN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void 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GamePause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();</a:t>
            </a:r>
            <a:endParaRPr lang="zh-CN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void 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GameOver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();</a:t>
            </a:r>
            <a:endParaRPr lang="zh-CN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 //static Functions</a:t>
            </a:r>
            <a:endParaRPr lang="zh-CN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static void Start(Menu* m);//run the game</a:t>
            </a:r>
            <a:endParaRPr lang="zh-CN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static void End(Menu* m);//end the program</a:t>
            </a:r>
            <a:endParaRPr lang="zh-CN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public:</a:t>
            </a:r>
            <a:endParaRPr lang="zh-CN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Menu();</a:t>
            </a:r>
            <a:endParaRPr lang="zh-CN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void Initial();//output the bounder and welcome the player</a:t>
            </a:r>
            <a:endParaRPr lang="zh-CN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void Infor();//show player the menu information: start or end game</a:t>
            </a:r>
            <a:endParaRPr lang="zh-CN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void 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OperateMenu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();//do operation in menu</a:t>
            </a:r>
            <a:endParaRPr lang="zh-CN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};</a:t>
            </a:r>
            <a:endParaRPr lang="zh-CN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503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FB179A-31B3-4CF8-BD0D-2866AE4836BF}"/>
              </a:ext>
            </a:extLst>
          </p:cNvPr>
          <p:cNvSpPr txBox="1"/>
          <p:nvPr/>
        </p:nvSpPr>
        <p:spPr>
          <a:xfrm>
            <a:off x="226244" y="141403"/>
            <a:ext cx="1186669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Menu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类</a:t>
            </a:r>
            <a:endParaRPr lang="en-US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私有变量中的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choice[][]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是菜单中的每一个选项的字符串数组</a:t>
            </a:r>
          </a:p>
          <a:p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包括“开始游戏”、“结束游戏”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Choice[]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是函数指针数组，指向每个选项对应的函数功能（都是类的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static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静态成员函数）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Current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表示当前指向哪个选项</a:t>
            </a:r>
          </a:p>
          <a:p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Bool </a:t>
            </a:r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Run_tag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表示程序是否在运行，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while(</a:t>
            </a:r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run_tag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实现程序的持续运行</a:t>
            </a: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 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通过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Clear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清除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选项的显示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通过</a:t>
            </a:r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ShowGuide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在右侧显示按键指南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通过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Start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End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实现两个选项的功能</a:t>
            </a: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End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只要设置</a:t>
            </a:r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Run_tag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为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即可退出菜单结束程序</a:t>
            </a: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Start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实现刚进入游戏的准备工作</a:t>
            </a:r>
          </a:p>
          <a:p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即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显示动态提示、初始化计时器、敌方数组、体力分数等变量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然后进入</a:t>
            </a:r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GameProcess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()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实现具体的游戏过程</a:t>
            </a:r>
          </a:p>
          <a:p>
            <a:endParaRPr lang="zh-CN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5113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F17649-F146-49C9-B046-C4436F817A2A}"/>
              </a:ext>
            </a:extLst>
          </p:cNvPr>
          <p:cNvSpPr txBox="1"/>
          <p:nvPr/>
        </p:nvSpPr>
        <p:spPr>
          <a:xfrm>
            <a:off x="254524" y="75414"/>
            <a:ext cx="12021296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 </a:t>
            </a:r>
            <a:endParaRPr lang="zh-CN" altLang="zh-CN" sz="1200" dirty="0"/>
          </a:p>
          <a:p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Menu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类</a:t>
            </a:r>
            <a:endParaRPr lang="en-US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3200" dirty="0" err="1">
                <a:latin typeface="隶书" panose="02010509060101010101" pitchFamily="49" charset="-122"/>
                <a:ea typeface="隶书" panose="02010509060101010101" pitchFamily="49" charset="-122"/>
              </a:rPr>
              <a:t>GameProcess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是程序最重要的实现模块，本质是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while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）循环</a:t>
            </a:r>
            <a:endParaRPr lang="zh-CN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 </a:t>
            </a:r>
            <a:endParaRPr lang="zh-CN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一）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每次循环刚开始先检查按键情况</a:t>
            </a:r>
          </a:p>
          <a:p>
            <a:r>
              <a:rPr lang="en-US" altLang="zh-CN" sz="3200" dirty="0" err="1">
                <a:latin typeface="隶书" panose="02010509060101010101" pitchFamily="49" charset="-122"/>
                <a:ea typeface="隶书" panose="02010509060101010101" pitchFamily="49" charset="-122"/>
              </a:rPr>
              <a:t>GetAsyncKeyState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库函数传入键盘码即可判断是否按下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对应键，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计算计时器、然后判断功能键的按压边界和冷却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条件（解释见下）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1)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按压边界指的是，当一次循环不处于按下状态，下一次处于按下状态，则该键功能将被启动，即识别到一次按压，将立刻响应</a:t>
            </a:r>
            <a:endParaRPr lang="zh-CN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冷却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条件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是指每个功能实现后要有一定时间的冷却才能继续使用，否则将会无限制的使用，造成错误的游戏体验。比如射击速度肯定有上限，移动速度也有上限，这就需要计时器记录冷却时间，按键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的宏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统一在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button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数组中，并配套</a:t>
            </a:r>
            <a:r>
              <a:rPr lang="en-US" altLang="zh-CN" sz="3200" dirty="0" err="1">
                <a:latin typeface="隶书" panose="02010509060101010101" pitchFamily="49" charset="-122"/>
                <a:ea typeface="隶书" panose="02010509060101010101" pitchFamily="49" charset="-122"/>
              </a:rPr>
              <a:t>Cold_button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数组记录冷却情况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只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有不处于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冷却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条件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且满足按键要求即可调用对应模块</a:t>
            </a:r>
          </a:p>
          <a:p>
            <a:r>
              <a:rPr lang="en-US" altLang="zh-CN" sz="1600" dirty="0">
                <a:latin typeface="隶书" panose="02010509060101010101" pitchFamily="49" charset="-122"/>
                <a:ea typeface="隶书" panose="02010509060101010101" pitchFamily="49" charset="-122"/>
              </a:rPr>
              <a:t> </a:t>
            </a:r>
            <a:endParaRPr lang="zh-CN" altLang="zh-CN" sz="1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zh-CN" sz="1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977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8F726D-51BC-4F76-8EBB-94E114A5A51E}"/>
              </a:ext>
            </a:extLst>
          </p:cNvPr>
          <p:cNvSpPr txBox="1"/>
          <p:nvPr/>
        </p:nvSpPr>
        <p:spPr>
          <a:xfrm>
            <a:off x="84841" y="150830"/>
            <a:ext cx="12107159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Menu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类</a:t>
            </a:r>
            <a:endParaRPr lang="en-US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（二）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再检查已经存在的敌方飞机情况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(1)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每隔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Enemy::speed(</a:t>
            </a:r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ms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时间检查一次敌机的情况，通过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rand()%(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敌机数量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+1)==1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的条件来刷新新的飞机，当敌机为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，必然刷新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当敌机较多的时候，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rand%=1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的概率相对降低，并且敌机上限设置了一个宏，防止一次出现太多的敌机。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Enemy::speed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一开始设置为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1000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即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秒检查一次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(2)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然后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对已经存在的敌机进行移动操作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（随机方向）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。随着分数的提高，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speed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越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来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越快（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将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值调小即可）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(3)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敌方飞机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实例化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通过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指针数组</a:t>
            </a:r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emy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[]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存放，起初全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NULL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下标</a:t>
            </a:r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start_enemy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new_enemy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都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为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，在</a:t>
            </a:r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new_enemy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下标处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创建新飞机，</a:t>
            </a:r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start_enemy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为第一个有效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飞机的下标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(4)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遍历通过模加法的方式，数组开静态，设置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MAX_ENEMY_NUM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的宏表示最大空间。</a:t>
            </a:r>
          </a:p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 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439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CBD24C-7879-493E-B704-EBA7E3E11F0D}"/>
              </a:ext>
            </a:extLst>
          </p:cNvPr>
          <p:cNvSpPr txBox="1"/>
          <p:nvPr/>
        </p:nvSpPr>
        <p:spPr>
          <a:xfrm>
            <a:off x="282804" y="273377"/>
            <a:ext cx="11632675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Menu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类</a:t>
            </a:r>
            <a:endParaRPr lang="en-US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（三）之后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检查双方子弹存在情况</a:t>
            </a:r>
          </a:p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子弹分别存放于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Bullet[]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zh-CN" sz="2800" dirty="0" err="1">
                <a:latin typeface="隶书" panose="02010509060101010101" pitchFamily="49" charset="-122"/>
                <a:ea typeface="隶书" panose="02010509060101010101" pitchFamily="49" charset="-122"/>
              </a:rPr>
              <a:t>EnemyBullet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[]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中，初始化全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NULL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int </a:t>
            </a:r>
            <a:r>
              <a:rPr lang="en-US" altLang="zh-CN" sz="2800" dirty="0" err="1">
                <a:latin typeface="隶书" panose="02010509060101010101" pitchFamily="49" charset="-122"/>
                <a:ea typeface="隶书" panose="02010509060101010101" pitchFamily="49" charset="-122"/>
              </a:rPr>
              <a:t>start_bullet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指向第一个有效子弹，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int </a:t>
            </a:r>
            <a:r>
              <a:rPr lang="en-US" altLang="zh-CN" sz="2800" dirty="0" err="1">
                <a:latin typeface="隶书" panose="02010509060101010101" pitchFamily="49" charset="-122"/>
                <a:ea typeface="隶书" panose="02010509060101010101" pitchFamily="49" charset="-122"/>
              </a:rPr>
              <a:t>new_bullet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指向第一个无效的子弹（即创建新子弹在</a:t>
            </a:r>
            <a:r>
              <a:rPr lang="en-US" altLang="zh-CN" sz="2800" dirty="0" err="1">
                <a:latin typeface="隶书" panose="02010509060101010101" pitchFamily="49" charset="-122"/>
                <a:ea typeface="隶书" panose="02010509060101010101" pitchFamily="49" charset="-122"/>
              </a:rPr>
              <a:t>new_bullet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位置创建）</a:t>
            </a:r>
          </a:p>
          <a:p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刚开始两者重合指向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位置，遍历通过模加法的方式，数组开静态，设置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MAX_BULLET_NUM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的宏表示最大空间。每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隔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一定时间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开了两个计时器）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移动双方子弹</a:t>
            </a:r>
          </a:p>
          <a:p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 </a:t>
            </a:r>
            <a:endParaRPr lang="zh-CN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最后每次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while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循环还要检查子弹、敌机和我方之间的相互碰撞，遍历我方子弹看是否撞击某个敌机，遍历敌机看是否撞上我方或我方子弹，如果敌机被销毁则释放空间，设置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bullet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指针和以及将撞击的飞机后面的飞机前移一格，保证</a:t>
            </a:r>
            <a:r>
              <a:rPr lang="en-US" altLang="zh-CN" sz="2800" dirty="0" err="1">
                <a:latin typeface="隶书" panose="02010509060101010101" pitchFamily="49" charset="-122"/>
                <a:ea typeface="隶书" panose="02010509060101010101" pitchFamily="49" charset="-122"/>
              </a:rPr>
              <a:t>start_enemy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zh-CN" sz="2800" dirty="0" err="1">
                <a:latin typeface="隶书" panose="02010509060101010101" pitchFamily="49" charset="-122"/>
                <a:ea typeface="隶书" panose="02010509060101010101" pitchFamily="49" charset="-122"/>
              </a:rPr>
              <a:t>new_enemy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之间都是存在对象，子弹数组销毁同理操作</a:t>
            </a:r>
          </a:p>
        </p:txBody>
      </p:sp>
    </p:spTree>
    <p:extLst>
      <p:ext uri="{BB962C8B-B14F-4D97-AF65-F5344CB8AC3E}">
        <p14:creationId xmlns:p14="http://schemas.microsoft.com/office/powerpoint/2010/main" val="1779658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E6FCC8-9853-4975-AE15-F0131F66B19A}"/>
              </a:ext>
            </a:extLst>
          </p:cNvPr>
          <p:cNvSpPr txBox="1"/>
          <p:nvPr/>
        </p:nvSpPr>
        <p:spPr>
          <a:xfrm>
            <a:off x="424207" y="282804"/>
            <a:ext cx="1050146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Enemy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类</a:t>
            </a:r>
            <a:endParaRPr lang="zh-CN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class Enemy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{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	int </a:t>
            </a:r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posx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;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	int posy;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public: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	static int speed;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	static void Create(Enemy* </a:t>
            </a:r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emy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[],int&amp; </a:t>
            </a:r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new_enemy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);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	Enemy(int x, int y);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	void Show();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	void Clear();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	bool Move();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	bool </a:t>
            </a:r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WhetherHit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(int x, int y);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};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948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CBD6B17-2964-490D-8EDC-9B6046C1D07F}"/>
              </a:ext>
            </a:extLst>
          </p:cNvPr>
          <p:cNvSpPr txBox="1"/>
          <p:nvPr/>
        </p:nvSpPr>
        <p:spPr>
          <a:xfrm>
            <a:off x="263951" y="207390"/>
            <a:ext cx="1178350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Enemy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类</a:t>
            </a:r>
            <a:endParaRPr lang="zh-CN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dirty="0"/>
          </a:p>
          <a:p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zh-CN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私有变量表示位置，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speed</a:t>
            </a:r>
            <a:r>
              <a:rPr lang="zh-CN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为速度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多少</a:t>
            </a:r>
            <a:r>
              <a:rPr lang="en-US" altLang="zh-CN" sz="3600" dirty="0" err="1">
                <a:latin typeface="隶书" panose="02010509060101010101" pitchFamily="49" charset="-122"/>
                <a:ea typeface="隶书" panose="02010509060101010101" pitchFamily="49" charset="-122"/>
              </a:rPr>
              <a:t>ms</a:t>
            </a:r>
            <a:r>
              <a:rPr lang="zh-CN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移动一下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zh-CN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Create</a:t>
            </a:r>
            <a:r>
              <a:rPr lang="zh-CN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用来传入</a:t>
            </a:r>
            <a:r>
              <a:rPr lang="en-US" altLang="zh-CN" sz="3600" dirty="0" err="1">
                <a:latin typeface="隶书" panose="02010509060101010101" pitchFamily="49" charset="-122"/>
                <a:ea typeface="隶书" panose="02010509060101010101" pitchFamily="49" charset="-122"/>
              </a:rPr>
              <a:t>emy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[]</a:t>
            </a:r>
            <a:r>
              <a:rPr lang="zh-CN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创建新敌机</a:t>
            </a:r>
          </a:p>
          <a:p>
            <a:endParaRPr lang="en-US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Show</a:t>
            </a:r>
            <a:r>
              <a:rPr lang="zh-CN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Clear</a:t>
            </a:r>
            <a:r>
              <a:rPr lang="zh-CN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用来显示敌机和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清除</a:t>
            </a:r>
            <a:r>
              <a:rPr lang="zh-CN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敌机</a:t>
            </a:r>
          </a:p>
          <a:p>
            <a:endParaRPr lang="en-US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Move</a:t>
            </a:r>
            <a:r>
              <a:rPr lang="zh-CN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用来移动敌机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随机移动算法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zh-CN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en-US" altLang="zh-CN" sz="3600" dirty="0" err="1">
                <a:latin typeface="隶书" panose="02010509060101010101" pitchFamily="49" charset="-122"/>
                <a:ea typeface="隶书" panose="02010509060101010101" pitchFamily="49" charset="-122"/>
              </a:rPr>
              <a:t>WhetherHit</a:t>
            </a:r>
            <a:r>
              <a:rPr lang="zh-CN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判断敌机是否被击中</a:t>
            </a:r>
          </a:p>
        </p:txBody>
      </p:sp>
    </p:spTree>
    <p:extLst>
      <p:ext uri="{BB962C8B-B14F-4D97-AF65-F5344CB8AC3E}">
        <p14:creationId xmlns:p14="http://schemas.microsoft.com/office/powerpoint/2010/main" val="1002894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25293F-34E6-41CA-8C12-2E3C99AD5BBA}"/>
              </a:ext>
            </a:extLst>
          </p:cNvPr>
          <p:cNvSpPr txBox="1"/>
          <p:nvPr/>
        </p:nvSpPr>
        <p:spPr>
          <a:xfrm>
            <a:off x="201106" y="216816"/>
            <a:ext cx="485166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Bullet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类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class Bullet{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protected: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	int </a:t>
            </a:r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posx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;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	int posy;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public: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	int </a:t>
            </a:r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GetX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()const;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	int </a:t>
            </a:r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GetY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()const;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	static int speed;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	Bullet(int </a:t>
            </a:r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x,int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y);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	Bullet();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	void Show();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	void Clear();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	bool Move();//return if remain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};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/>
              <a:t>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BFA9CC-D8FB-4003-B7E7-98E8E346941A}"/>
              </a:ext>
            </a:extLst>
          </p:cNvPr>
          <p:cNvSpPr txBox="1"/>
          <p:nvPr/>
        </p:nvSpPr>
        <p:spPr>
          <a:xfrm>
            <a:off x="5385846" y="197346"/>
            <a:ext cx="672759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latin typeface="隶书" panose="02010509060101010101" pitchFamily="49" charset="-122"/>
                <a:ea typeface="隶书" panose="02010509060101010101" pitchFamily="49" charset="-122"/>
              </a:rPr>
              <a:t>EnemyBullet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类</a:t>
            </a:r>
            <a:endParaRPr lang="en-US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class </a:t>
            </a:r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EnemyBullet:public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Bullet {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public: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	static int speed;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EnemyBullet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(int x, int y);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	void Show();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	bool Move();//return if remain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};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8EB99D-ABBA-462D-A2DB-0BC3CA3ECEEB}"/>
              </a:ext>
            </a:extLst>
          </p:cNvPr>
          <p:cNvSpPr txBox="1"/>
          <p:nvPr/>
        </p:nvSpPr>
        <p:spPr>
          <a:xfrm>
            <a:off x="5385846" y="3940404"/>
            <a:ext cx="66050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*可以看出，</a:t>
            </a:r>
            <a:r>
              <a:rPr lang="en-US" altLang="zh-CN" sz="3200" dirty="0" err="1">
                <a:latin typeface="隶书" panose="02010509060101010101" pitchFamily="49" charset="-122"/>
                <a:ea typeface="隶书" panose="02010509060101010101" pitchFamily="49" charset="-122"/>
              </a:rPr>
              <a:t>EnemyBullet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直接继承了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Bullet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类，简化了代码量，实现了代码的复用</a:t>
            </a:r>
          </a:p>
        </p:txBody>
      </p:sp>
    </p:spTree>
    <p:extLst>
      <p:ext uri="{BB962C8B-B14F-4D97-AF65-F5344CB8AC3E}">
        <p14:creationId xmlns:p14="http://schemas.microsoft.com/office/powerpoint/2010/main" val="424047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6CBB11-674A-495E-8993-0B11373BE624}"/>
              </a:ext>
            </a:extLst>
          </p:cNvPr>
          <p:cNvSpPr txBox="1"/>
          <p:nvPr/>
        </p:nvSpPr>
        <p:spPr>
          <a:xfrm>
            <a:off x="2408457" y="2321004"/>
            <a:ext cx="864295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dirty="0">
                <a:latin typeface="隶书" panose="02010509060101010101" pitchFamily="49" charset="-122"/>
                <a:ea typeface="隶书" panose="02010509060101010101" pitchFamily="49" charset="-122"/>
              </a:rPr>
              <a:t>设计目标</a:t>
            </a:r>
          </a:p>
        </p:txBody>
      </p:sp>
    </p:spTree>
    <p:extLst>
      <p:ext uri="{BB962C8B-B14F-4D97-AF65-F5344CB8AC3E}">
        <p14:creationId xmlns:p14="http://schemas.microsoft.com/office/powerpoint/2010/main" val="4153053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8303C2-0235-4F8A-8E25-EE1D6A581FBB}"/>
              </a:ext>
            </a:extLst>
          </p:cNvPr>
          <p:cNvSpPr txBox="1"/>
          <p:nvPr/>
        </p:nvSpPr>
        <p:spPr>
          <a:xfrm>
            <a:off x="263951" y="301658"/>
            <a:ext cx="1167038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Bullet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类和</a:t>
            </a:r>
            <a:r>
              <a:rPr lang="en-US" altLang="zh-CN" sz="3600" dirty="0" err="1">
                <a:latin typeface="隶书" panose="02010509060101010101" pitchFamily="49" charset="-122"/>
                <a:ea typeface="隶书" panose="02010509060101010101" pitchFamily="49" charset="-122"/>
              </a:rPr>
              <a:t>EnemyBullet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类</a:t>
            </a:r>
            <a:endParaRPr lang="en-US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dirty="0"/>
          </a:p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私有变量表示位置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Const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函数获取变量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Speed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表示速度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Show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Clear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表示显示和清除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Move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表示移动子弹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en-US" altLang="zh-CN" sz="2800" dirty="0" err="1">
                <a:latin typeface="隶书" panose="02010509060101010101" pitchFamily="49" charset="-122"/>
                <a:ea typeface="隶书" panose="02010509060101010101" pitchFamily="49" charset="-122"/>
              </a:rPr>
              <a:t>EnemyBullet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是对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Bullet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的继承</a:t>
            </a:r>
          </a:p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其中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重构了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Show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Move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函数因为子弹图案和方向需要重构</a:t>
            </a:r>
          </a:p>
        </p:txBody>
      </p:sp>
    </p:spTree>
    <p:extLst>
      <p:ext uri="{BB962C8B-B14F-4D97-AF65-F5344CB8AC3E}">
        <p14:creationId xmlns:p14="http://schemas.microsoft.com/office/powerpoint/2010/main" val="2402668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64C901-80D7-4E4E-9DA7-8DE21D9CCBDA}"/>
              </a:ext>
            </a:extLst>
          </p:cNvPr>
          <p:cNvSpPr txBox="1"/>
          <p:nvPr/>
        </p:nvSpPr>
        <p:spPr>
          <a:xfrm>
            <a:off x="0" y="0"/>
            <a:ext cx="13480331" cy="7043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Config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头文件（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各种宏和头文件的集合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zh-CN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CHOICE_NUM 2  		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菜单选项的个数</a:t>
            </a: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LEFT_BOUND 0			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战场左边界</a:t>
            </a: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RIGHT_BOUND 66		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战场右边界</a:t>
            </a: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UP_BOUND 0			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战场上边界</a:t>
            </a: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DOWN_BOUND 30			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战场下边界</a:t>
            </a: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FIRST_LAY 3+(UP_BOUND+DOWN_BOUND)/3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第一个菜单选项的纵坐标</a:t>
            </a: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LAST_LAY FIRST_LAY+(CHOICE_NUM-1)*2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最后一个菜单选项的纵坐标</a:t>
            </a: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INDEX_X 4+(LEFT_BOUND+RIGHT_BOUND)/3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菜单选项的横坐标</a:t>
            </a: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ORIGINAL_X (LEFT_BOUND+RIGHT_BOUND)/3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我方飞机起始的横坐标</a:t>
            </a: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ORIGINAL_Y DOWN_BOUND-1	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我方飞机起始的纵坐标</a:t>
            </a: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MAX_CH_LEN 50			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选项字符串最大长度</a:t>
            </a: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GUIDE_INTERVAL 5		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按键指南与战场横向距离</a:t>
            </a: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GUIDE_MAX_LEN 20		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指南字符串最大长度</a:t>
            </a: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GUIDE_MAX_NUM 7		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指南最大个数</a:t>
            </a: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TOTAL_RIGHT_BOUND RIGHT_BOUND+53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整个程序需要的最大右边界</a:t>
            </a:r>
            <a:endParaRPr lang="en-US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MOVE_UP 72			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前移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ascii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宏</a:t>
            </a: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MOVE_LEFT 75			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左移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ascii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宏</a:t>
            </a: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MOVE_RIGHT 77			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右移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ascii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宏</a:t>
            </a: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MOVE_DOWN 80			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后移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ascii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宏</a:t>
            </a: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SHOT 's'			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射击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ascii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宏</a:t>
            </a:r>
          </a:p>
          <a:p>
            <a:endParaRPr lang="zh-CN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4299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46DC8D6-3B04-435F-9713-65258462245E}"/>
              </a:ext>
            </a:extLst>
          </p:cNvPr>
          <p:cNvSpPr txBox="1"/>
          <p:nvPr/>
        </p:nvSpPr>
        <p:spPr>
          <a:xfrm>
            <a:off x="1" y="0"/>
            <a:ext cx="1211801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Config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头文件（</a:t>
            </a:r>
            <a:r>
              <a:rPr lang="zh-CN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各种宏和头文件的集合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zh-CN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1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MAX_BULLET_NUM 10000	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最大子弹数</a:t>
            </a: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RESPONSE_INTERVAL 100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我方移动冷却时间</a:t>
            </a: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SHOT_INTERVAL 70	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我方射击冷却时间</a:t>
            </a: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LEFT 0			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左移操作宏</a:t>
            </a: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RIGHT 1		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右移操作宏</a:t>
            </a: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UP 2               	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上移操作宏</a:t>
            </a: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DOWN 3			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下移操作宏</a:t>
            </a: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CONTROL 4		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射击操作宏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本用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ctrl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当射击键，后改空格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zh-CN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BUTTON_NUM 5		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使用到的按键个数</a:t>
            </a: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MAX_ENEMY_NUM 10000	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敌人数组静态长度</a:t>
            </a: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STATE_POSX RIGHT_BOUND+GUIDE_INTERVAL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状态显示的横坐标</a:t>
            </a: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STATE_POSY GUIDE_MAX_NUM+1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状态显示的纵坐标</a:t>
            </a: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CURRENT_ENEMY_NUM 7	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当前最大敌人数量</a:t>
            </a: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MAX_BLOOD 3		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生命值</a:t>
            </a: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NB_SPARKLING_INTERVAL 200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重生后我方飞机闪烁间隔时间</a:t>
            </a: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NB_SPARKLING_NUM 3	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重生后我方飞机闪烁次数</a:t>
            </a:r>
          </a:p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#define ENEMY_INTIAL_SPEED 1000			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敌方飞机起始速度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每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1000ms</a:t>
            </a:r>
            <a:r>
              <a:rPr lang="zh-CN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动一次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zh-CN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233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4168821-A063-4CC8-B1FA-EAE3ECE1FD28}"/>
              </a:ext>
            </a:extLst>
          </p:cNvPr>
          <p:cNvSpPr txBox="1"/>
          <p:nvPr/>
        </p:nvSpPr>
        <p:spPr>
          <a:xfrm>
            <a:off x="1917577" y="1358283"/>
            <a:ext cx="885991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dirty="0">
                <a:latin typeface="隶书" panose="02010509060101010101" pitchFamily="49" charset="-122"/>
                <a:ea typeface="隶书" panose="02010509060101010101" pitchFamily="49" charset="-122"/>
              </a:rPr>
              <a:t>THANKS</a:t>
            </a:r>
            <a:endParaRPr lang="zh-CN" altLang="en-US" sz="199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04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E60BF-9B96-47BF-80F2-B5C29C37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89768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隶书" panose="02010509060101010101" pitchFamily="49" charset="-122"/>
                <a:ea typeface="隶书" panose="02010509060101010101" pitchFamily="49" charset="-122"/>
              </a:rPr>
              <a:t>设计目标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5F7506-C89D-4BFB-96BD-F1FDE3C02E91}"/>
              </a:ext>
            </a:extLst>
          </p:cNvPr>
          <p:cNvSpPr txBox="1"/>
          <p:nvPr/>
        </p:nvSpPr>
        <p:spPr>
          <a:xfrm>
            <a:off x="730685" y="2016689"/>
            <a:ext cx="1126963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设计一款基于工作台的飞机大战小游戏，通过键盘交互实现以下需求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&lt;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基本需求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endParaRPr lang="zh-CN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在控制台一定区域内设置战场</a:t>
            </a:r>
          </a:p>
          <a:p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有玩家操控的战机，能够控制移动和发射子弹</a:t>
            </a:r>
          </a:p>
          <a:p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有敌机的出现，通过碰撞和敌方子弹阻碍我方玩家行进</a:t>
            </a:r>
          </a:p>
          <a:p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友好易体验的流程控制，如进入界面、菜单界面、按键说明、退出流程等等功能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52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E60BF-9B96-47BF-80F2-B5C29C37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89768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隶书" panose="02010509060101010101" pitchFamily="49" charset="-122"/>
                <a:ea typeface="隶书" panose="02010509060101010101" pitchFamily="49" charset="-122"/>
              </a:rPr>
              <a:t>设计目标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5F7506-C89D-4BFB-96BD-F1FDE3C02E91}"/>
              </a:ext>
            </a:extLst>
          </p:cNvPr>
          <p:cNvSpPr txBox="1"/>
          <p:nvPr/>
        </p:nvSpPr>
        <p:spPr>
          <a:xfrm>
            <a:off x="730685" y="2016689"/>
            <a:ext cx="110811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&lt;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拓展需求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endParaRPr lang="zh-CN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动态的界面说明效果</a:t>
            </a:r>
          </a:p>
          <a:p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玩家体力值的设置，每次重生后回到初始位置</a:t>
            </a:r>
          </a:p>
          <a:p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分数机制的设置，每击落一架敌机获得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100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分数</a:t>
            </a:r>
          </a:p>
          <a:p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敌机随机刷新的机制，当敌机较少的时候刷新概率大，敌机较多的时候刷新概率小</a:t>
            </a:r>
          </a:p>
          <a:p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玩家分数越高，敌机移动速度、子弹速度越来越快，难度越来越大</a:t>
            </a:r>
          </a:p>
          <a:p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游戏中途可以随时暂停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06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29E1C8A-3944-4750-8EEC-3457FD55C726}"/>
              </a:ext>
            </a:extLst>
          </p:cNvPr>
          <p:cNvSpPr txBox="1"/>
          <p:nvPr/>
        </p:nvSpPr>
        <p:spPr>
          <a:xfrm>
            <a:off x="2569924" y="2442574"/>
            <a:ext cx="855319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3800" dirty="0">
                <a:latin typeface="隶书" panose="02010509060101010101" pitchFamily="49" charset="-122"/>
                <a:ea typeface="隶书" panose="02010509060101010101" pitchFamily="49" charset="-122"/>
              </a:rPr>
              <a:t>设计思路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68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D27B4-0DC0-4C66-B6E4-7452476D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34" y="526419"/>
            <a:ext cx="10515600" cy="126480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隶书" panose="02010509060101010101" pitchFamily="49" charset="-122"/>
                <a:ea typeface="隶书" panose="02010509060101010101" pitchFamily="49" charset="-122"/>
              </a:rPr>
              <a:t>类的设计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B15D33-9C6C-4EEE-83EF-869FE5577487}"/>
              </a:ext>
            </a:extLst>
          </p:cNvPr>
          <p:cNvSpPr txBox="1"/>
          <p:nvPr/>
        </p:nvSpPr>
        <p:spPr>
          <a:xfrm>
            <a:off x="1215026" y="1819503"/>
            <a:ext cx="105156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控制屏幕输出的类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Screen.cpp/</a:t>
            </a:r>
            <a:r>
              <a:rPr lang="en-US" altLang="zh-CN" sz="3200" dirty="0" err="1">
                <a:latin typeface="隶书" panose="02010509060101010101" pitchFamily="49" charset="-122"/>
                <a:ea typeface="隶书" panose="02010509060101010101" pitchFamily="49" charset="-122"/>
              </a:rPr>
              <a:t>Screen.h</a:t>
            </a:r>
            <a:endParaRPr lang="zh-CN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抽象玩家飞机的类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MyCraft.cpp/</a:t>
            </a:r>
            <a:r>
              <a:rPr lang="en-US" altLang="zh-CN" sz="3200" dirty="0" err="1">
                <a:latin typeface="隶书" panose="02010509060101010101" pitchFamily="49" charset="-122"/>
                <a:ea typeface="隶书" panose="02010509060101010101" pitchFamily="49" charset="-122"/>
              </a:rPr>
              <a:t>MyCraft.h</a:t>
            </a:r>
            <a:endParaRPr lang="zh-CN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实现菜单流程的类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Menu.cpp/</a:t>
            </a:r>
            <a:r>
              <a:rPr lang="en-US" altLang="zh-CN" sz="3200" dirty="0" err="1">
                <a:latin typeface="隶书" panose="02010509060101010101" pitchFamily="49" charset="-122"/>
                <a:ea typeface="隶书" panose="02010509060101010101" pitchFamily="49" charset="-122"/>
              </a:rPr>
              <a:t>Menu.h</a:t>
            </a:r>
            <a:endParaRPr lang="zh-CN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抽象敌人飞机的类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Enemy.cpp/</a:t>
            </a:r>
            <a:r>
              <a:rPr lang="en-US" altLang="zh-CN" sz="3200" dirty="0" err="1">
                <a:latin typeface="隶书" panose="02010509060101010101" pitchFamily="49" charset="-122"/>
                <a:ea typeface="隶书" panose="02010509060101010101" pitchFamily="49" charset="-122"/>
              </a:rPr>
              <a:t>Enemy.h</a:t>
            </a:r>
            <a:endParaRPr lang="zh-CN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抽象子弹的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Bullet.cpp/</a:t>
            </a:r>
            <a:r>
              <a:rPr lang="en-US" altLang="zh-CN" sz="3200" dirty="0" err="1">
                <a:latin typeface="隶书" panose="02010509060101010101" pitchFamily="49" charset="-122"/>
                <a:ea typeface="隶书" panose="02010509060101010101" pitchFamily="49" charset="-122"/>
              </a:rPr>
              <a:t>Bullet.h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（其中还有派生类</a:t>
            </a:r>
            <a:r>
              <a:rPr lang="en-US" altLang="zh-CN" sz="3200" dirty="0" err="1">
                <a:latin typeface="隶书" panose="02010509060101010101" pitchFamily="49" charset="-122"/>
                <a:ea typeface="隶书" panose="02010509060101010101" pitchFamily="49" charset="-122"/>
              </a:rPr>
              <a:t>EnemyBullet</a:t>
            </a: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  <a:p>
            <a:pPr lvl="0"/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配置宏定义和包含头文件的</a:t>
            </a:r>
            <a:r>
              <a:rPr lang="en-US" altLang="zh-CN" sz="3200" dirty="0" err="1">
                <a:latin typeface="隶书" panose="02010509060101010101" pitchFamily="49" charset="-122"/>
                <a:ea typeface="隶书" panose="02010509060101010101" pitchFamily="49" charset="-122"/>
              </a:rPr>
              <a:t>Config.h</a:t>
            </a:r>
            <a:endParaRPr lang="zh-CN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/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最终的程序入口</a:t>
            </a:r>
            <a:r>
              <a:rPr lang="en-US" altLang="zh-CN" sz="3200" dirty="0" err="1">
                <a:latin typeface="隶书" panose="02010509060101010101" pitchFamily="49" charset="-122"/>
                <a:ea typeface="隶书" panose="02010509060101010101" pitchFamily="49" charset="-122"/>
              </a:rPr>
              <a:t>main.c</a:t>
            </a:r>
            <a:endParaRPr lang="zh-CN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12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6431E-1F68-434C-A483-07BAE0F68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16" y="44028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zh-CN" sz="4800" dirty="0">
                <a:latin typeface="隶书" panose="02010509060101010101" pitchFamily="49" charset="-122"/>
                <a:ea typeface="隶书" panose="02010509060101010101" pitchFamily="49" charset="-122"/>
              </a:rPr>
              <a:t>文件相互关系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55FA89-0C13-460B-AED8-C669F79A1031}"/>
              </a:ext>
            </a:extLst>
          </p:cNvPr>
          <p:cNvSpPr txBox="1"/>
          <p:nvPr/>
        </p:nvSpPr>
        <p:spPr>
          <a:xfrm>
            <a:off x="838199" y="1765844"/>
            <a:ext cx="1040797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包含</a:t>
            </a:r>
            <a:r>
              <a:rPr lang="en-US" altLang="zh-CN" sz="2800" dirty="0" err="1">
                <a:latin typeface="隶书" panose="02010509060101010101" pitchFamily="49" charset="-122"/>
                <a:ea typeface="隶书" panose="02010509060101010101" pitchFamily="49" charset="-122"/>
              </a:rPr>
              <a:t>Menu.h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的文件有：</a:t>
            </a:r>
          </a:p>
          <a:p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main.c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Menu.cpp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 </a:t>
            </a:r>
          </a:p>
          <a:p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包含</a:t>
            </a:r>
            <a:r>
              <a:rPr lang="en-US" altLang="zh-CN" sz="2800" dirty="0" err="1">
                <a:latin typeface="隶书" panose="02010509060101010101" pitchFamily="49" charset="-122"/>
                <a:ea typeface="隶书" panose="02010509060101010101" pitchFamily="49" charset="-122"/>
              </a:rPr>
              <a:t>Config.h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的文件有：</a:t>
            </a:r>
          </a:p>
          <a:p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Menu.h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Bullet.cpp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MyCraft.cpp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MyCraft.h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Screen.cpp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Enemy.cpp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 </a:t>
            </a:r>
          </a:p>
          <a:p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包括其他头文件的文件有：</a:t>
            </a:r>
          </a:p>
          <a:p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Config.h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 </a:t>
            </a:r>
            <a:endParaRPr lang="zh-CN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整个结构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main.c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依赖于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-&gt;)</a:t>
            </a:r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Menu.h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依赖于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-&gt;)</a:t>
            </a:r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Config.h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依赖于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-&gt;)</a:t>
            </a:r>
            <a:r>
              <a:rPr lang="zh-CN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各个头文件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10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64443FB-38BA-4237-B818-F86EFC7CF4A3}"/>
              </a:ext>
            </a:extLst>
          </p:cNvPr>
          <p:cNvSpPr txBox="1"/>
          <p:nvPr/>
        </p:nvSpPr>
        <p:spPr>
          <a:xfrm>
            <a:off x="480766" y="509047"/>
            <a:ext cx="6749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400" dirty="0">
                <a:latin typeface="隶书" panose="02010509060101010101" pitchFamily="49" charset="-122"/>
                <a:ea typeface="隶书" panose="02010509060101010101" pitchFamily="49" charset="-122"/>
              </a:rPr>
              <a:t>具体细节</a:t>
            </a:r>
            <a:r>
              <a:rPr lang="zh-CN" altLang="en-US" sz="4400" dirty="0">
                <a:latin typeface="隶书" panose="02010509060101010101" pitchFamily="49" charset="-122"/>
                <a:ea typeface="隶书" panose="02010509060101010101" pitchFamily="49" charset="-122"/>
              </a:rPr>
              <a:t>暨</a:t>
            </a:r>
            <a:r>
              <a:rPr lang="zh-CN" altLang="zh-CN" sz="4400" dirty="0">
                <a:latin typeface="隶书" panose="02010509060101010101" pitchFamily="49" charset="-122"/>
                <a:ea typeface="隶书" panose="02010509060101010101" pitchFamily="49" charset="-122"/>
              </a:rPr>
              <a:t>方法实现</a:t>
            </a:r>
            <a:endParaRPr lang="zh-CN" altLang="en-US" sz="4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D58016-9C4E-4596-A1F6-48B17C03FE26}"/>
              </a:ext>
            </a:extLst>
          </p:cNvPr>
          <p:cNvSpPr txBox="1"/>
          <p:nvPr/>
        </p:nvSpPr>
        <p:spPr>
          <a:xfrm>
            <a:off x="772997" y="1278488"/>
            <a:ext cx="98698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Screen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类</a:t>
            </a:r>
            <a:endParaRPr lang="zh-CN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class Screen</a:t>
            </a:r>
            <a:endParaRPr lang="zh-CN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{</a:t>
            </a:r>
            <a:endParaRPr lang="zh-CN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public:</a:t>
            </a:r>
            <a:endParaRPr lang="zh-CN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	void </a:t>
            </a:r>
            <a:r>
              <a:rPr lang="en-US" altLang="zh-CN" sz="3600" dirty="0" err="1">
                <a:latin typeface="隶书" panose="02010509060101010101" pitchFamily="49" charset="-122"/>
                <a:ea typeface="隶书" panose="02010509060101010101" pitchFamily="49" charset="-122"/>
              </a:rPr>
              <a:t>gotoxy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(int x, int y);</a:t>
            </a:r>
            <a:endParaRPr lang="zh-CN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	void color(int a);</a:t>
            </a:r>
            <a:endParaRPr lang="zh-CN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	void </a:t>
            </a:r>
            <a:r>
              <a:rPr lang="en-US" altLang="zh-CN" sz="3600" dirty="0" err="1">
                <a:latin typeface="隶书" panose="02010509060101010101" pitchFamily="49" charset="-122"/>
                <a:ea typeface="隶书" panose="02010509060101010101" pitchFamily="49" charset="-122"/>
              </a:rPr>
              <a:t>put_cursor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();</a:t>
            </a:r>
            <a:endParaRPr lang="zh-CN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};</a:t>
            </a:r>
            <a:endParaRPr lang="zh-CN" altLang="zh-CN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525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1F1F6A-61FB-4A13-AFF2-A768D801064C}"/>
              </a:ext>
            </a:extLst>
          </p:cNvPr>
          <p:cNvSpPr txBox="1"/>
          <p:nvPr/>
        </p:nvSpPr>
        <p:spPr>
          <a:xfrm>
            <a:off x="546755" y="603315"/>
            <a:ext cx="1157611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隶书" panose="02010509060101010101" pitchFamily="49" charset="-122"/>
                <a:ea typeface="隶书" panose="02010509060101010101" pitchFamily="49" charset="-122"/>
              </a:rPr>
              <a:t>Screen</a:t>
            </a:r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类</a:t>
            </a:r>
            <a:endParaRPr lang="en-US" altLang="zh-CN" sz="4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zh-CN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这个类让输出的位置和颜色更改等操作更加的简洁友好</a:t>
            </a:r>
          </a:p>
          <a:p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zh-CN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本质是对库文件</a:t>
            </a:r>
            <a:r>
              <a:rPr lang="en-US" altLang="zh-CN" sz="3600" dirty="0" err="1">
                <a:latin typeface="隶书" panose="02010509060101010101" pitchFamily="49" charset="-122"/>
                <a:ea typeface="隶书" panose="02010509060101010101" pitchFamily="49" charset="-122"/>
              </a:rPr>
              <a:t>windows.h</a:t>
            </a:r>
            <a:r>
              <a:rPr lang="zh-CN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中函数进一步封装</a:t>
            </a:r>
          </a:p>
          <a:p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zh-CN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用到下面两个库函数</a:t>
            </a:r>
          </a:p>
          <a:p>
            <a:r>
              <a:rPr lang="en-US" altLang="zh-CN" sz="2800" dirty="0" err="1">
                <a:latin typeface="隶书" panose="02010509060101010101" pitchFamily="49" charset="-122"/>
                <a:ea typeface="隶书" panose="02010509060101010101" pitchFamily="49" charset="-122"/>
              </a:rPr>
              <a:t>SetConsoleCursorPosition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函数更改光标位置封装</a:t>
            </a:r>
            <a:r>
              <a:rPr lang="en-US" altLang="zh-CN" sz="2800" dirty="0" err="1">
                <a:latin typeface="隶书" panose="02010509060101010101" pitchFamily="49" charset="-122"/>
                <a:ea typeface="隶书" panose="02010509060101010101" pitchFamily="49" charset="-122"/>
              </a:rPr>
              <a:t>gotoxy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（）</a:t>
            </a:r>
          </a:p>
          <a:p>
            <a:r>
              <a:rPr lang="en-US" altLang="zh-CN" sz="2800" dirty="0" err="1">
                <a:latin typeface="隶书" panose="02010509060101010101" pitchFamily="49" charset="-122"/>
                <a:ea typeface="隶书" panose="02010509060101010101" pitchFamily="49" charset="-122"/>
              </a:rPr>
              <a:t>SetConsoleTextAttribute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更改输出字符颜色封装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color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（）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en-US" altLang="zh-CN" sz="3600" dirty="0" err="1">
                <a:latin typeface="隶书" panose="02010509060101010101" pitchFamily="49" charset="-122"/>
                <a:ea typeface="隶书" panose="02010509060101010101" pitchFamily="49" charset="-122"/>
              </a:rPr>
              <a:t>put_cursor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()</a:t>
            </a:r>
            <a:r>
              <a:rPr lang="zh-CN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的作用是在适合的时机把鼠标位置挂起到界面右侧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否则在游戏过程中将会一直出现光标的白色输出闪烁，影响游戏体验</a:t>
            </a:r>
            <a:endParaRPr lang="zh-CN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220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1168</Words>
  <Application>Microsoft Office PowerPoint</Application>
  <PresentationFormat>宽屏</PresentationFormat>
  <Paragraphs>271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隶书</vt:lpstr>
      <vt:lpstr>Arial</vt:lpstr>
      <vt:lpstr>Office 主题​​</vt:lpstr>
      <vt:lpstr>飞机大战小游戏 </vt:lpstr>
      <vt:lpstr>PowerPoint 演示文稿</vt:lpstr>
      <vt:lpstr>设计目标</vt:lpstr>
      <vt:lpstr>设计目标</vt:lpstr>
      <vt:lpstr>PowerPoint 演示文稿</vt:lpstr>
      <vt:lpstr>类的设计</vt:lpstr>
      <vt:lpstr>文件相互关系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飞机大战小游戏 </dc:title>
  <dc:creator>吴紫航</dc:creator>
  <cp:lastModifiedBy>吴紫航</cp:lastModifiedBy>
  <cp:revision>9</cp:revision>
  <dcterms:created xsi:type="dcterms:W3CDTF">2019-04-24T13:32:22Z</dcterms:created>
  <dcterms:modified xsi:type="dcterms:W3CDTF">2019-04-24T14:49:10Z</dcterms:modified>
</cp:coreProperties>
</file>