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95288" autoAdjust="0"/>
  </p:normalViewPr>
  <p:slideViewPr>
    <p:cSldViewPr snapToGrid="0">
      <p:cViewPr varScale="1">
        <p:scale>
          <a:sx n="93" d="100"/>
          <a:sy n="93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1ED79-86BE-4BC0-9B23-4C6696F03EA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12AA-DCAA-4228-911B-049D339C8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56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9A16A-0FC1-4CAC-A230-A3AE2DC40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4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9A16A-0FC1-4CAC-A230-A3AE2DC40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9A16A-0FC1-4CAC-A230-A3AE2DC40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4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717" y="286074"/>
            <a:ext cx="10515600" cy="601431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717" y="1033629"/>
            <a:ext cx="10515600" cy="5528535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53791" y="851721"/>
            <a:ext cx="9269413" cy="171451"/>
            <a:chOff x="0" y="414"/>
            <a:chExt cx="5839" cy="91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solidFill>
              <a:srgbClr val="5487C4">
                <a:alpha val="74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10800000">
              <a:off x="396" y="459"/>
              <a:ext cx="5443" cy="23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5487C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61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9A16A-0FC1-4CAC-A230-A3AE2DC40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6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9A16A-0FC1-4CAC-A230-A3AE2DC40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18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9A16A-0FC1-4CAC-A230-A3AE2DC40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3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9A16A-0FC1-4CAC-A230-A3AE2DC40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7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9A16A-0FC1-4CAC-A230-A3AE2DC40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2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9A16A-0FC1-4CAC-A230-A3AE2DC40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3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9A16A-0FC1-4CAC-A230-A3AE2DC40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86074"/>
            <a:ext cx="10515600" cy="60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57835"/>
            <a:ext cx="10515600" cy="511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Picture 4" descr="âåå¤§è®¡ç®æºç³»âçå¾çæç´¢ç»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17"/>
            <a:ext cx="812683" cy="8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7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实验</a:t>
            </a:r>
            <a:r>
              <a:rPr lang="zh-CN" altLang="en-US" sz="5400" dirty="0" smtClean="0"/>
              <a:t>三 子网</a:t>
            </a:r>
            <a:r>
              <a:rPr lang="zh-CN" altLang="en-US" sz="5400" dirty="0"/>
              <a:t>划分</a:t>
            </a:r>
            <a:r>
              <a:rPr lang="zh-CN" altLang="en-US" sz="5400" dirty="0" smtClean="0"/>
              <a:t>和</a:t>
            </a:r>
            <a:r>
              <a:rPr lang="en-US" altLang="zh-CN" sz="5400" dirty="0" smtClean="0"/>
              <a:t>NAT</a:t>
            </a:r>
            <a:r>
              <a:rPr lang="zh-CN" altLang="en-US" sz="5400" dirty="0" smtClean="0"/>
              <a:t>配置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李政亮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A16A-0FC1-4CAC-A230-A3AE2DC402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端口多路复用</a:t>
            </a:r>
            <a:r>
              <a:rPr lang="en-US" altLang="zh-CN" sz="2600" dirty="0"/>
              <a:t>(</a:t>
            </a:r>
            <a:r>
              <a:rPr lang="en-US" altLang="zh-CN" sz="2600" dirty="0" smtClean="0"/>
              <a:t>Port address </a:t>
            </a:r>
            <a:r>
              <a:rPr lang="en-US" altLang="zh-CN" sz="2600" dirty="0" err="1" smtClean="0"/>
              <a:t>Translation,PAT</a:t>
            </a:r>
            <a:r>
              <a:rPr lang="en-US" altLang="zh-CN" sz="26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/>
              <a:t>端口多路复用</a:t>
            </a:r>
            <a:r>
              <a:rPr lang="en-US" altLang="zh-CN" sz="2600" dirty="0"/>
              <a:t>(</a:t>
            </a:r>
            <a:r>
              <a:rPr lang="en-US" altLang="zh-CN" sz="2600" dirty="0" smtClean="0"/>
              <a:t>Port address </a:t>
            </a:r>
            <a:r>
              <a:rPr lang="en-US" altLang="zh-CN" sz="2600" dirty="0" err="1" smtClean="0"/>
              <a:t>Translation,PAT</a:t>
            </a:r>
            <a:r>
              <a:rPr lang="en-US" altLang="zh-CN" sz="2600" dirty="0"/>
              <a:t>)</a:t>
            </a:r>
            <a:r>
              <a:rPr lang="zh-CN" altLang="en-US" sz="2600" dirty="0"/>
              <a:t>是指</a:t>
            </a:r>
            <a:r>
              <a:rPr lang="zh-CN" altLang="en-US" sz="2600" dirty="0">
                <a:solidFill>
                  <a:srgbClr val="0000FF"/>
                </a:solidFill>
              </a:rPr>
              <a:t>改变外出数据包的源端口并进行端口</a:t>
            </a:r>
            <a:r>
              <a:rPr lang="zh-CN" altLang="en-US" sz="2600" dirty="0" smtClean="0">
                <a:solidFill>
                  <a:srgbClr val="0000FF"/>
                </a:solidFill>
              </a:rPr>
              <a:t>转换</a:t>
            </a:r>
            <a:r>
              <a:rPr lang="zh-CN" altLang="en-US" sz="2600" dirty="0">
                <a:solidFill>
                  <a:srgbClr val="0000FF"/>
                </a:solidFill>
              </a:rPr>
              <a:t>，即端口</a:t>
            </a:r>
            <a:r>
              <a:rPr lang="zh-CN" altLang="en-US" sz="2600" dirty="0" smtClean="0">
                <a:solidFill>
                  <a:srgbClr val="0000FF"/>
                </a:solidFill>
              </a:rPr>
              <a:t>地址转换</a:t>
            </a:r>
            <a:r>
              <a:rPr lang="zh-CN" altLang="en-US" sz="2600" dirty="0" smtClean="0"/>
              <a:t>。采用</a:t>
            </a:r>
            <a:r>
              <a:rPr lang="zh-CN" altLang="en-US" sz="2600" dirty="0"/>
              <a:t>端口多路复用方式。内部网络的所有主机均可共享一个合法</a:t>
            </a:r>
            <a:r>
              <a:rPr lang="zh-CN" altLang="en-US" sz="2600" dirty="0" smtClean="0"/>
              <a:t>外部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</a:t>
            </a:r>
            <a:r>
              <a:rPr lang="zh-CN" altLang="en-US" sz="2600" dirty="0"/>
              <a:t>实现</a:t>
            </a:r>
            <a:r>
              <a:rPr lang="zh-CN" altLang="en-US" sz="2600" dirty="0" smtClean="0"/>
              <a:t>对</a:t>
            </a:r>
            <a:r>
              <a:rPr lang="en-US" altLang="zh-CN" sz="2600" dirty="0" smtClean="0"/>
              <a:t>Internet</a:t>
            </a:r>
            <a:r>
              <a:rPr lang="zh-CN" altLang="en-US" sz="2600" dirty="0" smtClean="0"/>
              <a:t>的</a:t>
            </a:r>
            <a:r>
              <a:rPr lang="zh-CN" altLang="en-US" sz="2600" dirty="0"/>
              <a:t>访问，从而可以最大限度地</a:t>
            </a:r>
            <a:r>
              <a:rPr lang="zh-CN" altLang="en-US" sz="2600" dirty="0" smtClean="0"/>
              <a:t>节约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</a:t>
            </a:r>
            <a:r>
              <a:rPr lang="zh-CN" altLang="en-US" sz="2600" dirty="0"/>
              <a:t>资源。同时，又可隐藏</a:t>
            </a:r>
            <a:r>
              <a:rPr lang="zh-CN" altLang="en-US" sz="2600" dirty="0" smtClean="0"/>
              <a:t>网络</a:t>
            </a:r>
            <a:r>
              <a:rPr lang="zh-CN" altLang="en-US" sz="2600" dirty="0"/>
              <a:t>内部的所有主机，有效避免</a:t>
            </a:r>
            <a:r>
              <a:rPr lang="zh-CN" altLang="en-US" sz="2600" dirty="0" smtClean="0"/>
              <a:t>来自</a:t>
            </a:r>
            <a:r>
              <a:rPr lang="en-US" altLang="zh-CN" sz="2600" dirty="0" smtClean="0"/>
              <a:t>Internet</a:t>
            </a:r>
            <a:r>
              <a:rPr lang="zh-CN" altLang="en-US" sz="2600" dirty="0" smtClean="0"/>
              <a:t>的</a:t>
            </a:r>
            <a:r>
              <a:rPr lang="zh-CN" altLang="en-US" sz="2600" dirty="0"/>
              <a:t>攻击</a:t>
            </a:r>
            <a:r>
              <a:rPr lang="zh-CN" altLang="en-US" sz="2600" dirty="0" smtClean="0"/>
              <a:t>。因此</a:t>
            </a:r>
            <a:r>
              <a:rPr lang="zh-CN" altLang="en-US" sz="2600" dirty="0"/>
              <a:t>，目前网络中应用最多的就是</a:t>
            </a:r>
            <a:r>
              <a:rPr lang="zh-CN" altLang="en-US" sz="2600" dirty="0" smtClean="0"/>
              <a:t>端口多路复用</a:t>
            </a:r>
            <a:r>
              <a:rPr lang="zh-CN" altLang="en-US" sz="2600" dirty="0"/>
              <a:t>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7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iptables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717" y="1033630"/>
            <a:ext cx="10515600" cy="3616192"/>
          </a:xfrm>
        </p:spPr>
        <p:txBody>
          <a:bodyPr>
            <a:normAutofit/>
          </a:bodyPr>
          <a:lstStyle/>
          <a:p>
            <a:r>
              <a:rPr lang="en-US" altLang="zh-CN" sz="2600" dirty="0" err="1" smtClean="0"/>
              <a:t>iptables</a:t>
            </a:r>
            <a:r>
              <a:rPr lang="zh-CN" altLang="en-US" sz="2600" dirty="0" smtClean="0"/>
              <a:t>是</a:t>
            </a:r>
            <a:r>
              <a:rPr lang="zh-CN" altLang="en-US" sz="2600" dirty="0"/>
              <a:t>建立</a:t>
            </a:r>
            <a:r>
              <a:rPr lang="zh-CN" altLang="en-US" sz="2600" dirty="0" smtClean="0"/>
              <a:t>在</a:t>
            </a:r>
            <a:r>
              <a:rPr lang="en-US" altLang="zh-CN" sz="2600" dirty="0" err="1" smtClean="0"/>
              <a:t>netfilter</a:t>
            </a:r>
            <a:r>
              <a:rPr lang="zh-CN" altLang="en-US" sz="2600" dirty="0" smtClean="0"/>
              <a:t>架构</a:t>
            </a:r>
            <a:r>
              <a:rPr lang="zh-CN" altLang="en-US" sz="2600" dirty="0"/>
              <a:t>基础上的一个包过滤管理工具，最主要的作用是用来</a:t>
            </a:r>
            <a:r>
              <a:rPr lang="zh-CN" altLang="en-US" sz="2600" dirty="0" smtClean="0"/>
              <a:t>做防火墙</a:t>
            </a:r>
            <a:r>
              <a:rPr lang="zh-CN" altLang="en-US" sz="2600" dirty="0"/>
              <a:t>或透明代理</a:t>
            </a:r>
            <a:r>
              <a:rPr lang="zh-CN" altLang="en-US" sz="2600" dirty="0" smtClean="0"/>
              <a:t>。</a:t>
            </a:r>
            <a:r>
              <a:rPr lang="en-US" altLang="zh-CN" sz="2600" dirty="0" err="1" smtClean="0"/>
              <a:t>iptables</a:t>
            </a:r>
            <a:r>
              <a:rPr lang="zh-CN" altLang="en-US" sz="2600" dirty="0" smtClean="0"/>
              <a:t>提供以下三</a:t>
            </a:r>
            <a:r>
              <a:rPr lang="zh-CN" altLang="en-US" sz="2600" dirty="0"/>
              <a:t>种功能：包过滤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NAT</a:t>
            </a:r>
            <a:r>
              <a:rPr lang="zh-CN" altLang="en-US" sz="2600" dirty="0"/>
              <a:t>（网络地址转换）和通用</a:t>
            </a:r>
            <a:r>
              <a:rPr lang="zh-CN" altLang="en-US" sz="2600" dirty="0" smtClean="0"/>
              <a:t>的</a:t>
            </a:r>
            <a:r>
              <a:rPr lang="en-US" altLang="zh-CN" sz="2600" dirty="0" smtClean="0"/>
              <a:t>pre-route packet mangling</a:t>
            </a:r>
            <a:r>
              <a:rPr lang="zh-CN" altLang="en-US" sz="2600" dirty="0"/>
              <a:t>。包过滤：</a:t>
            </a:r>
            <a:r>
              <a:rPr lang="zh-CN" altLang="en-US" sz="2600" dirty="0" smtClean="0"/>
              <a:t>用来</a:t>
            </a:r>
            <a:r>
              <a:rPr lang="zh-CN" altLang="en-US" sz="2600" dirty="0"/>
              <a:t>过滤包，但是不修改包的内容</a:t>
            </a:r>
            <a:r>
              <a:rPr lang="zh-CN" altLang="en-US" sz="2600" dirty="0" smtClean="0"/>
              <a:t>。</a:t>
            </a:r>
            <a:r>
              <a:rPr lang="en-US" altLang="zh-CN" sz="2600" dirty="0"/>
              <a:t>NAT</a:t>
            </a:r>
            <a:r>
              <a:rPr lang="zh-CN" altLang="en-US" sz="2600" dirty="0" smtClean="0"/>
              <a:t>：</a:t>
            </a:r>
            <a:r>
              <a:rPr lang="en-US" altLang="zh-CN" sz="2600" dirty="0" smtClean="0"/>
              <a:t>NAT</a:t>
            </a:r>
            <a:r>
              <a:rPr lang="zh-CN" altLang="en-US" sz="2600" dirty="0" smtClean="0"/>
              <a:t>可以</a:t>
            </a:r>
            <a:r>
              <a:rPr lang="zh-CN" altLang="en-US" sz="2600" dirty="0"/>
              <a:t>分为</a:t>
            </a:r>
            <a:r>
              <a:rPr lang="zh-CN" altLang="en-US" sz="2600" dirty="0" smtClean="0"/>
              <a:t>源地址</a:t>
            </a:r>
            <a:r>
              <a:rPr lang="en-US" altLang="zh-CN" sz="2600" dirty="0" smtClean="0"/>
              <a:t>NAT</a:t>
            </a:r>
            <a:r>
              <a:rPr lang="zh-CN" altLang="en-US" sz="2600" dirty="0" smtClean="0"/>
              <a:t>和目的地址</a:t>
            </a:r>
            <a:r>
              <a:rPr lang="en-US" altLang="zh-CN" sz="2600" dirty="0" smtClean="0"/>
              <a:t>NAT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endParaRPr lang="en-US" altLang="zh-CN" sz="2600" dirty="0"/>
          </a:p>
          <a:p>
            <a:r>
              <a:rPr lang="en-US" altLang="zh-CN" sz="2600" dirty="0" err="1" smtClean="0"/>
              <a:t>iptables</a:t>
            </a:r>
            <a:r>
              <a:rPr lang="zh-CN" altLang="en-US" sz="2600" dirty="0" smtClean="0"/>
              <a:t>通过</a:t>
            </a:r>
            <a:r>
              <a:rPr lang="en-US" altLang="zh-CN" sz="2600" dirty="0" err="1" smtClean="0"/>
              <a:t>iptables</a:t>
            </a:r>
            <a:r>
              <a:rPr lang="zh-CN" altLang="en-US" sz="2600" dirty="0" smtClean="0"/>
              <a:t>命令</a:t>
            </a:r>
            <a:r>
              <a:rPr lang="zh-CN" altLang="en-US" sz="2600" dirty="0"/>
              <a:t>设置</a:t>
            </a:r>
            <a:r>
              <a:rPr lang="zh-CN" altLang="en-US" sz="2600" dirty="0">
                <a:solidFill>
                  <a:srgbClr val="0000FF"/>
                </a:solidFill>
              </a:rPr>
              <a:t>规则</a:t>
            </a:r>
            <a:r>
              <a:rPr lang="zh-CN" altLang="en-US" sz="2600" dirty="0"/>
              <a:t>，并将其添加到内核空间的过滤表内的链中</a:t>
            </a:r>
            <a:r>
              <a:rPr lang="zh-CN" altLang="en-US" sz="2600" dirty="0" smtClean="0"/>
              <a:t>。</a:t>
            </a:r>
            <a:r>
              <a:rPr lang="en-US" altLang="zh-CN" sz="2600" dirty="0" err="1" smtClean="0"/>
              <a:t>iptables</a:t>
            </a:r>
            <a:r>
              <a:rPr lang="zh-CN" altLang="en-US" sz="2600" dirty="0" smtClean="0"/>
              <a:t>命令</a:t>
            </a:r>
            <a:r>
              <a:rPr lang="zh-CN" altLang="en-US" sz="2600" dirty="0"/>
              <a:t>的语法规则如下：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27493" y="4592024"/>
            <a:ext cx="766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ptables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[-t table] command [match] [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2766" y="5381946"/>
            <a:ext cx="10573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iptables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三个表，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本机进出、</a:t>
            </a:r>
            <a:r>
              <a:rPr lang="en-US" altLang="zh-CN" sz="28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后端主机、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mangle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特殊标志使用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。此外还可以自订额外的链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2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iptables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实验中将用到的是</a:t>
            </a:r>
            <a:r>
              <a:rPr lang="zh-CN" altLang="en-US" sz="2600" dirty="0" smtClean="0">
                <a:solidFill>
                  <a:srgbClr val="0000FF"/>
                </a:solidFill>
              </a:rPr>
              <a:t>表</a:t>
            </a:r>
            <a:r>
              <a:rPr lang="en-US" altLang="zh-CN" sz="2600" dirty="0" err="1" smtClean="0">
                <a:solidFill>
                  <a:srgbClr val="0000FF"/>
                </a:solidFill>
              </a:rPr>
              <a:t>nat</a:t>
            </a:r>
            <a:r>
              <a:rPr lang="zh-CN" altLang="en-US" sz="2600" dirty="0"/>
              <a:t>，用作</a:t>
            </a:r>
            <a:r>
              <a:rPr lang="zh-CN" altLang="en-US" sz="2600" dirty="0" smtClean="0"/>
              <a:t>进行来源</a:t>
            </a:r>
            <a:r>
              <a:rPr lang="zh-CN" altLang="en-US" sz="2600" dirty="0"/>
              <a:t>与目的的替换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其中</a:t>
            </a:r>
            <a:r>
              <a:rPr lang="zh-CN" altLang="en-US" sz="2600" dirty="0" smtClean="0">
                <a:solidFill>
                  <a:srgbClr val="0000FF"/>
                </a:solidFill>
              </a:rPr>
              <a:t>链</a:t>
            </a:r>
            <a:r>
              <a:rPr lang="en-US" altLang="zh-CN" sz="2600" dirty="0" smtClean="0">
                <a:solidFill>
                  <a:srgbClr val="0000FF"/>
                </a:solidFill>
              </a:rPr>
              <a:t>PREROUTING</a:t>
            </a:r>
            <a:r>
              <a:rPr lang="zh-CN" altLang="en-US" sz="2600" dirty="0" smtClean="0"/>
              <a:t>中</a:t>
            </a:r>
            <a:r>
              <a:rPr lang="zh-CN" altLang="en-US" sz="2600" dirty="0"/>
              <a:t>为进行路由判断之前所要进行的规则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lvl="1"/>
            <a:r>
              <a:rPr lang="zh-CN" altLang="en-US" sz="2600" dirty="0" smtClean="0">
                <a:solidFill>
                  <a:srgbClr val="0000FF"/>
                </a:solidFill>
              </a:rPr>
              <a:t>链</a:t>
            </a:r>
            <a:r>
              <a:rPr lang="en-US" altLang="zh-CN" sz="2600" dirty="0" smtClean="0">
                <a:solidFill>
                  <a:srgbClr val="0000FF"/>
                </a:solidFill>
              </a:rPr>
              <a:t>POSTROUTING</a:t>
            </a:r>
            <a:r>
              <a:rPr lang="zh-CN" altLang="en-US" sz="2600" dirty="0" smtClean="0"/>
              <a:t>中</a:t>
            </a:r>
            <a:r>
              <a:rPr lang="zh-CN" altLang="en-US" sz="2600" dirty="0"/>
              <a:t>为进行路由判断之后所要进行的规则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lvl="1"/>
            <a:r>
              <a:rPr lang="zh-CN" altLang="en-US" sz="2600" dirty="0" smtClean="0">
                <a:solidFill>
                  <a:srgbClr val="0000FF"/>
                </a:solidFill>
              </a:rPr>
              <a:t>链</a:t>
            </a:r>
            <a:r>
              <a:rPr lang="en-US" altLang="zh-CN" sz="2600" dirty="0" smtClean="0">
                <a:solidFill>
                  <a:srgbClr val="0000FF"/>
                </a:solidFill>
              </a:rPr>
              <a:t>OUTPUT</a:t>
            </a:r>
            <a:r>
              <a:rPr lang="zh-CN" altLang="en-US" sz="2600" dirty="0" smtClean="0"/>
              <a:t>中</a:t>
            </a:r>
            <a:r>
              <a:rPr lang="zh-CN" altLang="en-US" sz="2600" dirty="0"/>
              <a:t>为与发送出去的</a:t>
            </a:r>
            <a:r>
              <a:rPr lang="zh-CN" altLang="en-US" sz="2600" dirty="0" smtClean="0"/>
              <a:t>数据包</a:t>
            </a:r>
            <a:r>
              <a:rPr lang="zh-CN" altLang="en-US" sz="2600" dirty="0"/>
              <a:t>相关的规则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en-US" altLang="zh-CN" sz="2600" dirty="0" smtClean="0"/>
              <a:t>NAT</a:t>
            </a:r>
            <a:r>
              <a:rPr lang="zh-CN" altLang="en-US" sz="2600" dirty="0" smtClean="0"/>
              <a:t>工作</a:t>
            </a:r>
            <a:r>
              <a:rPr lang="zh-CN" altLang="en-US" sz="2600" dirty="0"/>
              <a:t>的原理是</a:t>
            </a:r>
            <a:r>
              <a:rPr lang="zh-CN" altLang="en-US" sz="2600" dirty="0" smtClean="0"/>
              <a:t>修改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，对于</a:t>
            </a:r>
            <a:r>
              <a:rPr lang="zh-CN" altLang="en-US" sz="2600" dirty="0"/>
              <a:t>一次通讯</a:t>
            </a:r>
            <a:r>
              <a:rPr lang="zh-CN" altLang="en-US" sz="2600" dirty="0" smtClean="0"/>
              <a:t>中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转换</a:t>
            </a:r>
            <a:r>
              <a:rPr lang="zh-CN" altLang="en-US" sz="2600" dirty="0"/>
              <a:t>的完整过程通过两条链完成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POSTROUTING</a:t>
            </a:r>
            <a:r>
              <a:rPr lang="zh-CN" altLang="en-US" sz="2600" dirty="0" smtClean="0"/>
              <a:t>链</a:t>
            </a:r>
            <a:r>
              <a:rPr lang="zh-CN" altLang="en-US" sz="2600" dirty="0"/>
              <a:t>修改</a:t>
            </a:r>
            <a:r>
              <a:rPr lang="zh-CN" altLang="en-US" sz="2600" dirty="0" smtClean="0"/>
              <a:t>来源</a:t>
            </a:r>
            <a:r>
              <a:rPr lang="en-US" altLang="zh-CN" sz="2600" dirty="0" smtClean="0"/>
              <a:t>IP</a:t>
            </a:r>
            <a:r>
              <a:rPr lang="zh-CN" altLang="en-US" sz="2600" dirty="0"/>
              <a:t>（</a:t>
            </a:r>
            <a:r>
              <a:rPr lang="en-US" altLang="zh-CN" sz="2600" dirty="0"/>
              <a:t>SNAT</a:t>
            </a:r>
            <a:r>
              <a:rPr lang="zh-CN" altLang="en-US" sz="2600" dirty="0" smtClean="0"/>
              <a:t>），</a:t>
            </a:r>
            <a:r>
              <a:rPr lang="en-US" altLang="zh-CN" sz="2600" dirty="0" smtClean="0"/>
              <a:t>PREROUTING</a:t>
            </a:r>
            <a:r>
              <a:rPr lang="zh-CN" altLang="en-US" sz="2600" dirty="0" smtClean="0"/>
              <a:t>链</a:t>
            </a:r>
            <a:r>
              <a:rPr lang="zh-CN" altLang="en-US" sz="2600" dirty="0"/>
              <a:t>修改</a:t>
            </a:r>
            <a:r>
              <a:rPr lang="zh-CN" altLang="en-US" sz="2600" dirty="0" smtClean="0"/>
              <a:t>目的</a:t>
            </a:r>
            <a:r>
              <a:rPr lang="en-US" altLang="zh-CN" sz="2600" dirty="0" smtClean="0"/>
              <a:t>IP</a:t>
            </a:r>
            <a:r>
              <a:rPr lang="zh-CN" altLang="en-US" sz="2600" dirty="0"/>
              <a:t>（</a:t>
            </a:r>
            <a:r>
              <a:rPr lang="en-US" altLang="zh-CN" sz="2600" dirty="0"/>
              <a:t>DNAT</a:t>
            </a:r>
            <a:r>
              <a:rPr lang="zh-CN" altLang="en-US" sz="2600" dirty="0"/>
              <a:t>）。内部</a:t>
            </a:r>
            <a:r>
              <a:rPr lang="zh-CN" altLang="en-US" sz="2600" dirty="0" smtClean="0"/>
              <a:t>主机</a:t>
            </a:r>
            <a:r>
              <a:rPr lang="zh-CN" altLang="en-US" sz="2600" dirty="0"/>
              <a:t>访问外部网络时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SNAT</a:t>
            </a:r>
            <a:r>
              <a:rPr lang="zh-CN" altLang="en-US" sz="2600" dirty="0" smtClean="0"/>
              <a:t>起作用</a:t>
            </a:r>
            <a:r>
              <a:rPr lang="zh-CN" altLang="en-US" sz="2600" dirty="0"/>
              <a:t>，替换</a:t>
            </a:r>
            <a:r>
              <a:rPr lang="zh-CN" altLang="en-US" sz="2600" dirty="0" smtClean="0"/>
              <a:t>掉</a:t>
            </a:r>
            <a:r>
              <a:rPr lang="en-US" altLang="zh-CN" sz="2600" dirty="0" smtClean="0"/>
              <a:t>PDU</a:t>
            </a:r>
            <a:r>
              <a:rPr lang="zh-CN" altLang="en-US" sz="2600" dirty="0" smtClean="0"/>
              <a:t>中</a:t>
            </a:r>
            <a:r>
              <a:rPr lang="zh-CN" altLang="en-US" sz="2600" dirty="0"/>
              <a:t>不合法的内部</a:t>
            </a:r>
            <a:r>
              <a:rPr lang="zh-CN" altLang="en-US" sz="2600" dirty="0" smtClean="0"/>
              <a:t>源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</a:t>
            </a:r>
            <a:r>
              <a:rPr lang="zh-CN" altLang="en-US" sz="2600" dirty="0"/>
              <a:t>，外部响应</a:t>
            </a:r>
            <a:r>
              <a:rPr lang="zh-CN" altLang="en-US" sz="2600" dirty="0" smtClean="0"/>
              <a:t>到达时，</a:t>
            </a:r>
            <a:r>
              <a:rPr lang="en-US" altLang="zh-CN" sz="2600" dirty="0" smtClean="0"/>
              <a:t>DNAT</a:t>
            </a:r>
            <a:r>
              <a:rPr lang="zh-CN" altLang="en-US" sz="2600" dirty="0" smtClean="0"/>
              <a:t>起作用</a:t>
            </a:r>
            <a:r>
              <a:rPr lang="zh-CN" altLang="en-US" sz="2600" dirty="0"/>
              <a:t>，</a:t>
            </a:r>
            <a:r>
              <a:rPr lang="zh-CN" altLang="en-US" sz="2600" dirty="0" smtClean="0"/>
              <a:t>替换</a:t>
            </a:r>
            <a:r>
              <a:rPr lang="en-US" altLang="zh-CN" sz="2600" dirty="0" smtClean="0"/>
              <a:t>PDU</a:t>
            </a:r>
            <a:r>
              <a:rPr lang="zh-CN" altLang="en-US" sz="2600" dirty="0" smtClean="0"/>
              <a:t>中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目的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</a:t>
            </a:r>
            <a:r>
              <a:rPr lang="zh-CN" altLang="en-US" sz="2600" dirty="0"/>
              <a:t>为内</a:t>
            </a:r>
            <a:r>
              <a:rPr lang="zh-CN" altLang="en-US" sz="2600" dirty="0" smtClean="0"/>
              <a:t>网</a:t>
            </a:r>
            <a:r>
              <a:rPr lang="en-US" altLang="zh-CN" sz="2600" dirty="0" smtClean="0"/>
              <a:t>IP</a:t>
            </a:r>
            <a:r>
              <a:rPr lang="en-US" altLang="zh-CN" sz="2600" dirty="0"/>
              <a:t>,</a:t>
            </a:r>
            <a:r>
              <a:rPr lang="zh-CN" altLang="en-US" sz="2600" dirty="0"/>
              <a:t>再由路由转发给内部主机</a:t>
            </a:r>
            <a:r>
              <a:rPr lang="zh-CN" altLang="en-US" sz="2600" dirty="0" smtClean="0"/>
              <a:t>。不过</a:t>
            </a:r>
            <a:r>
              <a:rPr lang="en-US" altLang="zh-CN" sz="2600" dirty="0" err="1" smtClean="0"/>
              <a:t>iptables</a:t>
            </a:r>
            <a:r>
              <a:rPr lang="zh-CN" altLang="en-US" sz="2600" dirty="0" smtClean="0"/>
              <a:t>运行</a:t>
            </a:r>
            <a:r>
              <a:rPr lang="zh-CN" altLang="en-US" sz="2600" dirty="0"/>
              <a:t>时维护有一个表记录了数据包</a:t>
            </a:r>
            <a:r>
              <a:rPr lang="zh-CN" altLang="en-US" sz="2600" dirty="0" smtClean="0"/>
              <a:t>中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的</a:t>
            </a:r>
            <a:r>
              <a:rPr lang="zh-CN" altLang="en-US" sz="2600" dirty="0"/>
              <a:t>转换，</a:t>
            </a:r>
            <a:r>
              <a:rPr lang="zh-CN" altLang="en-US" sz="2600" dirty="0">
                <a:solidFill>
                  <a:srgbClr val="0000FF"/>
                </a:solidFill>
              </a:rPr>
              <a:t>实际中只用</a:t>
            </a:r>
            <a:r>
              <a:rPr lang="zh-CN" altLang="en-US" sz="2600" dirty="0" smtClean="0">
                <a:solidFill>
                  <a:srgbClr val="0000FF"/>
                </a:solidFill>
              </a:rPr>
              <a:t>使用</a:t>
            </a:r>
            <a:r>
              <a:rPr lang="en-US" altLang="zh-CN" sz="2600" dirty="0" smtClean="0">
                <a:solidFill>
                  <a:srgbClr val="0000FF"/>
                </a:solidFill>
              </a:rPr>
              <a:t>POSTROUTING</a:t>
            </a:r>
            <a:r>
              <a:rPr lang="zh-CN" altLang="en-US" sz="2600" dirty="0" smtClean="0">
                <a:solidFill>
                  <a:srgbClr val="0000FF"/>
                </a:solidFill>
              </a:rPr>
              <a:t>链</a:t>
            </a:r>
            <a:r>
              <a:rPr lang="zh-CN" altLang="en-US" sz="2600" dirty="0">
                <a:solidFill>
                  <a:srgbClr val="0000FF"/>
                </a:solidFill>
              </a:rPr>
              <a:t>即可</a:t>
            </a:r>
            <a:r>
              <a:rPr lang="zh-CN" altLang="en-US" sz="26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iptables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11" y="1219891"/>
            <a:ext cx="10932979" cy="54180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23515" y="5274129"/>
            <a:ext cx="1730828" cy="99865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12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iptables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600" dirty="0"/>
              <a:t>规则</a:t>
            </a:r>
            <a:r>
              <a:rPr lang="zh-CN" altLang="en-US" sz="2600" dirty="0" smtClean="0"/>
              <a:t>管理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/>
              <a:t>　　</a:t>
            </a:r>
            <a:r>
              <a:rPr lang="en-US" altLang="zh-CN" sz="2600" dirty="0"/>
              <a:t>-A, --append chain rule-specification</a:t>
            </a:r>
            <a:r>
              <a:rPr lang="zh-CN" altLang="en-US" sz="2600" dirty="0"/>
              <a:t>：追加新规则于指定链的尾部；</a:t>
            </a:r>
          </a:p>
          <a:p>
            <a:pPr marL="0" indent="0">
              <a:buNone/>
            </a:pPr>
            <a:r>
              <a:rPr lang="zh-CN" altLang="en-US" sz="2600" dirty="0"/>
              <a:t>　　</a:t>
            </a:r>
            <a:r>
              <a:rPr lang="en-US" altLang="zh-CN" sz="2600" dirty="0"/>
              <a:t>-I, --insert chain [</a:t>
            </a:r>
            <a:r>
              <a:rPr lang="en-US" altLang="zh-CN" sz="2600" dirty="0" err="1"/>
              <a:t>rulenum</a:t>
            </a:r>
            <a:r>
              <a:rPr lang="en-US" altLang="zh-CN" sz="2600" dirty="0"/>
              <a:t>] rule-specification</a:t>
            </a:r>
            <a:r>
              <a:rPr lang="zh-CN" altLang="en-US" sz="2600" dirty="0"/>
              <a:t>：插入新规则于指定链的指定位置，默认为首部；</a:t>
            </a:r>
          </a:p>
          <a:p>
            <a:pPr marL="0" indent="0">
              <a:buNone/>
            </a:pPr>
            <a:r>
              <a:rPr lang="zh-CN" altLang="en-US" sz="2600" dirty="0"/>
              <a:t>　　</a:t>
            </a:r>
            <a:r>
              <a:rPr lang="en-US" altLang="zh-CN" sz="2600" dirty="0"/>
              <a:t>-R, --replace chain </a:t>
            </a:r>
            <a:r>
              <a:rPr lang="en-US" altLang="zh-CN" sz="2600" dirty="0" err="1"/>
              <a:t>rulenum</a:t>
            </a:r>
            <a:r>
              <a:rPr lang="en-US" altLang="zh-CN" sz="2600" dirty="0"/>
              <a:t> rule-specification</a:t>
            </a:r>
            <a:r>
              <a:rPr lang="zh-CN" altLang="en-US" sz="2600" dirty="0"/>
              <a:t>：替换指定的规则为新的规则；</a:t>
            </a:r>
          </a:p>
          <a:p>
            <a:pPr marL="0" indent="0">
              <a:buNone/>
            </a:pPr>
            <a:r>
              <a:rPr lang="zh-CN" altLang="en-US" sz="2600" dirty="0"/>
              <a:t>　　</a:t>
            </a:r>
            <a:r>
              <a:rPr lang="en-US" altLang="zh-CN" sz="2600" dirty="0"/>
              <a:t>-D, --delete chain </a:t>
            </a:r>
            <a:r>
              <a:rPr lang="en-US" altLang="zh-CN" sz="2600" dirty="0" err="1"/>
              <a:t>rulenum</a:t>
            </a:r>
            <a:r>
              <a:rPr lang="zh-CN" altLang="en-US" sz="2600" dirty="0"/>
              <a:t>：根据规则编号删除规则</a:t>
            </a:r>
            <a:r>
              <a:rPr lang="zh-CN" altLang="en-US" sz="2600" dirty="0" smtClean="0"/>
              <a:t>；</a:t>
            </a:r>
          </a:p>
          <a:p>
            <a:r>
              <a:rPr lang="zh-CN" altLang="en-US" sz="2600" dirty="0" smtClean="0"/>
              <a:t>常用指令</a:t>
            </a:r>
            <a:endParaRPr lang="en-US" altLang="zh-CN" sz="2600" dirty="0" smtClean="0"/>
          </a:p>
          <a:p>
            <a:pPr>
              <a:buFont typeface="Wingdings" charset="2"/>
              <a:buChar char="Ø"/>
            </a:pPr>
            <a:r>
              <a:rPr lang="en-US" altLang="zh-CN" sz="2600" dirty="0" err="1" smtClean="0"/>
              <a:t>sudo</a:t>
            </a:r>
            <a:r>
              <a:rPr lang="en-US" altLang="zh-CN" sz="2600" dirty="0" smtClean="0"/>
              <a:t> </a:t>
            </a:r>
            <a:r>
              <a:rPr lang="en-US" altLang="zh-CN" sz="2600" dirty="0" err="1"/>
              <a:t>iptables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-t </a:t>
            </a:r>
            <a:r>
              <a:rPr lang="en-US" altLang="zh-CN" sz="2600" dirty="0" err="1">
                <a:solidFill>
                  <a:srgbClr val="FF0000"/>
                </a:solidFill>
              </a:rPr>
              <a:t>nat</a:t>
            </a:r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en-US" altLang="zh-CN" sz="2600" dirty="0">
                <a:solidFill>
                  <a:srgbClr val="0000FF"/>
                </a:solidFill>
              </a:rPr>
              <a:t>-A POSTROUTING </a:t>
            </a:r>
            <a:r>
              <a:rPr lang="en-US" altLang="zh-CN" sz="2600" dirty="0"/>
              <a:t>-o eth0 -s 192.168.2.0/24 -j SNAT --to </a:t>
            </a:r>
            <a:r>
              <a:rPr lang="en-US" altLang="zh-CN" sz="2600" dirty="0" smtClean="0"/>
              <a:t>210.28.130.166</a:t>
            </a:r>
            <a:endParaRPr lang="zh-CN" altLang="en-US" sz="2600" dirty="0" smtClean="0"/>
          </a:p>
          <a:p>
            <a:pPr>
              <a:buFont typeface="Wingdings" charset="2"/>
              <a:buChar char="Ø"/>
            </a:pPr>
            <a:r>
              <a:rPr lang="en-US" altLang="zh-CN" sz="2600" dirty="0" err="1"/>
              <a:t>sudo</a:t>
            </a:r>
            <a:r>
              <a:rPr lang="en-US" altLang="zh-CN" sz="2600" dirty="0"/>
              <a:t> </a:t>
            </a:r>
            <a:r>
              <a:rPr lang="en-US" altLang="zh-CN" sz="2600" dirty="0" err="1"/>
              <a:t>iptables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-t </a:t>
            </a:r>
            <a:r>
              <a:rPr lang="en-US" altLang="zh-CN" sz="2600" dirty="0" err="1">
                <a:solidFill>
                  <a:srgbClr val="FF0000"/>
                </a:solidFill>
              </a:rPr>
              <a:t>nat</a:t>
            </a:r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>
                <a:solidFill>
                  <a:srgbClr val="0000FF"/>
                </a:solidFill>
              </a:rPr>
              <a:t>-L POSTROUTING</a:t>
            </a:r>
            <a:r>
              <a:rPr lang="zh-CN" altLang="en-US" sz="2600" dirty="0" smtClean="0">
                <a:solidFill>
                  <a:srgbClr val="0000FF"/>
                </a:solidFill>
              </a:rPr>
              <a:t> </a:t>
            </a:r>
            <a:endParaRPr lang="en-US" altLang="zh-CN" sz="2600" dirty="0">
              <a:solidFill>
                <a:srgbClr val="0000FF"/>
              </a:solidFill>
            </a:endParaRPr>
          </a:p>
          <a:p>
            <a:endParaRPr lang="en-US" altLang="zh-CN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7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0000FF"/>
                </a:solidFill>
              </a:rPr>
              <a:t>192.168.2.2</a:t>
            </a:r>
            <a:r>
              <a:rPr lang="en-US" altLang="zh-CN" sz="2600" dirty="0" smtClean="0"/>
              <a:t> ping 192.168.3.2</a:t>
            </a:r>
          </a:p>
          <a:p>
            <a:endParaRPr lang="en-US" altLang="zh-CN" sz="2600" dirty="0"/>
          </a:p>
          <a:p>
            <a:endParaRPr lang="en-US" altLang="zh-CN" sz="2600" dirty="0" smtClean="0"/>
          </a:p>
          <a:p>
            <a:endParaRPr lang="en-US" altLang="zh-CN" sz="2600" dirty="0"/>
          </a:p>
          <a:p>
            <a:endParaRPr lang="en-US" altLang="zh-CN" sz="2600" dirty="0" smtClean="0"/>
          </a:p>
          <a:p>
            <a:endParaRPr lang="en-US" altLang="zh-CN" sz="2600" dirty="0"/>
          </a:p>
          <a:p>
            <a:endParaRPr lang="en-US" altLang="zh-CN" sz="2600" dirty="0" smtClean="0"/>
          </a:p>
          <a:p>
            <a:endParaRPr lang="en-US" altLang="zh-CN" sz="2600" dirty="0"/>
          </a:p>
          <a:p>
            <a:endParaRPr lang="en-US" altLang="zh-CN" sz="2600" dirty="0" smtClean="0"/>
          </a:p>
          <a:p>
            <a:r>
              <a:rPr lang="en-US" altLang="zh-CN" sz="2600" dirty="0" err="1"/>
              <a:t>sudo</a:t>
            </a:r>
            <a:r>
              <a:rPr lang="en-US" altLang="zh-CN" sz="2600" dirty="0"/>
              <a:t> </a:t>
            </a:r>
            <a:r>
              <a:rPr lang="en-US" altLang="zh-CN" sz="2600" dirty="0" err="1"/>
              <a:t>iptables</a:t>
            </a:r>
            <a:r>
              <a:rPr lang="en-US" altLang="zh-CN" sz="2600" dirty="0"/>
              <a:t> -t </a:t>
            </a:r>
            <a:r>
              <a:rPr lang="en-US" altLang="zh-CN" sz="2600" dirty="0" err="1"/>
              <a:t>nat</a:t>
            </a:r>
            <a:r>
              <a:rPr lang="en-US" altLang="zh-CN" sz="2600" dirty="0"/>
              <a:t> -A POSTROUTING -o ens39 -s 192.168.2.0/24 -j SNAT --to 192.168.233.132</a:t>
            </a:r>
            <a:endParaRPr lang="zh-CN" altLang="en-US" sz="2600" dirty="0"/>
          </a:p>
          <a:p>
            <a:endParaRPr lang="en-US" altLang="zh-CN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26" y="1502145"/>
            <a:ext cx="91821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573" y="2039426"/>
            <a:ext cx="10515600" cy="33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7858" y="2829560"/>
            <a:ext cx="32950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2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4444" y="2122596"/>
            <a:ext cx="4072794" cy="3995571"/>
          </a:xfrm>
        </p:spPr>
        <p:txBody>
          <a:bodyPr>
            <a:normAutofit/>
          </a:bodyPr>
          <a:lstStyle/>
          <a:p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</a:t>
            </a:r>
            <a:endParaRPr lang="en-US" altLang="zh-CN" sz="2600" dirty="0" smtClean="0"/>
          </a:p>
          <a:p>
            <a:r>
              <a:rPr lang="zh-CN" altLang="en-US" sz="2600" dirty="0" smtClean="0"/>
              <a:t>子网划分</a:t>
            </a:r>
            <a:endParaRPr lang="en-US" altLang="zh-CN" sz="2600" dirty="0" smtClean="0"/>
          </a:p>
          <a:p>
            <a:r>
              <a:rPr lang="en-US" altLang="zh-CN" sz="2600" dirty="0" smtClean="0"/>
              <a:t>NAT</a:t>
            </a:r>
          </a:p>
          <a:p>
            <a:r>
              <a:rPr lang="en-US" altLang="zh-CN" sz="2600" dirty="0" err="1" smtClean="0"/>
              <a:t>Iptables</a:t>
            </a:r>
            <a:endParaRPr lang="en-US" altLang="zh-CN" sz="2600" dirty="0" smtClean="0"/>
          </a:p>
          <a:p>
            <a:r>
              <a:rPr lang="en-US" altLang="zh-CN" sz="2600" dirty="0" smtClean="0"/>
              <a:t>Examples</a:t>
            </a:r>
          </a:p>
          <a:p>
            <a:r>
              <a:rPr lang="zh-CN" altLang="en-US" sz="2600" dirty="0" smtClean="0"/>
              <a:t>实验任务</a:t>
            </a:r>
            <a:endParaRPr lang="en-US" altLang="zh-CN" sz="2600" dirty="0" smtClean="0"/>
          </a:p>
          <a:p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4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717" y="1191571"/>
            <a:ext cx="10878916" cy="5528535"/>
          </a:xfrm>
        </p:spPr>
        <p:txBody>
          <a:bodyPr/>
          <a:lstStyle/>
          <a:p>
            <a:r>
              <a:rPr lang="en-US" altLang="zh-CN" sz="2600" dirty="0"/>
              <a:t>IP</a:t>
            </a:r>
            <a:r>
              <a:rPr lang="zh-CN" altLang="en-US" sz="2600" dirty="0"/>
              <a:t>地址是指</a:t>
            </a:r>
            <a:r>
              <a:rPr lang="zh-CN" altLang="en-US" sz="2600" dirty="0">
                <a:solidFill>
                  <a:srgbClr val="0000FF"/>
                </a:solidFill>
              </a:rPr>
              <a:t>互联网协议地址</a:t>
            </a:r>
            <a:r>
              <a:rPr lang="zh-CN" altLang="en-US" sz="2600" dirty="0"/>
              <a:t>（</a:t>
            </a:r>
            <a:r>
              <a:rPr lang="zh-CN" altLang="en-US" sz="2600" dirty="0" smtClean="0"/>
              <a:t>英语</a:t>
            </a:r>
            <a:r>
              <a:rPr lang="en-US" altLang="zh-CN" sz="2600" dirty="0" smtClean="0"/>
              <a:t>: Internet Protocol Address</a:t>
            </a:r>
            <a:r>
              <a:rPr lang="zh-CN" altLang="en-US" sz="2600" dirty="0"/>
              <a:t>），是</a:t>
            </a:r>
            <a:r>
              <a:rPr lang="en-US" altLang="zh-CN" sz="2600" dirty="0" smtClean="0"/>
              <a:t>IP Address</a:t>
            </a:r>
            <a:r>
              <a:rPr lang="zh-CN" altLang="en-US" sz="2600" dirty="0"/>
              <a:t>的缩写。</a:t>
            </a:r>
            <a:r>
              <a:rPr lang="en-US" altLang="zh-CN" sz="2600" dirty="0"/>
              <a:t>IP</a:t>
            </a:r>
            <a:r>
              <a:rPr lang="zh-CN" altLang="en-US" sz="2600" dirty="0"/>
              <a:t>地址是</a:t>
            </a:r>
            <a:r>
              <a:rPr lang="en-US" altLang="zh-CN" sz="2600" dirty="0"/>
              <a:t>IP</a:t>
            </a:r>
            <a:r>
              <a:rPr lang="zh-CN" altLang="en-US" sz="2600" dirty="0"/>
              <a:t>协议提供的一种统一的地址格式。</a:t>
            </a:r>
          </a:p>
          <a:p>
            <a:r>
              <a:rPr lang="en-US" altLang="zh-CN" sz="2600" dirty="0"/>
              <a:t>IP</a:t>
            </a:r>
            <a:r>
              <a:rPr lang="zh-CN" altLang="en-US" sz="2600" dirty="0"/>
              <a:t>地址是一个</a:t>
            </a:r>
            <a:r>
              <a:rPr lang="en-US" altLang="zh-CN" sz="2600" dirty="0"/>
              <a:t>32</a:t>
            </a:r>
            <a:r>
              <a:rPr lang="zh-CN" altLang="en-US" sz="2600" dirty="0"/>
              <a:t>位的二进制数，通常被分割为</a:t>
            </a:r>
            <a:r>
              <a:rPr lang="en-US" altLang="zh-CN" sz="2600" dirty="0"/>
              <a:t>4</a:t>
            </a:r>
            <a:r>
              <a:rPr lang="zh-CN" altLang="en-US" sz="2600" dirty="0"/>
              <a:t>个“</a:t>
            </a:r>
            <a:r>
              <a:rPr lang="en-US" altLang="zh-CN" sz="2600" dirty="0">
                <a:solidFill>
                  <a:srgbClr val="0000FF"/>
                </a:solidFill>
              </a:rPr>
              <a:t>8</a:t>
            </a:r>
            <a:r>
              <a:rPr lang="zh-CN" altLang="en-US" sz="2600" dirty="0">
                <a:solidFill>
                  <a:srgbClr val="0000FF"/>
                </a:solidFill>
              </a:rPr>
              <a:t>位二进制数</a:t>
            </a:r>
            <a:r>
              <a:rPr lang="zh-CN" altLang="en-US" sz="2600" dirty="0"/>
              <a:t>”（也就是</a:t>
            </a:r>
            <a:r>
              <a:rPr lang="en-US" altLang="zh-CN" sz="2600" dirty="0"/>
              <a:t>4</a:t>
            </a:r>
            <a:r>
              <a:rPr lang="zh-CN" altLang="en-US" sz="2600" dirty="0"/>
              <a:t>个字节）。</a:t>
            </a:r>
            <a:r>
              <a:rPr lang="en-US" altLang="zh-CN" sz="2600" dirty="0"/>
              <a:t>IP</a:t>
            </a:r>
            <a:r>
              <a:rPr lang="zh-CN" altLang="en-US" sz="2600" dirty="0"/>
              <a:t>地址通常用“</a:t>
            </a:r>
            <a:r>
              <a:rPr lang="zh-CN" altLang="en-US" sz="2600" dirty="0">
                <a:solidFill>
                  <a:srgbClr val="0000FF"/>
                </a:solidFill>
              </a:rPr>
              <a:t>点分十进制</a:t>
            </a:r>
            <a:r>
              <a:rPr lang="zh-CN" altLang="en-US" sz="2600" dirty="0"/>
              <a:t>”表示成（</a:t>
            </a:r>
            <a:r>
              <a:rPr lang="en-US" altLang="zh-CN" sz="2600" dirty="0" err="1"/>
              <a:t>a.b.c.d</a:t>
            </a:r>
            <a:r>
              <a:rPr lang="zh-CN" altLang="en-US" sz="2600" dirty="0"/>
              <a:t>）的形式，其中，</a:t>
            </a:r>
            <a:r>
              <a:rPr lang="en-US" altLang="zh-CN" sz="2600" dirty="0" err="1"/>
              <a:t>a,b,c,d</a:t>
            </a:r>
            <a:r>
              <a:rPr lang="zh-CN" altLang="en-US" sz="2600" dirty="0"/>
              <a:t>都是</a:t>
            </a:r>
            <a:r>
              <a:rPr lang="en-US" altLang="zh-CN" sz="2600" dirty="0"/>
              <a:t>0~255</a:t>
            </a:r>
            <a:r>
              <a:rPr lang="zh-CN" altLang="en-US" sz="2600" dirty="0"/>
              <a:t>之间的十进制整数。例：点分十进</a:t>
            </a:r>
            <a:r>
              <a:rPr lang="en-US" altLang="zh-CN" sz="2600" dirty="0"/>
              <a:t>IP</a:t>
            </a:r>
            <a:r>
              <a:rPr lang="zh-CN" altLang="en-US" sz="2600" dirty="0"/>
              <a:t>地址（</a:t>
            </a:r>
            <a:r>
              <a:rPr lang="en-US" altLang="zh-CN" sz="2600" dirty="0"/>
              <a:t>192.168.2.1</a:t>
            </a:r>
            <a:r>
              <a:rPr lang="zh-CN" altLang="en-US" sz="2600" dirty="0"/>
              <a:t>）</a:t>
            </a:r>
          </a:p>
          <a:p>
            <a:r>
              <a:rPr lang="zh-CN" altLang="en-US" sz="2600" dirty="0"/>
              <a:t>设置命令：</a:t>
            </a:r>
            <a:r>
              <a:rPr lang="en-US" altLang="zh-CN" sz="2600" dirty="0" err="1" smtClean="0"/>
              <a:t>sudo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ifconfig</a:t>
            </a:r>
            <a:r>
              <a:rPr lang="en-US" altLang="zh-CN" sz="2600" dirty="0" smtClean="0"/>
              <a:t> ens33 192.168.2.1 </a:t>
            </a:r>
            <a:r>
              <a:rPr lang="en-US" altLang="zh-CN" sz="2600" dirty="0" err="1" smtClean="0"/>
              <a:t>netmask</a:t>
            </a:r>
            <a:r>
              <a:rPr lang="en-US" altLang="zh-CN" sz="2600" dirty="0" smtClean="0"/>
              <a:t> 255.255.255.0</a:t>
            </a:r>
            <a:endParaRPr lang="en-US" altLang="zh-CN" sz="26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6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</a:t>
            </a:r>
            <a:r>
              <a:rPr lang="en-US" altLang="zh-CN" dirty="0"/>
              <a:t>IP</a:t>
            </a:r>
            <a:r>
              <a:rPr lang="zh-CN" altLang="en-US" dirty="0"/>
              <a:t>地址包括两部分：</a:t>
            </a:r>
            <a:r>
              <a:rPr lang="zh-CN" altLang="en-US" b="1" dirty="0"/>
              <a:t>网络地址和主机地址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62" y="1840888"/>
            <a:ext cx="6893166" cy="41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</a:t>
            </a:r>
            <a:r>
              <a:rPr lang="en-US" altLang="zh-CN" dirty="0"/>
              <a:t>IP</a:t>
            </a:r>
            <a:r>
              <a:rPr lang="zh-CN" altLang="en-US" dirty="0"/>
              <a:t>地址包括两部分：</a:t>
            </a:r>
            <a:r>
              <a:rPr lang="zh-CN" altLang="en-US" b="1" dirty="0"/>
              <a:t>网络地址和主机地址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3" y="1840888"/>
            <a:ext cx="6893166" cy="4186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65787" y="2704289"/>
            <a:ext cx="196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00027" y="2425983"/>
            <a:ext cx="4348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类网络有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个，每个网络能容纳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类网络有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16382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个，每个网络能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容纳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65534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类网络可达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万余个，每个网络能容纳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个主机。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子网划分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 smtClean="0"/>
              <a:t>无</a:t>
            </a:r>
            <a:r>
              <a:rPr lang="zh-CN" altLang="en-US" sz="2600" dirty="0"/>
              <a:t>类别域间路由</a:t>
            </a:r>
            <a:r>
              <a:rPr lang="en-US" altLang="zh-CN" sz="2600" dirty="0"/>
              <a:t>(CIDR)</a:t>
            </a:r>
            <a:r>
              <a:rPr lang="zh-CN" altLang="en-US" sz="2600" dirty="0"/>
              <a:t>也即可变长子网掩码</a:t>
            </a:r>
            <a:r>
              <a:rPr lang="en-US" altLang="zh-CN" sz="2600" dirty="0"/>
              <a:t>(VLSM</a:t>
            </a:r>
            <a:r>
              <a:rPr lang="en-US" altLang="zh-CN" sz="26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当</a:t>
            </a:r>
            <a:r>
              <a:rPr lang="zh-CN" altLang="en-US" sz="2600" dirty="0"/>
              <a:t>我们对一个网络进行子网划分时，基本上就是将它分成</a:t>
            </a:r>
            <a:r>
              <a:rPr lang="zh-CN" altLang="en-US" sz="2600" dirty="0">
                <a:solidFill>
                  <a:srgbClr val="0000FF"/>
                </a:solidFill>
              </a:rPr>
              <a:t>小的网络</a:t>
            </a:r>
            <a:r>
              <a:rPr lang="zh-CN" altLang="en-US" sz="2600" dirty="0"/>
              <a:t>。比如，当一组</a:t>
            </a:r>
            <a:r>
              <a:rPr lang="en-US" altLang="zh-CN" sz="2600" dirty="0"/>
              <a:t>IP</a:t>
            </a:r>
            <a:r>
              <a:rPr lang="zh-CN" altLang="en-US" sz="2600" dirty="0"/>
              <a:t>地址指定给一个公司时，公司可能将该网络“分割成”小的网络，每个部门一个。这样，技术部门和管理部门都可以有属于它们的小网络</a:t>
            </a:r>
            <a:endParaRPr lang="en-US" altLang="zh-CN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子网</a:t>
            </a:r>
            <a:r>
              <a:rPr lang="zh-CN" altLang="en-US" sz="2600" dirty="0"/>
              <a:t>掩码是一个</a:t>
            </a:r>
            <a:r>
              <a:rPr lang="en-US" altLang="zh-CN" sz="2600" dirty="0"/>
              <a:t>32</a:t>
            </a:r>
            <a:r>
              <a:rPr lang="zh-CN" altLang="en-US" sz="2600" dirty="0"/>
              <a:t>位的</a:t>
            </a:r>
            <a:r>
              <a:rPr lang="en-US" altLang="zh-CN" sz="2600" dirty="0"/>
              <a:t>2</a:t>
            </a:r>
            <a:r>
              <a:rPr lang="zh-CN" altLang="en-US" sz="2600" dirty="0"/>
              <a:t>进制数，其对应</a:t>
            </a:r>
            <a:r>
              <a:rPr lang="zh-CN" altLang="en-US" sz="2600" dirty="0">
                <a:solidFill>
                  <a:srgbClr val="0000FF"/>
                </a:solidFill>
              </a:rPr>
              <a:t>网络地址</a:t>
            </a:r>
            <a:r>
              <a:rPr lang="zh-CN" altLang="en-US" sz="2600" dirty="0"/>
              <a:t>的所有位置都为</a:t>
            </a:r>
            <a:r>
              <a:rPr lang="en-US" altLang="zh-CN" sz="2600" dirty="0">
                <a:solidFill>
                  <a:srgbClr val="0000FF"/>
                </a:solidFill>
              </a:rPr>
              <a:t>1</a:t>
            </a:r>
            <a:r>
              <a:rPr lang="zh-CN" altLang="en-US" sz="2600" dirty="0"/>
              <a:t>，对应于</a:t>
            </a:r>
            <a:r>
              <a:rPr lang="zh-CN" altLang="en-US" sz="2600" dirty="0">
                <a:solidFill>
                  <a:srgbClr val="0000FF"/>
                </a:solidFill>
              </a:rPr>
              <a:t>主机地址</a:t>
            </a:r>
            <a:r>
              <a:rPr lang="zh-CN" altLang="en-US" sz="2600" dirty="0"/>
              <a:t>的所有位置都为</a:t>
            </a:r>
            <a:r>
              <a:rPr lang="en-US" altLang="zh-CN" sz="2600" dirty="0">
                <a:solidFill>
                  <a:srgbClr val="0000FF"/>
                </a:solidFill>
              </a:rPr>
              <a:t>0</a:t>
            </a:r>
            <a:r>
              <a:rPr lang="zh-CN" altLang="en-US" sz="2600" dirty="0"/>
              <a:t>。例：</a:t>
            </a:r>
            <a:r>
              <a:rPr lang="en-US" altLang="zh-CN" sz="2600" dirty="0"/>
              <a:t>255.255.255.0</a:t>
            </a:r>
            <a:r>
              <a:rPr lang="zh-CN" altLang="en-US" sz="2600" dirty="0"/>
              <a:t>。将子网掩码和</a:t>
            </a:r>
            <a:r>
              <a:rPr lang="en-US" altLang="zh-CN" sz="2600" dirty="0"/>
              <a:t>IP</a:t>
            </a:r>
            <a:r>
              <a:rPr lang="zh-CN" altLang="en-US" sz="2600" dirty="0"/>
              <a:t>地址按位进行</a:t>
            </a:r>
            <a:r>
              <a:rPr lang="zh-CN" altLang="en-US" sz="2600" dirty="0">
                <a:solidFill>
                  <a:srgbClr val="0000FF"/>
                </a:solidFill>
              </a:rPr>
              <a:t>逻辑“与”运算</a:t>
            </a:r>
            <a:r>
              <a:rPr lang="zh-CN" altLang="en-US" sz="2600" dirty="0"/>
              <a:t>，得到</a:t>
            </a:r>
            <a:r>
              <a:rPr lang="en-US" altLang="zh-CN" sz="2600" dirty="0"/>
              <a:t>IP</a:t>
            </a:r>
            <a:r>
              <a:rPr lang="zh-CN" altLang="en-US" sz="2600" dirty="0"/>
              <a:t>地址的网络地址，剩下的部分就是主机地址，从而区分出任意</a:t>
            </a:r>
            <a:r>
              <a:rPr lang="en-US" altLang="zh-CN" sz="2600" dirty="0"/>
              <a:t>IP</a:t>
            </a:r>
            <a:r>
              <a:rPr lang="zh-CN" altLang="en-US" sz="2600" dirty="0"/>
              <a:t>地址中的网络地址和主机地址</a:t>
            </a:r>
            <a:r>
              <a:rPr lang="zh-CN" altLang="en-US" sz="2600" dirty="0" smtClean="0"/>
              <a:t>。</a:t>
            </a:r>
            <a:br>
              <a:rPr lang="zh-CN" altLang="en-US" sz="2600" dirty="0" smtClean="0"/>
            </a:b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5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子网划分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通过</a:t>
            </a:r>
            <a:r>
              <a:rPr lang="zh-CN" altLang="en-US" sz="2600" dirty="0">
                <a:solidFill>
                  <a:srgbClr val="0000FF"/>
                </a:solidFill>
              </a:rPr>
              <a:t>子网掩码</a:t>
            </a:r>
            <a:r>
              <a:rPr lang="zh-CN" altLang="en-US" sz="2600" dirty="0"/>
              <a:t>，可以判断</a:t>
            </a:r>
            <a:r>
              <a:rPr lang="en-US" altLang="zh-CN" sz="2600" dirty="0"/>
              <a:t>IP</a:t>
            </a:r>
            <a:r>
              <a:rPr lang="zh-CN" altLang="en-US" sz="2600" dirty="0"/>
              <a:t>地址的前多少位是</a:t>
            </a:r>
            <a:r>
              <a:rPr lang="zh-CN" altLang="en-US" sz="2600" dirty="0">
                <a:solidFill>
                  <a:srgbClr val="0000FF"/>
                </a:solidFill>
              </a:rPr>
              <a:t>网络地址</a:t>
            </a:r>
            <a:r>
              <a:rPr lang="zh-CN" altLang="en-US" sz="2600" dirty="0"/>
              <a:t>，后多少位（剩余位）是</a:t>
            </a:r>
            <a:r>
              <a:rPr lang="zh-CN" altLang="en-US" sz="2600" dirty="0">
                <a:solidFill>
                  <a:srgbClr val="0000FF"/>
                </a:solidFill>
              </a:rPr>
              <a:t>主机地址</a:t>
            </a:r>
            <a:r>
              <a:rPr lang="zh-CN" altLang="en-US" sz="2600" dirty="0"/>
              <a:t>，使我们正确判断任意</a:t>
            </a:r>
            <a:r>
              <a:rPr lang="en-US" altLang="zh-CN" sz="2600" dirty="0"/>
              <a:t>IP</a:t>
            </a:r>
            <a:r>
              <a:rPr lang="zh-CN" altLang="en-US" sz="2600" dirty="0"/>
              <a:t>地址是否是本网段的，通信是否需要路由器转发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zh-CN" altLang="en-US" sz="2600" dirty="0" smtClean="0"/>
              <a:t>例如</a:t>
            </a:r>
            <a:r>
              <a:rPr lang="zh-CN" altLang="en-US" sz="2600" dirty="0"/>
              <a:t>，有两台</a:t>
            </a:r>
            <a:r>
              <a:rPr lang="zh-CN" altLang="en-US" sz="2600" dirty="0">
                <a:solidFill>
                  <a:srgbClr val="0000FF"/>
                </a:solidFill>
              </a:rPr>
              <a:t>主机</a:t>
            </a:r>
            <a:r>
              <a:rPr lang="zh-CN" altLang="en-US" sz="2600" dirty="0"/>
              <a:t>，主机一的</a:t>
            </a:r>
            <a:r>
              <a:rPr lang="en-US" altLang="zh-CN" sz="2600" dirty="0"/>
              <a:t>IP</a:t>
            </a:r>
            <a:r>
              <a:rPr lang="zh-CN" altLang="en-US" sz="2600" dirty="0"/>
              <a:t>地址为</a:t>
            </a:r>
            <a:r>
              <a:rPr lang="en-US" altLang="zh-CN" sz="2600" dirty="0"/>
              <a:t>222.21.160.6</a:t>
            </a:r>
            <a:r>
              <a:rPr lang="zh-CN" altLang="en-US" sz="2600" dirty="0"/>
              <a:t>，主机二的</a:t>
            </a:r>
            <a:r>
              <a:rPr lang="en-US" altLang="zh-CN" sz="2600" dirty="0"/>
              <a:t>IP</a:t>
            </a:r>
            <a:r>
              <a:rPr lang="zh-CN" altLang="en-US" sz="2600" dirty="0"/>
              <a:t>地址为</a:t>
            </a:r>
            <a:r>
              <a:rPr lang="en-US" altLang="zh-CN" sz="2600" dirty="0"/>
              <a:t>222.21.160.73</a:t>
            </a:r>
            <a:r>
              <a:rPr lang="zh-CN" altLang="en-US" sz="2600" dirty="0"/>
              <a:t>，子网掩码为</a:t>
            </a:r>
            <a:r>
              <a:rPr lang="en-US" altLang="zh-CN" sz="2600" dirty="0"/>
              <a:t>255.255.255.192</a:t>
            </a:r>
            <a:r>
              <a:rPr lang="zh-CN" altLang="en-US" sz="2600" dirty="0"/>
              <a:t>。现在主机一要给主机二发送数据，先要判断两个主机是否在</a:t>
            </a:r>
            <a:r>
              <a:rPr lang="zh-CN" altLang="en-US" sz="2600" dirty="0">
                <a:solidFill>
                  <a:srgbClr val="0000FF"/>
                </a:solidFill>
              </a:rPr>
              <a:t>同一网段</a:t>
            </a:r>
            <a:r>
              <a:rPr lang="zh-CN" altLang="en-US" sz="2600" dirty="0"/>
              <a:t>。</a:t>
            </a:r>
          </a:p>
          <a:p>
            <a:endParaRPr lang="zh-CN" altLang="en-US" sz="2600" dirty="0"/>
          </a:p>
          <a:p>
            <a:r>
              <a:rPr lang="en-US" altLang="zh-CN" sz="2600" dirty="0"/>
              <a:t>222.21.160.6</a:t>
            </a:r>
            <a:r>
              <a:rPr lang="zh-CN" altLang="en-US" sz="2600" dirty="0"/>
              <a:t>即：	</a:t>
            </a:r>
            <a:r>
              <a:rPr lang="en-US" altLang="zh-CN" sz="2600" dirty="0" smtClean="0"/>
              <a:t>11011110.00010101.10100000.00000110</a:t>
            </a:r>
            <a:endParaRPr lang="en-US" altLang="zh-CN" sz="2600" dirty="0"/>
          </a:p>
          <a:p>
            <a:r>
              <a:rPr lang="en-US" altLang="zh-CN" sz="2600" dirty="0" smtClean="0"/>
              <a:t>222.21.160.73</a:t>
            </a:r>
            <a:r>
              <a:rPr lang="zh-CN" altLang="en-US" sz="2600" dirty="0" smtClean="0"/>
              <a:t>即</a:t>
            </a:r>
            <a:r>
              <a:rPr lang="zh-CN" altLang="en-US" sz="2600" dirty="0"/>
              <a:t>：	</a:t>
            </a:r>
            <a:r>
              <a:rPr lang="en-US" altLang="zh-CN" sz="2600" dirty="0"/>
              <a:t>11011110.00010101.10100000.01001001</a:t>
            </a:r>
          </a:p>
          <a:p>
            <a:r>
              <a:rPr lang="en-US" altLang="zh-CN" sz="2600" dirty="0"/>
              <a:t>255.255.255.192</a:t>
            </a:r>
            <a:r>
              <a:rPr lang="zh-CN" altLang="en-US" sz="2600" dirty="0"/>
              <a:t>即：	</a:t>
            </a:r>
            <a:r>
              <a:rPr lang="en-US" altLang="zh-CN" sz="2600" dirty="0"/>
              <a:t>11111111.11111111.11111111.11000000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68195" y="3832167"/>
            <a:ext cx="390699" cy="1512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NAT</a:t>
            </a:r>
            <a:r>
              <a:rPr lang="zh-CN" altLang="en-US" sz="2600" dirty="0"/>
              <a:t>（</a:t>
            </a:r>
            <a:r>
              <a:rPr lang="en-US" altLang="zh-CN" sz="2600" dirty="0" smtClean="0"/>
              <a:t>Network Address Translation</a:t>
            </a:r>
            <a:r>
              <a:rPr lang="zh-CN" altLang="en-US" sz="2600" dirty="0"/>
              <a:t>）网络地址转换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600" dirty="0" smtClean="0"/>
              <a:t>NAT</a:t>
            </a:r>
            <a:r>
              <a:rPr lang="zh-CN" altLang="en-US" sz="2600" dirty="0" smtClean="0"/>
              <a:t>的</a:t>
            </a:r>
            <a:r>
              <a:rPr lang="zh-CN" altLang="en-US" sz="2600" dirty="0"/>
              <a:t>出现是</a:t>
            </a:r>
            <a:r>
              <a:rPr lang="zh-CN" altLang="en-US" sz="2600" dirty="0">
                <a:solidFill>
                  <a:srgbClr val="0000FF"/>
                </a:solidFill>
              </a:rPr>
              <a:t>为了</a:t>
            </a:r>
            <a:r>
              <a:rPr lang="zh-CN" altLang="en-US" sz="2600" dirty="0" smtClean="0">
                <a:solidFill>
                  <a:srgbClr val="0000FF"/>
                </a:solidFill>
              </a:rPr>
              <a:t>解决</a:t>
            </a:r>
            <a:r>
              <a:rPr lang="en-US" altLang="zh-CN" sz="2600" dirty="0" smtClean="0">
                <a:solidFill>
                  <a:srgbClr val="0000FF"/>
                </a:solidFill>
              </a:rPr>
              <a:t>IP</a:t>
            </a:r>
            <a:r>
              <a:rPr lang="zh-CN" altLang="en-US" sz="2600" dirty="0" smtClean="0">
                <a:solidFill>
                  <a:srgbClr val="0000FF"/>
                </a:solidFill>
              </a:rPr>
              <a:t>日益短缺</a:t>
            </a:r>
            <a:r>
              <a:rPr lang="zh-CN" altLang="en-US" sz="2600" dirty="0">
                <a:solidFill>
                  <a:srgbClr val="0000FF"/>
                </a:solidFill>
              </a:rPr>
              <a:t>的问题</a:t>
            </a:r>
            <a:r>
              <a:rPr lang="zh-CN" altLang="en-US" sz="2600" dirty="0"/>
              <a:t>，</a:t>
            </a:r>
            <a:r>
              <a:rPr lang="zh-CN" altLang="en-US" sz="2600" dirty="0" smtClean="0"/>
              <a:t>使用</a:t>
            </a:r>
            <a:r>
              <a:rPr lang="en-US" altLang="zh-CN" sz="2600" dirty="0" smtClean="0"/>
              <a:t>NAT</a:t>
            </a:r>
            <a:r>
              <a:rPr lang="zh-CN" altLang="en-US" sz="2600" dirty="0" smtClean="0"/>
              <a:t>技术</a:t>
            </a:r>
            <a:r>
              <a:rPr lang="zh-CN" altLang="en-US" sz="2600" dirty="0"/>
              <a:t>可以在</a:t>
            </a:r>
            <a:r>
              <a:rPr lang="zh-CN" altLang="en-US" sz="2600" dirty="0" smtClean="0"/>
              <a:t>多重</a:t>
            </a:r>
            <a:r>
              <a:rPr lang="en-US" altLang="zh-CN" sz="2600" dirty="0" smtClean="0"/>
              <a:t>Internet</a:t>
            </a:r>
            <a:r>
              <a:rPr lang="zh-CN" altLang="en-US" sz="2600" dirty="0" smtClean="0"/>
              <a:t>子网</a:t>
            </a:r>
            <a:r>
              <a:rPr lang="zh-CN" altLang="en-US" sz="2600" dirty="0"/>
              <a:t>中使用相同</a:t>
            </a:r>
            <a:r>
              <a:rPr lang="zh-CN" altLang="en-US" sz="2600" dirty="0" smtClean="0"/>
              <a:t>的</a:t>
            </a:r>
            <a:r>
              <a:rPr lang="en-US" altLang="zh-CN" sz="2600" dirty="0" smtClean="0"/>
              <a:t>IP</a:t>
            </a:r>
            <a:r>
              <a:rPr lang="en-US" altLang="zh-CN" sz="2600" dirty="0"/>
              <a:t>,</a:t>
            </a:r>
            <a:r>
              <a:rPr lang="zh-CN" altLang="en-US" sz="2600" dirty="0"/>
              <a:t>从而解决</a:t>
            </a:r>
            <a:r>
              <a:rPr lang="zh-CN" altLang="en-US" sz="2600" dirty="0" smtClean="0"/>
              <a:t>了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地址不足的</a:t>
            </a:r>
            <a:r>
              <a:rPr lang="zh-CN" altLang="en-US" sz="2600" dirty="0"/>
              <a:t>问题，而且还能够有效地避免来自网络外部的攻击，隐藏并保护网络内部的计算机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600" dirty="0" smtClean="0"/>
              <a:t>NAT</a:t>
            </a:r>
            <a:r>
              <a:rPr lang="zh-CN" altLang="en-US" sz="2600" dirty="0" smtClean="0"/>
              <a:t>的</a:t>
            </a:r>
            <a:r>
              <a:rPr lang="zh-CN" altLang="en-US" sz="2600" dirty="0"/>
              <a:t>运作机制是</a:t>
            </a:r>
            <a:r>
              <a:rPr lang="zh-CN" altLang="en-US" sz="2600" dirty="0">
                <a:solidFill>
                  <a:srgbClr val="0000FF"/>
                </a:solidFill>
              </a:rPr>
              <a:t>自动</a:t>
            </a:r>
            <a:r>
              <a:rPr lang="zh-CN" altLang="en-US" sz="2600" dirty="0" smtClean="0">
                <a:solidFill>
                  <a:srgbClr val="0000FF"/>
                </a:solidFill>
              </a:rPr>
              <a:t>修改</a:t>
            </a:r>
            <a:r>
              <a:rPr lang="en-US" altLang="zh-CN" sz="2600" dirty="0" smtClean="0">
                <a:solidFill>
                  <a:srgbClr val="0000FF"/>
                </a:solidFill>
              </a:rPr>
              <a:t>IP</a:t>
            </a:r>
            <a:r>
              <a:rPr lang="zh-CN" altLang="en-US" sz="2600" dirty="0" smtClean="0">
                <a:solidFill>
                  <a:srgbClr val="0000FF"/>
                </a:solidFill>
              </a:rPr>
              <a:t>报文</a:t>
            </a:r>
            <a:r>
              <a:rPr lang="zh-CN" altLang="en-US" sz="2600" dirty="0">
                <a:solidFill>
                  <a:srgbClr val="0000FF"/>
                </a:solidFill>
              </a:rPr>
              <a:t>的</a:t>
            </a:r>
            <a:r>
              <a:rPr lang="zh-CN" altLang="en-US" sz="2600" dirty="0" smtClean="0">
                <a:solidFill>
                  <a:srgbClr val="0000FF"/>
                </a:solidFill>
              </a:rPr>
              <a:t>源</a:t>
            </a:r>
            <a:r>
              <a:rPr lang="en-US" altLang="zh-CN" sz="2600" dirty="0" smtClean="0">
                <a:solidFill>
                  <a:srgbClr val="0000FF"/>
                </a:solidFill>
              </a:rPr>
              <a:t>IP</a:t>
            </a:r>
            <a:r>
              <a:rPr lang="zh-CN" altLang="en-US" sz="2600" dirty="0" smtClean="0">
                <a:solidFill>
                  <a:srgbClr val="0000FF"/>
                </a:solidFill>
              </a:rPr>
              <a:t>地址</a:t>
            </a:r>
            <a:r>
              <a:rPr lang="zh-CN" altLang="en-US" sz="2600" dirty="0">
                <a:solidFill>
                  <a:srgbClr val="0000FF"/>
                </a:solidFill>
              </a:rPr>
              <a:t>和</a:t>
            </a:r>
            <a:r>
              <a:rPr lang="zh-CN" altLang="en-US" sz="2600" dirty="0" smtClean="0">
                <a:solidFill>
                  <a:srgbClr val="0000FF"/>
                </a:solidFill>
              </a:rPr>
              <a:t>目的</a:t>
            </a:r>
            <a:r>
              <a:rPr lang="en-US" altLang="zh-CN" sz="2600" dirty="0" smtClean="0">
                <a:solidFill>
                  <a:srgbClr val="0000FF"/>
                </a:solidFill>
              </a:rPr>
              <a:t>IP</a:t>
            </a:r>
            <a:r>
              <a:rPr lang="zh-CN" altLang="en-US" sz="2600" dirty="0" smtClean="0">
                <a:solidFill>
                  <a:srgbClr val="0000FF"/>
                </a:solidFill>
              </a:rPr>
              <a:t>地址，</a:t>
            </a:r>
            <a:r>
              <a:rPr lang="en-US" altLang="zh-CN" sz="2600" dirty="0" smtClean="0">
                <a:solidFill>
                  <a:srgbClr val="0000FF"/>
                </a:solidFill>
              </a:rPr>
              <a:t>IP</a:t>
            </a:r>
            <a:r>
              <a:rPr lang="zh-CN" altLang="en-US" sz="2600" dirty="0" smtClean="0">
                <a:solidFill>
                  <a:srgbClr val="0000FF"/>
                </a:solidFill>
              </a:rPr>
              <a:t>地址</a:t>
            </a:r>
            <a:r>
              <a:rPr lang="zh-CN" altLang="en-US" sz="2600" dirty="0">
                <a:solidFill>
                  <a:srgbClr val="0000FF"/>
                </a:solidFill>
              </a:rPr>
              <a:t>校验则</a:t>
            </a:r>
            <a:r>
              <a:rPr lang="zh-CN" altLang="en-US" sz="2600" dirty="0" smtClean="0">
                <a:solidFill>
                  <a:srgbClr val="0000FF"/>
                </a:solidFill>
              </a:rPr>
              <a:t>在</a:t>
            </a:r>
            <a:r>
              <a:rPr lang="en-US" altLang="zh-CN" sz="2600" dirty="0" smtClean="0">
                <a:solidFill>
                  <a:srgbClr val="0000FF"/>
                </a:solidFill>
              </a:rPr>
              <a:t>NAT</a:t>
            </a:r>
            <a:r>
              <a:rPr lang="zh-CN" altLang="en-US" sz="2600" dirty="0" smtClean="0">
                <a:solidFill>
                  <a:srgbClr val="0000FF"/>
                </a:solidFill>
              </a:rPr>
              <a:t>处理过程中</a:t>
            </a:r>
            <a:r>
              <a:rPr lang="zh-CN" altLang="en-US" sz="2600" dirty="0">
                <a:solidFill>
                  <a:srgbClr val="0000FF"/>
                </a:solidFill>
              </a:rPr>
              <a:t>自动完成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600" dirty="0" smtClean="0"/>
              <a:t>NAT</a:t>
            </a:r>
            <a:r>
              <a:rPr lang="zh-CN" altLang="en-US" sz="2600" dirty="0" smtClean="0"/>
              <a:t>的</a:t>
            </a:r>
            <a:r>
              <a:rPr lang="zh-CN" altLang="en-US" sz="2600" dirty="0"/>
              <a:t>实现方式有三种，即</a:t>
            </a:r>
            <a:r>
              <a:rPr lang="zh-CN" altLang="en-US" sz="2600" dirty="0">
                <a:solidFill>
                  <a:srgbClr val="0000FF"/>
                </a:solidFill>
              </a:rPr>
              <a:t>静态</a:t>
            </a:r>
            <a:r>
              <a:rPr lang="zh-CN" altLang="en-US" sz="2600" dirty="0" smtClean="0">
                <a:solidFill>
                  <a:srgbClr val="0000FF"/>
                </a:solidFill>
              </a:rPr>
              <a:t>转换</a:t>
            </a:r>
            <a:r>
              <a:rPr lang="en-US" altLang="zh-CN" sz="2600" dirty="0" err="1" smtClean="0">
                <a:solidFill>
                  <a:srgbClr val="0000FF"/>
                </a:solidFill>
              </a:rPr>
              <a:t>StaticNat</a:t>
            </a:r>
            <a:r>
              <a:rPr lang="zh-CN" altLang="en-US" sz="2600" dirty="0">
                <a:solidFill>
                  <a:srgbClr val="0000FF"/>
                </a:solidFill>
              </a:rPr>
              <a:t>、动态</a:t>
            </a:r>
            <a:r>
              <a:rPr lang="zh-CN" altLang="en-US" sz="2600" dirty="0" smtClean="0">
                <a:solidFill>
                  <a:srgbClr val="0000FF"/>
                </a:solidFill>
              </a:rPr>
              <a:t>转换</a:t>
            </a:r>
            <a:r>
              <a:rPr lang="en-US" altLang="zh-CN" sz="2600" dirty="0" err="1" smtClean="0">
                <a:solidFill>
                  <a:srgbClr val="0000FF"/>
                </a:solidFill>
              </a:rPr>
              <a:t>DynamicNat</a:t>
            </a:r>
            <a:r>
              <a:rPr lang="zh-CN" altLang="en-US" sz="2600" dirty="0" smtClean="0">
                <a:solidFill>
                  <a:srgbClr val="0000FF"/>
                </a:solidFill>
              </a:rPr>
              <a:t>和端口多路复用</a:t>
            </a:r>
            <a:r>
              <a:rPr lang="en-US" altLang="zh-CN" sz="2600" dirty="0" err="1" smtClean="0">
                <a:solidFill>
                  <a:srgbClr val="0000FF"/>
                </a:solidFill>
              </a:rPr>
              <a:t>OverLoad</a:t>
            </a:r>
            <a:r>
              <a:rPr lang="zh-CN" altLang="en-US" sz="26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6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 smtClean="0"/>
              <a:t>静态转换</a:t>
            </a:r>
            <a:endParaRPr lang="en-US" altLang="zh-CN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/>
              <a:t>静态转换是指将内部网络的</a:t>
            </a:r>
            <a:r>
              <a:rPr lang="zh-CN" altLang="en-US" sz="2600" dirty="0" smtClean="0"/>
              <a:t>私有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地址转换</a:t>
            </a:r>
            <a:r>
              <a:rPr lang="zh-CN" altLang="en-US" sz="2600" dirty="0"/>
              <a:t>为</a:t>
            </a:r>
            <a:r>
              <a:rPr lang="zh-CN" altLang="en-US" sz="2600" dirty="0" smtClean="0"/>
              <a:t>公有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地址，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</a:t>
            </a:r>
            <a:r>
              <a:rPr lang="zh-CN" altLang="en-US" sz="2600" dirty="0"/>
              <a:t>对是</a:t>
            </a:r>
            <a:r>
              <a:rPr lang="zh-CN" altLang="en-US" sz="2600" dirty="0">
                <a:solidFill>
                  <a:srgbClr val="0000FF"/>
                </a:solidFill>
              </a:rPr>
              <a:t>一对一的，</a:t>
            </a:r>
            <a:r>
              <a:rPr lang="zh-CN" altLang="en-US" sz="2600" dirty="0" smtClean="0">
                <a:solidFill>
                  <a:srgbClr val="0000FF"/>
                </a:solidFill>
              </a:rPr>
              <a:t>是一成不变</a:t>
            </a:r>
            <a:r>
              <a:rPr lang="zh-CN" altLang="en-US" sz="2600" dirty="0">
                <a:solidFill>
                  <a:srgbClr val="0000FF"/>
                </a:solidFill>
              </a:rPr>
              <a:t>的</a:t>
            </a:r>
            <a:r>
              <a:rPr lang="zh-CN" altLang="en-US" sz="2600" dirty="0"/>
              <a:t>，某个</a:t>
            </a:r>
            <a:r>
              <a:rPr lang="zh-CN" altLang="en-US" sz="2600" dirty="0" smtClean="0"/>
              <a:t>私有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</a:t>
            </a:r>
            <a:r>
              <a:rPr lang="zh-CN" altLang="en-US" sz="2600" dirty="0"/>
              <a:t>只转换为某个</a:t>
            </a:r>
            <a:r>
              <a:rPr lang="zh-CN" altLang="en-US" sz="2600" dirty="0" smtClean="0"/>
              <a:t>公有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</a:t>
            </a:r>
            <a:r>
              <a:rPr lang="zh-CN" altLang="en-US" sz="2600" dirty="0"/>
              <a:t>。借助于静态转换，可以实现</a:t>
            </a:r>
            <a:r>
              <a:rPr lang="zh-CN" altLang="en-US" sz="2600" dirty="0" smtClean="0"/>
              <a:t>外部网络</a:t>
            </a:r>
            <a:r>
              <a:rPr lang="zh-CN" altLang="en-US" sz="2600" dirty="0"/>
              <a:t>对内部网络中某些特定设备</a:t>
            </a:r>
            <a:r>
              <a:rPr lang="en-US" altLang="zh-CN" sz="2600" dirty="0"/>
              <a:t>(</a:t>
            </a:r>
            <a:r>
              <a:rPr lang="zh-CN" altLang="en-US" sz="2600" dirty="0"/>
              <a:t>如服务器</a:t>
            </a:r>
            <a:r>
              <a:rPr lang="en-US" altLang="zh-CN" sz="2600" dirty="0"/>
              <a:t>)</a:t>
            </a:r>
            <a:r>
              <a:rPr lang="zh-CN" altLang="en-US" sz="2600" dirty="0"/>
              <a:t>的访问。</a:t>
            </a:r>
            <a:endParaRPr lang="en-US" altLang="zh-CN" sz="2600" dirty="0" smtClean="0"/>
          </a:p>
          <a:p>
            <a:r>
              <a:rPr lang="zh-CN" altLang="en-US" sz="2600" dirty="0" smtClean="0"/>
              <a:t>动态转换</a:t>
            </a:r>
            <a:endParaRPr lang="en-US" altLang="zh-CN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/>
              <a:t>动态转换是</a:t>
            </a:r>
            <a:r>
              <a:rPr lang="zh-CN" altLang="en-US" sz="2600" dirty="0">
                <a:solidFill>
                  <a:srgbClr val="0000FF"/>
                </a:solidFill>
              </a:rPr>
              <a:t>指将内部网络的</a:t>
            </a:r>
            <a:r>
              <a:rPr lang="zh-CN" altLang="en-US" sz="2600" dirty="0" smtClean="0">
                <a:solidFill>
                  <a:srgbClr val="0000FF"/>
                </a:solidFill>
              </a:rPr>
              <a:t>私有</a:t>
            </a:r>
            <a:r>
              <a:rPr lang="en-US" altLang="zh-CN" sz="2600" dirty="0" smtClean="0">
                <a:solidFill>
                  <a:srgbClr val="0000FF"/>
                </a:solidFill>
              </a:rPr>
              <a:t>IP</a:t>
            </a:r>
            <a:r>
              <a:rPr lang="zh-CN" altLang="en-US" sz="2600" dirty="0" smtClean="0">
                <a:solidFill>
                  <a:srgbClr val="0000FF"/>
                </a:solidFill>
              </a:rPr>
              <a:t>地址转换</a:t>
            </a:r>
            <a:r>
              <a:rPr lang="zh-CN" altLang="en-US" sz="2600" dirty="0">
                <a:solidFill>
                  <a:srgbClr val="0000FF"/>
                </a:solidFill>
              </a:rPr>
              <a:t>为</a:t>
            </a:r>
            <a:r>
              <a:rPr lang="zh-CN" altLang="en-US" sz="2600" dirty="0" smtClean="0">
                <a:solidFill>
                  <a:srgbClr val="0000FF"/>
                </a:solidFill>
              </a:rPr>
              <a:t>公用</a:t>
            </a:r>
            <a:r>
              <a:rPr lang="en-US" altLang="zh-CN" sz="2600" dirty="0" smtClean="0">
                <a:solidFill>
                  <a:srgbClr val="0000FF"/>
                </a:solidFill>
              </a:rPr>
              <a:t>IP</a:t>
            </a:r>
            <a:r>
              <a:rPr lang="zh-CN" altLang="en-US" sz="2600" dirty="0" smtClean="0">
                <a:solidFill>
                  <a:srgbClr val="0000FF"/>
                </a:solidFill>
              </a:rPr>
              <a:t>地址</a:t>
            </a:r>
            <a:r>
              <a:rPr lang="zh-CN" altLang="en-US" sz="2600" dirty="0">
                <a:solidFill>
                  <a:srgbClr val="0000FF"/>
                </a:solidFill>
              </a:rPr>
              <a:t>时</a:t>
            </a:r>
            <a:r>
              <a:rPr lang="zh-CN" altLang="en-US" sz="2600" dirty="0" smtClean="0">
                <a:solidFill>
                  <a:srgbClr val="0000FF"/>
                </a:solidFill>
              </a:rPr>
              <a:t>，</a:t>
            </a:r>
            <a:r>
              <a:rPr lang="en-US" altLang="zh-CN" sz="2600" dirty="0" smtClean="0">
                <a:solidFill>
                  <a:srgbClr val="0000FF"/>
                </a:solidFill>
              </a:rPr>
              <a:t>IP</a:t>
            </a:r>
            <a:r>
              <a:rPr lang="zh-CN" altLang="en-US" sz="2600" dirty="0" smtClean="0">
                <a:solidFill>
                  <a:srgbClr val="0000FF"/>
                </a:solidFill>
              </a:rPr>
              <a:t>地址</a:t>
            </a:r>
            <a:r>
              <a:rPr lang="zh-CN" altLang="en-US" sz="2600" dirty="0">
                <a:solidFill>
                  <a:srgbClr val="0000FF"/>
                </a:solidFill>
              </a:rPr>
              <a:t>对是不确定的</a:t>
            </a:r>
            <a:r>
              <a:rPr lang="zh-CN" altLang="en-US" sz="2600" dirty="0" smtClean="0">
                <a:solidFill>
                  <a:srgbClr val="0000FF"/>
                </a:solidFill>
              </a:rPr>
              <a:t>，而是</a:t>
            </a:r>
            <a:r>
              <a:rPr lang="zh-CN" altLang="en-US" sz="2600" dirty="0">
                <a:solidFill>
                  <a:srgbClr val="0000FF"/>
                </a:solidFill>
              </a:rPr>
              <a:t>随机的</a:t>
            </a:r>
            <a:r>
              <a:rPr lang="zh-CN" altLang="en-US" sz="2600" dirty="0"/>
              <a:t>，所有被授权访问</a:t>
            </a:r>
            <a:r>
              <a:rPr lang="zh-CN" altLang="en-US" sz="2600" dirty="0" smtClean="0"/>
              <a:t>上</a:t>
            </a:r>
            <a:r>
              <a:rPr lang="en-US" altLang="zh-CN" sz="2600" dirty="0" smtClean="0"/>
              <a:t>Internet</a:t>
            </a:r>
            <a:r>
              <a:rPr lang="zh-CN" altLang="en-US" sz="2600" dirty="0" smtClean="0"/>
              <a:t>的私有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</a:t>
            </a:r>
            <a:r>
              <a:rPr lang="zh-CN" altLang="en-US" sz="2600" dirty="0"/>
              <a:t>可随机转换为任何指定的</a:t>
            </a:r>
            <a:r>
              <a:rPr lang="zh-CN" altLang="en-US" sz="2600" dirty="0" smtClean="0"/>
              <a:t>合法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</a:t>
            </a:r>
            <a:r>
              <a:rPr lang="zh-CN" altLang="en-US" sz="2600" dirty="0"/>
              <a:t>。也就是说，只要指定哪些内部地址可以进行转换，以及用哪些合法地址作为外部地址时</a:t>
            </a:r>
            <a:r>
              <a:rPr lang="zh-CN" altLang="en-US" sz="2600" dirty="0" smtClean="0"/>
              <a:t>，就</a:t>
            </a:r>
            <a:r>
              <a:rPr lang="zh-CN" altLang="en-US" sz="2600" dirty="0"/>
              <a:t>可以进行动态转换。动态转换可以使用多个合法外部地址集。</a:t>
            </a:r>
            <a:r>
              <a:rPr lang="zh-CN" altLang="en-US" sz="2600" dirty="0" smtClean="0"/>
              <a:t>当</a:t>
            </a:r>
            <a:r>
              <a:rPr lang="en-US" altLang="zh-CN" sz="2600" dirty="0" smtClean="0"/>
              <a:t>ISP</a:t>
            </a:r>
            <a:r>
              <a:rPr lang="zh-CN" altLang="en-US" sz="2600" dirty="0" smtClean="0"/>
              <a:t>提供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合法</a:t>
            </a:r>
            <a:r>
              <a:rPr lang="en-US" altLang="zh-CN" sz="2600" dirty="0" smtClean="0"/>
              <a:t>IP</a:t>
            </a:r>
            <a:r>
              <a:rPr lang="zh-CN" altLang="en-US" sz="2600" dirty="0" smtClean="0"/>
              <a:t>地址略</a:t>
            </a:r>
            <a:r>
              <a:rPr lang="zh-CN" altLang="en-US" sz="2600" dirty="0"/>
              <a:t>少于网络内部的计算机数量时。可以采用动态转换的方式。</a:t>
            </a:r>
            <a:endParaRPr lang="en-US" altLang="zh-CN" sz="2600" dirty="0" smtClean="0"/>
          </a:p>
          <a:p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4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7875</TotalTime>
  <Words>1297</Words>
  <Application>Microsoft Macintosh PowerPoint</Application>
  <PresentationFormat>宽屏</PresentationFormat>
  <Paragraphs>96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Times New Roman</vt:lpstr>
      <vt:lpstr>Wingdings</vt:lpstr>
      <vt:lpstr>等线</vt:lpstr>
      <vt:lpstr>等线 Light</vt:lpstr>
      <vt:lpstr>宋体</vt:lpstr>
      <vt:lpstr>微软雅黑</vt:lpstr>
      <vt:lpstr>Arial</vt:lpstr>
      <vt:lpstr>Office 主题​​</vt:lpstr>
      <vt:lpstr>实验三 子网划分和NAT配置</vt:lpstr>
      <vt:lpstr>目录</vt:lpstr>
      <vt:lpstr>IP地址</vt:lpstr>
      <vt:lpstr>IP地址</vt:lpstr>
      <vt:lpstr>IP地址</vt:lpstr>
      <vt:lpstr>子网划分</vt:lpstr>
      <vt:lpstr>子网划分</vt:lpstr>
      <vt:lpstr>NAT</vt:lpstr>
      <vt:lpstr>NAT</vt:lpstr>
      <vt:lpstr>NAT</vt:lpstr>
      <vt:lpstr>iptables</vt:lpstr>
      <vt:lpstr>iptables</vt:lpstr>
      <vt:lpstr>iptables</vt:lpstr>
      <vt:lpstr>iptables</vt:lpstr>
      <vt:lpstr>Examples</vt:lpstr>
      <vt:lpstr>实验任务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政亮</dc:creator>
  <cp:lastModifiedBy>Microsoft Office 用户</cp:lastModifiedBy>
  <cp:revision>184</cp:revision>
  <dcterms:created xsi:type="dcterms:W3CDTF">2019-01-02T08:04:18Z</dcterms:created>
  <dcterms:modified xsi:type="dcterms:W3CDTF">2019-04-03T17:16:11Z</dcterms:modified>
</cp:coreProperties>
</file>