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media/image5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70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D508F-68B6-427D-9823-4F0FEDBA2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B1304B-8886-4E47-B25A-4B59EED8C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BF771-85E7-4A28-AAAB-D2C14FB1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9D1E-67BE-4239-827A-499C96DAC29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23E16-A11D-4C9F-A5AC-1E5A6626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D27DB-2873-41F8-8EC7-ED7ADDD3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E506-C652-4432-9629-CF536735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8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F4E55-1923-4A6A-B0BC-EDAA2B70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B5CF06-570A-4B71-9BD5-36020DBEF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6C378-6F68-4E10-8DC5-2358282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9D1E-67BE-4239-827A-499C96DAC29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21C42-E383-4517-9F96-CC53605D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6C218-D243-4B64-A71F-A1FAA458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E506-C652-4432-9629-CF536735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9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5DAEC9-1FB7-42D3-B807-139C89F1A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34F346-0E7B-4208-8099-8ED8AB7AE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35650-A38B-4320-805A-193C05A8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9D1E-67BE-4239-827A-499C96DAC29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A7C8B-A1F9-49A3-B29B-2F1DFBB5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72E3D-7F0E-4816-B022-5F1730CF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E506-C652-4432-9629-CF536735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2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0B987-0AD1-421F-A812-E5579792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C11DF-B729-478D-9466-42FE6C88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8B9C2-B93F-4121-868B-A3151D54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9D1E-67BE-4239-827A-499C96DAC29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4C0C0-50AA-4564-A6D0-B459177E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8B249-2124-4ACD-A5FD-EA5AA61D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E506-C652-4432-9629-CF536735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3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4DE2F-FA59-44DE-9EDA-4501D960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76B37-49D2-4816-952F-531F9C096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249DC-D208-4990-BC92-8DA2B5E6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9D1E-67BE-4239-827A-499C96DAC29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DBEEA-BD13-44B8-9566-61DACDCC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10AD4-A4E1-4E21-8D77-765A31B1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E506-C652-4432-9629-CF536735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3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9CDD6-8B0A-44FE-8397-76D0C6E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BB241-930D-43FB-99F0-DEE12477A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BAD2AE-ACB4-4934-8790-68D3EC54F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43E0E-9CB1-4453-B3DC-D63EB38B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9D1E-67BE-4239-827A-499C96DAC29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E3EFC-9A5D-45A4-940F-636E97D6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72596-8832-4632-A2F3-E11D5A10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E506-C652-4432-9629-CF536735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7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C9FE2-538E-40AF-B7FC-173DAA09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AA5ED-20F4-473B-A053-CCFF03695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1C986-51BB-4E98-ACC9-17A334484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08AE38-2EAB-403E-BB67-FDAAA84F9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614A06-CE7C-4608-A621-9706B81E4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4B6C5C-CF61-4020-95AC-2351A283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9D1E-67BE-4239-827A-499C96DAC29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B81D89-411E-4E5E-945D-3369415C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0421EC-EBE4-49B1-9956-0E3EBB88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E506-C652-4432-9629-CF536735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6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6C712-5773-4D4B-BC93-0DC91579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8F79AC-A8A7-488B-9838-8FA6F2FD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9D1E-67BE-4239-827A-499C96DAC29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58FE1-7DF1-4C28-AC37-E4C58B1B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5BE154-0BFA-4264-8C29-E5333481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E506-C652-4432-9629-CF536735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35796F-87CF-4610-95BA-41EEF590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9D1E-67BE-4239-827A-499C96DAC29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84B1CF-B2A9-4FE1-ABB5-B8790A91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52A42-9235-4479-AF88-2F504384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E506-C652-4432-9629-CF536735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6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C6747-F748-4FDE-A9C4-B67FF111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CFA13-9EBF-4669-B397-4ED3D049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90ED13-76A2-4F17-B044-BF1D3F88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86977-17E4-4C52-AB64-F1858DAD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9D1E-67BE-4239-827A-499C96DAC29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5B9B2-FFAC-4818-82B1-07972D2C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D8CCF-AF63-4E92-80D7-4247BAFF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E506-C652-4432-9629-CF536735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5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8AD30-C707-4C00-95C4-16D3CC7B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E3B49-7FBD-4790-9C33-7C40F1E90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D9B1D0-B8FB-4BE0-A245-A25BB715B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C3F33-38C5-445D-A91A-FACF311F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9D1E-67BE-4239-827A-499C96DAC29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F8D09-47A0-4E47-911B-DF2FD1FF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3BFD1-E723-4D03-944B-8C642DE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E506-C652-4432-9629-CF536735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9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E711EA-0615-42B5-8FD3-5C432B54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7DA75B-5AB0-4131-B40F-74B4E061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FD654-0536-436C-A773-F9423C6EA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A9D1E-67BE-4239-827A-499C96DAC29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61DB0-274E-4FB2-8227-9A387D4EC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C09FE-9C08-4207-871F-5FD73EFAA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E506-C652-4432-9629-CF536735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72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8/rout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dress_Resolution_Protocol" TargetMode="External"/><Relationship Id="rId2" Type="http://schemas.openxmlformats.org/officeDocument/2006/relationships/hyperlink" Target="https://baike.baidu.com/item/ARP/609343?fr=aladd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8/ar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0C178-8F7B-4966-95ED-E896321FE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实验四 静态路由编程实现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8E5931-0F5D-493E-8B06-AE1D545FB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2018/04/18</a:t>
            </a:r>
          </a:p>
          <a:p>
            <a:pPr algn="r"/>
            <a:r>
              <a:rPr lang="zh-CN" altLang="en-US" dirty="0"/>
              <a:t>何泽昊</a:t>
            </a:r>
          </a:p>
        </p:txBody>
      </p:sp>
    </p:spTree>
    <p:extLst>
      <p:ext uri="{BB962C8B-B14F-4D97-AF65-F5344CB8AC3E}">
        <p14:creationId xmlns:p14="http://schemas.microsoft.com/office/powerpoint/2010/main" val="197110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80FB720-674A-4B6B-A508-DE24365F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" y="1298772"/>
            <a:ext cx="1812552" cy="23588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616364-7648-460D-94A3-0F6447AE5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69" y="3525791"/>
            <a:ext cx="2349206" cy="160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D5D726-BD14-4B70-8511-9FC8D3A22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75" y="1305593"/>
            <a:ext cx="2412698" cy="209523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554A128-E4C9-4D98-864B-782C29F9B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64" y="3030553"/>
            <a:ext cx="2412698" cy="209523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D2953D3-FF2D-44C9-8A0C-27E0BB2E6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01" y="1074130"/>
            <a:ext cx="2349206" cy="160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02CA947-E32B-4D88-B9A7-3118D8D0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48" y="2766991"/>
            <a:ext cx="1812552" cy="2358800"/>
          </a:xfrm>
          <a:prstGeom prst="rect">
            <a:avLst/>
          </a:prstGeom>
        </p:spPr>
      </p:pic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636C5080-E8DF-463F-A0EC-F7EBCA503656}"/>
              </a:ext>
            </a:extLst>
          </p:cNvPr>
          <p:cNvCxnSpPr>
            <a:cxnSpLocks/>
          </p:cNvCxnSpPr>
          <p:nvPr/>
        </p:nvCxnSpPr>
        <p:spPr>
          <a:xfrm>
            <a:off x="1180969" y="2955376"/>
            <a:ext cx="1134678" cy="1122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DE024BF-D42E-4406-AB8E-F47961197A9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1915" y="2486510"/>
            <a:ext cx="1600000" cy="15833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D54D5E43-204D-467B-9063-23BB9B4061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6179" y="2344476"/>
            <a:ext cx="1404391" cy="1221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2A47D28-B7DB-4E83-A51C-87FCB4DB08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74478" y="1996969"/>
            <a:ext cx="1755321" cy="15658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078EBF2F-1D23-4B90-AB98-198A11ECEE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21971" y="1932305"/>
            <a:ext cx="1466742" cy="14349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D5D38768-D7DD-4253-97E0-D6A8F30912D1}"/>
              </a:ext>
            </a:extLst>
          </p:cNvPr>
          <p:cNvSpPr/>
          <p:nvPr/>
        </p:nvSpPr>
        <p:spPr>
          <a:xfrm>
            <a:off x="4185283" y="944117"/>
            <a:ext cx="1964572" cy="835269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1,</a:t>
            </a:r>
            <a:r>
              <a:rPr lang="zh-CN" altLang="en-US" sz="1600" dirty="0"/>
              <a:t> 根据</a:t>
            </a:r>
            <a:r>
              <a:rPr lang="en-US" altLang="zh-CN" sz="1600" dirty="0"/>
              <a:t>IP</a:t>
            </a:r>
            <a:r>
              <a:rPr lang="zh-CN" altLang="en-US" sz="1600" dirty="0"/>
              <a:t>在</a:t>
            </a:r>
            <a:r>
              <a:rPr lang="en-US" altLang="zh-CN" sz="1600" dirty="0"/>
              <a:t>route table</a:t>
            </a:r>
            <a:r>
              <a:rPr lang="zh-CN" altLang="en-US" sz="1600" dirty="0"/>
              <a:t>查找网关</a:t>
            </a:r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D6513380-5751-4825-A38F-9A958CCECDC0}"/>
              </a:ext>
            </a:extLst>
          </p:cNvPr>
          <p:cNvSpPr/>
          <p:nvPr/>
        </p:nvSpPr>
        <p:spPr>
          <a:xfrm>
            <a:off x="4313161" y="944117"/>
            <a:ext cx="1964572" cy="835269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2,</a:t>
            </a:r>
            <a:r>
              <a:rPr lang="zh-CN" altLang="en-US" sz="1600" dirty="0"/>
              <a:t> 在</a:t>
            </a:r>
            <a:r>
              <a:rPr lang="en-US" altLang="zh-CN" sz="1600" dirty="0"/>
              <a:t>ARP cache</a:t>
            </a:r>
            <a:r>
              <a:rPr lang="zh-CN" altLang="en-US" sz="1600" dirty="0"/>
              <a:t>中查找网关的</a:t>
            </a:r>
            <a:r>
              <a:rPr lang="en-US" altLang="zh-CN" sz="1600" dirty="0"/>
              <a:t>MAC </a:t>
            </a:r>
            <a:r>
              <a:rPr lang="en-US" altLang="zh-CN" sz="1600" dirty="0" err="1"/>
              <a:t>addr</a:t>
            </a:r>
            <a:endParaRPr lang="zh-CN" altLang="en-US" sz="1600" dirty="0"/>
          </a:p>
        </p:txBody>
      </p:sp>
      <p:sp>
        <p:nvSpPr>
          <p:cNvPr id="29" name="对话气泡: 矩形 28">
            <a:extLst>
              <a:ext uri="{FF2B5EF4-FFF2-40B4-BE49-F238E27FC236}">
                <a16:creationId xmlns:a16="http://schemas.microsoft.com/office/drawing/2014/main" id="{84CD001F-1B23-4B72-9E0A-35B73DD9E00A}"/>
              </a:ext>
            </a:extLst>
          </p:cNvPr>
          <p:cNvSpPr/>
          <p:nvPr/>
        </p:nvSpPr>
        <p:spPr>
          <a:xfrm>
            <a:off x="4431501" y="944117"/>
            <a:ext cx="1964572" cy="835269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3,</a:t>
            </a:r>
            <a:r>
              <a:rPr lang="zh-CN" altLang="en-US" sz="1600" dirty="0"/>
              <a:t> 发送</a:t>
            </a:r>
            <a:r>
              <a:rPr lang="en-US" altLang="zh-CN" sz="1600" dirty="0"/>
              <a:t>packet </a:t>
            </a:r>
            <a:endParaRPr lang="zh-CN" altLang="en-US" sz="1600" dirty="0"/>
          </a:p>
        </p:txBody>
      </p:sp>
      <p:sp>
        <p:nvSpPr>
          <p:cNvPr id="16" name="笑脸 15">
            <a:extLst>
              <a:ext uri="{FF2B5EF4-FFF2-40B4-BE49-F238E27FC236}">
                <a16:creationId xmlns:a16="http://schemas.microsoft.com/office/drawing/2014/main" id="{9DF194B0-ADAD-477A-AFDD-9B1121C81C66}"/>
              </a:ext>
            </a:extLst>
          </p:cNvPr>
          <p:cNvSpPr/>
          <p:nvPr/>
        </p:nvSpPr>
        <p:spPr>
          <a:xfrm>
            <a:off x="4901907" y="2128943"/>
            <a:ext cx="423179" cy="43125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3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14831 0.2333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9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9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80FB720-674A-4B6B-A508-DE24365F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" y="1298772"/>
            <a:ext cx="1812552" cy="23588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616364-7648-460D-94A3-0F6447AE5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69" y="3525791"/>
            <a:ext cx="2349206" cy="160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D5D726-BD14-4B70-8511-9FC8D3A22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75" y="1305593"/>
            <a:ext cx="2412698" cy="209523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554A128-E4C9-4D98-864B-782C29F9B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64" y="3030553"/>
            <a:ext cx="2412698" cy="209523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D2953D3-FF2D-44C9-8A0C-27E0BB2E6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01" y="1074130"/>
            <a:ext cx="2349206" cy="160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02CA947-E32B-4D88-B9A7-3118D8D0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48" y="2766991"/>
            <a:ext cx="1812552" cy="2358800"/>
          </a:xfrm>
          <a:prstGeom prst="rect">
            <a:avLst/>
          </a:prstGeom>
        </p:spPr>
      </p:pic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636C5080-E8DF-463F-A0EC-F7EBCA503656}"/>
              </a:ext>
            </a:extLst>
          </p:cNvPr>
          <p:cNvCxnSpPr>
            <a:cxnSpLocks/>
          </p:cNvCxnSpPr>
          <p:nvPr/>
        </p:nvCxnSpPr>
        <p:spPr>
          <a:xfrm>
            <a:off x="1180969" y="2955376"/>
            <a:ext cx="1134678" cy="1122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DE024BF-D42E-4406-AB8E-F47961197A9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1915" y="2486510"/>
            <a:ext cx="1600000" cy="15833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D54D5E43-204D-467B-9063-23BB9B4061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6179" y="2344476"/>
            <a:ext cx="1404391" cy="1221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2A47D28-B7DB-4E83-A51C-87FCB4DB08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74478" y="1996969"/>
            <a:ext cx="1755321" cy="15658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078EBF2F-1D23-4B90-AB98-198A11ECEE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21971" y="1932305"/>
            <a:ext cx="1466742" cy="14349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D5D38768-D7DD-4253-97E0-D6A8F30912D1}"/>
              </a:ext>
            </a:extLst>
          </p:cNvPr>
          <p:cNvSpPr/>
          <p:nvPr/>
        </p:nvSpPr>
        <p:spPr>
          <a:xfrm>
            <a:off x="5867184" y="2616234"/>
            <a:ext cx="1964572" cy="835269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1,</a:t>
            </a:r>
            <a:r>
              <a:rPr lang="zh-CN" altLang="en-US" sz="1600" dirty="0"/>
              <a:t> 根据</a:t>
            </a:r>
            <a:r>
              <a:rPr lang="en-US" altLang="zh-CN" sz="1600" dirty="0"/>
              <a:t>IP</a:t>
            </a:r>
            <a:r>
              <a:rPr lang="zh-CN" altLang="en-US" sz="1600" dirty="0"/>
              <a:t>在</a:t>
            </a:r>
            <a:r>
              <a:rPr lang="en-US" altLang="zh-CN" sz="1600" dirty="0"/>
              <a:t>route table</a:t>
            </a:r>
            <a:r>
              <a:rPr lang="zh-CN" altLang="en-US" sz="1600" dirty="0"/>
              <a:t>查找网关</a:t>
            </a:r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D6513380-5751-4825-A38F-9A958CCECDC0}"/>
              </a:ext>
            </a:extLst>
          </p:cNvPr>
          <p:cNvSpPr/>
          <p:nvPr/>
        </p:nvSpPr>
        <p:spPr>
          <a:xfrm>
            <a:off x="5995062" y="2616234"/>
            <a:ext cx="1964572" cy="835269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2,</a:t>
            </a:r>
            <a:r>
              <a:rPr lang="zh-CN" altLang="en-US" sz="1600" dirty="0"/>
              <a:t> 在</a:t>
            </a:r>
            <a:r>
              <a:rPr lang="en-US" altLang="zh-CN" sz="1600" dirty="0"/>
              <a:t>ARP cache</a:t>
            </a:r>
            <a:r>
              <a:rPr lang="zh-CN" altLang="en-US" sz="1600" dirty="0"/>
              <a:t>中查找网关的</a:t>
            </a:r>
            <a:r>
              <a:rPr lang="en-US" altLang="zh-CN" sz="1600" dirty="0"/>
              <a:t>MAC </a:t>
            </a:r>
            <a:r>
              <a:rPr lang="en-US" altLang="zh-CN" sz="1600" dirty="0" err="1"/>
              <a:t>addr</a:t>
            </a:r>
            <a:endParaRPr lang="zh-CN" altLang="en-US" sz="1600" dirty="0"/>
          </a:p>
        </p:txBody>
      </p:sp>
      <p:sp>
        <p:nvSpPr>
          <p:cNvPr id="29" name="对话气泡: 矩形 28">
            <a:extLst>
              <a:ext uri="{FF2B5EF4-FFF2-40B4-BE49-F238E27FC236}">
                <a16:creationId xmlns:a16="http://schemas.microsoft.com/office/drawing/2014/main" id="{84CD001F-1B23-4B72-9E0A-35B73DD9E00A}"/>
              </a:ext>
            </a:extLst>
          </p:cNvPr>
          <p:cNvSpPr/>
          <p:nvPr/>
        </p:nvSpPr>
        <p:spPr>
          <a:xfrm>
            <a:off x="6113402" y="2616234"/>
            <a:ext cx="1964572" cy="835269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3,</a:t>
            </a:r>
            <a:r>
              <a:rPr lang="zh-CN" altLang="en-US" sz="1600" dirty="0"/>
              <a:t> 发送</a:t>
            </a:r>
            <a:r>
              <a:rPr lang="en-US" altLang="zh-CN" sz="1600" dirty="0"/>
              <a:t>packet </a:t>
            </a:r>
            <a:endParaRPr lang="zh-CN" altLang="en-US" sz="1600" dirty="0"/>
          </a:p>
        </p:txBody>
      </p:sp>
      <p:sp>
        <p:nvSpPr>
          <p:cNvPr id="16" name="笑脸 15">
            <a:extLst>
              <a:ext uri="{FF2B5EF4-FFF2-40B4-BE49-F238E27FC236}">
                <a16:creationId xmlns:a16="http://schemas.microsoft.com/office/drawing/2014/main" id="{9DF194B0-ADAD-477A-AFDD-9B1121C81C66}"/>
              </a:ext>
            </a:extLst>
          </p:cNvPr>
          <p:cNvSpPr/>
          <p:nvPr/>
        </p:nvSpPr>
        <p:spPr>
          <a:xfrm>
            <a:off x="6637685" y="3798367"/>
            <a:ext cx="423179" cy="43125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5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08646 -0.22732 C 0.10443 -0.27871 0.13138 -0.30579 0.15976 -0.30579 C 0.19206 -0.30579 0.21784 -0.27871 0.23581 -0.22732 L 0.32239 4.81481E-6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0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9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C2C1-30BD-4B54-9750-CBB4971F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4D2E9-51CE-4F8E-A027-2FD33A6E2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1, </a:t>
            </a:r>
            <a:r>
              <a:rPr lang="zh-CN" altLang="en-US" sz="2400" dirty="0"/>
              <a:t>按照实验拓扑搭建网络，所有</a:t>
            </a:r>
            <a:r>
              <a:rPr lang="en-US" altLang="zh-CN" sz="2400" dirty="0"/>
              <a:t>PC</a:t>
            </a:r>
            <a:r>
              <a:rPr lang="zh-CN" altLang="en-US" sz="2400" dirty="0"/>
              <a:t>和路由不要设置</a:t>
            </a:r>
            <a:r>
              <a:rPr lang="en-US" altLang="zh-CN" sz="2400" dirty="0"/>
              <a:t>IP</a:t>
            </a:r>
            <a:r>
              <a:rPr lang="zh-CN" altLang="en-US" sz="2400" dirty="0"/>
              <a:t>地址</a:t>
            </a:r>
            <a:endParaRPr lang="en-US" altLang="zh-CN" sz="2400" dirty="0"/>
          </a:p>
          <a:p>
            <a:r>
              <a:rPr lang="en-US" altLang="zh-CN" sz="2400" dirty="0"/>
              <a:t>2,</a:t>
            </a:r>
            <a:r>
              <a:rPr lang="zh-CN" altLang="en-US" sz="2400" dirty="0"/>
              <a:t> 在</a:t>
            </a:r>
            <a:r>
              <a:rPr lang="en-US" altLang="zh-CN" sz="2400" dirty="0"/>
              <a:t>PC1,PC2</a:t>
            </a:r>
            <a:r>
              <a:rPr lang="zh-CN" altLang="en-US" sz="2400" dirty="0"/>
              <a:t>上建立自己的</a:t>
            </a:r>
            <a:r>
              <a:rPr lang="en-US" altLang="zh-CN" sz="2400" dirty="0"/>
              <a:t>ARP</a:t>
            </a:r>
            <a:r>
              <a:rPr lang="zh-CN" altLang="en-US" sz="2400" dirty="0"/>
              <a:t>表和</a:t>
            </a:r>
            <a:r>
              <a:rPr lang="en-US" altLang="zh-CN" sz="2400" dirty="0"/>
              <a:t>IP</a:t>
            </a:r>
            <a:r>
              <a:rPr lang="zh-CN" altLang="en-US" sz="2400" dirty="0"/>
              <a:t>表，用</a:t>
            </a:r>
            <a:r>
              <a:rPr lang="en-US" altLang="zh-CN" sz="2400" dirty="0"/>
              <a:t>Raw Socket</a:t>
            </a:r>
            <a:r>
              <a:rPr lang="zh-CN" altLang="en-US" sz="2400" dirty="0"/>
              <a:t>实现</a:t>
            </a:r>
            <a:r>
              <a:rPr lang="en-US" altLang="zh-CN" sz="2400" b="1" dirty="0"/>
              <a:t>ICMP</a:t>
            </a:r>
            <a:r>
              <a:rPr lang="zh-CN" altLang="en-US" sz="2400" b="1" dirty="0"/>
              <a:t>收发包程序</a:t>
            </a:r>
            <a:r>
              <a:rPr lang="en-US" altLang="zh-CN" sz="2400" dirty="0"/>
              <a:t>(</a:t>
            </a:r>
            <a:r>
              <a:rPr lang="zh-CN" altLang="en-US" sz="2400" dirty="0"/>
              <a:t>参考</a:t>
            </a:r>
            <a:r>
              <a:rPr lang="zh-CN" altLang="en-US" sz="2400" dirty="0">
                <a:solidFill>
                  <a:srgbClr val="FF0000"/>
                </a:solidFill>
              </a:rPr>
              <a:t>实验二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3, </a:t>
            </a:r>
            <a:r>
              <a:rPr lang="zh-CN" altLang="en-US" sz="2400" dirty="0"/>
              <a:t>在</a:t>
            </a:r>
            <a:r>
              <a:rPr lang="en-US" altLang="zh-CN" sz="2400" dirty="0"/>
              <a:t>Route1</a:t>
            </a:r>
            <a:r>
              <a:rPr lang="zh-CN" altLang="en-US" sz="2400" dirty="0"/>
              <a:t>和</a:t>
            </a:r>
            <a:r>
              <a:rPr lang="en-US" altLang="zh-CN" sz="2400" dirty="0"/>
              <a:t>Route2</a:t>
            </a:r>
            <a:r>
              <a:rPr lang="zh-CN" altLang="en-US" sz="2400" dirty="0"/>
              <a:t>上建立自己的</a:t>
            </a:r>
            <a:r>
              <a:rPr lang="en-US" altLang="zh-CN" sz="2400" dirty="0"/>
              <a:t>ARP</a:t>
            </a:r>
            <a:r>
              <a:rPr lang="zh-CN" altLang="en-US" sz="2400" dirty="0"/>
              <a:t>表</a:t>
            </a:r>
            <a:r>
              <a:rPr lang="en-US" altLang="zh-CN" sz="2400" dirty="0"/>
              <a:t>, IP</a:t>
            </a:r>
            <a:r>
              <a:rPr lang="zh-CN" altLang="en-US" sz="2400" dirty="0"/>
              <a:t>表和路由表，用</a:t>
            </a:r>
            <a:r>
              <a:rPr lang="en-US" altLang="zh-CN" sz="2400" dirty="0"/>
              <a:t>Raw Socket</a:t>
            </a:r>
            <a:r>
              <a:rPr lang="zh-CN" altLang="en-US" sz="2400" dirty="0"/>
              <a:t>实现</a:t>
            </a:r>
            <a:r>
              <a:rPr lang="zh-CN" altLang="en-US" sz="2400" b="1" dirty="0"/>
              <a:t>静态路由转发程序</a:t>
            </a:r>
            <a:r>
              <a:rPr lang="en-US" altLang="zh-CN" sz="2400" dirty="0"/>
              <a:t>(ARP</a:t>
            </a:r>
            <a:r>
              <a:rPr lang="zh-CN" altLang="en-US" sz="2400" dirty="0"/>
              <a:t>表，</a:t>
            </a:r>
            <a:r>
              <a:rPr lang="en-US" altLang="zh-CN" sz="2400" dirty="0"/>
              <a:t>IP</a:t>
            </a:r>
            <a:r>
              <a:rPr lang="zh-CN" altLang="en-US" sz="2400" dirty="0"/>
              <a:t>表，路由表可以从配置文件读入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4,</a:t>
            </a:r>
            <a:r>
              <a:rPr lang="zh-CN" altLang="en-US" sz="2400" dirty="0"/>
              <a:t>在每个 </a:t>
            </a:r>
            <a:r>
              <a:rPr lang="en-US" altLang="zh-CN" sz="2400" dirty="0"/>
              <a:t>PC </a:t>
            </a:r>
            <a:r>
              <a:rPr lang="zh-CN" altLang="en-US" sz="2400" dirty="0"/>
              <a:t>和 </a:t>
            </a:r>
            <a:r>
              <a:rPr lang="en-US" altLang="zh-CN" sz="2400" dirty="0"/>
              <a:t>router </a:t>
            </a:r>
            <a:r>
              <a:rPr lang="zh-CN" altLang="en-US" sz="2400" dirty="0"/>
              <a:t>上运行 </a:t>
            </a:r>
            <a:r>
              <a:rPr lang="en-US" altLang="zh-CN" sz="2400" dirty="0"/>
              <a:t>ifconfig</a:t>
            </a:r>
            <a:r>
              <a:rPr lang="zh-CN" altLang="en-US" sz="2400" dirty="0"/>
              <a:t>，确保 </a:t>
            </a:r>
            <a:r>
              <a:rPr lang="en-US" altLang="zh-CN" sz="2400" dirty="0"/>
              <a:t>IP </a:t>
            </a:r>
            <a:r>
              <a:rPr lang="zh-CN" altLang="en-US" sz="2400" dirty="0"/>
              <a:t>地址为空，截屏</a:t>
            </a:r>
            <a:endParaRPr lang="en-US" altLang="zh-CN" sz="2400" dirty="0"/>
          </a:p>
          <a:p>
            <a:r>
              <a:rPr lang="en-US" altLang="zh-CN" sz="2400" dirty="0"/>
              <a:t>5. </a:t>
            </a:r>
            <a:r>
              <a:rPr lang="zh-CN" altLang="en-US" sz="2400" dirty="0"/>
              <a:t>用第 </a:t>
            </a:r>
            <a:r>
              <a:rPr lang="en-US" altLang="zh-CN" sz="2400" dirty="0"/>
              <a:t>2 </a:t>
            </a:r>
            <a:r>
              <a:rPr lang="zh-CN" altLang="en-US" sz="2400" dirty="0"/>
              <a:t>步的收发包程序，从 </a:t>
            </a:r>
            <a:r>
              <a:rPr lang="en-US" altLang="zh-CN" sz="2400" dirty="0"/>
              <a:t>PC1 ping PC2</a:t>
            </a:r>
            <a:r>
              <a:rPr lang="zh-CN" altLang="en-US" sz="2400" dirty="0"/>
              <a:t>，把运行结果以及 </a:t>
            </a:r>
            <a:r>
              <a:rPr lang="en-US" altLang="zh-CN" sz="2400" dirty="0"/>
              <a:t>Wireshark </a:t>
            </a:r>
            <a:r>
              <a:rPr lang="zh-CN" altLang="en-US" sz="2400" dirty="0"/>
              <a:t>的抓包结果进行截屏和分析。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zh-CN" altLang="en-US" sz="3200" b="1" dirty="0"/>
              <a:t>*</a:t>
            </a:r>
            <a:r>
              <a:rPr lang="zh-CN" altLang="en-US" sz="2400" b="1" dirty="0"/>
              <a:t>温馨提示：开始实验之前请</a:t>
            </a:r>
            <a:r>
              <a:rPr lang="zh-CN" altLang="en-US" sz="2400" b="1" dirty="0">
                <a:solidFill>
                  <a:schemeClr val="accent6"/>
                </a:solidFill>
              </a:rPr>
              <a:t>仔细</a:t>
            </a:r>
            <a:r>
              <a:rPr lang="zh-CN" altLang="en-US" sz="2400" b="1" dirty="0"/>
              <a:t>阅读</a:t>
            </a:r>
            <a:r>
              <a:rPr lang="zh-CN" altLang="en-US" sz="2400" b="1" dirty="0">
                <a:solidFill>
                  <a:schemeClr val="accent6"/>
                </a:solidFill>
              </a:rPr>
              <a:t>实验指导书 </a:t>
            </a:r>
            <a:r>
              <a:rPr lang="en-US" altLang="zh-CN" sz="2400" b="1" dirty="0">
                <a:sym typeface="Wingdings" panose="05000000000000000000" pitchFamily="2" charset="2"/>
              </a:rPr>
              <a:t>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79114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03678-3EAC-472E-993F-274B3499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610" y="2290178"/>
            <a:ext cx="6392779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8800" dirty="0"/>
              <a:t>Thanks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35932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CB2FC-9B4E-4BF4-A919-6E2A2C82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73CFA-07E8-4AEC-A52E-B1C1C87BF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 </a:t>
            </a:r>
            <a:r>
              <a:rPr lang="en-US" altLang="zh-CN" dirty="0"/>
              <a:t>: </a:t>
            </a:r>
            <a:r>
              <a:rPr lang="zh-CN" altLang="en-US" dirty="0"/>
              <a:t>一种把信息从源穿过网络传递到目的地的行为，在路上，至少遇到一个中间的路由器。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路由的工作主要由</a:t>
            </a:r>
            <a:r>
              <a:rPr lang="zh-CN" altLang="en-US" b="1" dirty="0"/>
              <a:t>路由器</a:t>
            </a:r>
            <a:r>
              <a:rPr lang="zh-CN" altLang="en-US" dirty="0"/>
              <a:t>完成，并且路由器是工作在</a:t>
            </a:r>
            <a:r>
              <a:rPr lang="zh-CN" altLang="en-US" b="1" dirty="0"/>
              <a:t>第三层</a:t>
            </a:r>
            <a:r>
              <a:rPr lang="zh-CN" altLang="en-US" dirty="0"/>
              <a:t>的设备。</a:t>
            </a:r>
          </a:p>
        </p:txBody>
      </p:sp>
    </p:spTree>
    <p:extLst>
      <p:ext uri="{BB962C8B-B14F-4D97-AF65-F5344CB8AC3E}">
        <p14:creationId xmlns:p14="http://schemas.microsoft.com/office/powerpoint/2010/main" val="94727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98C4D-9784-4EF5-9EDC-1043FC1A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OSI</a:t>
            </a:r>
            <a:r>
              <a:rPr lang="zh-CN" altLang="en-US" dirty="0"/>
              <a:t>参考模型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CC7D96-3A6F-4768-AF84-32724961D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90" y="1332068"/>
            <a:ext cx="7911020" cy="5361809"/>
          </a:xfrm>
        </p:spPr>
      </p:pic>
    </p:spTree>
    <p:extLst>
      <p:ext uri="{BB962C8B-B14F-4D97-AF65-F5344CB8AC3E}">
        <p14:creationId xmlns:p14="http://schemas.microsoft.com/office/powerpoint/2010/main" val="293629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8DFBF-ED7E-49AF-9AD1-D17192A9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ABFDC-010D-4129-9BB7-337B64F1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，静态路由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实验四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由网络管理员事先配置好的网络表映射来确定包的路由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，动态路由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实验五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Distance Vector Algorithm</a:t>
            </a:r>
          </a:p>
          <a:p>
            <a:pPr lvl="2"/>
            <a:r>
              <a:rPr lang="en-US" altLang="zh-CN" dirty="0"/>
              <a:t>Link-state Algorithm</a:t>
            </a:r>
          </a:p>
          <a:p>
            <a:pPr lvl="2"/>
            <a:r>
              <a:rPr lang="en-US" altLang="zh-CN" dirty="0"/>
              <a:t>Path Vector Protocol</a:t>
            </a:r>
          </a:p>
          <a:p>
            <a:pPr lvl="2"/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86943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25108-05F7-4215-9514-088112E7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route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EC35B-3B16-4660-8986-BF687EC4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136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环境中，可以通过</a:t>
            </a:r>
            <a:r>
              <a:rPr lang="en-US" altLang="zh-CN" dirty="0"/>
              <a:t>route</a:t>
            </a:r>
            <a:r>
              <a:rPr lang="zh-CN" altLang="en-US" dirty="0"/>
              <a:t>对路由表进行操作，包括查看，增加表项，删除表项等</a:t>
            </a:r>
            <a:r>
              <a:rPr lang="en-US" altLang="zh-CN" dirty="0"/>
              <a:t>(</a:t>
            </a:r>
            <a:r>
              <a:rPr lang="zh-CN" altLang="en-US" dirty="0"/>
              <a:t>详细参考</a:t>
            </a:r>
            <a:r>
              <a:rPr lang="zh-CN" altLang="en-US" dirty="0">
                <a:solidFill>
                  <a:srgbClr val="FF0000"/>
                </a:solidFill>
              </a:rPr>
              <a:t>实验一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211D19-D48B-434B-A8C7-5B8AFD257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0" y="3019425"/>
            <a:ext cx="10928180" cy="13255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62F2E6-4BC7-4CBA-8D00-DBE8CE42298F}"/>
              </a:ext>
            </a:extLst>
          </p:cNvPr>
          <p:cNvSpPr txBox="1"/>
          <p:nvPr/>
        </p:nvSpPr>
        <p:spPr>
          <a:xfrm>
            <a:off x="1822937" y="4641983"/>
            <a:ext cx="92026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Destination</a:t>
            </a:r>
            <a:r>
              <a:rPr lang="en-US" altLang="zh-CN" dirty="0"/>
              <a:t> : The destination network or destination host</a:t>
            </a:r>
          </a:p>
          <a:p>
            <a:r>
              <a:rPr lang="en-US" altLang="zh-CN" b="1" dirty="0"/>
              <a:t>Gateway</a:t>
            </a:r>
            <a:r>
              <a:rPr lang="en-US" altLang="zh-CN" dirty="0"/>
              <a:t> : The gateway address or '*' if none set</a:t>
            </a:r>
          </a:p>
          <a:p>
            <a:r>
              <a:rPr lang="en-US" altLang="zh-CN" b="1" dirty="0" err="1"/>
              <a:t>Genmask</a:t>
            </a:r>
            <a:r>
              <a:rPr lang="en-US" altLang="zh-CN" dirty="0"/>
              <a:t> : The netmask for the destination net; </a:t>
            </a:r>
          </a:p>
          <a:p>
            <a:r>
              <a:rPr lang="en-US" altLang="zh-CN" dirty="0"/>
              <a:t>	'255.255.255.255' for a host destination and '0.0.0.0' for the </a:t>
            </a:r>
            <a:r>
              <a:rPr lang="en-US" altLang="zh-CN" b="1" dirty="0"/>
              <a:t>default</a:t>
            </a:r>
            <a:r>
              <a:rPr lang="en-US" altLang="zh-CN" dirty="0"/>
              <a:t> route</a:t>
            </a:r>
          </a:p>
          <a:p>
            <a:r>
              <a:rPr lang="en-US" altLang="zh-CN" b="1" dirty="0" err="1"/>
              <a:t>Iface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Interface to which packets for this route will be sent.</a:t>
            </a:r>
          </a:p>
          <a:p>
            <a:endParaRPr lang="en-US" altLang="zh-CN" dirty="0"/>
          </a:p>
          <a:p>
            <a:r>
              <a:rPr lang="zh-CN" altLang="en-US" dirty="0"/>
              <a:t>其它字段的说明见 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https://linux.die.net/man/8/route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98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F9ABB-1AE4-4F9E-8FE0-CB66B530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ARP(</a:t>
            </a:r>
            <a:r>
              <a:rPr lang="en-US" altLang="zh-CN" b="1" dirty="0"/>
              <a:t>Address Resolution Protocol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6B74A-EA4D-4771-A53B-77EA01B9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  <a:r>
              <a:rPr lang="zh-CN" altLang="en-US" dirty="0"/>
              <a:t>获得</a:t>
            </a:r>
            <a:r>
              <a:rPr lang="zh-CN" altLang="en-US" b="1" dirty="0"/>
              <a:t>物理地址</a:t>
            </a:r>
            <a:r>
              <a:rPr lang="zh-CN" altLang="en-US" dirty="0"/>
              <a:t>的一个</a:t>
            </a:r>
            <a:r>
              <a:rPr lang="en-US" altLang="zh-CN" dirty="0"/>
              <a:t>TCP/IP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/>
              <a:t>主机在发送消息时将包含目标</a:t>
            </a:r>
            <a:r>
              <a:rPr lang="en-US" altLang="zh-CN" dirty="0"/>
              <a:t>IP</a:t>
            </a:r>
            <a:r>
              <a:rPr lang="zh-CN" altLang="en-US" dirty="0"/>
              <a:t>地址的</a:t>
            </a:r>
            <a:r>
              <a:rPr lang="en-US" altLang="zh-CN" dirty="0"/>
              <a:t>ARP</a:t>
            </a:r>
            <a:r>
              <a:rPr lang="zh-CN" altLang="en-US" dirty="0"/>
              <a:t>请求广播到网络上的所有主机，并接收返回消息，以此确定目标的物理地址。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参考资料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hlinkClick r:id="rId2"/>
              </a:rPr>
              <a:t>https://baike.baidu.com/item/ARP/609343?fr=aladdin</a:t>
            </a:r>
            <a:endParaRPr lang="en-US" altLang="zh-CN" dirty="0">
              <a:hlinkClick r:id="rId3"/>
            </a:endParaRPr>
          </a:p>
          <a:p>
            <a:pPr lvl="1"/>
            <a:r>
              <a:rPr lang="en-US" altLang="zh-CN" dirty="0">
                <a:hlinkClick r:id="rId3"/>
              </a:rPr>
              <a:t>https://en.wikipedia.org/wiki/Address_Resolution_Protocol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8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213D5-DE0D-4679-B9D5-08F72C78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arp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3447D-B833-40E5-B3AA-4ACCEB3C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环境中，可以通过</a:t>
            </a:r>
            <a:r>
              <a:rPr lang="en-US" altLang="zh-CN" dirty="0" err="1"/>
              <a:t>arp</a:t>
            </a:r>
            <a:r>
              <a:rPr lang="zh-CN" altLang="en-US" dirty="0"/>
              <a:t>对</a:t>
            </a:r>
            <a:r>
              <a:rPr lang="en-US" altLang="zh-CN" dirty="0"/>
              <a:t>ARP Cache</a:t>
            </a:r>
            <a:r>
              <a:rPr lang="zh-CN" altLang="en-US" dirty="0"/>
              <a:t>进行操作。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BF683F-3A58-47F5-A0E8-929D8E2E0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1" y="2662388"/>
            <a:ext cx="10515600" cy="7666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FB3250-1AAF-4798-9876-CF078AE21E4D}"/>
              </a:ext>
            </a:extLst>
          </p:cNvPr>
          <p:cNvSpPr txBox="1"/>
          <p:nvPr/>
        </p:nvSpPr>
        <p:spPr>
          <a:xfrm>
            <a:off x="1377769" y="4001294"/>
            <a:ext cx="9202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Address</a:t>
            </a:r>
            <a:r>
              <a:rPr lang="en-US" altLang="zh-CN" dirty="0"/>
              <a:t> : The </a:t>
            </a:r>
            <a:r>
              <a:rPr lang="en-US" altLang="zh-CN" dirty="0" err="1"/>
              <a:t>ip</a:t>
            </a:r>
            <a:r>
              <a:rPr lang="en-US" altLang="zh-CN" dirty="0"/>
              <a:t> address of a destination host</a:t>
            </a:r>
          </a:p>
          <a:p>
            <a:r>
              <a:rPr lang="en-US" altLang="zh-CN" b="1" dirty="0" err="1"/>
              <a:t>HWaddress</a:t>
            </a:r>
            <a:r>
              <a:rPr lang="en-US" altLang="zh-CN" dirty="0"/>
              <a:t> : The hardware address of the</a:t>
            </a:r>
            <a:r>
              <a:rPr lang="zh-CN" altLang="en-US" dirty="0"/>
              <a:t> </a:t>
            </a:r>
            <a:r>
              <a:rPr lang="en-US" altLang="zh-CN" dirty="0"/>
              <a:t>according destination host</a:t>
            </a:r>
          </a:p>
          <a:p>
            <a:endParaRPr lang="en-US" altLang="zh-CN" dirty="0"/>
          </a:p>
          <a:p>
            <a:r>
              <a:rPr lang="zh-CN" altLang="en-US" dirty="0"/>
              <a:t>其它字段的说明见 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https://linux.die.net/man/8/arp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05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F48F6-0855-4EFB-BC77-3BD9188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实验拓扑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0FB720-674A-4B6B-A508-DE24365F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" y="1298772"/>
            <a:ext cx="1812552" cy="23588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616364-7648-460D-94A3-0F6447AE5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69" y="3525791"/>
            <a:ext cx="2349206" cy="160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D5D726-BD14-4B70-8511-9FC8D3A22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75" y="1305593"/>
            <a:ext cx="2412698" cy="209523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554A128-E4C9-4D98-864B-782C29F9B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64" y="3030553"/>
            <a:ext cx="2412698" cy="209523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D2953D3-FF2D-44C9-8A0C-27E0BB2E6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01" y="1074130"/>
            <a:ext cx="2349206" cy="160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02CA947-E32B-4D88-B9A7-3118D8D0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48" y="2766991"/>
            <a:ext cx="1812552" cy="2358800"/>
          </a:xfrm>
          <a:prstGeom prst="rect">
            <a:avLst/>
          </a:prstGeom>
        </p:spPr>
      </p:pic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636C5080-E8DF-463F-A0EC-F7EBCA503656}"/>
              </a:ext>
            </a:extLst>
          </p:cNvPr>
          <p:cNvCxnSpPr>
            <a:cxnSpLocks/>
          </p:cNvCxnSpPr>
          <p:nvPr/>
        </p:nvCxnSpPr>
        <p:spPr>
          <a:xfrm>
            <a:off x="1180969" y="2955376"/>
            <a:ext cx="1134678" cy="1122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DE024BF-D42E-4406-AB8E-F47961197A9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1915" y="2486510"/>
            <a:ext cx="1600000" cy="15833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D54D5E43-204D-467B-9063-23BB9B4061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6179" y="2344476"/>
            <a:ext cx="1404391" cy="1221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2A47D28-B7DB-4E83-A51C-87FCB4DB08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74478" y="1996969"/>
            <a:ext cx="1755321" cy="15658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078EBF2F-1D23-4B90-AB98-198A11ECEE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21971" y="1932305"/>
            <a:ext cx="1466742" cy="14349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5B88D0C8-272E-4945-A34C-9330A9CA1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777" y="4604265"/>
            <a:ext cx="1128211" cy="146821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BA6987D-45FA-4B1E-8959-975D61223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42" y="4740696"/>
            <a:ext cx="1755086" cy="119535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6352E38E-71A7-4470-9A0B-0FF8322AD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38" y="4604265"/>
            <a:ext cx="1550146" cy="134618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6F92908D-E091-440A-A8E0-BB518D580BB9}"/>
              </a:ext>
            </a:extLst>
          </p:cNvPr>
          <p:cNvSpPr txBox="1"/>
          <p:nvPr/>
        </p:nvSpPr>
        <p:spPr>
          <a:xfrm>
            <a:off x="2947737" y="62292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C86A22A-786A-435D-8834-1E4742468040}"/>
              </a:ext>
            </a:extLst>
          </p:cNvPr>
          <p:cNvSpPr txBox="1"/>
          <p:nvPr/>
        </p:nvSpPr>
        <p:spPr>
          <a:xfrm>
            <a:off x="5216944" y="622924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CB167DE-F9F0-4DFA-90CF-7A25E9CD8C64}"/>
              </a:ext>
            </a:extLst>
          </p:cNvPr>
          <p:cNvSpPr txBox="1"/>
          <p:nvPr/>
        </p:nvSpPr>
        <p:spPr>
          <a:xfrm>
            <a:off x="7406356" y="62292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34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80FB720-674A-4B6B-A508-DE24365F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" y="1298772"/>
            <a:ext cx="1812552" cy="23588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616364-7648-460D-94A3-0F6447AE5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40" y="3516774"/>
            <a:ext cx="2349206" cy="160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D5D726-BD14-4B70-8511-9FC8D3A22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75" y="1305593"/>
            <a:ext cx="2412698" cy="209523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554A128-E4C9-4D98-864B-782C29F9B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64" y="3030553"/>
            <a:ext cx="2412698" cy="209523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D2953D3-FF2D-44C9-8A0C-27E0BB2E6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01" y="1074130"/>
            <a:ext cx="2349206" cy="160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02CA947-E32B-4D88-B9A7-3118D8D0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48" y="2766991"/>
            <a:ext cx="1812552" cy="2358800"/>
          </a:xfrm>
          <a:prstGeom prst="rect">
            <a:avLst/>
          </a:prstGeom>
        </p:spPr>
      </p:pic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636C5080-E8DF-463F-A0EC-F7EBCA503656}"/>
              </a:ext>
            </a:extLst>
          </p:cNvPr>
          <p:cNvCxnSpPr>
            <a:cxnSpLocks/>
          </p:cNvCxnSpPr>
          <p:nvPr/>
        </p:nvCxnSpPr>
        <p:spPr>
          <a:xfrm>
            <a:off x="1180969" y="2955376"/>
            <a:ext cx="1134678" cy="11227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DE024BF-D42E-4406-AB8E-F47961197A9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1915" y="2486510"/>
            <a:ext cx="1600000" cy="15833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D54D5E43-204D-467B-9063-23BB9B4061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6179" y="2344476"/>
            <a:ext cx="1404391" cy="1221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2A47D28-B7DB-4E83-A51C-87FCB4DB08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74478" y="1996969"/>
            <a:ext cx="1755321" cy="15658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078EBF2F-1D23-4B90-AB98-198A11ECEE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21971" y="1932305"/>
            <a:ext cx="1466742" cy="14349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D5D38768-D7DD-4253-97E0-D6A8F30912D1}"/>
              </a:ext>
            </a:extLst>
          </p:cNvPr>
          <p:cNvSpPr/>
          <p:nvPr/>
        </p:nvSpPr>
        <p:spPr>
          <a:xfrm>
            <a:off x="303784" y="887958"/>
            <a:ext cx="1964572" cy="835269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1,</a:t>
            </a:r>
            <a:r>
              <a:rPr lang="zh-CN" altLang="en-US" sz="1600" dirty="0"/>
              <a:t> 根据</a:t>
            </a:r>
            <a:r>
              <a:rPr lang="en-US" altLang="zh-CN" sz="1600" dirty="0"/>
              <a:t>IP</a:t>
            </a:r>
            <a:r>
              <a:rPr lang="zh-CN" altLang="en-US" sz="1600" dirty="0"/>
              <a:t>在</a:t>
            </a:r>
            <a:r>
              <a:rPr lang="en-US" altLang="zh-CN" sz="1600" dirty="0"/>
              <a:t>route table</a:t>
            </a:r>
            <a:r>
              <a:rPr lang="zh-CN" altLang="en-US" sz="1600" dirty="0"/>
              <a:t>查找网关</a:t>
            </a:r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D6513380-5751-4825-A38F-9A958CCECDC0}"/>
              </a:ext>
            </a:extLst>
          </p:cNvPr>
          <p:cNvSpPr/>
          <p:nvPr/>
        </p:nvSpPr>
        <p:spPr>
          <a:xfrm>
            <a:off x="431662" y="887958"/>
            <a:ext cx="1964572" cy="835269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2,</a:t>
            </a:r>
            <a:r>
              <a:rPr lang="zh-CN" altLang="en-US" sz="1600" dirty="0"/>
              <a:t> 在</a:t>
            </a:r>
            <a:r>
              <a:rPr lang="en-US" altLang="zh-CN" sz="1600" dirty="0"/>
              <a:t>ARP cache</a:t>
            </a:r>
            <a:r>
              <a:rPr lang="zh-CN" altLang="en-US" sz="1600" dirty="0"/>
              <a:t>中查找网关的</a:t>
            </a:r>
            <a:r>
              <a:rPr lang="en-US" altLang="zh-CN" sz="1600" dirty="0"/>
              <a:t>MAC </a:t>
            </a:r>
            <a:r>
              <a:rPr lang="en-US" altLang="zh-CN" sz="1600" dirty="0" err="1"/>
              <a:t>addr</a:t>
            </a:r>
            <a:endParaRPr lang="zh-CN" altLang="en-US" sz="1600" dirty="0"/>
          </a:p>
        </p:txBody>
      </p:sp>
      <p:sp>
        <p:nvSpPr>
          <p:cNvPr id="29" name="对话气泡: 矩形 28">
            <a:extLst>
              <a:ext uri="{FF2B5EF4-FFF2-40B4-BE49-F238E27FC236}">
                <a16:creationId xmlns:a16="http://schemas.microsoft.com/office/drawing/2014/main" id="{84CD001F-1B23-4B72-9E0A-35B73DD9E00A}"/>
              </a:ext>
            </a:extLst>
          </p:cNvPr>
          <p:cNvSpPr/>
          <p:nvPr/>
        </p:nvSpPr>
        <p:spPr>
          <a:xfrm>
            <a:off x="559540" y="887958"/>
            <a:ext cx="1964572" cy="835269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3,</a:t>
            </a:r>
            <a:r>
              <a:rPr lang="zh-CN" altLang="en-US" sz="1600" dirty="0"/>
              <a:t> 发送</a:t>
            </a:r>
            <a:r>
              <a:rPr lang="en-US" altLang="zh-CN" sz="1600" dirty="0"/>
              <a:t>packet </a:t>
            </a:r>
            <a:endParaRPr lang="zh-CN" altLang="en-US" sz="1600" dirty="0"/>
          </a:p>
        </p:txBody>
      </p:sp>
      <p:sp>
        <p:nvSpPr>
          <p:cNvPr id="9" name="笑脸 8">
            <a:extLst>
              <a:ext uri="{FF2B5EF4-FFF2-40B4-BE49-F238E27FC236}">
                <a16:creationId xmlns:a16="http://schemas.microsoft.com/office/drawing/2014/main" id="{A10796AF-D43E-4F67-859C-3F605A5226D1}"/>
              </a:ext>
            </a:extLst>
          </p:cNvPr>
          <p:cNvSpPr/>
          <p:nvPr/>
        </p:nvSpPr>
        <p:spPr>
          <a:xfrm>
            <a:off x="1413948" y="2188745"/>
            <a:ext cx="423179" cy="43125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0.07422 0.15718 C 0.08959 0.19283 0.11276 0.21227 0.13724 0.21227 C 0.16485 0.21227 0.18711 0.19283 0.20248 0.15718 L 0.27696 -0.00046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1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9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529</Words>
  <Application>Microsoft Office PowerPoint</Application>
  <PresentationFormat>宽屏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实验四 静态路由编程实现</vt:lpstr>
      <vt:lpstr>路由</vt:lpstr>
      <vt:lpstr>OSI参考模型</vt:lpstr>
      <vt:lpstr>路由的分类</vt:lpstr>
      <vt:lpstr>route命令</vt:lpstr>
      <vt:lpstr>ARP(Address Resolution Protocol)</vt:lpstr>
      <vt:lpstr>arp命令</vt:lpstr>
      <vt:lpstr>实验拓扑</vt:lpstr>
      <vt:lpstr>PowerPoint 演示文稿</vt:lpstr>
      <vt:lpstr>PowerPoint 演示文稿</vt:lpstr>
      <vt:lpstr>PowerPoint 演示文稿</vt:lpstr>
      <vt:lpstr>实验要求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实验四 静态路由编程实现</dc:title>
  <dc:creator>79965</dc:creator>
  <cp:lastModifiedBy> </cp:lastModifiedBy>
  <cp:revision>35</cp:revision>
  <dcterms:created xsi:type="dcterms:W3CDTF">2019-04-16T14:42:08Z</dcterms:created>
  <dcterms:modified xsi:type="dcterms:W3CDTF">2019-04-18T01:26:38Z</dcterms:modified>
</cp:coreProperties>
</file>