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FE42-F81E-462B-BA63-58C2BFBBD2AE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7FA7-DCA3-4E24-BC41-5C57A29DD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5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FE42-F81E-462B-BA63-58C2BFBBD2AE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7FA7-DCA3-4E24-BC41-5C57A29DD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3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FE42-F81E-462B-BA63-58C2BFBBD2AE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7FA7-DCA3-4E24-BC41-5C57A29DD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9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FE42-F81E-462B-BA63-58C2BFBBD2AE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7FA7-DCA3-4E24-BC41-5C57A29DD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FE42-F81E-462B-BA63-58C2BFBBD2AE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7FA7-DCA3-4E24-BC41-5C57A29DD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0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FE42-F81E-462B-BA63-58C2BFBBD2AE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7FA7-DCA3-4E24-BC41-5C57A29DD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0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FE42-F81E-462B-BA63-58C2BFBBD2AE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7FA7-DCA3-4E24-BC41-5C57A29DD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5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FE42-F81E-462B-BA63-58C2BFBBD2AE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7FA7-DCA3-4E24-BC41-5C57A29DD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00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FE42-F81E-462B-BA63-58C2BFBBD2AE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7FA7-DCA3-4E24-BC41-5C57A29DD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29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FE42-F81E-462B-BA63-58C2BFBBD2AE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7FA7-DCA3-4E24-BC41-5C57A29DD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40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FE42-F81E-462B-BA63-58C2BFBBD2AE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7FA7-DCA3-4E24-BC41-5C57A29DD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9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DFE42-F81E-462B-BA63-58C2BFBBD2AE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C7FA7-DCA3-4E24-BC41-5C57A29DD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7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0087" y="2268747"/>
            <a:ext cx="7772400" cy="2069352"/>
          </a:xfrm>
        </p:spPr>
        <p:txBody>
          <a:bodyPr/>
          <a:lstStyle/>
          <a:p>
            <a:r>
              <a:rPr lang="zh-CN" altLang="en-US" dirty="0"/>
              <a:t>实验五：动态路由协议</a:t>
            </a:r>
            <a:r>
              <a:rPr lang="en-US" altLang="zh-CN" dirty="0"/>
              <a:t>RIP,OSPF</a:t>
            </a:r>
            <a:r>
              <a:rPr lang="zh-CN" altLang="en-US" dirty="0"/>
              <a:t>和</a:t>
            </a:r>
            <a:r>
              <a:rPr lang="en-US" altLang="zh-CN" dirty="0"/>
              <a:t>BGP</a:t>
            </a:r>
            <a:r>
              <a:rPr lang="zh-CN" altLang="en-US" dirty="0"/>
              <a:t>观察</a:t>
            </a:r>
          </a:p>
        </p:txBody>
      </p:sp>
    </p:spTree>
    <p:extLst>
      <p:ext uri="{BB962C8B-B14F-4D97-AF65-F5344CB8AC3E}">
        <p14:creationId xmlns:p14="http://schemas.microsoft.com/office/powerpoint/2010/main" val="13382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观察路由表变更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60121"/>
            <a:ext cx="7886700" cy="3916842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tracepath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命令追踪</a:t>
            </a:r>
            <a:r>
              <a:rPr lang="en-US" altLang="zh-CN" dirty="0"/>
              <a:t>router0</a:t>
            </a:r>
            <a:r>
              <a:rPr lang="zh-CN" altLang="en-US" dirty="0"/>
              <a:t>到</a:t>
            </a:r>
            <a:r>
              <a:rPr lang="en-US" altLang="zh-CN" dirty="0"/>
              <a:t>router3</a:t>
            </a:r>
            <a:r>
              <a:rPr lang="zh-CN" altLang="en-US" dirty="0"/>
              <a:t>的传输路径</a:t>
            </a:r>
            <a:endParaRPr lang="en-US" altLang="zh-CN" dirty="0"/>
          </a:p>
          <a:p>
            <a:r>
              <a:rPr lang="zh-CN" altLang="en-US" dirty="0"/>
              <a:t>然后在</a:t>
            </a:r>
            <a:r>
              <a:rPr lang="en-US" altLang="zh-CN" dirty="0"/>
              <a:t>router0</a:t>
            </a:r>
            <a:r>
              <a:rPr lang="zh-CN" altLang="en-US" dirty="0"/>
              <a:t>和</a:t>
            </a:r>
            <a:r>
              <a:rPr lang="en-US" altLang="zh-CN" dirty="0"/>
              <a:t>router3</a:t>
            </a:r>
            <a:r>
              <a:rPr lang="zh-CN" altLang="en-US" dirty="0"/>
              <a:t>之间利用预设的网口添加一条链路连接，使整体拓扑变为右上所示</a:t>
            </a:r>
            <a:endParaRPr lang="en-US" altLang="zh-CN" dirty="0"/>
          </a:p>
          <a:p>
            <a:r>
              <a:rPr lang="zh-CN" altLang="en-US" dirty="0"/>
              <a:t>同理修改</a:t>
            </a:r>
            <a:r>
              <a:rPr lang="en-US" altLang="zh-CN" dirty="0"/>
              <a:t>router0</a:t>
            </a:r>
            <a:r>
              <a:rPr lang="zh-CN" altLang="en-US" dirty="0"/>
              <a:t>和</a:t>
            </a:r>
            <a:r>
              <a:rPr lang="en-US" altLang="zh-CN" dirty="0"/>
              <a:t>router3</a:t>
            </a:r>
            <a:r>
              <a:rPr lang="zh-CN" altLang="en-US" dirty="0"/>
              <a:t>中的</a:t>
            </a:r>
            <a:r>
              <a:rPr lang="en-US" altLang="zh-CN" dirty="0" err="1"/>
              <a:t>ripd.conf</a:t>
            </a:r>
            <a:r>
              <a:rPr lang="zh-CN" altLang="en-US" dirty="0"/>
              <a:t>和</a:t>
            </a:r>
            <a:r>
              <a:rPr lang="en-US" altLang="zh-CN" dirty="0" err="1"/>
              <a:t>zebra.conf</a:t>
            </a:r>
            <a:r>
              <a:rPr lang="zh-CN" altLang="en-US" dirty="0"/>
              <a:t>文件，重启</a:t>
            </a:r>
            <a:r>
              <a:rPr lang="en-US" altLang="zh-CN" dirty="0"/>
              <a:t>quagga</a:t>
            </a:r>
          </a:p>
          <a:p>
            <a:r>
              <a:rPr lang="zh-CN" altLang="en-US" dirty="0"/>
              <a:t>再次使用</a:t>
            </a:r>
            <a:r>
              <a:rPr lang="en-US" altLang="zh-CN" dirty="0" err="1"/>
              <a:t>tracepath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命令追踪</a:t>
            </a:r>
            <a:r>
              <a:rPr lang="en-US" altLang="zh-CN" dirty="0"/>
              <a:t>router0</a:t>
            </a:r>
            <a:r>
              <a:rPr lang="zh-CN" altLang="en-US" dirty="0"/>
              <a:t>到</a:t>
            </a:r>
            <a:r>
              <a:rPr lang="en-US" altLang="zh-CN" dirty="0"/>
              <a:t>router3</a:t>
            </a:r>
            <a:r>
              <a:rPr lang="zh-CN" altLang="en-US" dirty="0"/>
              <a:t>的传输路径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2770" y="57689"/>
            <a:ext cx="4701098" cy="22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8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08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关键概念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1653" y="856211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自治系统（</a:t>
            </a:r>
            <a:r>
              <a:rPr lang="en-US" altLang="zh-CN" sz="2000" dirty="0">
                <a:solidFill>
                  <a:srgbClr val="FF0000"/>
                </a:solidFill>
              </a:rPr>
              <a:t>AS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：是一个处于一个或多个管理机构控制下的路由器和网络集群。不管哪种情况，外部都</a:t>
            </a:r>
            <a:r>
              <a:rPr lang="zh-CN" altLang="en-US" sz="2000" dirty="0">
                <a:solidFill>
                  <a:srgbClr val="FF0000"/>
                </a:solidFill>
              </a:rPr>
              <a:t>将整个</a:t>
            </a:r>
            <a:r>
              <a:rPr lang="en-US" altLang="zh-CN" sz="2000" dirty="0">
                <a:solidFill>
                  <a:srgbClr val="FF0000"/>
                </a:solidFill>
              </a:rPr>
              <a:t>AS</a:t>
            </a:r>
            <a:r>
              <a:rPr lang="zh-CN" altLang="en-US" sz="2000" dirty="0">
                <a:solidFill>
                  <a:srgbClr val="FF0000"/>
                </a:solidFill>
              </a:rPr>
              <a:t>看做一个实体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路由选择域（</a:t>
            </a:r>
            <a:r>
              <a:rPr lang="en-US" altLang="zh-CN" sz="2000" dirty="0">
                <a:solidFill>
                  <a:srgbClr val="FF0000"/>
                </a:solidFill>
              </a:rPr>
              <a:t>routing domain</a:t>
            </a:r>
            <a:r>
              <a:rPr lang="zh-CN" altLang="en-US" sz="2000" dirty="0"/>
              <a:t>）更为形象地描述了一般情况下其</a:t>
            </a:r>
            <a:r>
              <a:rPr lang="zh-CN" altLang="en-US" sz="2000" dirty="0">
                <a:solidFill>
                  <a:srgbClr val="FF0000"/>
                </a:solidFill>
              </a:rPr>
              <a:t>作为内部路由算法的作用范围</a:t>
            </a:r>
            <a:r>
              <a:rPr lang="zh-CN" altLang="en-US" sz="2000" dirty="0"/>
              <a:t>的特点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13" y="2591323"/>
            <a:ext cx="5783563" cy="35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8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3591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内部网关协议</a:t>
            </a:r>
            <a:r>
              <a:rPr lang="en-US" altLang="zh-CN" sz="2000" dirty="0"/>
              <a:t>(IGP)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2000" dirty="0"/>
              <a:t>一些例子</a:t>
            </a:r>
            <a:r>
              <a:rPr lang="en-US" altLang="zh-CN" sz="2000" dirty="0"/>
              <a:t>:</a:t>
            </a:r>
            <a:endParaRPr lang="zh-CN" altLang="en-US" sz="2000" dirty="0"/>
          </a:p>
          <a:p>
            <a:pPr lvl="2"/>
            <a:r>
              <a:rPr lang="zh-CN" altLang="en-US" dirty="0"/>
              <a:t>路由信息协议</a:t>
            </a:r>
            <a:r>
              <a:rPr lang="en-US" altLang="zh-CN" dirty="0"/>
              <a:t>(RIP)</a:t>
            </a:r>
            <a:r>
              <a:rPr lang="zh-CN" altLang="en-US" dirty="0"/>
              <a:t>：采用</a:t>
            </a:r>
            <a:r>
              <a:rPr lang="zh-CN" altLang="en-US" dirty="0">
                <a:solidFill>
                  <a:srgbClr val="FF0000"/>
                </a:solidFill>
              </a:rPr>
              <a:t>距离向量（</a:t>
            </a:r>
            <a:r>
              <a:rPr lang="en-US" altLang="zh-CN" dirty="0">
                <a:solidFill>
                  <a:srgbClr val="FF0000"/>
                </a:solidFill>
              </a:rPr>
              <a:t>Distance Vector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算法，默认情况下使用</a:t>
            </a:r>
            <a:r>
              <a:rPr lang="zh-CN" altLang="en-US" dirty="0">
                <a:solidFill>
                  <a:srgbClr val="FF0000"/>
                </a:solidFill>
              </a:rPr>
              <a:t>跳跃计数</a:t>
            </a:r>
            <a:r>
              <a:rPr lang="zh-CN" altLang="en-US" dirty="0"/>
              <a:t>来衡量路由距离 </a:t>
            </a:r>
            <a:endParaRPr lang="en-US" altLang="zh-CN" dirty="0"/>
          </a:p>
          <a:p>
            <a:pPr lvl="2"/>
            <a:r>
              <a:rPr lang="zh-CN" altLang="en-US" dirty="0"/>
              <a:t>开放式最短路径优先</a:t>
            </a:r>
            <a:r>
              <a:rPr lang="en-US" altLang="zh-CN" dirty="0"/>
              <a:t>(OSPF)</a:t>
            </a:r>
            <a:r>
              <a:rPr lang="zh-CN" altLang="en-US" dirty="0"/>
              <a:t>：计算出最短路径，来决策路由。</a:t>
            </a:r>
            <a:endParaRPr lang="en-US" altLang="zh-CN" dirty="0"/>
          </a:p>
          <a:p>
            <a:r>
              <a:rPr lang="zh-CN" altLang="en-US" sz="2000" dirty="0"/>
              <a:t>两者区别：</a:t>
            </a:r>
            <a:endParaRPr lang="en-US" altLang="zh-CN" sz="2000" dirty="0"/>
          </a:p>
          <a:p>
            <a:pPr lvl="1"/>
            <a:r>
              <a:rPr lang="en-US" altLang="zh-CN" sz="2000" dirty="0"/>
              <a:t>RIP</a:t>
            </a:r>
            <a:r>
              <a:rPr lang="zh-CN" altLang="en-US" sz="2000" dirty="0"/>
              <a:t>交换信息只在相邻路由之间</a:t>
            </a:r>
            <a:r>
              <a:rPr lang="en-US" altLang="zh-CN" sz="2000" dirty="0"/>
              <a:t>(UDP)</a:t>
            </a:r>
            <a:r>
              <a:rPr lang="zh-CN" altLang="en-US" sz="2000" dirty="0"/>
              <a:t>，</a:t>
            </a:r>
            <a:r>
              <a:rPr lang="en-US" altLang="zh-CN" sz="2000" dirty="0"/>
              <a:t>OPSF</a:t>
            </a:r>
            <a:r>
              <a:rPr lang="zh-CN" altLang="en-US" sz="2000" dirty="0"/>
              <a:t>向本自治系统中所有路由发送消息，使用</a:t>
            </a:r>
            <a:r>
              <a:rPr lang="en-US" altLang="zh-CN" sz="2000" dirty="0"/>
              <a:t>IP</a:t>
            </a:r>
            <a:r>
              <a:rPr lang="zh-CN" altLang="en-US" sz="2000" dirty="0"/>
              <a:t>封装</a:t>
            </a:r>
            <a:endParaRPr lang="en-US" altLang="zh-CN" sz="2000" dirty="0"/>
          </a:p>
          <a:p>
            <a:pPr lvl="1"/>
            <a:r>
              <a:rPr lang="en-US" altLang="zh-CN" sz="2000" dirty="0"/>
              <a:t>RIP</a:t>
            </a:r>
            <a:r>
              <a:rPr lang="zh-CN" altLang="en-US" sz="2000" dirty="0"/>
              <a:t>按固定时间交换路由信息，</a:t>
            </a:r>
            <a:r>
              <a:rPr lang="en-US" altLang="zh-CN" sz="2000" dirty="0"/>
              <a:t>OSPF</a:t>
            </a:r>
            <a:r>
              <a:rPr lang="zh-CN" altLang="en-US" sz="2000" dirty="0"/>
              <a:t>当链路状态发生改变时，就向所有路由广播该消息。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0838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关键概念</a:t>
            </a:r>
          </a:p>
        </p:txBody>
      </p:sp>
    </p:spTree>
    <p:extLst>
      <p:ext uri="{BB962C8B-B14F-4D97-AF65-F5344CB8AC3E}">
        <p14:creationId xmlns:p14="http://schemas.microsoft.com/office/powerpoint/2010/main" val="47879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69167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边际网关协议</a:t>
            </a:r>
            <a:r>
              <a:rPr lang="en-US" altLang="zh-CN" sz="2000" dirty="0"/>
              <a:t>(BGP)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2000" dirty="0"/>
              <a:t>唯一一个用来处理像因特网大小的网络的协议，也是唯一能够妥善处理好不相关路由域间的多路连接的协议。</a:t>
            </a:r>
            <a:endParaRPr lang="en-US" altLang="zh-CN" sz="2000" dirty="0"/>
          </a:p>
          <a:p>
            <a:pPr lvl="1"/>
            <a:r>
              <a:rPr lang="zh-CN" altLang="en-US" sz="2000" dirty="0"/>
              <a:t>基于</a:t>
            </a:r>
            <a:r>
              <a:rPr lang="zh-CN" altLang="en-US" sz="2000" dirty="0">
                <a:solidFill>
                  <a:srgbClr val="FF0000"/>
                </a:solidFill>
              </a:rPr>
              <a:t>路径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网络策略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规则集</a:t>
            </a:r>
            <a:r>
              <a:rPr lang="zh-CN" altLang="en-US" sz="2000" dirty="0"/>
              <a:t>来决定路由，是复杂化的距离向量路由选择</a:t>
            </a:r>
            <a:endParaRPr lang="en-US" altLang="zh-CN" sz="2000" dirty="0"/>
          </a:p>
          <a:p>
            <a:pPr lvl="1"/>
            <a:r>
              <a:rPr lang="zh-CN" altLang="en-US" sz="2000" dirty="0"/>
              <a:t>运行与</a:t>
            </a:r>
            <a:r>
              <a:rPr lang="en-US" altLang="zh-CN" sz="2000" dirty="0"/>
              <a:t>TCP</a:t>
            </a:r>
            <a:r>
              <a:rPr lang="zh-CN" altLang="en-US" sz="2000" dirty="0"/>
              <a:t>之上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0838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关键概念</a:t>
            </a:r>
          </a:p>
        </p:txBody>
      </p:sp>
    </p:spTree>
    <p:extLst>
      <p:ext uri="{BB962C8B-B14F-4D97-AF65-F5344CB8AC3E}">
        <p14:creationId xmlns:p14="http://schemas.microsoft.com/office/powerpoint/2010/main" val="206148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660977"/>
              </p:ext>
            </p:extLst>
          </p:nvPr>
        </p:nvGraphicFramePr>
        <p:xfrm>
          <a:off x="523701" y="1690683"/>
          <a:ext cx="8146473" cy="4211352"/>
        </p:xfrm>
        <a:graphic>
          <a:graphicData uri="http://schemas.openxmlformats.org/drawingml/2006/table">
            <a:tbl>
              <a:tblPr/>
              <a:tblGrid>
                <a:gridCol w="1201649">
                  <a:extLst>
                    <a:ext uri="{9D8B030D-6E8A-4147-A177-3AD203B41FA5}">
                      <a16:colId xmlns:a16="http://schemas.microsoft.com/office/drawing/2014/main" val="1286420304"/>
                    </a:ext>
                  </a:extLst>
                </a:gridCol>
                <a:gridCol w="2173570">
                  <a:extLst>
                    <a:ext uri="{9D8B030D-6E8A-4147-A177-3AD203B41FA5}">
                      <a16:colId xmlns:a16="http://schemas.microsoft.com/office/drawing/2014/main" val="1202661799"/>
                    </a:ext>
                  </a:extLst>
                </a:gridCol>
                <a:gridCol w="2173570">
                  <a:extLst>
                    <a:ext uri="{9D8B030D-6E8A-4147-A177-3AD203B41FA5}">
                      <a16:colId xmlns:a16="http://schemas.microsoft.com/office/drawing/2014/main" val="227712978"/>
                    </a:ext>
                  </a:extLst>
                </a:gridCol>
                <a:gridCol w="1298842">
                  <a:extLst>
                    <a:ext uri="{9D8B030D-6E8A-4147-A177-3AD203B41FA5}">
                      <a16:colId xmlns:a16="http://schemas.microsoft.com/office/drawing/2014/main" val="2461552743"/>
                    </a:ext>
                  </a:extLst>
                </a:gridCol>
                <a:gridCol w="1298842">
                  <a:extLst>
                    <a:ext uri="{9D8B030D-6E8A-4147-A177-3AD203B41FA5}">
                      <a16:colId xmlns:a16="http://schemas.microsoft.com/office/drawing/2014/main" val="2806073520"/>
                    </a:ext>
                  </a:extLst>
                </a:gridCol>
              </a:tblGrid>
              <a:tr h="5264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协议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OSPF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BGP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94847"/>
                  </a:ext>
                </a:extLst>
              </a:tr>
              <a:tr h="5264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内部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内部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外部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50100"/>
                  </a:ext>
                </a:extLst>
              </a:tr>
              <a:tr h="5264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路由算法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距离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向量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链路状态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距离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向量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8678"/>
                  </a:ext>
                </a:extLst>
              </a:tr>
              <a:tr h="5264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传递协议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UDP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TCP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94500"/>
                  </a:ext>
                </a:extLst>
              </a:tr>
              <a:tr h="5264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路径选择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跳数最少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代价最低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较好，非最佳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42584"/>
                  </a:ext>
                </a:extLst>
              </a:tr>
              <a:tr h="5264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交换节点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和本节点相邻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网络中所有路由器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和本节点相邻的路由器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19414"/>
                  </a:ext>
                </a:extLst>
              </a:tr>
              <a:tr h="52641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交换内容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当前本路由器的路由表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与本路由器相邻的所有路由器的链路状态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首次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整个路由表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96189"/>
                  </a:ext>
                </a:extLst>
              </a:tr>
              <a:tr h="5264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非首次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有变化的部分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26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59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148" y="362585"/>
            <a:ext cx="7886700" cy="4351338"/>
          </a:xfrm>
        </p:spPr>
        <p:txBody>
          <a:bodyPr/>
          <a:lstStyle/>
          <a:p>
            <a:r>
              <a:rPr lang="en-US" altLang="zh-CN" dirty="0"/>
              <a:t>Quagga</a:t>
            </a:r>
          </a:p>
          <a:p>
            <a:pPr lvl="1"/>
            <a:r>
              <a:rPr lang="zh-CN" altLang="en-US" dirty="0"/>
              <a:t>提供了基于 </a:t>
            </a:r>
            <a:r>
              <a:rPr lang="en-US" altLang="zh-CN" dirty="0"/>
              <a:t>TCP/IP </a:t>
            </a:r>
            <a:r>
              <a:rPr lang="zh-CN" altLang="en-US" dirty="0"/>
              <a:t>协议的</a:t>
            </a:r>
            <a:r>
              <a:rPr lang="zh-CN" altLang="en-US" dirty="0">
                <a:solidFill>
                  <a:srgbClr val="FF0000"/>
                </a:solidFill>
              </a:rPr>
              <a:t>路由服务</a:t>
            </a:r>
            <a:r>
              <a:rPr lang="zh-CN" altLang="en-US" dirty="0"/>
              <a:t>的软件包 </a:t>
            </a:r>
            <a:endParaRPr lang="en-US" altLang="zh-CN" dirty="0"/>
          </a:p>
          <a:p>
            <a:pPr lvl="1"/>
            <a:r>
              <a:rPr lang="zh-CN" altLang="en-US" dirty="0"/>
              <a:t>需要自行安装在每台虚拟机</a:t>
            </a:r>
            <a:endParaRPr lang="en-US" altLang="zh-CN" dirty="0"/>
          </a:p>
          <a:p>
            <a:pPr lvl="1"/>
            <a:r>
              <a:rPr lang="zh-CN" altLang="en-US" dirty="0"/>
              <a:t>建议安装方法：</a:t>
            </a:r>
            <a:endParaRPr lang="en-US" altLang="zh-CN" dirty="0"/>
          </a:p>
          <a:p>
            <a:pPr lvl="2"/>
            <a:r>
              <a:rPr lang="zh-CN" altLang="en-US" dirty="0"/>
              <a:t>修改虚拟机的连接模式为</a:t>
            </a:r>
            <a:r>
              <a:rPr lang="en-US" altLang="zh-CN" dirty="0"/>
              <a:t>NAT</a:t>
            </a:r>
            <a:r>
              <a:rPr lang="zh-CN" altLang="en-US" dirty="0"/>
              <a:t>，让虚拟机可以连接外网</a:t>
            </a:r>
            <a:endParaRPr lang="en-US" altLang="zh-CN" dirty="0"/>
          </a:p>
          <a:p>
            <a:pPr lvl="2"/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/apt/</a:t>
            </a:r>
            <a:r>
              <a:rPr lang="en-US" altLang="zh-CN" dirty="0" err="1"/>
              <a:t>sources.list</a:t>
            </a:r>
            <a:r>
              <a:rPr lang="zh-CN" altLang="en-US" dirty="0"/>
              <a:t>文件，</a:t>
            </a:r>
            <a:r>
              <a:rPr lang="zh-CN" altLang="en-US" dirty="0">
                <a:solidFill>
                  <a:srgbClr val="FF0000"/>
                </a:solidFill>
              </a:rPr>
              <a:t>换成国内的软件源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直接用</a:t>
            </a:r>
            <a:r>
              <a:rPr lang="en-US" altLang="zh-CN" dirty="0" err="1"/>
              <a:t>sudo</a:t>
            </a:r>
            <a:r>
              <a:rPr lang="en-US" altLang="zh-CN" dirty="0"/>
              <a:t> apt-get install quagga </a:t>
            </a:r>
            <a:r>
              <a:rPr lang="zh-CN" altLang="en-US" dirty="0"/>
              <a:t>进行安装</a:t>
            </a:r>
            <a:endParaRPr lang="en-US" altLang="zh-CN" dirty="0"/>
          </a:p>
          <a:p>
            <a:pPr lvl="2"/>
            <a:r>
              <a:rPr lang="zh-CN" altLang="en-US" dirty="0"/>
              <a:t>非图形界面需要额外配置</a:t>
            </a:r>
            <a:r>
              <a:rPr lang="en-US" altLang="zh-CN" dirty="0"/>
              <a:t>DNS</a:t>
            </a:r>
            <a:r>
              <a:rPr lang="zh-CN" altLang="en-US" dirty="0"/>
              <a:t>服务器。建议</a:t>
            </a:r>
            <a:r>
              <a:rPr lang="zh-CN" altLang="en-US" dirty="0">
                <a:solidFill>
                  <a:srgbClr val="FF0000"/>
                </a:solidFill>
              </a:rPr>
              <a:t>安装一台有图形界面的机器（</a:t>
            </a:r>
            <a:r>
              <a:rPr lang="zh-CN" altLang="en-US" b="1" dirty="0">
                <a:solidFill>
                  <a:srgbClr val="FF0000"/>
                </a:solidFill>
              </a:rPr>
              <a:t>并且完成配置</a:t>
            </a:r>
            <a:r>
              <a:rPr lang="zh-CN" altLang="en-US" dirty="0">
                <a:solidFill>
                  <a:srgbClr val="FF0000"/>
                </a:solidFill>
              </a:rPr>
              <a:t>），再克隆对应的机器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5192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3743"/>
            <a:ext cx="7886700" cy="5149970"/>
          </a:xfrm>
        </p:spPr>
        <p:txBody>
          <a:bodyPr>
            <a:normAutofit/>
          </a:bodyPr>
          <a:lstStyle/>
          <a:p>
            <a:r>
              <a:rPr lang="en-US" altLang="zh-CN" dirty="0"/>
              <a:t>RIP</a:t>
            </a:r>
            <a:r>
              <a:rPr lang="zh-CN" altLang="en-US" dirty="0"/>
              <a:t>协议观察</a:t>
            </a:r>
            <a:endParaRPr lang="en-US" altLang="zh-CN" dirty="0"/>
          </a:p>
          <a:p>
            <a:pPr lvl="1"/>
            <a:r>
              <a:rPr lang="zh-CN" altLang="en-US" dirty="0"/>
              <a:t>按照右图连接拓扑</a:t>
            </a:r>
            <a:endParaRPr lang="en-US" altLang="zh-CN" dirty="0"/>
          </a:p>
          <a:p>
            <a:pPr lvl="1"/>
            <a:r>
              <a:rPr lang="zh-CN" altLang="en-US" dirty="0"/>
              <a:t>注</a:t>
            </a:r>
            <a:r>
              <a:rPr lang="en-US" altLang="zh-CN" dirty="0"/>
              <a:t>:</a:t>
            </a:r>
            <a:r>
              <a:rPr lang="zh-CN" altLang="en-US" dirty="0"/>
              <a:t>为</a:t>
            </a:r>
            <a:r>
              <a:rPr lang="en-US" altLang="zh-CN" dirty="0"/>
              <a:t>router0</a:t>
            </a:r>
            <a:r>
              <a:rPr lang="zh-CN" altLang="en-US" dirty="0"/>
              <a:t>预留一个网口和</a:t>
            </a:r>
            <a:r>
              <a:rPr lang="en-US" altLang="zh-CN" dirty="0"/>
              <a:t>router3</a:t>
            </a:r>
            <a:r>
              <a:rPr lang="zh-CN" altLang="en-US" dirty="0"/>
              <a:t>预留两个网口</a:t>
            </a:r>
            <a:endParaRPr lang="en-US" altLang="zh-CN" dirty="0"/>
          </a:p>
          <a:p>
            <a:pPr lvl="1"/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/quagga/daemons</a:t>
            </a:r>
            <a:r>
              <a:rPr lang="zh-CN" altLang="en-US" dirty="0"/>
              <a:t>文件，其中</a:t>
            </a:r>
            <a:r>
              <a:rPr lang="en-US" altLang="zh-CN" dirty="0"/>
              <a:t>”zebra=no”</a:t>
            </a:r>
            <a:r>
              <a:rPr lang="zh-CN" altLang="en-US" dirty="0"/>
              <a:t>和</a:t>
            </a:r>
            <a:r>
              <a:rPr lang="en-US" altLang="zh-CN" dirty="0"/>
              <a:t>”</a:t>
            </a:r>
            <a:r>
              <a:rPr lang="en-US" altLang="zh-CN" dirty="0" err="1"/>
              <a:t>ripd</a:t>
            </a:r>
            <a:r>
              <a:rPr lang="en-US" altLang="zh-CN" dirty="0"/>
              <a:t> =no”</a:t>
            </a:r>
            <a:r>
              <a:rPr lang="zh-CN" altLang="en-US" dirty="0"/>
              <a:t>改为</a:t>
            </a:r>
            <a:r>
              <a:rPr lang="en-US" altLang="zh-CN" dirty="0"/>
              <a:t>”zebra=yes”</a:t>
            </a:r>
            <a:r>
              <a:rPr lang="zh-CN" altLang="en-US" dirty="0"/>
              <a:t>和</a:t>
            </a:r>
            <a:r>
              <a:rPr lang="en-US" altLang="zh-CN" dirty="0"/>
              <a:t>”</a:t>
            </a:r>
            <a:r>
              <a:rPr lang="en-US" altLang="zh-CN" dirty="0" err="1"/>
              <a:t>ripd</a:t>
            </a:r>
            <a:r>
              <a:rPr lang="en-US" altLang="zh-CN" dirty="0"/>
              <a:t> =yes”</a:t>
            </a:r>
          </a:p>
          <a:p>
            <a:pPr lvl="1"/>
            <a:r>
              <a:rPr lang="zh-CN" altLang="en-US" b="1" dirty="0"/>
              <a:t>使用</a:t>
            </a:r>
            <a:r>
              <a:rPr lang="en-US" altLang="zh-CN" b="1" dirty="0" err="1"/>
              <a:t>sudo</a:t>
            </a:r>
            <a:r>
              <a:rPr lang="en-US" altLang="zh-CN" b="1" dirty="0"/>
              <a:t> </a:t>
            </a:r>
            <a:r>
              <a:rPr lang="en-US" altLang="zh-CN" b="1" dirty="0" err="1"/>
              <a:t>cp</a:t>
            </a:r>
            <a:r>
              <a:rPr lang="en-US" altLang="zh-CN" b="1" dirty="0"/>
              <a:t> /</a:t>
            </a:r>
            <a:r>
              <a:rPr lang="en-US" altLang="zh-CN" b="1" dirty="0" err="1"/>
              <a:t>usr</a:t>
            </a:r>
            <a:r>
              <a:rPr lang="en-US" altLang="zh-CN" b="1" dirty="0"/>
              <a:t>/share/doc/quagga/examples/</a:t>
            </a:r>
            <a:r>
              <a:rPr lang="en-US" altLang="zh-CN" b="1" dirty="0" err="1"/>
              <a:t>zebra.conf.sample</a:t>
            </a:r>
            <a:r>
              <a:rPr lang="en-US" altLang="zh-CN" b="1" dirty="0"/>
              <a:t> /</a:t>
            </a:r>
            <a:r>
              <a:rPr lang="en-US" altLang="zh-CN" b="1" dirty="0" err="1"/>
              <a:t>etc</a:t>
            </a:r>
            <a:r>
              <a:rPr lang="en-US" altLang="zh-CN" b="1" dirty="0"/>
              <a:t>/quagga/</a:t>
            </a:r>
            <a:r>
              <a:rPr lang="en-US" altLang="zh-CN" b="1" dirty="0" err="1"/>
              <a:t>zebra.conf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每台机器配置</a:t>
            </a:r>
            <a:r>
              <a:rPr lang="en-US" altLang="zh-CN" dirty="0" err="1"/>
              <a:t>ripd.conf</a:t>
            </a:r>
            <a:r>
              <a:rPr lang="zh-CN" altLang="en-US" dirty="0"/>
              <a:t>和</a:t>
            </a:r>
            <a:r>
              <a:rPr lang="en-US" altLang="zh-CN" dirty="0" err="1"/>
              <a:t>zebra.conf</a:t>
            </a:r>
            <a:endParaRPr lang="en-US" altLang="zh-CN" dirty="0"/>
          </a:p>
          <a:p>
            <a:pPr lvl="1"/>
            <a:r>
              <a:rPr lang="zh-CN" altLang="en-US" dirty="0"/>
              <a:t>启动</a:t>
            </a:r>
            <a:r>
              <a:rPr lang="en-US" altLang="zh-CN" dirty="0" err="1"/>
              <a:t>wireshark</a:t>
            </a:r>
            <a:r>
              <a:rPr lang="zh-CN" altLang="en-US" dirty="0"/>
              <a:t>，观察</a:t>
            </a:r>
            <a:r>
              <a:rPr lang="en-US" altLang="zh-CN" dirty="0"/>
              <a:t>RIP</a:t>
            </a:r>
            <a:r>
              <a:rPr lang="zh-CN" altLang="en-US" dirty="0"/>
              <a:t>报文</a:t>
            </a:r>
            <a:endParaRPr lang="en-US" altLang="zh-CN" dirty="0"/>
          </a:p>
          <a:p>
            <a:pPr lvl="1"/>
            <a:r>
              <a:rPr lang="zh-CN" altLang="en-US" dirty="0"/>
              <a:t>启动</a:t>
            </a:r>
            <a:r>
              <a:rPr lang="en-US" altLang="zh-CN" dirty="0" err="1"/>
              <a:t>zebra,ripd</a:t>
            </a:r>
            <a:r>
              <a:rPr lang="zh-CN" altLang="en-US" dirty="0"/>
              <a:t>两个进程，使用命令：</a:t>
            </a:r>
            <a:endParaRPr lang="en-US" altLang="zh-CN" dirty="0"/>
          </a:p>
          <a:p>
            <a:pPr lvl="2"/>
            <a:r>
              <a:rPr lang="en-US" altLang="zh-CN" b="1" dirty="0" err="1"/>
              <a:t>sudo</a:t>
            </a:r>
            <a:r>
              <a:rPr lang="en-US" altLang="zh-CN" b="1" dirty="0"/>
              <a:t> /</a:t>
            </a:r>
            <a:r>
              <a:rPr lang="en-US" altLang="zh-CN" b="1" dirty="0" err="1"/>
              <a:t>etc</a:t>
            </a:r>
            <a:r>
              <a:rPr lang="en-US" altLang="zh-CN" b="1" dirty="0"/>
              <a:t>/</a:t>
            </a:r>
            <a:r>
              <a:rPr lang="en-US" altLang="zh-CN" b="1" dirty="0" err="1"/>
              <a:t>init.d</a:t>
            </a:r>
            <a:r>
              <a:rPr lang="en-US" altLang="zh-CN" b="1" dirty="0"/>
              <a:t>/quagga restart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注意不需要配置任何路由表项，路由算法会自动生成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1535" y="-51847"/>
            <a:ext cx="3212825" cy="270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8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42262"/>
          </a:xfrm>
        </p:spPr>
        <p:txBody>
          <a:bodyPr/>
          <a:lstStyle/>
          <a:p>
            <a:r>
              <a:rPr lang="en-US" altLang="zh-CN" dirty="0"/>
              <a:t>OSPF</a:t>
            </a:r>
            <a:r>
              <a:rPr lang="zh-CN" altLang="en-US" dirty="0"/>
              <a:t>协议观察</a:t>
            </a:r>
            <a:endParaRPr lang="en-US" altLang="zh-CN" dirty="0"/>
          </a:p>
          <a:p>
            <a:pPr lvl="1"/>
            <a:r>
              <a:rPr lang="zh-CN" altLang="en-US" dirty="0"/>
              <a:t>按照右图连接拓扑</a:t>
            </a:r>
            <a:endParaRPr lang="en-US" altLang="zh-CN" dirty="0"/>
          </a:p>
          <a:p>
            <a:pPr lvl="1"/>
            <a:r>
              <a:rPr lang="zh-CN" altLang="en-US" dirty="0"/>
              <a:t>注：为</a:t>
            </a:r>
            <a:r>
              <a:rPr lang="en-US" altLang="zh-CN" dirty="0"/>
              <a:t>router4</a:t>
            </a:r>
            <a:r>
              <a:rPr lang="zh-CN" altLang="en-US" dirty="0"/>
              <a:t>预留一个网口</a:t>
            </a:r>
            <a:endParaRPr lang="en-US" altLang="zh-CN" dirty="0"/>
          </a:p>
          <a:p>
            <a:pPr lvl="1"/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/quagga/daemons</a:t>
            </a:r>
            <a:r>
              <a:rPr lang="zh-CN" altLang="en-US" dirty="0"/>
              <a:t>文件，其中</a:t>
            </a:r>
            <a:r>
              <a:rPr lang="en-US" altLang="zh-CN" dirty="0"/>
              <a:t>”zebra=no”</a:t>
            </a:r>
            <a:r>
              <a:rPr lang="zh-CN" altLang="en-US" dirty="0"/>
              <a:t>和</a:t>
            </a:r>
            <a:r>
              <a:rPr lang="en-US" altLang="zh-CN" dirty="0"/>
              <a:t>”</a:t>
            </a:r>
            <a:r>
              <a:rPr lang="en-US" altLang="zh-CN" dirty="0" err="1"/>
              <a:t>ospfd</a:t>
            </a:r>
            <a:r>
              <a:rPr lang="en-US" altLang="zh-CN" dirty="0"/>
              <a:t> =no”</a:t>
            </a:r>
            <a:r>
              <a:rPr lang="zh-CN" altLang="en-US" dirty="0"/>
              <a:t>改为</a:t>
            </a:r>
            <a:r>
              <a:rPr lang="en-US" altLang="zh-CN" dirty="0"/>
              <a:t>”zebra=yes”</a:t>
            </a:r>
            <a:r>
              <a:rPr lang="zh-CN" altLang="en-US" dirty="0"/>
              <a:t>和</a:t>
            </a:r>
            <a:r>
              <a:rPr lang="en-US" altLang="zh-CN" dirty="0"/>
              <a:t>”</a:t>
            </a:r>
            <a:r>
              <a:rPr lang="en-US" altLang="zh-CN" dirty="0" err="1"/>
              <a:t>ospfd</a:t>
            </a:r>
            <a:r>
              <a:rPr lang="en-US" altLang="zh-CN" dirty="0"/>
              <a:t> =yes”</a:t>
            </a:r>
          </a:p>
          <a:p>
            <a:pPr lvl="1"/>
            <a:r>
              <a:rPr lang="zh-CN" altLang="en-US" dirty="0"/>
              <a:t>配置</a:t>
            </a:r>
            <a:r>
              <a:rPr lang="en-US" altLang="zh-CN" dirty="0" err="1"/>
              <a:t>zebra.conf</a:t>
            </a:r>
            <a:r>
              <a:rPr lang="zh-CN" altLang="en-US" dirty="0"/>
              <a:t>和</a:t>
            </a:r>
            <a:r>
              <a:rPr lang="en-US" altLang="zh-CN" dirty="0" err="1"/>
              <a:t>ospfd.conf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启动</a:t>
            </a:r>
            <a:r>
              <a:rPr lang="en-US" altLang="zh-CN" dirty="0" err="1"/>
              <a:t>wireshark</a:t>
            </a:r>
            <a:r>
              <a:rPr lang="zh-CN" altLang="en-US" dirty="0"/>
              <a:t>，观察</a:t>
            </a:r>
            <a:r>
              <a:rPr lang="en-US" altLang="zh-CN" dirty="0"/>
              <a:t>OSPF</a:t>
            </a:r>
            <a:r>
              <a:rPr lang="zh-CN" altLang="en-US" dirty="0"/>
              <a:t>报文</a:t>
            </a:r>
            <a:endParaRPr lang="en-US" altLang="zh-CN" dirty="0"/>
          </a:p>
          <a:p>
            <a:pPr lvl="1"/>
            <a:r>
              <a:rPr lang="zh-CN" altLang="en-US" dirty="0"/>
              <a:t>启动</a:t>
            </a:r>
            <a:r>
              <a:rPr lang="en-US" altLang="zh-CN" dirty="0"/>
              <a:t>zebra</a:t>
            </a:r>
            <a:r>
              <a:rPr lang="zh-CN" altLang="en-US" dirty="0"/>
              <a:t>和</a:t>
            </a:r>
            <a:r>
              <a:rPr lang="en-US" altLang="zh-CN" dirty="0" err="1"/>
              <a:t>ospfd</a:t>
            </a:r>
            <a:r>
              <a:rPr lang="zh-CN" altLang="en-US" dirty="0"/>
              <a:t>两个进程，使用命令：</a:t>
            </a:r>
            <a:endParaRPr lang="en-US" altLang="zh-CN" dirty="0"/>
          </a:p>
          <a:p>
            <a:pPr lvl="2"/>
            <a:r>
              <a:rPr lang="en-US" altLang="zh-CN" b="1" dirty="0" err="1"/>
              <a:t>sudo</a:t>
            </a:r>
            <a:r>
              <a:rPr lang="en-US" altLang="zh-CN" b="1" dirty="0"/>
              <a:t> /</a:t>
            </a:r>
            <a:r>
              <a:rPr lang="en-US" altLang="zh-CN" b="1" dirty="0" err="1"/>
              <a:t>etc</a:t>
            </a:r>
            <a:r>
              <a:rPr lang="en-US" altLang="zh-CN" b="1" dirty="0"/>
              <a:t>/</a:t>
            </a:r>
            <a:r>
              <a:rPr lang="en-US" altLang="zh-CN" b="1" dirty="0" err="1"/>
              <a:t>init.d</a:t>
            </a:r>
            <a:r>
              <a:rPr lang="en-US" altLang="zh-CN" b="1" dirty="0"/>
              <a:t>/quagga restart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注意不需要配置任何路由表项，路由算法会自动生成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6746" y="260678"/>
            <a:ext cx="3148604" cy="230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9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协议观察</a:t>
            </a:r>
            <a:endParaRPr lang="en-US" altLang="zh-CN" dirty="0"/>
          </a:p>
          <a:p>
            <a:pPr lvl="1"/>
            <a:r>
              <a:rPr lang="zh-CN" altLang="en-US" dirty="0"/>
              <a:t>拓扑右图</a:t>
            </a:r>
            <a:endParaRPr lang="en-US" altLang="zh-CN" dirty="0"/>
          </a:p>
          <a:p>
            <a:pPr lvl="1"/>
            <a:r>
              <a:rPr lang="zh-CN" altLang="en-US" dirty="0"/>
              <a:t>利用之前</a:t>
            </a:r>
            <a:r>
              <a:rPr lang="en-US" altLang="zh-CN" dirty="0"/>
              <a:t>router3</a:t>
            </a:r>
            <a:r>
              <a:rPr lang="zh-CN" altLang="en-US" dirty="0"/>
              <a:t>和</a:t>
            </a:r>
            <a:r>
              <a:rPr lang="en-US" altLang="zh-CN" dirty="0"/>
              <a:t>router4</a:t>
            </a:r>
            <a:r>
              <a:rPr lang="zh-CN" altLang="en-US" dirty="0"/>
              <a:t>预设的网口连接</a:t>
            </a:r>
            <a:endParaRPr lang="en-US" altLang="zh-CN" dirty="0"/>
          </a:p>
          <a:p>
            <a:pPr lvl="1"/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/quagga/daemons</a:t>
            </a:r>
            <a:r>
              <a:rPr lang="zh-CN" altLang="en-US" dirty="0"/>
              <a:t>文件，其中</a:t>
            </a:r>
            <a:r>
              <a:rPr lang="en-US" altLang="zh-CN" dirty="0"/>
              <a:t>”</a:t>
            </a:r>
            <a:r>
              <a:rPr lang="en-US" altLang="zh-CN" dirty="0" err="1"/>
              <a:t>bgpd</a:t>
            </a:r>
            <a:r>
              <a:rPr lang="en-US" altLang="zh-CN" dirty="0"/>
              <a:t>=no”</a:t>
            </a:r>
            <a:r>
              <a:rPr lang="zh-CN" altLang="en-US" dirty="0"/>
              <a:t> 改为</a:t>
            </a:r>
            <a:r>
              <a:rPr lang="en-US" altLang="zh-CN" dirty="0"/>
              <a:t>”</a:t>
            </a:r>
            <a:r>
              <a:rPr lang="en-US" altLang="zh-CN" dirty="0" err="1"/>
              <a:t>bgpd</a:t>
            </a:r>
            <a:r>
              <a:rPr lang="en-US" altLang="zh-CN" dirty="0"/>
              <a:t>=yes”</a:t>
            </a:r>
          </a:p>
          <a:p>
            <a:pPr lvl="1"/>
            <a:r>
              <a:rPr lang="zh-CN" altLang="en-US" dirty="0"/>
              <a:t>配置</a:t>
            </a:r>
            <a:r>
              <a:rPr lang="en-US" altLang="zh-CN" dirty="0" err="1"/>
              <a:t>bgpd.conf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启动</a:t>
            </a:r>
            <a:r>
              <a:rPr lang="en-US" altLang="zh-CN" dirty="0" err="1"/>
              <a:t>wireshark</a:t>
            </a:r>
            <a:r>
              <a:rPr lang="en-US" altLang="zh-CN" dirty="0"/>
              <a:t>,</a:t>
            </a:r>
            <a:r>
              <a:rPr lang="zh-CN" altLang="en-US" dirty="0"/>
              <a:t>观察</a:t>
            </a:r>
            <a:r>
              <a:rPr lang="en-US" altLang="zh-CN" dirty="0"/>
              <a:t>BGP</a:t>
            </a:r>
            <a:r>
              <a:rPr lang="zh-CN" altLang="en-US" dirty="0"/>
              <a:t>报文</a:t>
            </a:r>
            <a:endParaRPr lang="en-US" altLang="zh-CN" dirty="0"/>
          </a:p>
          <a:p>
            <a:pPr lvl="1"/>
            <a:r>
              <a:rPr lang="zh-CN" altLang="en-US" dirty="0"/>
              <a:t>启动</a:t>
            </a:r>
            <a:r>
              <a:rPr lang="en-US" altLang="zh-CN" dirty="0" err="1"/>
              <a:t>bgpd</a:t>
            </a:r>
            <a:r>
              <a:rPr lang="zh-CN" altLang="en-US" dirty="0"/>
              <a:t>进程，使用命令：</a:t>
            </a:r>
            <a:endParaRPr lang="en-US" altLang="zh-CN" dirty="0"/>
          </a:p>
          <a:p>
            <a:pPr lvl="2"/>
            <a:r>
              <a:rPr lang="en-US" altLang="zh-CN" b="1" dirty="0" err="1"/>
              <a:t>sudo</a:t>
            </a:r>
            <a:r>
              <a:rPr lang="en-US" altLang="zh-CN" b="1" dirty="0"/>
              <a:t> /</a:t>
            </a:r>
            <a:r>
              <a:rPr lang="en-US" altLang="zh-CN" b="1" dirty="0" err="1"/>
              <a:t>etc</a:t>
            </a:r>
            <a:r>
              <a:rPr lang="en-US" altLang="zh-CN" b="1" dirty="0"/>
              <a:t>/</a:t>
            </a:r>
            <a:r>
              <a:rPr lang="en-US" altLang="zh-CN" b="1" dirty="0" err="1"/>
              <a:t>init.d</a:t>
            </a:r>
            <a:r>
              <a:rPr lang="en-US" altLang="zh-CN" b="1" dirty="0"/>
              <a:t>/quagga restart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只需要观察</a:t>
            </a:r>
            <a:r>
              <a:rPr lang="en-US" altLang="zh-CN" dirty="0"/>
              <a:t>router3</a:t>
            </a:r>
            <a:r>
              <a:rPr lang="zh-CN" altLang="en-US" dirty="0"/>
              <a:t>和</a:t>
            </a:r>
            <a:r>
              <a:rPr lang="en-US" altLang="zh-CN" dirty="0"/>
              <a:t>router4</a:t>
            </a:r>
            <a:r>
              <a:rPr lang="zh-CN" altLang="en-US" dirty="0"/>
              <a:t>的路由表项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863" y="293298"/>
            <a:ext cx="4828824" cy="237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7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1609</TotalTime>
  <Words>799</Words>
  <Application>Microsoft Office PowerPoint</Application>
  <PresentationFormat>全屏显示(4:3)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主题​​</vt:lpstr>
      <vt:lpstr>实验五：动态路由协议RIP,OSPF和BGP观察</vt:lpstr>
      <vt:lpstr>关键概念</vt:lpstr>
      <vt:lpstr>关键概念</vt:lpstr>
      <vt:lpstr>关键概念</vt:lpstr>
      <vt:lpstr>PowerPoint 演示文稿</vt:lpstr>
      <vt:lpstr>PowerPoint 演示文稿</vt:lpstr>
      <vt:lpstr>实验任务</vt:lpstr>
      <vt:lpstr>实验任务</vt:lpstr>
      <vt:lpstr>实验任务</vt:lpstr>
      <vt:lpstr>观察路由表变更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实验五：动态路由协议RIP,OSPF和BGP观察</dc:title>
  <dc:creator>CHEN</dc:creator>
  <cp:lastModifiedBy>吴紫航</cp:lastModifiedBy>
  <cp:revision>48</cp:revision>
  <dcterms:created xsi:type="dcterms:W3CDTF">2018-05-17T01:51:26Z</dcterms:created>
  <dcterms:modified xsi:type="dcterms:W3CDTF">2019-04-28T02:27:16Z</dcterms:modified>
</cp:coreProperties>
</file>