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1443-D41A-4BCD-829E-C9B584369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E0C4F-A53D-453A-AEFA-C1D6B9CF7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6BD77-785C-4A05-87F0-D7EC5F93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D7B5-38BF-4816-922D-F6C904C352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738DA-178A-484E-AD4E-795EA058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AF69-6904-4E9E-BE10-5954A410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7EAE-97C8-4777-BF0A-4EBCF9CC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0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A285-11EB-463D-9E1F-872B038F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3448D-0447-4791-87DB-707DB68CB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AE85-E381-47F3-8783-CDF10E25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D7B5-38BF-4816-922D-F6C904C352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C4662-1B83-466E-A9AC-7378EFA3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28E9-634D-499B-9EE8-4C2AAFFD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7EAE-97C8-4777-BF0A-4EBCF9CC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FA803-FF4C-4AF3-81DB-F80BBF5D8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85D27-58EC-4268-97E8-92148EC54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6ACB-6E35-4567-9243-F66B5231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D7B5-38BF-4816-922D-F6C904C352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D1FF1-55F4-4A9B-84DF-896D1B7E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F76A-C646-482A-829A-55009C3A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7EAE-97C8-4777-BF0A-4EBCF9CC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5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840B-8AB0-4E3D-B712-3A224BCC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F301-399D-4B85-B730-E3C6EA76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E4786-ACD5-410B-B08E-F0E5C7DA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D7B5-38BF-4816-922D-F6C904C352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0BE10-C89B-4B10-B92A-A25AA94C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E8C3-40A7-42A2-9EFA-A37965A8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7EAE-97C8-4777-BF0A-4EBCF9CC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A2A3-1CF6-45EE-9E2A-DB91344F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D60FD-6608-4182-9185-48BD23E2F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3928D-B987-42F0-A992-872B77E4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D7B5-38BF-4816-922D-F6C904C352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C38EE-6FA8-416C-B89C-874BF40C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FA20D-416B-4A3B-8DF9-291B304A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7EAE-97C8-4777-BF0A-4EBCF9CC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8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BCC5-C15B-4A8B-9BFD-0DED6FBD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C439-7826-420F-A02D-A07DFCD5E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C711D-DE11-4289-9559-8BDDBCF62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D8D90-8CA7-499F-809A-8B5AE883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D7B5-38BF-4816-922D-F6C904C352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AC1E7-5A57-405C-8867-D605166E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29CFF-3E14-4C44-BABF-56D6EBA2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7EAE-97C8-4777-BF0A-4EBCF9CC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4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EA39-C91B-4434-B4A6-91288A30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33E13-1DE9-410A-AB15-B6A60419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5A3E8-6BF6-4D6D-9D0A-40DEF59C7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D6D75-B000-4A2B-A914-C2C131217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CC438-2504-4A2C-BF9D-F8CEF2046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E12D8-E754-4E2F-80F4-DCE56A59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D7B5-38BF-4816-922D-F6C904C352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498A0-B0F5-4DDD-9826-302A04DD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FD82D-A233-455E-8CDC-3D5CF9B1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7EAE-97C8-4777-BF0A-4EBCF9CC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261C-DFDF-4DC2-B3C5-063E0F3F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0148C-BAE1-45AA-A022-24800239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D7B5-38BF-4816-922D-F6C904C352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39B88-4A43-42FE-BEBC-CF390926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BF5F0-3F97-4465-8592-F62F688B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7EAE-97C8-4777-BF0A-4EBCF9CC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22B61-7CED-4E71-A516-F6DDFA0C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D7B5-38BF-4816-922D-F6C904C352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4BFC9-B99E-430C-A6F7-5DB39D7C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BD2B2-05EC-4ACC-9EE4-EF31C5E4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7EAE-97C8-4777-BF0A-4EBCF9CC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1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25A6-77D2-4EAE-BCBA-C2B36A14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6AEC-23D1-46C2-8E6A-4F60D9388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00F5E-D6B8-4E9C-BD13-13D21079B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AC2C0-AB96-4A98-BEE5-CBF1878B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D7B5-38BF-4816-922D-F6C904C352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8293-5A31-443B-8160-245A3BBB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436DE-07F9-465C-9B9C-7B1C0984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7EAE-97C8-4777-BF0A-4EBCF9CC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9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FAD2-57B4-48B1-90E9-C783CDF9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86769-F29F-4DC5-B8B4-DE010F696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B10F3-1E1D-4D37-8E96-27C737E79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B128C-9120-4E5A-9749-9D9A00F5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D7B5-38BF-4816-922D-F6C904C352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048B3-80E0-49D4-810D-8CEEA05A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F3D41-3CAB-40CE-BEDA-A8C4E62E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7EAE-97C8-4777-BF0A-4EBCF9CC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6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59F35-EEBC-4F45-BD53-0D306C0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5869B-676A-4330-B32D-594C4DB46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4E187-4391-40D6-8CDC-88CF78C79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5D7B5-38BF-4816-922D-F6C904C352B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1A6C-F03F-421D-9B86-05E344684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4F1E6-10A3-4BE8-985F-4A75D8109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7EAE-97C8-4777-BF0A-4EBCF9CC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6BF-77E5-47E5-BC8F-7DCA50FC6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859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VPN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Design, implementation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61259-FDA0-42DD-B59C-E5A55CAF048D}"/>
              </a:ext>
            </a:extLst>
          </p:cNvPr>
          <p:cNvSpPr txBox="1"/>
          <p:nvPr/>
        </p:nvSpPr>
        <p:spPr>
          <a:xfrm>
            <a:off x="8145710" y="4591524"/>
            <a:ext cx="1912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----exp 6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C526-3B0B-411A-8C20-D515618D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IP In IP VPN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实现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E82C59C-BBC3-4315-9D34-69E0B6188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524" y="2655184"/>
            <a:ext cx="1398367" cy="628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Payload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48C813E-5F94-49B8-BCFD-3CF9E8DA3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525" y="3816855"/>
            <a:ext cx="1398366" cy="628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Payload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59A1039-B1B8-43C9-8647-9CB69DD39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693" y="2659311"/>
            <a:ext cx="1193831" cy="624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Original IP</a:t>
            </a:r>
          </a:p>
          <a:p>
            <a:pPr algn="ctr"/>
            <a:r>
              <a:rPr lang="en-US" altLang="en-US" dirty="0"/>
              <a:t> Header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93AE34BE-9BDC-43E1-B7A3-CAB95E912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28" y="3816853"/>
            <a:ext cx="1193832" cy="6323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New IP</a:t>
            </a:r>
          </a:p>
          <a:p>
            <a:pPr algn="ctr"/>
            <a:r>
              <a:rPr lang="en-US" altLang="en-US" dirty="0"/>
              <a:t> Header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3E02B2D-8ADF-4E4A-96E0-2E5C2575B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671" y="3816854"/>
            <a:ext cx="1193832" cy="6323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Original IP</a:t>
            </a:r>
          </a:p>
          <a:p>
            <a:pPr algn="ctr"/>
            <a:r>
              <a:rPr lang="en-US" altLang="en-US" dirty="0"/>
              <a:t> Header</a:t>
            </a:r>
          </a:p>
        </p:txBody>
      </p:sp>
      <p:sp>
        <p:nvSpPr>
          <p:cNvPr id="9" name="Line 19">
            <a:extLst>
              <a:ext uri="{FF2B5EF4-FFF2-40B4-BE49-F238E27FC236}">
                <a16:creationId xmlns:a16="http://schemas.microsoft.com/office/drawing/2014/main" id="{F2962FE5-0EFB-49C5-B636-B16433158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085" y="328345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22">
            <a:extLst>
              <a:ext uri="{FF2B5EF4-FFF2-40B4-BE49-F238E27FC236}">
                <a16:creationId xmlns:a16="http://schemas.microsoft.com/office/drawing/2014/main" id="{F5EEDCAE-FC9A-4EE4-9B65-91E4DDF7C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525" y="3359655"/>
            <a:ext cx="6858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8FB5E6-BB9A-492B-9A41-7B586D51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518" y="1146799"/>
            <a:ext cx="6081287" cy="5067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9B322A-C64B-4DEA-BC24-876774922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9"/>
          <a:stretch/>
        </p:blipFill>
        <p:spPr>
          <a:xfrm>
            <a:off x="1020828" y="4978525"/>
            <a:ext cx="4156852" cy="55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1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02D6-4E52-42D9-8B9A-2447C115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BC663-82AA-4968-87EC-A7E3E41B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DF645-2FEE-4A4C-96E8-6A1101C4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84" y="843753"/>
            <a:ext cx="5126031" cy="533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0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4401-F0ED-4C05-83D1-72C0627C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87B7-D273-4306-9A9C-8AB962D83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7789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2C1D-2189-4314-A51E-F9C2C9CF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35B8-8CB0-4CD4-9D73-3C059196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en-US" sz="6600" b="1" dirty="0">
              <a:solidFill>
                <a:srgbClr val="4472C4">
                  <a:lumMod val="75000"/>
                </a:srgbClr>
              </a:solidFill>
            </a:endParaRPr>
          </a:p>
          <a:p>
            <a:pPr marL="0" lvl="0" indent="0" algn="ctr">
              <a:buNone/>
            </a:pPr>
            <a:r>
              <a:rPr lang="en-US" sz="6600" b="1" dirty="0">
                <a:solidFill>
                  <a:srgbClr val="4472C4">
                    <a:lumMod val="75000"/>
                  </a:srgbClr>
                </a:solidFill>
              </a:rPr>
              <a:t>3Q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0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9480-AF21-4461-80D4-F53CBE97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is virtual private network (VPN)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4493F8-6092-45C5-8311-FC8713B23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6216" y="2702256"/>
            <a:ext cx="4466038" cy="263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5966D4-E293-479F-9333-D176B352F8EB}"/>
              </a:ext>
            </a:extLst>
          </p:cNvPr>
          <p:cNvSpPr txBox="1"/>
          <p:nvPr/>
        </p:nvSpPr>
        <p:spPr>
          <a:xfrm>
            <a:off x="6499748" y="2658417"/>
            <a:ext cx="4854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000000"/>
                </a:solidFill>
              </a:rPr>
              <a:t>connect remote sites or users together. Instead of using a dedicated connection such as leased line, a VPN uses “virtual” connections routed though the internet.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074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82F7-75E6-4CB4-A7DE-1EE2D2BA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VPN Types (1)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FD42C8-6E6F-43A7-A613-8C5D33F1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7253"/>
            <a:ext cx="7140559" cy="3642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406BFD-737E-47B6-890D-7DEDB42BDC70}"/>
              </a:ext>
            </a:extLst>
          </p:cNvPr>
          <p:cNvSpPr txBox="1"/>
          <p:nvPr/>
        </p:nvSpPr>
        <p:spPr>
          <a:xfrm>
            <a:off x="4763070" y="1429078"/>
            <a:ext cx="238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Remote-access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839EA-1035-446B-8514-885D4364B484}"/>
              </a:ext>
            </a:extLst>
          </p:cNvPr>
          <p:cNvSpPr txBox="1"/>
          <p:nvPr/>
        </p:nvSpPr>
        <p:spPr>
          <a:xfrm>
            <a:off x="8830101" y="2736502"/>
            <a:ext cx="2770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cs typeface="Arial" panose="020B0604020202020204" pitchFamily="34" charset="0"/>
              </a:rPr>
              <a:t>single remote network device to intranet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699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8EDF-200C-4787-901D-421FF315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VPN Types (2)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064D90-C4C2-474F-94A7-5F7DE2A5F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417" y="2259809"/>
            <a:ext cx="7120041" cy="3668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6E59C7-7CEB-464A-9639-8F77A905193A}"/>
              </a:ext>
            </a:extLst>
          </p:cNvPr>
          <p:cNvSpPr txBox="1"/>
          <p:nvPr/>
        </p:nvSpPr>
        <p:spPr>
          <a:xfrm>
            <a:off x="5147480" y="1429078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cs typeface="Arial" panose="020B0604020202020204" pitchFamily="34" charset="0"/>
              </a:rPr>
              <a:t>Site-to-site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D2F4B-699E-4939-AE95-954E05CD2AC8}"/>
              </a:ext>
            </a:extLst>
          </p:cNvPr>
          <p:cNvSpPr txBox="1"/>
          <p:nvPr/>
        </p:nvSpPr>
        <p:spPr>
          <a:xfrm>
            <a:off x="8720581" y="2860310"/>
            <a:ext cx="2867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cs typeface="Arial" panose="020B0604020202020204" pitchFamily="34" charset="0"/>
              </a:rPr>
              <a:t>connect multiple fixed sites over a public network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111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AEC2-3A6D-4045-9E28-EF885537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VPN Components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D367A4-2C0C-419F-8E0C-C93B19702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879" y="1869742"/>
            <a:ext cx="6574241" cy="4225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66A69C-9331-4F5B-80CC-449AB9DC10CB}"/>
              </a:ext>
            </a:extLst>
          </p:cNvPr>
          <p:cNvSpPr/>
          <p:nvPr/>
        </p:nvSpPr>
        <p:spPr>
          <a:xfrm>
            <a:off x="2920621" y="1978925"/>
            <a:ext cx="2101755" cy="21972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E4CC4-9A10-4EF7-A344-334786718008}"/>
              </a:ext>
            </a:extLst>
          </p:cNvPr>
          <p:cNvSpPr txBox="1"/>
          <p:nvPr/>
        </p:nvSpPr>
        <p:spPr>
          <a:xfrm>
            <a:off x="1280757" y="3077570"/>
            <a:ext cx="1727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focus</a:t>
            </a:r>
          </a:p>
        </p:txBody>
      </p:sp>
    </p:spTree>
    <p:extLst>
      <p:ext uri="{BB962C8B-B14F-4D97-AF65-F5344CB8AC3E}">
        <p14:creationId xmlns:p14="http://schemas.microsoft.com/office/powerpoint/2010/main" val="121385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41E4-8E82-4F44-B008-D548A739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Tunneling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A474A5-CADE-4CA9-9BDC-259129022327}"/>
              </a:ext>
            </a:extLst>
          </p:cNvPr>
          <p:cNvGrpSpPr>
            <a:grpSpLocks/>
          </p:cNvGrpSpPr>
          <p:nvPr/>
        </p:nvGrpSpPr>
        <p:grpSpPr bwMode="auto">
          <a:xfrm>
            <a:off x="629242" y="2748400"/>
            <a:ext cx="6286500" cy="1838325"/>
            <a:chOff x="1260" y="3420"/>
            <a:chExt cx="9900" cy="28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98F105-1319-4A14-9496-4756F1102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0" y="3420"/>
              <a:ext cx="9900" cy="2895"/>
              <a:chOff x="540" y="2601"/>
              <a:chExt cx="9900" cy="2895"/>
            </a:xfrm>
          </p:grpSpPr>
          <p:sp>
            <p:nvSpPr>
              <p:cNvPr id="7" name="Cloud">
                <a:extLst>
                  <a:ext uri="{FF2B5EF4-FFF2-40B4-BE49-F238E27FC236}">
                    <a16:creationId xmlns:a16="http://schemas.microsoft.com/office/drawing/2014/main" id="{C0D85375-2029-4567-BA96-A8901B47E47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1950" y="2601"/>
                <a:ext cx="6690" cy="289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0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49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0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0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50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2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BE7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3424AD-A8DA-4303-9B02-FA8D35EF5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3696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1300">
                    <a:cs typeface="Times New Roman" panose="02020603050405020304" pitchFamily="18" charset="0"/>
                  </a:rPr>
                  <a:t>A</a:t>
                </a:r>
                <a:endParaRPr lang="en-US" altLang="en-US" sz="1200"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2CF433F-8615-4DD8-BDBE-8D7E9A354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" y="3156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1300">
                    <a:cs typeface="Times New Roman" panose="02020603050405020304" pitchFamily="18" charset="0"/>
                  </a:rPr>
                  <a:t>C</a:t>
                </a:r>
                <a:endParaRPr lang="en-US" altLang="en-US" sz="1200"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944AE0-9BB0-4BD7-A7B5-2CA67C8A6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4320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1300">
                    <a:cs typeface="Times New Roman" panose="02020603050405020304" pitchFamily="18" charset="0"/>
                  </a:rPr>
                  <a:t>D</a:t>
                </a:r>
                <a:endParaRPr lang="en-US" altLang="en-US" sz="1200"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C40D1F-7D89-4CBA-86A7-A5891FBAD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240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1300">
                    <a:cs typeface="Times New Roman" panose="02020603050405020304" pitchFamily="18" charset="0"/>
                  </a:rPr>
                  <a:t>E</a:t>
                </a:r>
                <a:endParaRPr lang="en-US" altLang="en-US" sz="1200"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1A166B-3E62-48EA-8F6F-833D34EF5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0" y="4296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1300" dirty="0">
                    <a:cs typeface="Times New Roman" panose="02020603050405020304" pitchFamily="18" charset="0"/>
                  </a:rPr>
                  <a:t>F</a:t>
                </a:r>
                <a:endParaRPr lang="en-US" altLang="en-US" sz="1200" dirty="0"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8252F0-8F65-455A-A495-B3713B24C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0" y="3156"/>
                <a:ext cx="540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1300">
                    <a:cs typeface="Times New Roman" panose="02020603050405020304" pitchFamily="18" charset="0"/>
                  </a:rPr>
                  <a:t>G</a:t>
                </a:r>
                <a:endParaRPr lang="en-US" altLang="en-US" sz="1200"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7F3992-471C-408A-BDF1-6BCE38112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0" y="3516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1300">
                    <a:cs typeface="Times New Roman" panose="02020603050405020304" pitchFamily="18" charset="0"/>
                  </a:rPr>
                  <a:t>H</a:t>
                </a:r>
                <a:endParaRPr lang="en-US" altLang="en-US" sz="1200"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B1B617-6652-4953-98ED-83C6E57E2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0" y="3516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1300">
                    <a:cs typeface="Times New Roman" panose="02020603050405020304" pitchFamily="18" charset="0"/>
                  </a:rPr>
                  <a:t>I</a:t>
                </a:r>
                <a:endParaRPr lang="en-US" altLang="en-US" sz="1200"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16" name="Line 33">
                <a:extLst>
                  <a:ext uri="{FF2B5EF4-FFF2-40B4-BE49-F238E27FC236}">
                    <a16:creationId xmlns:a16="http://schemas.microsoft.com/office/drawing/2014/main" id="{446B62D4-2482-43C3-BAAB-6E952EA8B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0" y="396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Line 32">
                <a:extLst>
                  <a:ext uri="{FF2B5EF4-FFF2-40B4-BE49-F238E27FC236}">
                    <a16:creationId xmlns:a16="http://schemas.microsoft.com/office/drawing/2014/main" id="{B273BFF2-B991-419A-B091-F3D576CEE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0" y="3420"/>
                <a:ext cx="90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Line 31">
                <a:extLst>
                  <a:ext uri="{FF2B5EF4-FFF2-40B4-BE49-F238E27FC236}">
                    <a16:creationId xmlns:a16="http://schemas.microsoft.com/office/drawing/2014/main" id="{31DF2A99-3E5D-4606-9734-9A290F985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20" y="3780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69499BAA-AD76-41C8-9D55-F759F518F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0" y="3420"/>
                <a:ext cx="108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Line 29">
                <a:extLst>
                  <a:ext uri="{FF2B5EF4-FFF2-40B4-BE49-F238E27FC236}">
                    <a16:creationId xmlns:a16="http://schemas.microsoft.com/office/drawing/2014/main" id="{204364E1-EDB6-4FF0-941D-E9020C1CC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600"/>
                <a:ext cx="360" cy="720"/>
              </a:xfrm>
              <a:prstGeom prst="line">
                <a:avLst/>
              </a:prstGeom>
              <a:noFill/>
              <a:ln w="762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Line 28">
                <a:extLst>
                  <a:ext uri="{FF2B5EF4-FFF2-40B4-BE49-F238E27FC236}">
                    <a16:creationId xmlns:a16="http://schemas.microsoft.com/office/drawing/2014/main" id="{2EDC331E-DD0B-41B5-99B5-0276DFF02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0" y="3780"/>
                <a:ext cx="540" cy="540"/>
              </a:xfrm>
              <a:prstGeom prst="line">
                <a:avLst/>
              </a:prstGeom>
              <a:noFill/>
              <a:ln w="762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Line 27">
                <a:extLst>
                  <a:ext uri="{FF2B5EF4-FFF2-40B4-BE49-F238E27FC236}">
                    <a16:creationId xmlns:a16="http://schemas.microsoft.com/office/drawing/2014/main" id="{01ADC045-E67A-4BD7-A111-E66F679F7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3780"/>
                <a:ext cx="720" cy="720"/>
              </a:xfrm>
              <a:prstGeom prst="line">
                <a:avLst/>
              </a:prstGeom>
              <a:noFill/>
              <a:ln w="762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4D38EC73-83CB-4613-B8F8-0BE6CBBEA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0" y="3420"/>
                <a:ext cx="720" cy="900"/>
              </a:xfrm>
              <a:prstGeom prst="line">
                <a:avLst/>
              </a:prstGeom>
              <a:noFill/>
              <a:ln w="762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878D9C-1AA9-434F-8EF9-C8D402555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450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1300">
                  <a:cs typeface="Times New Roman" panose="02020603050405020304" pitchFamily="18" charset="0"/>
                </a:rPr>
                <a:t>B</a:t>
              </a:r>
              <a:endParaRPr lang="en-US" altLang="en-US" sz="1200">
                <a:cs typeface="Times New Roman" panose="02020603050405020304" pitchFamily="18" charset="0"/>
              </a:endParaRPr>
            </a:p>
            <a:p>
              <a:pPr eaLnBrk="0" hangingPunct="0"/>
              <a:endParaRPr lang="en-US" altLang="en-US"/>
            </a:p>
          </p:txBody>
        </p:sp>
      </p:grpSp>
      <p:sp>
        <p:nvSpPr>
          <p:cNvPr id="24" name="Line 22">
            <a:extLst>
              <a:ext uri="{FF2B5EF4-FFF2-40B4-BE49-F238E27FC236}">
                <a16:creationId xmlns:a16="http://schemas.microsoft.com/office/drawing/2014/main" id="{D5F8569B-4923-4A5F-A656-3EB6F35960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313" y="3815230"/>
            <a:ext cx="11430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55">
            <a:extLst>
              <a:ext uri="{FF2B5EF4-FFF2-40B4-BE49-F238E27FC236}">
                <a16:creationId xmlns:a16="http://schemas.microsoft.com/office/drawing/2014/main" id="{95CAC06A-3A1A-42E5-A94A-88696DE7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82" y="4860102"/>
            <a:ext cx="1047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dirty="0">
                <a:cs typeface="Times New Roman" panose="02020603050405020304" pitchFamily="18" charset="0"/>
              </a:rPr>
              <a:t>Tunnel</a:t>
            </a:r>
            <a:endParaRPr lang="en-US" altLang="en-US" sz="1500" b="1" dirty="0"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66EFA-CF62-4C2D-8C49-DB6F9690CC18}"/>
              </a:ext>
            </a:extLst>
          </p:cNvPr>
          <p:cNvSpPr txBox="1"/>
          <p:nvPr/>
        </p:nvSpPr>
        <p:spPr>
          <a:xfrm>
            <a:off x="7005980" y="2274779"/>
            <a:ext cx="50439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</a:rPr>
              <a:t>Tunneling is the transmission of data intended for use only within a private, usually corporate network through a public network in such a way that the routing nodes in the public network are unaware that the transmission is part of a private network.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185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04B7-A429-4BB4-B909-7741777D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VPN Tunneling Protocols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A166-C766-4802-A687-608361C6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Layer 2 tunneling protocols</a:t>
            </a:r>
          </a:p>
          <a:p>
            <a:pPr lvl="1"/>
            <a:r>
              <a:rPr lang="en-US" altLang="en-US" dirty="0"/>
              <a:t>PPTP, L2F, L2TP</a:t>
            </a:r>
          </a:p>
          <a:p>
            <a:r>
              <a:rPr lang="en-US" altLang="en-US" dirty="0"/>
              <a:t>Layer 3 tunneling protocols</a:t>
            </a:r>
          </a:p>
          <a:p>
            <a:pPr lvl="1"/>
            <a:r>
              <a:rPr lang="en-US" altLang="en-US" dirty="0" err="1"/>
              <a:t>Ipsec</a:t>
            </a:r>
            <a:endParaRPr lang="en-US" altLang="en-US" dirty="0"/>
          </a:p>
          <a:p>
            <a:r>
              <a:rPr lang="en-US" altLang="en-US" dirty="0"/>
              <a:t>Label switching protocol</a:t>
            </a:r>
          </a:p>
          <a:p>
            <a:pPr lvl="1"/>
            <a:r>
              <a:rPr lang="en-US" altLang="en-US" dirty="0"/>
              <a:t>MPLS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0E2920B-24F9-497F-AE84-20EEE4F67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304" y="2881482"/>
            <a:ext cx="2895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Payload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46995F2-2A9A-4A61-A239-77AE00072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304" y="4248955"/>
            <a:ext cx="2895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Payload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1130571-6906-4BD7-B173-C99413A17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304" y="2881482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Original IP</a:t>
            </a:r>
          </a:p>
          <a:p>
            <a:pPr algn="ctr"/>
            <a:r>
              <a:rPr lang="en-US" altLang="en-US" dirty="0"/>
              <a:t> Header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45442C07-BA04-43B0-BE46-13E2DA926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304" y="4253082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New IP</a:t>
            </a:r>
          </a:p>
          <a:p>
            <a:pPr algn="ctr"/>
            <a:r>
              <a:rPr lang="en-US" altLang="en-US" dirty="0"/>
              <a:t> Header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A4466CC1-E740-40E9-91ED-133070718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304" y="4253082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Original IP</a:t>
            </a:r>
          </a:p>
          <a:p>
            <a:pPr algn="ctr"/>
            <a:r>
              <a:rPr lang="en-US" altLang="en-US" dirty="0"/>
              <a:t> Header</a:t>
            </a:r>
          </a:p>
        </p:txBody>
      </p:sp>
      <p:sp>
        <p:nvSpPr>
          <p:cNvPr id="9" name="Line 19">
            <a:extLst>
              <a:ext uri="{FF2B5EF4-FFF2-40B4-BE49-F238E27FC236}">
                <a16:creationId xmlns:a16="http://schemas.microsoft.com/office/drawing/2014/main" id="{5DD6622F-CDDB-4B0D-9485-AFE45121E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304" y="371968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22">
            <a:extLst>
              <a:ext uri="{FF2B5EF4-FFF2-40B4-BE49-F238E27FC236}">
                <a16:creationId xmlns:a16="http://schemas.microsoft.com/office/drawing/2014/main" id="{ED19E782-B536-4237-938B-A3A0A8834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304" y="3795882"/>
            <a:ext cx="6858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83D1-22D0-49EF-80C5-364D9064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Experimental requirements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53AF3A-3025-4D8C-8876-5FFB2F484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251" y="2372478"/>
            <a:ext cx="6766680" cy="3157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FDEAD-E340-4937-9A0E-61D97AB2A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10" y="1570166"/>
            <a:ext cx="3411750" cy="897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D18408-8653-422E-AC36-A4025AB0A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566" y="5105532"/>
            <a:ext cx="3156969" cy="814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D38DAD-7456-45F8-A3AF-54FE769A1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099" y="5137132"/>
            <a:ext cx="3846826" cy="7862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DE7D5C-A691-46E4-88B0-893C97B4D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471" y="2018893"/>
            <a:ext cx="4041771" cy="7862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21A243-06AE-4D44-B4CD-C4EFAF9A41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2050" y="2805154"/>
            <a:ext cx="3411750" cy="785394"/>
          </a:xfrm>
          <a:prstGeom prst="rect">
            <a:avLst/>
          </a:prstGeom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1EB9D31-ACA1-4FA8-A37B-18A591247025}"/>
              </a:ext>
            </a:extLst>
          </p:cNvPr>
          <p:cNvCxnSpPr/>
          <p:nvPr/>
        </p:nvCxnSpPr>
        <p:spPr>
          <a:xfrm flipV="1">
            <a:off x="4880591" y="3031292"/>
            <a:ext cx="2967825" cy="267006"/>
          </a:xfrm>
          <a:prstGeom prst="curvedConnector3">
            <a:avLst>
              <a:gd name="adj1" fmla="val -483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2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3ED8-0BB5-447E-BDCC-4CB15188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4903E-57FF-44FA-90D7-65C1134C1532}"/>
              </a:ext>
            </a:extLst>
          </p:cNvPr>
          <p:cNvSpPr txBox="1"/>
          <p:nvPr/>
        </p:nvSpPr>
        <p:spPr>
          <a:xfrm>
            <a:off x="937813" y="2090172"/>
            <a:ext cx="103163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搭建如图所示拓扑，路由，</a:t>
            </a:r>
            <a:r>
              <a:rPr lang="en-US" altLang="zh-CN" sz="2400" dirty="0"/>
              <a:t>ARP</a:t>
            </a:r>
            <a:r>
              <a:rPr lang="zh-CN" altLang="en-US" sz="2400" dirty="0"/>
              <a:t>可以由实验四中程序实现，不允许手工配置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实现简单的</a:t>
            </a:r>
            <a:r>
              <a:rPr lang="en-US" altLang="zh-CN" sz="2400" dirty="0"/>
              <a:t>VPN</a:t>
            </a:r>
            <a:r>
              <a:rPr lang="zh-CN" altLang="en-US" sz="2400" dirty="0"/>
              <a:t>接入程序，使得</a:t>
            </a:r>
            <a:r>
              <a:rPr lang="en-US" altLang="zh-CN" sz="2400" dirty="0"/>
              <a:t>PC1</a:t>
            </a:r>
            <a:r>
              <a:rPr lang="zh-CN" altLang="en-US" sz="2400" dirty="0"/>
              <a:t>可以</a:t>
            </a:r>
            <a:r>
              <a:rPr lang="en-US" altLang="zh-CN" sz="2400" dirty="0"/>
              <a:t>Ping</a:t>
            </a:r>
            <a:r>
              <a:rPr lang="zh-CN" altLang="en-US" sz="2400" dirty="0"/>
              <a:t>通</a:t>
            </a:r>
            <a:r>
              <a:rPr lang="en-US" altLang="zh-CN" sz="2400" dirty="0"/>
              <a:t>PC2 (ping</a:t>
            </a:r>
            <a:r>
              <a:rPr lang="zh-CN" altLang="en-US" sz="2400" dirty="0"/>
              <a:t>程序可以使用系统自带</a:t>
            </a:r>
            <a:r>
              <a:rPr lang="en-US" altLang="zh-CN" sz="2400" dirty="0"/>
              <a:t>ping</a:t>
            </a:r>
            <a:r>
              <a:rPr lang="zh-CN" altLang="en-US" sz="2400" dirty="0"/>
              <a:t>程序，或者实验</a:t>
            </a:r>
            <a:r>
              <a:rPr lang="en-US" altLang="zh-CN" sz="2400" dirty="0"/>
              <a:t>2</a:t>
            </a:r>
            <a:r>
              <a:rPr lang="zh-CN" altLang="en-US" sz="2400" dirty="0"/>
              <a:t>中实现的</a:t>
            </a:r>
            <a:r>
              <a:rPr lang="en-US" altLang="zh-CN" sz="2400" dirty="0"/>
              <a:t>ping</a:t>
            </a:r>
            <a:r>
              <a:rPr lang="zh-CN" altLang="en-US" sz="2400" dirty="0"/>
              <a:t>程序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将你的实现与已有的标准实现（如</a:t>
            </a:r>
            <a:r>
              <a:rPr lang="en-US" altLang="zh-CN" sz="2400" dirty="0"/>
              <a:t>PPTP</a:t>
            </a:r>
            <a:r>
              <a:rPr lang="zh-CN" altLang="en-US" sz="2400" dirty="0"/>
              <a:t>）进行比较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2739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293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VPN Design, implementation and analysis</vt:lpstr>
      <vt:lpstr>What is virtual private network (VPN)</vt:lpstr>
      <vt:lpstr>VPN Types (1)</vt:lpstr>
      <vt:lpstr>VPN Types (2)</vt:lpstr>
      <vt:lpstr>VPN Components </vt:lpstr>
      <vt:lpstr>Tunneling</vt:lpstr>
      <vt:lpstr>VPN Tunneling Protocols</vt:lpstr>
      <vt:lpstr>Experimental requirements </vt:lpstr>
      <vt:lpstr>PowerPoint Presentation</vt:lpstr>
      <vt:lpstr>IP In IP VPN 实现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 Design, implementation and analysis</dc:title>
  <dc:creator>Yang Wen-zheng</dc:creator>
  <cp:lastModifiedBy>Yang Wen-zheng</cp:lastModifiedBy>
  <cp:revision>14</cp:revision>
  <dcterms:created xsi:type="dcterms:W3CDTF">2019-05-15T15:37:32Z</dcterms:created>
  <dcterms:modified xsi:type="dcterms:W3CDTF">2019-05-15T19:35:51Z</dcterms:modified>
</cp:coreProperties>
</file>