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313" r:id="rId4"/>
    <p:sldId id="363" r:id="rId5"/>
    <p:sldId id="364" r:id="rId6"/>
    <p:sldId id="365" r:id="rId7"/>
    <p:sldId id="292" r:id="rId8"/>
    <p:sldId id="366" r:id="rId9"/>
    <p:sldId id="367" r:id="rId10"/>
    <p:sldId id="368" r:id="rId11"/>
    <p:sldId id="369" r:id="rId12"/>
    <p:sldId id="375" r:id="rId13"/>
    <p:sldId id="370" r:id="rId14"/>
    <p:sldId id="371" r:id="rId15"/>
    <p:sldId id="372" r:id="rId16"/>
    <p:sldId id="373" r:id="rId17"/>
    <p:sldId id="374" r:id="rId18"/>
    <p:sldId id="377" r:id="rId19"/>
    <p:sldId id="376" r:id="rId20"/>
    <p:sldId id="278" r:id="rId21"/>
  </p:sldIdLst>
  <p:sldSz cx="9144000" cy="5143500" type="screen16x9"/>
  <p:notesSz cx="6858000" cy="9144000"/>
  <p:embeddedFontLst>
    <p:embeddedFont>
      <p:font typeface="Abel" panose="02010600030101010101" charset="0"/>
      <p:regular r:id="rId23"/>
    </p:embeddedFont>
    <p:embeddedFont>
      <p:font typeface="Cambria Math" panose="02040503050406030204" pitchFamily="18" charset="0"/>
      <p:regular r:id="rId24"/>
    </p:embeddedFont>
    <p:embeddedFont>
      <p:font typeface="Roboto Slab" panose="02010600030101010101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69160112@qq.com" initials="5" lastIdx="1" clrIdx="0">
    <p:extLst>
      <p:ext uri="{19B8F6BF-5375-455C-9EA6-DF929625EA0E}">
        <p15:presenceInfo xmlns:p15="http://schemas.microsoft.com/office/powerpoint/2012/main" userId="be7671ce88dd68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65722-7FAA-49DD-B9A8-8542C81C2D5F}">
  <a:tblStyle styleId="{16065722-7FAA-49DD-B9A8-8542C81C2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1:46:42.81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17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00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966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87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2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54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56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576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91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9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00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5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88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82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91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64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顺序暂定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19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245870" y="1773152"/>
            <a:ext cx="6652260" cy="1597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</a:rPr>
              <a:t>TCP</a:t>
            </a:r>
            <a:r>
              <a:rPr lang="zh-CN" altLang="en-US" sz="2800" dirty="0">
                <a:solidFill>
                  <a:schemeClr val="tx1"/>
                </a:solidFill>
              </a:rPr>
              <a:t>协议的拥塞控制机制观察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DCE9267-FA60-41E6-9F4E-1C6107F8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09136"/>
              </p:ext>
            </p:extLst>
          </p:nvPr>
        </p:nvGraphicFramePr>
        <p:xfrm>
          <a:off x="2913049" y="260716"/>
          <a:ext cx="2999140" cy="4848756"/>
        </p:xfrm>
        <a:graphic>
          <a:graphicData uri="http://schemas.openxmlformats.org/drawingml/2006/table">
            <a:tbl>
              <a:tblPr firstRow="1" bandRow="1">
                <a:tableStyleId>{16065722-7FAA-49DD-B9A8-8542C81C2D5F}</a:tableStyleId>
              </a:tblPr>
              <a:tblGrid>
                <a:gridCol w="1499570">
                  <a:extLst>
                    <a:ext uri="{9D8B030D-6E8A-4147-A177-3AD203B41FA5}">
                      <a16:colId xmlns:a16="http://schemas.microsoft.com/office/drawing/2014/main" val="4165081383"/>
                    </a:ext>
                  </a:extLst>
                </a:gridCol>
                <a:gridCol w="1499570">
                  <a:extLst>
                    <a:ext uri="{9D8B030D-6E8A-4147-A177-3AD203B41FA5}">
                      <a16:colId xmlns:a16="http://schemas.microsoft.com/office/drawing/2014/main" val="324787315"/>
                    </a:ext>
                  </a:extLst>
                </a:gridCol>
              </a:tblGrid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sender</a:t>
                      </a:r>
                      <a:endParaRPr lang="zh-CN" altLang="en-US" sz="2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receiver</a:t>
                      </a:r>
                      <a:endParaRPr lang="zh-CN" altLang="en-US" sz="2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299838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923978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408722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102189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739214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477857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526450"/>
                  </a:ext>
                </a:extLst>
              </a:tr>
              <a:tr h="576320">
                <a:tc>
                  <a:txBody>
                    <a:bodyPr/>
                    <a:lstStyle/>
                    <a:p>
                      <a:pPr algn="l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846134"/>
                  </a:ext>
                </a:extLst>
              </a:tr>
            </a:tbl>
          </a:graphicData>
        </a:graphic>
      </p:graphicFrame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7754065" y="4709659"/>
            <a:ext cx="897557" cy="492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10</a:t>
            </a:fld>
            <a:endParaRPr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D7E2D1A-681F-4E21-87EF-27103F827530}"/>
              </a:ext>
            </a:extLst>
          </p:cNvPr>
          <p:cNvCxnSpPr>
            <a:cxnSpLocks/>
          </p:cNvCxnSpPr>
          <p:nvPr/>
        </p:nvCxnSpPr>
        <p:spPr>
          <a:xfrm flipH="1" flipV="1">
            <a:off x="3265200" y="1231721"/>
            <a:ext cx="2313408" cy="11707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C97195-4EF9-4D69-B912-013E2711570D}"/>
              </a:ext>
            </a:extLst>
          </p:cNvPr>
          <p:cNvCxnSpPr>
            <a:cxnSpLocks/>
          </p:cNvCxnSpPr>
          <p:nvPr/>
        </p:nvCxnSpPr>
        <p:spPr>
          <a:xfrm flipH="1" flipV="1">
            <a:off x="3265200" y="3043348"/>
            <a:ext cx="2313408" cy="17361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497684-4CBA-4D54-B68B-979C5F7CB73B}"/>
              </a:ext>
            </a:extLst>
          </p:cNvPr>
          <p:cNvSpPr txBox="1"/>
          <p:nvPr/>
        </p:nvSpPr>
        <p:spPr>
          <a:xfrm>
            <a:off x="4378784" y="1104713"/>
            <a:ext cx="93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ack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B24ED3-B706-4C92-8450-1BFD542B909E}"/>
              </a:ext>
            </a:extLst>
          </p:cNvPr>
          <p:cNvSpPr txBox="1"/>
          <p:nvPr/>
        </p:nvSpPr>
        <p:spPr>
          <a:xfrm>
            <a:off x="4384700" y="3359559"/>
            <a:ext cx="93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ack</a:t>
            </a:r>
            <a:endParaRPr lang="zh-CN" altLang="en-US" sz="16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5A0D38-3F89-4E20-989C-953AAAAC33DC}"/>
              </a:ext>
            </a:extLst>
          </p:cNvPr>
          <p:cNvCxnSpPr>
            <a:cxnSpLocks/>
          </p:cNvCxnSpPr>
          <p:nvPr/>
        </p:nvCxnSpPr>
        <p:spPr>
          <a:xfrm>
            <a:off x="1947596" y="1609472"/>
            <a:ext cx="4320000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3847DCA-B4C2-4E88-8518-7093A47B0673}"/>
              </a:ext>
            </a:extLst>
          </p:cNvPr>
          <p:cNvCxnSpPr>
            <a:cxnSpLocks/>
          </p:cNvCxnSpPr>
          <p:nvPr/>
        </p:nvCxnSpPr>
        <p:spPr>
          <a:xfrm>
            <a:off x="1947677" y="4381472"/>
            <a:ext cx="4320000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1060A5D-90ED-486F-9DA6-9C9FAB6544FE}"/>
              </a:ext>
            </a:extLst>
          </p:cNvPr>
          <p:cNvCxnSpPr>
            <a:cxnSpLocks/>
          </p:cNvCxnSpPr>
          <p:nvPr/>
        </p:nvCxnSpPr>
        <p:spPr>
          <a:xfrm>
            <a:off x="2101022" y="1609472"/>
            <a:ext cx="0" cy="277200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A4753812-1A35-4512-9170-35EFEC70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28" y="977707"/>
            <a:ext cx="1695537" cy="25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CAF18E1-54C4-4B6E-BF67-FFC0138AEEE3}"/>
                  </a:ext>
                </a:extLst>
              </p:cNvPr>
              <p:cNvSpPr txBox="1"/>
              <p:nvPr/>
            </p:nvSpPr>
            <p:spPr>
              <a:xfrm>
                <a:off x="328067" y="2571750"/>
                <a:ext cx="16195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𝑎𝑤𝑛𝑑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	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CAF18E1-54C4-4B6E-BF67-FFC0138A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7" y="2571750"/>
                <a:ext cx="161952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3E4AE8C3-31DA-4809-BC59-475EE5D6A8A2}"/>
              </a:ext>
            </a:extLst>
          </p:cNvPr>
          <p:cNvSpPr/>
          <p:nvPr/>
        </p:nvSpPr>
        <p:spPr>
          <a:xfrm>
            <a:off x="1416971" y="2571750"/>
            <a:ext cx="272219" cy="471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C4F5E7D-BF22-4D9E-9ADA-657200F48C20}"/>
              </a:ext>
            </a:extLst>
          </p:cNvPr>
          <p:cNvCxnSpPr/>
          <p:nvPr/>
        </p:nvCxnSpPr>
        <p:spPr>
          <a:xfrm>
            <a:off x="6681045" y="891348"/>
            <a:ext cx="0" cy="394959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D0BEC4F-6B4E-4977-A8E8-91E14AD98C44}"/>
              </a:ext>
            </a:extLst>
          </p:cNvPr>
          <p:cNvSpPr txBox="1"/>
          <p:nvPr/>
        </p:nvSpPr>
        <p:spPr>
          <a:xfrm>
            <a:off x="6724211" y="2402473"/>
            <a:ext cx="157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Time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16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7754065" y="4709659"/>
            <a:ext cx="897557" cy="492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11</a:t>
            </a:fld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8BE8BE-8956-4BF8-B9BF-175160D1E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9864"/>
              </p:ext>
            </p:extLst>
          </p:nvPr>
        </p:nvGraphicFramePr>
        <p:xfrm>
          <a:off x="2913049" y="260716"/>
          <a:ext cx="2999140" cy="4848756"/>
        </p:xfrm>
        <a:graphic>
          <a:graphicData uri="http://schemas.openxmlformats.org/drawingml/2006/table">
            <a:tbl>
              <a:tblPr firstRow="1" bandRow="1">
                <a:tableStyleId>{16065722-7FAA-49DD-B9A8-8542C81C2D5F}</a:tableStyleId>
              </a:tblPr>
              <a:tblGrid>
                <a:gridCol w="1499570">
                  <a:extLst>
                    <a:ext uri="{9D8B030D-6E8A-4147-A177-3AD203B41FA5}">
                      <a16:colId xmlns:a16="http://schemas.microsoft.com/office/drawing/2014/main" val="4165081383"/>
                    </a:ext>
                  </a:extLst>
                </a:gridCol>
                <a:gridCol w="1499570">
                  <a:extLst>
                    <a:ext uri="{9D8B030D-6E8A-4147-A177-3AD203B41FA5}">
                      <a16:colId xmlns:a16="http://schemas.microsoft.com/office/drawing/2014/main" val="324787315"/>
                    </a:ext>
                  </a:extLst>
                </a:gridCol>
              </a:tblGrid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sender</a:t>
                      </a:r>
                      <a:endParaRPr lang="zh-CN" altLang="en-US" sz="2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receiver</a:t>
                      </a:r>
                      <a:endParaRPr lang="zh-CN" altLang="en-US" sz="2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299838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923978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408722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102189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739214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477857"/>
                  </a:ext>
                </a:extLst>
              </a:tr>
              <a:tr h="610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526450"/>
                  </a:ext>
                </a:extLst>
              </a:tr>
              <a:tr h="576320">
                <a:tc>
                  <a:txBody>
                    <a:bodyPr/>
                    <a:lstStyle/>
                    <a:p>
                      <a:pPr algn="l"/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84613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9497684-4CBA-4D54-B68B-979C5F7CB73B}"/>
              </a:ext>
            </a:extLst>
          </p:cNvPr>
          <p:cNvSpPr txBox="1"/>
          <p:nvPr/>
        </p:nvSpPr>
        <p:spPr>
          <a:xfrm>
            <a:off x="4378784" y="1104713"/>
            <a:ext cx="93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ack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B24ED3-B706-4C92-8450-1BFD542B909E}"/>
              </a:ext>
            </a:extLst>
          </p:cNvPr>
          <p:cNvSpPr txBox="1"/>
          <p:nvPr/>
        </p:nvSpPr>
        <p:spPr>
          <a:xfrm>
            <a:off x="4384700" y="3359559"/>
            <a:ext cx="93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ack</a:t>
            </a:r>
            <a:endParaRPr lang="zh-CN" altLang="en-US" sz="16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4753812-1A35-4512-9170-35EFEC70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28" y="977707"/>
            <a:ext cx="1695537" cy="25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CAF18E1-54C4-4B6E-BF67-FFC0138AEEE3}"/>
                  </a:ext>
                </a:extLst>
              </p:cNvPr>
              <p:cNvSpPr txBox="1"/>
              <p:nvPr/>
            </p:nvSpPr>
            <p:spPr>
              <a:xfrm>
                <a:off x="328067" y="2571750"/>
                <a:ext cx="1619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𝑐𝑤𝑛𝑑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CAF18E1-54C4-4B6E-BF67-FFC0138A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7" y="2571750"/>
                <a:ext cx="16195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A9B59B-9399-44ED-A6B6-F435E5143A28}"/>
              </a:ext>
            </a:extLst>
          </p:cNvPr>
          <p:cNvCxnSpPr/>
          <p:nvPr/>
        </p:nvCxnSpPr>
        <p:spPr>
          <a:xfrm>
            <a:off x="6681045" y="891348"/>
            <a:ext cx="0" cy="394959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5AB04B-C4A9-4402-ADFC-8ACCA41EEB46}"/>
              </a:ext>
            </a:extLst>
          </p:cNvPr>
          <p:cNvSpPr txBox="1"/>
          <p:nvPr/>
        </p:nvSpPr>
        <p:spPr>
          <a:xfrm>
            <a:off x="6724211" y="2402473"/>
            <a:ext cx="157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Time</a:t>
            </a:r>
            <a:endParaRPr lang="zh-CN" altLang="en-US" sz="3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35D15DF-E6EF-4DD4-8268-9F60E366D82A}"/>
              </a:ext>
            </a:extLst>
          </p:cNvPr>
          <p:cNvSpPr/>
          <p:nvPr/>
        </p:nvSpPr>
        <p:spPr>
          <a:xfrm>
            <a:off x="5296620" y="4665016"/>
            <a:ext cx="897557" cy="318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362F1B-27BF-4457-9950-190DB5046C3F}"/>
              </a:ext>
            </a:extLst>
          </p:cNvPr>
          <p:cNvCxnSpPr>
            <a:cxnSpLocks/>
          </p:cNvCxnSpPr>
          <p:nvPr/>
        </p:nvCxnSpPr>
        <p:spPr>
          <a:xfrm flipH="1" flipV="1">
            <a:off x="3265200" y="1231721"/>
            <a:ext cx="2313408" cy="11707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96495A-786D-4A8D-819B-7FCD899D483B}"/>
              </a:ext>
            </a:extLst>
          </p:cNvPr>
          <p:cNvCxnSpPr>
            <a:cxnSpLocks/>
          </p:cNvCxnSpPr>
          <p:nvPr/>
        </p:nvCxnSpPr>
        <p:spPr>
          <a:xfrm flipH="1" flipV="1">
            <a:off x="3265200" y="3043348"/>
            <a:ext cx="2313408" cy="17361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F5529C-405D-4688-894D-6F1223048DF6}"/>
              </a:ext>
            </a:extLst>
          </p:cNvPr>
          <p:cNvCxnSpPr>
            <a:cxnSpLocks/>
          </p:cNvCxnSpPr>
          <p:nvPr/>
        </p:nvCxnSpPr>
        <p:spPr>
          <a:xfrm>
            <a:off x="1947596" y="1609472"/>
            <a:ext cx="4320000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CE025F5-FF1C-4685-AAE5-6D506C5D9179}"/>
              </a:ext>
            </a:extLst>
          </p:cNvPr>
          <p:cNvCxnSpPr>
            <a:cxnSpLocks/>
          </p:cNvCxnSpPr>
          <p:nvPr/>
        </p:nvCxnSpPr>
        <p:spPr>
          <a:xfrm>
            <a:off x="1947677" y="4381472"/>
            <a:ext cx="4320000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671FC6-AC09-4E70-9C15-3873D3BBB550}"/>
              </a:ext>
            </a:extLst>
          </p:cNvPr>
          <p:cNvCxnSpPr>
            <a:cxnSpLocks/>
          </p:cNvCxnSpPr>
          <p:nvPr/>
        </p:nvCxnSpPr>
        <p:spPr>
          <a:xfrm>
            <a:off x="2101022" y="1609472"/>
            <a:ext cx="0" cy="277200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052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Result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12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02438C-D9A1-495E-86F7-12A8A15D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04" y="1211392"/>
            <a:ext cx="5026591" cy="376994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703DC58-13A1-44D2-BA43-4ECF8995C791}"/>
              </a:ext>
            </a:extLst>
          </p:cNvPr>
          <p:cNvCxnSpPr/>
          <p:nvPr/>
        </p:nvCxnSpPr>
        <p:spPr>
          <a:xfrm>
            <a:off x="1572997" y="4101514"/>
            <a:ext cx="1263407" cy="132623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B401CDF-8748-4A9E-99E9-32B7CA54584D}"/>
              </a:ext>
            </a:extLst>
          </p:cNvPr>
          <p:cNvSpPr txBox="1"/>
          <p:nvPr/>
        </p:nvSpPr>
        <p:spPr>
          <a:xfrm>
            <a:off x="322969" y="3880131"/>
            <a:ext cx="119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Dup Ack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TCP Congestion Control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13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176;p16">
            <a:extLst>
              <a:ext uri="{FF2B5EF4-FFF2-40B4-BE49-F238E27FC236}">
                <a16:creationId xmlns:a16="http://schemas.microsoft.com/office/drawing/2014/main" id="{9FFDA499-042C-471B-8205-B3A5F73AA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Some things that may help you 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9A6DEE-09A1-484D-A746-8CA54EC1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9" y="2045172"/>
            <a:ext cx="7492941" cy="20451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2CAF15-7680-430C-AC10-AFDF1C8779A5}"/>
              </a:ext>
            </a:extLst>
          </p:cNvPr>
          <p:cNvSpPr/>
          <p:nvPr/>
        </p:nvSpPr>
        <p:spPr>
          <a:xfrm>
            <a:off x="1256426" y="3081738"/>
            <a:ext cx="5793527" cy="53049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2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TCP Congestion Control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14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176;p16">
            <a:extLst>
              <a:ext uri="{FF2B5EF4-FFF2-40B4-BE49-F238E27FC236}">
                <a16:creationId xmlns:a16="http://schemas.microsoft.com/office/drawing/2014/main" id="{9FFDA499-042C-471B-8205-B3A5F73AA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Some things that may help you 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EF65C-19F4-4C5C-AD9A-9013DB9C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93" y="1912988"/>
            <a:ext cx="2916222" cy="3175543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041851-2C7A-4F5C-91E8-420D7307EED1}"/>
              </a:ext>
            </a:extLst>
          </p:cNvPr>
          <p:cNvSpPr/>
          <p:nvPr/>
        </p:nvSpPr>
        <p:spPr>
          <a:xfrm>
            <a:off x="4572000" y="3936807"/>
            <a:ext cx="1137765" cy="26524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5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6EB85E-A030-407C-B141-F85B8513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075"/>
            <a:ext cx="9144000" cy="4959350"/>
          </a:xfrm>
          <a:prstGeom prst="rect">
            <a:avLst/>
          </a:prstGeom>
        </p:spPr>
      </p:pic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15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037925-BB4A-4582-89ED-07A862709C3A}"/>
              </a:ext>
            </a:extLst>
          </p:cNvPr>
          <p:cNvSpPr/>
          <p:nvPr/>
        </p:nvSpPr>
        <p:spPr>
          <a:xfrm>
            <a:off x="2903744" y="1413862"/>
            <a:ext cx="1214546" cy="25439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1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041851-2C7A-4F5C-91E8-420D7307EED1}"/>
              </a:ext>
            </a:extLst>
          </p:cNvPr>
          <p:cNvSpPr/>
          <p:nvPr/>
        </p:nvSpPr>
        <p:spPr>
          <a:xfrm>
            <a:off x="4572000" y="3936807"/>
            <a:ext cx="1137765" cy="26524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FAADE-51B8-49B1-B264-3C364ADE9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CFF8117-6AE5-4988-858E-25D14486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FDF383-5153-4247-96B7-4EED9B65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075"/>
            <a:ext cx="9144000" cy="495935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CADB0E-3D71-43CD-BD86-6FE4D8C9F476}"/>
              </a:ext>
            </a:extLst>
          </p:cNvPr>
          <p:cNvSpPr/>
          <p:nvPr/>
        </p:nvSpPr>
        <p:spPr>
          <a:xfrm>
            <a:off x="2927617" y="1490703"/>
            <a:ext cx="868296" cy="307361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17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041851-2C7A-4F5C-91E8-420D7307EED1}"/>
              </a:ext>
            </a:extLst>
          </p:cNvPr>
          <p:cNvSpPr/>
          <p:nvPr/>
        </p:nvSpPr>
        <p:spPr>
          <a:xfrm>
            <a:off x="4572000" y="3936807"/>
            <a:ext cx="1137765" cy="26524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FAADE-51B8-49B1-B264-3C364ADE9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CFF8117-6AE5-4988-858E-25D14486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FDF383-5153-4247-96B7-4EED9B65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075"/>
            <a:ext cx="9144000" cy="495935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CADB0E-3D71-43CD-BD86-6FE4D8C9F476}"/>
              </a:ext>
            </a:extLst>
          </p:cNvPr>
          <p:cNvSpPr/>
          <p:nvPr/>
        </p:nvSpPr>
        <p:spPr>
          <a:xfrm>
            <a:off x="2927617" y="1490703"/>
            <a:ext cx="868296" cy="307361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0982AF-BF43-4B8D-A763-E1BE28D9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44475"/>
            <a:ext cx="9144000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TCP Congestion Control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18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176;p16">
            <a:extLst>
              <a:ext uri="{FF2B5EF4-FFF2-40B4-BE49-F238E27FC236}">
                <a16:creationId xmlns:a16="http://schemas.microsoft.com/office/drawing/2014/main" id="{9FFDA499-042C-471B-8205-B3A5F73AA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Tips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Programming language</a:t>
            </a:r>
          </a:p>
          <a:p>
            <a:pPr lvl="2">
              <a:buClrTx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C, C++, Python,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Matlab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anything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Figure out the whole algorithm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Search the Internet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Looking forward to better ideas…</a:t>
            </a:r>
          </a:p>
        </p:txBody>
      </p:sp>
    </p:spTree>
    <p:extLst>
      <p:ext uri="{BB962C8B-B14F-4D97-AF65-F5344CB8AC3E}">
        <p14:creationId xmlns:p14="http://schemas.microsoft.com/office/powerpoint/2010/main" val="415906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B39394B-11A2-4E08-840E-3E50E4CC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92" y="361836"/>
            <a:ext cx="7106015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Hello!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I am Fang Yuchu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You can contact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fangyuchu@qq.com</a:t>
            </a:r>
          </a:p>
        </p:txBody>
      </p:sp>
      <p:pic>
        <p:nvPicPr>
          <p:cNvPr id="157" name="Google Shape;157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20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 dirty="0">
              <a:solidFill>
                <a:schemeClr val="tx1"/>
              </a:solidFill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Congratulations!!!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2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One last simple experiment!!!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1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1732C2-99A8-4286-A7F3-CFC200BF196F}"/>
              </a:ext>
            </a:extLst>
          </p:cNvPr>
          <p:cNvCxnSpPr/>
          <p:nvPr/>
        </p:nvCxnSpPr>
        <p:spPr>
          <a:xfrm>
            <a:off x="3392353" y="2429093"/>
            <a:ext cx="140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9B49D69-E4CA-46F4-BACD-2F46DC5E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7" y="83761"/>
            <a:ext cx="3826185" cy="482939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C81507-05A3-434D-AD45-CBC47B49E5AB}"/>
              </a:ext>
            </a:extLst>
          </p:cNvPr>
          <p:cNvSpPr/>
          <p:nvPr/>
        </p:nvSpPr>
        <p:spPr>
          <a:xfrm>
            <a:off x="2778101" y="328067"/>
            <a:ext cx="3566858" cy="20451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One last simple experiment!!!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1732C2-99A8-4286-A7F3-CFC200BF196F}"/>
              </a:ext>
            </a:extLst>
          </p:cNvPr>
          <p:cNvCxnSpPr/>
          <p:nvPr/>
        </p:nvCxnSpPr>
        <p:spPr>
          <a:xfrm>
            <a:off x="3392353" y="2429093"/>
            <a:ext cx="140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TCP Congestion Control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7</a:t>
            </a:fld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76;p16">
                <a:extLst>
                  <a:ext uri="{FF2B5EF4-FFF2-40B4-BE49-F238E27FC236}">
                    <a16:creationId xmlns:a16="http://schemas.microsoft.com/office/drawing/2014/main" id="{9FFDA499-042C-471B-8205-B3A5F73AA2C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14425" y="1316095"/>
                <a:ext cx="6915300" cy="3303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Flow and Congestion Control</a:t>
                </a:r>
              </a:p>
              <a:p>
                <a:pPr lvl="1">
                  <a:spcBef>
                    <a:spcPts val="600"/>
                  </a:spcBef>
                  <a:buClrTx/>
                </a:pPr>
                <a:r>
                  <a:rPr lang="en-US" sz="2000" dirty="0">
                    <a:solidFill>
                      <a:schemeClr val="tx1"/>
                    </a:solidFill>
                  </a:rPr>
                  <a:t>TCP Flow Control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TCP Congestion Control</a:t>
                </a:r>
              </a:p>
              <a:p>
                <a:pPr lvl="1">
                  <a:spcBef>
                    <a:spcPts val="600"/>
                  </a:spcBef>
                  <a:buClrTx/>
                </a:pPr>
                <a:r>
                  <a:rPr lang="en-US" sz="2000" dirty="0">
                    <a:solidFill>
                      <a:schemeClr val="tx1"/>
                    </a:solidFill>
                  </a:rPr>
                  <a:t>TCP Flow Control </a:t>
                </a:r>
                <a:r>
                  <a:rPr 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receive window(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𝑟𝑤𝑛𝑑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spcBef>
                    <a:spcPts val="600"/>
                  </a:spcBef>
                  <a:buClrTx/>
                </a:pPr>
                <a:r>
                  <a:rPr 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TCP Congestion Control congestion window(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𝑐𝑤𝑛𝑑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Allowed Window(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𝑎𝑤𝑛𝑑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𝑎𝑤𝑛𝑑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𝑐𝑤𝑛𝑑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𝑟𝑤𝑛𝑑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1">
                  <a:spcBef>
                    <a:spcPts val="60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176;p16">
                <a:extLst>
                  <a:ext uri="{FF2B5EF4-FFF2-40B4-BE49-F238E27FC236}">
                    <a16:creationId xmlns:a16="http://schemas.microsoft.com/office/drawing/2014/main" id="{9FFDA499-042C-471B-8205-B3A5F73AA2C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4425" y="1316095"/>
                <a:ext cx="6915300" cy="330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AA9198D-7202-4063-B22C-BC6120D82B69}"/>
              </a:ext>
            </a:extLst>
          </p:cNvPr>
          <p:cNvCxnSpPr>
            <a:cxnSpLocks/>
          </p:cNvCxnSpPr>
          <p:nvPr/>
        </p:nvCxnSpPr>
        <p:spPr>
          <a:xfrm>
            <a:off x="4287691" y="3748342"/>
            <a:ext cx="63613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F8963A7-50C9-43AA-A96F-F18C0B61159E}"/>
              </a:ext>
            </a:extLst>
          </p:cNvPr>
          <p:cNvSpPr txBox="1"/>
          <p:nvPr/>
        </p:nvSpPr>
        <p:spPr>
          <a:xfrm>
            <a:off x="3721394" y="4118344"/>
            <a:ext cx="253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usually very big</a:t>
            </a:r>
            <a:endParaRPr lang="zh-CN" altLang="en-US" sz="2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9BD98B-8D84-4E45-88D7-849CACCF0253}"/>
              </a:ext>
            </a:extLst>
          </p:cNvPr>
          <p:cNvCxnSpPr/>
          <p:nvPr/>
        </p:nvCxnSpPr>
        <p:spPr>
          <a:xfrm>
            <a:off x="4605757" y="3806456"/>
            <a:ext cx="0" cy="389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TCP Congestion Control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8</a:t>
            </a:fld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76;p16">
                <a:extLst>
                  <a:ext uri="{FF2B5EF4-FFF2-40B4-BE49-F238E27FC236}">
                    <a16:creationId xmlns:a16="http://schemas.microsoft.com/office/drawing/2014/main" id="{9FFDA499-042C-471B-8205-B3A5F73AA2C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14425" y="1316095"/>
                <a:ext cx="6915300" cy="3303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Allowed Window(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𝑎𝑤𝑛𝑑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buClrTx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in reality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𝑎𝑤𝑛𝑑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𝑐𝑤𝑛𝑑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𝑛𝑢𝑚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𝑜𝑓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𝑝𝑎𝑐𝑘𝑒𝑡𝑠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𝑛𝑜𝑡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𝑎𝑐𝑘𝑛𝑜𝑤𝑙𝑒𝑑𝑔𝑒𝑑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Google Shape;176;p16">
                <a:extLst>
                  <a:ext uri="{FF2B5EF4-FFF2-40B4-BE49-F238E27FC236}">
                    <a16:creationId xmlns:a16="http://schemas.microsoft.com/office/drawing/2014/main" id="{9FFDA499-042C-471B-8205-B3A5F73AA2C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4425" y="1316095"/>
                <a:ext cx="6915300" cy="330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0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TCP Congestion Control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9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176;p16">
            <a:extLst>
              <a:ext uri="{FF2B5EF4-FFF2-40B4-BE49-F238E27FC236}">
                <a16:creationId xmlns:a16="http://schemas.microsoft.com/office/drawing/2014/main" id="{9FFDA499-042C-471B-8205-B3A5F73AA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Experiment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One idea:</a:t>
            </a:r>
          </a:p>
          <a:p>
            <a:pPr lvl="2">
              <a:buClrTx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Try to count the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max_num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of unacknowledged packets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Where to capture the packets?</a:t>
            </a:r>
          </a:p>
          <a:p>
            <a:pPr lvl="2">
              <a:buClrTx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Sender? Receiver?</a:t>
            </a:r>
          </a:p>
          <a:p>
            <a:pPr lvl="2">
              <a:buClrTx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Ex. Capture packets when uploading a file.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7773424-52A1-40D6-A5B3-16A3C1DC54CF}"/>
              </a:ext>
            </a:extLst>
          </p:cNvPr>
          <p:cNvSpPr/>
          <p:nvPr/>
        </p:nvSpPr>
        <p:spPr>
          <a:xfrm>
            <a:off x="2519835" y="2750180"/>
            <a:ext cx="746876" cy="355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F2A2317-116F-483B-B746-1A02540E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80" y="3422913"/>
            <a:ext cx="6709240" cy="13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257</Words>
  <Application>Microsoft Office PowerPoint</Application>
  <PresentationFormat>全屏显示(16:9)</PresentationFormat>
  <Paragraphs>98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Roboto Slab</vt:lpstr>
      <vt:lpstr>Cambria Math</vt:lpstr>
      <vt:lpstr>宋体</vt:lpstr>
      <vt:lpstr>Abel</vt:lpstr>
      <vt:lpstr>Wingdings</vt:lpstr>
      <vt:lpstr>Arial</vt:lpstr>
      <vt:lpstr>York template</vt:lpstr>
      <vt:lpstr>TCP协议的拥塞控制机制观察</vt:lpstr>
      <vt:lpstr>Hello!</vt:lpstr>
      <vt:lpstr> Congratulations!!!</vt:lpstr>
      <vt:lpstr> One last simple experiment!!!</vt:lpstr>
      <vt:lpstr>PowerPoint 演示文稿</vt:lpstr>
      <vt:lpstr> One last simple experiment!!!</vt:lpstr>
      <vt:lpstr>TCP Congestion Control</vt:lpstr>
      <vt:lpstr>TCP Congestion Control</vt:lpstr>
      <vt:lpstr>TCP Congestion Control</vt:lpstr>
      <vt:lpstr>PowerPoint 演示文稿</vt:lpstr>
      <vt:lpstr>PowerPoint 演示文稿</vt:lpstr>
      <vt:lpstr>Result</vt:lpstr>
      <vt:lpstr>TCP Congestion Control</vt:lpstr>
      <vt:lpstr>TCP Congestion Control</vt:lpstr>
      <vt:lpstr>PowerPoint 演示文稿</vt:lpstr>
      <vt:lpstr>PowerPoint 演示文稿</vt:lpstr>
      <vt:lpstr>PowerPoint 演示文稿</vt:lpstr>
      <vt:lpstr>TCP Congestion Control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Light-weighted convolution neural network for mobile devices</dc:title>
  <dc:creator>VictorFang</dc:creator>
  <cp:lastModifiedBy>569160112@qq.com</cp:lastModifiedBy>
  <cp:revision>178</cp:revision>
  <dcterms:modified xsi:type="dcterms:W3CDTF">2019-05-29T17:57:23Z</dcterms:modified>
</cp:coreProperties>
</file>