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11" r:id="rId3"/>
    <p:sldId id="312" r:id="rId4"/>
    <p:sldId id="313" r:id="rId5"/>
    <p:sldId id="319" r:id="rId6"/>
    <p:sldId id="316" r:id="rId7"/>
    <p:sldId id="317" r:id="rId8"/>
    <p:sldId id="318" r:id="rId9"/>
    <p:sldId id="314" r:id="rId10"/>
    <p:sldId id="31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99"/>
    <a:srgbClr val="FFCC00"/>
    <a:srgbClr val="33CCFF"/>
    <a:srgbClr val="66CCFF"/>
    <a:srgbClr val="CCFFCC"/>
    <a:srgbClr val="CCFF66"/>
    <a:srgbClr val="FF99CC"/>
    <a:srgbClr val="FF66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26" autoAdjust="0"/>
  </p:normalViewPr>
  <p:slideViewPr>
    <p:cSldViewPr snapToGrid="0">
      <p:cViewPr varScale="1">
        <p:scale>
          <a:sx n="76" d="100"/>
          <a:sy n="76" d="100"/>
        </p:scale>
        <p:origin x="9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2DEB0-9E3E-4894-B589-AADC61D1B870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F5B8-9BEC-4161-BE5D-8C66C05E7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5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4F5B8-9BEC-4161-BE5D-8C66C05E75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8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4F5B8-9BEC-4161-BE5D-8C66C05E75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8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3C87DEDB-4BBB-B747-8000-0D41584D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94AC475-9291-674A-B3DC-7AB5CEF1624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4638739-C2DB-664E-9732-040E73FA10E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7" name="Picture 11" descr="NJU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11033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36C4256-D8E6-EA44-BDDE-40A48618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7585A5B-6D96-E84D-B898-35FC0A661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575C26-76B4-124B-90D4-D35F0509D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9563" y="6215063"/>
            <a:ext cx="9334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5AFF-4D96-42D7-9298-406DC8549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B6F5A-E34E-4A10-9505-928EA29F7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24F8-0B60-4A9C-9547-F5BAF1CB7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0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5143-A7C3-44E1-B5B5-9A2828A62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ECFDE-72F4-4D8F-BB73-7FC5D840D6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6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4ED26-4C96-4049-A4F4-EEC27E786F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8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79C6D-BC0F-49F1-9213-45C0A3342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4E1F0-E457-4288-9863-8884F7466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953C4-961F-414B-8B57-B11C1D38D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D7385-A2A1-414A-A517-ACC382775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0C62D-A067-4D7A-8CD6-B82EEAF34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225001-B063-5348-BA4D-48658DCA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B06CD3-B31C-4445-875C-E4294697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0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>
            <a:extLst>
              <a:ext uri="{FF2B5EF4-FFF2-40B4-BE49-F238E27FC236}">
                <a16:creationId xmlns:a16="http://schemas.microsoft.com/office/drawing/2014/main" id="{8569AAFF-C7BC-4448-B006-6039F4C76E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F27CC3B7-A714-6B4A-BCED-C8D71E8DDA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F70BF21A-2EE5-B84F-AC91-DF095CCAB0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1506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2BB71D-FE86-4516-83A7-B32BAEDFA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638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27" r:id="rId1"/>
    <p:sldLayoutId id="2147485617" r:id="rId2"/>
    <p:sldLayoutId id="2147485618" r:id="rId3"/>
    <p:sldLayoutId id="2147485619" r:id="rId4"/>
    <p:sldLayoutId id="2147485620" r:id="rId5"/>
    <p:sldLayoutId id="2147485621" r:id="rId6"/>
    <p:sldLayoutId id="2147485622" r:id="rId7"/>
    <p:sldLayoutId id="2147485623" r:id="rId8"/>
    <p:sldLayoutId id="2147485624" r:id="rId9"/>
    <p:sldLayoutId id="2147485625" r:id="rId10"/>
    <p:sldLayoutId id="214748562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  <a:cs typeface="宋体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ao.cc/tutorials/13635" TargetMode="External"/><Relationship Id="rId2" Type="http://schemas.openxmlformats.org/officeDocument/2006/relationships/hyperlink" Target="https://moda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ruml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958804019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助教：王国新 李贵银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2019.10.17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+mj-ea"/>
              </a:rPr>
              <a:t>实验二</a:t>
            </a:r>
            <a:r>
              <a:rPr lang="en-US" altLang="zh-CN" sz="3600" dirty="0" smtClean="0">
                <a:latin typeface="+mj-ea"/>
              </a:rPr>
              <a:t>:</a:t>
            </a:r>
            <a:r>
              <a:rPr lang="zh-CN" altLang="en-US" sz="3600" dirty="0" smtClean="0">
                <a:latin typeface="+mj-ea"/>
              </a:rPr>
              <a:t>软件设计与图形建模</a:t>
            </a:r>
            <a:endParaRPr lang="zh-CN" altLang="en-US" sz="3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52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设计（</a:t>
            </a:r>
            <a:r>
              <a:rPr lang="en-US" altLang="zh-CN" dirty="0"/>
              <a:t>4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设计图、页面跳转关系正确，包含基本的功能点；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设计图整洁、美观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/>
              <a:t>UML</a:t>
            </a:r>
            <a:r>
              <a:rPr lang="zh-CN" altLang="en-US" dirty="0"/>
              <a:t>建模（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852488" lvl="2" indent="-447675"/>
            <a:r>
              <a:rPr lang="zh-CN" altLang="en-US" sz="2400" dirty="0" smtClean="0"/>
              <a:t>活动图</a:t>
            </a:r>
            <a:r>
              <a:rPr lang="zh-CN" altLang="en-US" sz="2400" dirty="0" smtClean="0"/>
              <a:t>和顺序图</a:t>
            </a:r>
            <a:r>
              <a:rPr lang="zh-CN" altLang="en-US" sz="2400" dirty="0" smtClean="0"/>
              <a:t>绘制完整、准确；</a:t>
            </a:r>
            <a:endParaRPr lang="en-US" altLang="zh-CN" sz="2400" dirty="0" smtClean="0"/>
          </a:p>
          <a:p>
            <a:pPr marL="852488" lvl="2" indent="-447675"/>
            <a:r>
              <a:rPr lang="zh-CN" altLang="en-US" sz="2400" dirty="0" smtClean="0"/>
              <a:t>绘图的美观；</a:t>
            </a:r>
            <a:endParaRPr lang="en-US" sz="2400" dirty="0"/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实验报告（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52488" lvl="2" indent="-447675"/>
            <a:r>
              <a:rPr lang="zh-CN" altLang="en-US" sz="2400" dirty="0"/>
              <a:t>实验</a:t>
            </a:r>
            <a:r>
              <a:rPr lang="zh-CN" altLang="en-US" sz="2400" dirty="0" smtClean="0"/>
              <a:t>报告排版格式；</a:t>
            </a:r>
            <a:endParaRPr lang="en-US" altLang="zh-CN" sz="2400" dirty="0" smtClean="0"/>
          </a:p>
          <a:p>
            <a:pPr marL="852488" lvl="2" indent="-447675"/>
            <a:r>
              <a:rPr lang="zh-CN" altLang="en-US" sz="2400" dirty="0" smtClean="0"/>
              <a:t>对所绘制图形有必要的说明。</a:t>
            </a:r>
            <a:endParaRPr lang="en-US" sz="2400" dirty="0"/>
          </a:p>
          <a:p>
            <a:pPr lvl="1"/>
            <a:endParaRPr lang="en-US" altLang="zh-CN" dirty="0"/>
          </a:p>
          <a:p>
            <a:pPr marL="449262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06560" cy="43926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了解和熟悉软件设计工具“墨刀”、“</a:t>
            </a:r>
            <a:r>
              <a:rPr lang="en-US" altLang="zh-CN" dirty="0" err="1" smtClean="0"/>
              <a:t>StarUML</a:t>
            </a:r>
            <a:r>
              <a:rPr lang="zh-CN" altLang="en-US" dirty="0" smtClean="0"/>
              <a:t>”的使用；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针对工业</a:t>
            </a:r>
            <a:r>
              <a:rPr lang="en-US" altLang="zh-CN" dirty="0" smtClean="0"/>
              <a:t>App</a:t>
            </a:r>
            <a:r>
              <a:rPr lang="zh-CN" altLang="en-US" dirty="0"/>
              <a:t>分级</a:t>
            </a:r>
            <a:r>
              <a:rPr lang="zh-CN" altLang="en-US" dirty="0" smtClean="0"/>
              <a:t>系统，根据</a:t>
            </a:r>
            <a:r>
              <a:rPr lang="zh-CN" altLang="en-US" dirty="0"/>
              <a:t>分配到的功能，绘制</a:t>
            </a:r>
            <a:r>
              <a:rPr lang="en-US" altLang="zh-CN" dirty="0"/>
              <a:t>Web</a:t>
            </a:r>
            <a:r>
              <a:rPr lang="zh-CN" altLang="en-US" dirty="0"/>
              <a:t>页面和</a:t>
            </a:r>
            <a:r>
              <a:rPr lang="en-US" altLang="zh-CN" dirty="0"/>
              <a:t>UML</a:t>
            </a:r>
            <a:r>
              <a:rPr lang="zh-CN" altLang="en-US" dirty="0"/>
              <a:t>图；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完成实验报告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1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功能点划分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功能点划分：</a:t>
            </a:r>
            <a:endParaRPr lang="en-US" altLang="zh-CN" dirty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r>
              <a:rPr lang="zh-CN" altLang="en-US" dirty="0" smtClean="0"/>
              <a:t>帐户管理（包括注册、登陆、</a:t>
            </a:r>
            <a:r>
              <a:rPr lang="zh-CN" altLang="en-US" noProof="1" smtClean="0"/>
              <a:t>访问权限、处理权限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r>
              <a:rPr lang="zh-CN" altLang="en-US" dirty="0" smtClean="0"/>
              <a:t>工业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分级申请（企业）</a:t>
            </a:r>
            <a:endParaRPr lang="en-US" altLang="zh-CN" dirty="0" smtClean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r>
              <a:rPr lang="zh-CN" altLang="en-US" dirty="0" smtClean="0"/>
              <a:t>工业</a:t>
            </a:r>
            <a:r>
              <a:rPr lang="en-US" altLang="zh-CN" dirty="0"/>
              <a:t>App</a:t>
            </a:r>
            <a:r>
              <a:rPr lang="zh-CN" altLang="en-US" dirty="0"/>
              <a:t>分级审核（专家）</a:t>
            </a:r>
            <a:endParaRPr lang="en-US" altLang="zh-CN" dirty="0"/>
          </a:p>
          <a:p>
            <a:pPr marL="906462" lvl="1" indent="-457200">
              <a:buSzPct val="70000"/>
              <a:buFont typeface="+mj-lt"/>
              <a:buAutoNum type="arabicPeriod"/>
              <a:defRPr/>
            </a:pPr>
            <a:endParaRPr lang="en-US" altLang="zh-CN" dirty="0"/>
          </a:p>
          <a:p>
            <a:pPr marL="449262" lvl="1" indent="0">
              <a:buSzPct val="70000"/>
              <a:buNone/>
              <a:defRPr/>
            </a:pPr>
            <a:r>
              <a:rPr lang="zh-CN" altLang="en-US" dirty="0"/>
              <a:t>其中学号尾号为单数的同学完成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449262" lvl="1" indent="0">
              <a:buSzPct val="70000"/>
              <a:buNone/>
              <a:defRPr/>
            </a:pPr>
            <a:r>
              <a:rPr lang="zh-CN" altLang="en-US" dirty="0"/>
              <a:t>学号尾号为双数的同学完成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8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第一部分：软件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/>
              <a:t>根据分得的功能点，使用“墨刀”绘制</a:t>
            </a:r>
            <a:r>
              <a:rPr lang="en-US" altLang="zh-CN" dirty="0"/>
              <a:t>web</a:t>
            </a:r>
            <a:r>
              <a:rPr lang="zh-CN" altLang="en-US" dirty="0"/>
              <a:t>页面，将设计后的每个页面的截图放在实验报告中，并附上说明。</a:t>
            </a:r>
            <a:endParaRPr lang="en-US" altLang="zh-CN" dirty="0"/>
          </a:p>
          <a:p>
            <a:pPr lvl="1"/>
            <a:r>
              <a:rPr lang="zh-CN" altLang="en-US" dirty="0"/>
              <a:t>建立页面间的跳转关系，用“墨刀”导出工作流（工具自动生成的</a:t>
            </a:r>
            <a:r>
              <a:rPr lang="en-US" altLang="zh-CN" dirty="0" err="1"/>
              <a:t>png</a:t>
            </a:r>
            <a:r>
              <a:rPr lang="zh-CN" altLang="en-US" dirty="0" smtClean="0"/>
              <a:t>文件），</a:t>
            </a:r>
            <a:r>
              <a:rPr lang="zh-CN" altLang="en-US" dirty="0"/>
              <a:t>并插入到实验报告，附上说明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部分：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zh-CN" altLang="en-US" dirty="0"/>
              <a:t>根据分得的功能</a:t>
            </a:r>
            <a:r>
              <a:rPr lang="zh-CN" altLang="en-US" dirty="0" smtClean="0"/>
              <a:t>点，绘制</a:t>
            </a:r>
            <a:r>
              <a:rPr lang="zh-CN" altLang="en-US" b="1" dirty="0" smtClean="0">
                <a:solidFill>
                  <a:srgbClr val="FF0000"/>
                </a:solidFill>
              </a:rPr>
              <a:t>活动图</a:t>
            </a:r>
            <a:r>
              <a:rPr lang="en-US" altLang="zh-CN" dirty="0" smtClean="0"/>
              <a:t>(Activity Diagram</a:t>
            </a:r>
            <a:r>
              <a:rPr lang="en-US" altLang="zh-CN" dirty="0"/>
              <a:t>)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顺序图</a:t>
            </a:r>
            <a:r>
              <a:rPr lang="en-US" altLang="zh-CN" dirty="0" smtClean="0"/>
              <a:t>(Sequence </a:t>
            </a:r>
            <a:r>
              <a:rPr lang="en-US" altLang="zh-CN" dirty="0"/>
              <a:t>Diagram) </a:t>
            </a:r>
            <a:r>
              <a:rPr lang="zh-CN" altLang="en-US" dirty="0" smtClean="0"/>
              <a:t>，截图放</a:t>
            </a:r>
            <a:r>
              <a:rPr lang="zh-CN" altLang="en-US" dirty="0"/>
              <a:t>在实验报告中</a:t>
            </a:r>
            <a:r>
              <a:rPr lang="zh-CN" altLang="en-US" dirty="0" smtClean="0"/>
              <a:t>，并附上</a:t>
            </a:r>
            <a:r>
              <a:rPr lang="zh-CN" altLang="en-US" dirty="0"/>
              <a:t>说明。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“墨刀”</a:t>
            </a:r>
            <a:r>
              <a:rPr lang="en-US" dirty="0">
                <a:hlinkClick r:id="rId2"/>
              </a:rPr>
              <a:t> https://</a:t>
            </a:r>
            <a:r>
              <a:rPr lang="en-US" dirty="0" smtClean="0">
                <a:hlinkClick r:id="rId2"/>
              </a:rPr>
              <a:t>modao.cc</a:t>
            </a:r>
            <a:endParaRPr lang="en-US" altLang="zh-CN" dirty="0"/>
          </a:p>
          <a:p>
            <a:pPr lvl="1"/>
            <a:r>
              <a:rPr lang="zh-CN" altLang="en-US" dirty="0" smtClean="0"/>
              <a:t>“墨刀”教程 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https://modao.cc/tutorials/13635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StarUML</a:t>
            </a:r>
            <a:r>
              <a:rPr lang="en-US" altLang="zh-CN" dirty="0" smtClean="0"/>
              <a:t> </a:t>
            </a:r>
            <a:r>
              <a:rPr lang="en-US" dirty="0">
                <a:hlinkClick r:id="rId4"/>
              </a:rPr>
              <a:t>http://staruml.io/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4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Part1.</a:t>
            </a:r>
            <a:r>
              <a:rPr lang="zh-CN" altLang="en-US" dirty="0" smtClean="0"/>
              <a:t> </a:t>
            </a:r>
            <a:r>
              <a:rPr lang="en-US" dirty="0" smtClean="0"/>
              <a:t>UI 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“墨刀”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" y="1568163"/>
            <a:ext cx="9143510" cy="44668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1379" y="2003230"/>
            <a:ext cx="1083733" cy="403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092200" y="3555963"/>
            <a:ext cx="959497" cy="584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4644" y="4148669"/>
            <a:ext cx="1252828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“拖拽”建立页面间跳转关系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470" y="5716588"/>
            <a:ext cx="1810002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创建的“页面”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4682066" y="4639733"/>
            <a:ext cx="2302933" cy="1891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7081" y="4828868"/>
            <a:ext cx="161290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“拖拽”选取合适的页面组件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39642" y="1565076"/>
            <a:ext cx="328083" cy="23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53818" y="1800570"/>
            <a:ext cx="1890182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点击“工作流”</a:t>
            </a:r>
            <a:r>
              <a:rPr lang="zh-CN" altLang="en-US" sz="1400" dirty="0" smtClean="0">
                <a:solidFill>
                  <a:schemeClr val="bg1"/>
                </a:solidFill>
              </a:rPr>
              <a:t>导出完整交互流图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Part1.</a:t>
            </a:r>
            <a:r>
              <a:rPr lang="zh-CN" altLang="en-US" dirty="0"/>
              <a:t> </a:t>
            </a:r>
            <a:r>
              <a:rPr lang="en-US" dirty="0"/>
              <a:t>UI </a:t>
            </a:r>
            <a:r>
              <a:rPr lang="zh-CN" altLang="en-US" dirty="0"/>
              <a:t>设计</a:t>
            </a:r>
            <a:r>
              <a:rPr lang="en-US" altLang="zh-CN" dirty="0"/>
              <a:t>——</a:t>
            </a:r>
            <a:r>
              <a:rPr lang="zh-CN" altLang="en-US" dirty="0"/>
              <a:t>“墨刀”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484313"/>
            <a:ext cx="9144000" cy="447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718335"/>
            <a:ext cx="328083" cy="23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318029" y="1718335"/>
            <a:ext cx="144991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导入已设置的跳转关系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8043" y="1488212"/>
            <a:ext cx="328083" cy="235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7124760" y="1727605"/>
            <a:ext cx="159385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将交互流图导出成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png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5970062" cy="576262"/>
          </a:xfrm>
        </p:spPr>
        <p:txBody>
          <a:bodyPr/>
          <a:lstStyle/>
          <a:p>
            <a:r>
              <a:rPr lang="en-US" altLang="zh-CN" dirty="0" smtClean="0"/>
              <a:t>Part2.</a:t>
            </a:r>
            <a:r>
              <a:rPr lang="zh-CN" altLang="en-US" dirty="0" smtClean="0"/>
              <a:t>图形化建模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StarUML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9772"/>
            <a:ext cx="9146585" cy="485912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2226365" y="3379304"/>
            <a:ext cx="1423284" cy="79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2226365" y="2871745"/>
            <a:ext cx="1423284" cy="795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3978765" y="2541143"/>
            <a:ext cx="95899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顺序</a:t>
            </a:r>
            <a:r>
              <a:rPr lang="zh-CN" altLang="en-US" sz="1800" dirty="0" smtClean="0">
                <a:solidFill>
                  <a:schemeClr val="bg1"/>
                </a:solidFill>
              </a:rPr>
              <a:t>图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8764" y="3379304"/>
            <a:ext cx="958995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活动图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提交要求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报告；</a:t>
            </a:r>
            <a:endParaRPr lang="en-US" altLang="zh-CN" dirty="0"/>
          </a:p>
          <a:p>
            <a:pPr lvl="1"/>
            <a:r>
              <a:rPr lang="zh-CN" altLang="en-US" dirty="0"/>
              <a:t>“墨刀”导出的工作流（</a:t>
            </a:r>
            <a:r>
              <a:rPr lang="en-US" altLang="zh-CN" dirty="0" err="1"/>
              <a:t>png</a:t>
            </a:r>
            <a:r>
              <a:rPr lang="zh-CN" altLang="en-US" dirty="0"/>
              <a:t>文件</a:t>
            </a:r>
            <a:r>
              <a:rPr lang="zh-CN" altLang="en-US" dirty="0" smtClean="0"/>
              <a:t>）；</a:t>
            </a:r>
            <a:endParaRPr lang="en-US" altLang="zh-CN" dirty="0"/>
          </a:p>
          <a:p>
            <a:pPr lvl="1"/>
            <a:r>
              <a:rPr lang="en-US" altLang="zh-CN" dirty="0" err="1"/>
              <a:t>StarUML</a:t>
            </a:r>
            <a:r>
              <a:rPr lang="zh-CN" altLang="en-US" dirty="0"/>
              <a:t>项目（</a:t>
            </a:r>
            <a:r>
              <a:rPr lang="en-US" altLang="zh-CN" dirty="0" err="1"/>
              <a:t>mdj</a:t>
            </a:r>
            <a:r>
              <a:rPr lang="zh-CN" altLang="en-US" dirty="0"/>
              <a:t>文件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r>
              <a:rPr lang="zh-CN" altLang="en-US" dirty="0" smtClean="0"/>
              <a:t>提交截至时间：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r>
              <a:rPr lang="en-US" altLang="zh-CN" dirty="0" smtClean="0"/>
              <a:t>23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59</a:t>
            </a:r>
            <a:r>
              <a:rPr lang="zh-CN" altLang="en-US" smtClean="0"/>
              <a:t>分</a:t>
            </a:r>
            <a:r>
              <a:rPr lang="zh-CN" altLang="en-US" b="1" smtClean="0"/>
              <a:t>。</a:t>
            </a:r>
            <a:endParaRPr lang="en-US" altLang="zh-CN" b="1" dirty="0"/>
          </a:p>
          <a:p>
            <a:r>
              <a:rPr lang="zh-CN" altLang="en-US" dirty="0" smtClean="0"/>
              <a:t>提交方式：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b="1" dirty="0" smtClean="0"/>
              <a:t>压缩包</a:t>
            </a:r>
            <a:r>
              <a:rPr lang="zh-CN" altLang="en-US" dirty="0" smtClean="0"/>
              <a:t>形式提交；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统一提交到邮箱 </a:t>
            </a:r>
            <a:r>
              <a:rPr lang="en-US" altLang="zh-CN" dirty="0" smtClean="0">
                <a:hlinkClick r:id="rId2"/>
              </a:rPr>
              <a:t>958804019@qq.com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“邮件主题”</a:t>
            </a:r>
            <a:r>
              <a:rPr lang="zh-CN" altLang="en-US" dirty="0" smtClean="0"/>
              <a:t>和“</a:t>
            </a:r>
            <a:r>
              <a:rPr lang="zh-CN" altLang="en-US" b="1" dirty="0" smtClean="0"/>
              <a:t>附件名”</a:t>
            </a:r>
            <a:r>
              <a:rPr lang="zh-CN" altLang="en-US" dirty="0" smtClean="0"/>
              <a:t>均为 “实验</a:t>
            </a:r>
            <a:r>
              <a:rPr lang="en-US" altLang="zh-CN" dirty="0" smtClean="0"/>
              <a:t>3_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姓名”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49262" lvl="1" indent="0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25143-A7C3-44E1-B5B5-9A2828A62AC6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7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" id="{5F6E64BC-32C1-4F57-9E21-D42BB12539F4}" vid="{D8DDD563-FBC4-42E3-BC39-146F902F74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411</Words>
  <Application>Microsoft Office PowerPoint</Application>
  <PresentationFormat>全屏显示(4:3)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Times New Roman</vt:lpstr>
      <vt:lpstr>Wingdings</vt:lpstr>
      <vt:lpstr>主题</vt:lpstr>
      <vt:lpstr>实验二:软件设计与图形建模</vt:lpstr>
      <vt:lpstr>实验目的</vt:lpstr>
      <vt:lpstr>功能点划分</vt:lpstr>
      <vt:lpstr>实验内容</vt:lpstr>
      <vt:lpstr>实验工具</vt:lpstr>
      <vt:lpstr>Part1. UI 设计——“墨刀”</vt:lpstr>
      <vt:lpstr>Part1. UI 设计——“墨刀”</vt:lpstr>
      <vt:lpstr>Part2.图形化建模——StarUML</vt:lpstr>
      <vt:lpstr>提交要求</vt:lpstr>
      <vt:lpstr>评分标准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杰煊</dc:creator>
  <cp:lastModifiedBy>王 国新</cp:lastModifiedBy>
  <cp:revision>124</cp:revision>
  <dcterms:created xsi:type="dcterms:W3CDTF">2019-10-09T05:36:11Z</dcterms:created>
  <dcterms:modified xsi:type="dcterms:W3CDTF">2019-10-17T02:06:35Z</dcterms:modified>
</cp:coreProperties>
</file>