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3677" autoAdjust="0"/>
  </p:normalViewPr>
  <p:slideViewPr>
    <p:cSldViewPr snapToGrid="0" snapToObjects="1">
      <p:cViewPr varScale="1">
        <p:scale>
          <a:sx n="64" d="100"/>
          <a:sy n="64" d="100"/>
        </p:scale>
        <p:origin x="134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ED197-FF0C-5547-ADD6-8C82F14B197E}" type="datetime1">
              <a:rPr kumimoji="1" lang="zh-CN" altLang="en-US" smtClean="0"/>
              <a:t>2019/11/29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ECB3C-05AE-104F-9666-9932C2860D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DA579-7059-3445-8EF6-3C1DF911CB22}" type="datetime1">
              <a:rPr kumimoji="1" lang="zh-CN" altLang="en-US" smtClean="0"/>
              <a:t>2019/11/29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CF301-2FBB-6F4F-859A-F470C9D35F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CF301-2FBB-6F4F-859A-F470C9D35FF9}" type="slidenum">
              <a:rPr kumimoji="1" lang="zh-CN" altLang="en-US" smtClean="0"/>
              <a:t>1</a:t>
            </a:fld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34563D8-928C-DF45-8F27-55BABDE6915E}" type="datetime1">
              <a:rPr kumimoji="1" lang="zh-CN" altLang="en-US" smtClean="0"/>
              <a:t>2019/11/29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0FDA579-7059-3445-8EF6-3C1DF911CB22}" type="datetime1">
              <a:rPr kumimoji="1" lang="zh-CN" altLang="en-US" smtClean="0"/>
              <a:t>2019/11/29</a:t>
            </a:fld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CCF301-2FBB-6F4F-859A-F470C9D35FF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8242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0FDA579-7059-3445-8EF6-3C1DF911CB22}" type="datetime1">
              <a:rPr kumimoji="1" lang="zh-CN" altLang="en-US" smtClean="0"/>
              <a:t>2019/11/29</a:t>
            </a:fld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CCF301-2FBB-6F4F-859A-F470C9D35FF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8558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59113" y="4149725"/>
            <a:ext cx="5184775" cy="1336675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84913"/>
            <a:ext cx="1293813" cy="457200"/>
          </a:xfrm>
        </p:spPr>
        <p:txBody>
          <a:bodyPr/>
          <a:lstStyle>
            <a:lvl1pPr>
              <a:defRPr/>
            </a:lvl1pPr>
          </a:lstStyle>
          <a:p>
            <a:fld id="{A1F49D05-AB4A-A642-B455-8926FC1C8E1F}" type="datetime1">
              <a:rPr kumimoji="1" lang="zh-CN" altLang="en-US" smtClean="0"/>
              <a:t>2019/11/29</a:t>
            </a:fld>
            <a:endParaRPr kumimoji="1" lang="zh-CN" altLang="en-US"/>
          </a:p>
        </p:txBody>
      </p:sp>
      <p:sp>
        <p:nvSpPr>
          <p:cNvPr id="189444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2195513" y="6202363"/>
            <a:ext cx="5113337" cy="539750"/>
          </a:xfrm>
        </p:spPr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189445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CA4EF33-A686-C14B-B68D-613B319DF6E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89446" name="Oval 6"/>
          <p:cNvSpPr>
            <a:spLocks noChangeArrowheads="1"/>
          </p:cNvSpPr>
          <p:nvPr/>
        </p:nvSpPr>
        <p:spPr bwMode="auto">
          <a:xfrm>
            <a:off x="228600" y="1635125"/>
            <a:ext cx="25146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</a:ln>
          <a:effectLst/>
        </p:spPr>
        <p:txBody>
          <a:bodyPr wrap="none" anchor="ctr"/>
          <a:lstStyle/>
          <a:p>
            <a:endParaRPr lang="zh-CN" altLang="zh-CN">
              <a:latin typeface="Arial" panose="020B0604020202090204" pitchFamily="34" charset="0"/>
            </a:endParaRPr>
          </a:p>
        </p:txBody>
      </p:sp>
      <p:sp>
        <p:nvSpPr>
          <p:cNvPr id="189447" name="Rectangle 7"/>
          <p:cNvSpPr>
            <a:spLocks noChangeArrowheads="1"/>
          </p:cNvSpPr>
          <p:nvPr/>
        </p:nvSpPr>
        <p:spPr bwMode="hidden">
          <a:xfrm>
            <a:off x="0" y="2397125"/>
            <a:ext cx="4724400" cy="1143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zh-CN" sz="2400"/>
          </a:p>
        </p:txBody>
      </p:sp>
      <p:sp>
        <p:nvSpPr>
          <p:cNvPr id="189448" name="Rectangle 8"/>
          <p:cNvSpPr>
            <a:spLocks noChangeArrowheads="1"/>
          </p:cNvSpPr>
          <p:nvPr/>
        </p:nvSpPr>
        <p:spPr bwMode="hidden">
          <a:xfrm>
            <a:off x="3962400" y="2397125"/>
            <a:ext cx="4724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endParaRPr lang="zh-CN" altLang="zh-CN" sz="2400"/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0" y="2163763"/>
            <a:ext cx="7405688" cy="160020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pic>
        <p:nvPicPr>
          <p:cNvPr id="189450" name="Picture 10" descr="tow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</p:spPr>
      </p:pic>
      <p:pic>
        <p:nvPicPr>
          <p:cNvPr id="189451" name="Picture 11" descr="NJU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60350"/>
            <a:ext cx="2303462" cy="904875"/>
          </a:xfrm>
          <a:prstGeom prst="rect">
            <a:avLst/>
          </a:prstGeom>
          <a:noFill/>
        </p:spPr>
      </p:pic>
      <p:pic>
        <p:nvPicPr>
          <p:cNvPr id="18945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</p:spPr>
      </p:pic>
      <p:pic>
        <p:nvPicPr>
          <p:cNvPr id="18945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9117013" cy="2857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2976B1-C2B4-D949-9D25-6EF332D9A150}" type="datetime1">
              <a:rPr kumimoji="1" lang="zh-CN" altLang="en-US" smtClean="0"/>
              <a:t>2019/11/29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A4EF33-A686-C14B-B68D-613B319DF6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5425" y="404813"/>
            <a:ext cx="2035175" cy="5472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04813"/>
            <a:ext cx="5954712" cy="5472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C92C97-A75F-6847-BD43-051CA1B99E3B}" type="datetime1">
              <a:rPr kumimoji="1" lang="zh-CN" altLang="en-US" smtClean="0"/>
              <a:t>2019/11/29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A4EF33-A686-C14B-B68D-613B319DF6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431338-6E84-4542-834D-A793CB8D2332}" type="datetime1">
              <a:rPr kumimoji="1" lang="zh-CN" altLang="en-US" smtClean="0"/>
              <a:t>2019/11/29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A4EF33-A686-C14B-B68D-613B319DF6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BA4F2F-FF87-4B42-A477-18977AF77173}" type="datetime1">
              <a:rPr kumimoji="1" lang="zh-CN" altLang="en-US" smtClean="0"/>
              <a:t>2019/11/29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A4EF33-A686-C14B-B68D-613B319DF6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399415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4863" y="1484313"/>
            <a:ext cx="3995737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27952D-ACD4-8446-AD8D-C84C26CD07C3}" type="datetime1">
              <a:rPr kumimoji="1" lang="zh-CN" altLang="en-US" smtClean="0"/>
              <a:t>2019/11/29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A4EF33-A686-C14B-B68D-613B319DF6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DBBE8B-6DD4-8A4A-8327-A9DDD8F69269}" type="datetime1">
              <a:rPr kumimoji="1" lang="zh-CN" altLang="en-US" smtClean="0"/>
              <a:t>2019/11/29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A4EF33-A686-C14B-B68D-613B319DF6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BA7C5E-F3E9-FB41-9373-8C72B06D214D}" type="datetime1">
              <a:rPr kumimoji="1" lang="zh-CN" altLang="en-US" smtClean="0"/>
              <a:t>2019/11/29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A4EF33-A686-C14B-B68D-613B319DF6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B6FD6B-848A-C043-9068-87D8A260E3EF}" type="datetime1">
              <a:rPr kumimoji="1" lang="zh-CN" altLang="en-US" smtClean="0"/>
              <a:t>2019/11/29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A4EF33-A686-C14B-B68D-613B319DF6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1AC278-9704-504F-90CE-C78E249CF8E7}" type="datetime1">
              <a:rPr kumimoji="1" lang="zh-CN" altLang="en-US" smtClean="0"/>
              <a:t>2019/11/29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A4EF33-A686-C14B-B68D-613B319DF6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E15395-6596-7942-84CD-0743948C8254}" type="datetime1">
              <a:rPr kumimoji="1" lang="zh-CN" altLang="en-US" smtClean="0"/>
              <a:t>2019/11/29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A4EF33-A686-C14B-B68D-613B319DF6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ChangeArrowheads="1"/>
          </p:cNvSpPr>
          <p:nvPr/>
        </p:nvSpPr>
        <p:spPr bwMode="auto">
          <a:xfrm>
            <a:off x="0" y="1125538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zh-CN" sz="2400"/>
          </a:p>
        </p:txBody>
      </p:sp>
      <p:sp>
        <p:nvSpPr>
          <p:cNvPr id="188419" name="Rectangle 3"/>
          <p:cNvSpPr>
            <a:spLocks noChangeArrowheads="1"/>
          </p:cNvSpPr>
          <p:nvPr/>
        </p:nvSpPr>
        <p:spPr bwMode="auto">
          <a:xfrm>
            <a:off x="1447800" y="1125538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endParaRPr lang="zh-CN" altLang="zh-CN" sz="2400"/>
          </a:p>
        </p:txBody>
      </p:sp>
      <p:sp>
        <p:nvSpPr>
          <p:cNvPr id="1884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404813"/>
            <a:ext cx="5616575" cy="5762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88422" name="Picture 6" descr="tow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</p:spPr>
      </p:pic>
      <p:sp>
        <p:nvSpPr>
          <p:cNvPr id="18842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188" y="6284913"/>
            <a:ext cx="12938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600">
                <a:latin typeface="+mn-lt"/>
              </a:defRPr>
            </a:lvl1pPr>
          </a:lstStyle>
          <a:p>
            <a:fld id="{4DFA4A3E-5CEE-6B48-B2F0-0534FCC3ABC7}" type="datetime1">
              <a:rPr kumimoji="1" lang="zh-CN" altLang="en-US" smtClean="0"/>
              <a:t>2019/11/29</a:t>
            </a:fld>
            <a:endParaRPr kumimoji="1" lang="zh-CN" altLang="en-US"/>
          </a:p>
        </p:txBody>
      </p:sp>
      <p:sp>
        <p:nvSpPr>
          <p:cNvPr id="1884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1050" y="6202363"/>
            <a:ext cx="5257800" cy="5397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600">
                <a:latin typeface="+mn-lt"/>
              </a:defRPr>
            </a:lvl1pPr>
          </a:lstStyle>
          <a:p>
            <a:endParaRPr kumimoji="1" lang="zh-CN" altLang="en-US"/>
          </a:p>
        </p:txBody>
      </p:sp>
      <p:sp>
        <p:nvSpPr>
          <p:cNvPr id="18842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24750" y="6284913"/>
            <a:ext cx="9334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600">
                <a:latin typeface="+mn-lt"/>
              </a:defRPr>
            </a:lvl1pPr>
          </a:lstStyle>
          <a:p>
            <a:fld id="{4CA4EF33-A686-C14B-B68D-613B319DF6E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88426" name="Picture 1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</p:spPr>
      </p:pic>
      <p:pic>
        <p:nvPicPr>
          <p:cNvPr id="188427" name="Picture 11" descr="校徽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261938"/>
            <a:ext cx="665162" cy="7905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90204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90204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90204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90204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90204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90204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90204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90204" pitchFamily="34" charset="0"/>
          <a:ea typeface="宋体" pitchFamily="2" charset="-122"/>
        </a:defRPr>
      </a:lvl9pPr>
    </p:titleStyle>
    <p:bodyStyle>
      <a:lvl1pPr marL="447675" indent="-4476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40055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sz="2400">
          <a:solidFill>
            <a:schemeClr val="tx1"/>
          </a:solidFill>
          <a:latin typeface="+mn-lt"/>
          <a:ea typeface="+mn-ea"/>
        </a:defRPr>
      </a:lvl2pPr>
      <a:lvl3pPr marL="1294130" indent="-4032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81480" indent="-38608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>
          <a:solidFill>
            <a:schemeClr val="tx1"/>
          </a:solidFill>
          <a:latin typeface="+mn-lt"/>
          <a:ea typeface="+mn-ea"/>
        </a:defRPr>
      </a:lvl4pPr>
      <a:lvl5pPr marL="20701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eg.nju.edu.cn/curriculums/Software_Engineering_(Fall_2018)/Experiment05/%E5%AE%9E%E9%AA%8C5%E8%AE%B2%E8%A7%A3.mp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958804019@qq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733080" y="2695095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3600" dirty="0" smtClean="0"/>
              <a:t>软件工程实验五</a:t>
            </a:r>
            <a:endParaRPr kumimoji="1" lang="zh-CN" altLang="en-US" sz="3600" dirty="0"/>
          </a:p>
        </p:txBody>
      </p:sp>
      <p:sp>
        <p:nvSpPr>
          <p:cNvPr id="8" name="文本框 7"/>
          <p:cNvSpPr txBox="1"/>
          <p:nvPr/>
        </p:nvSpPr>
        <p:spPr>
          <a:xfrm>
            <a:off x="5837670" y="43241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A4EF33-A686-C14B-B68D-613B319DF6ED}" type="slidenum">
              <a:rPr kumimoji="1" lang="zh-CN" altLang="en-US" smtClean="0"/>
              <a:t>1</a:t>
            </a:fld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227053" y="5132213"/>
            <a:ext cx="297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1" name="矩形 4"/>
          <p:cNvSpPr>
            <a:spLocks noChangeArrowheads="1"/>
          </p:cNvSpPr>
          <p:nvPr/>
        </p:nvSpPr>
        <p:spPr bwMode="auto">
          <a:xfrm>
            <a:off x="1620838" y="4176191"/>
            <a:ext cx="5903912" cy="52322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marL="447675" indent="-447675" algn="ctr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charset="0"/>
              <a:buNone/>
            </a:pPr>
            <a:r>
              <a:rPr lang="zh-CN" altLang="en-US" sz="2800" dirty="0" smtClean="0">
                <a:solidFill>
                  <a:srgbClr val="292929"/>
                </a:solidFill>
              </a:rPr>
              <a:t>软件理解实验</a:t>
            </a:r>
            <a:endParaRPr lang="zh-CN" altLang="en-US" sz="2800" dirty="0">
              <a:solidFill>
                <a:srgbClr val="292929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99414" y="5021114"/>
            <a:ext cx="2246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王国新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实验内容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安装</a:t>
            </a:r>
            <a:r>
              <a:rPr kumimoji="1" lang="en-US" altLang="zh-CN" dirty="0" smtClean="0"/>
              <a:t>Understand</a:t>
            </a:r>
            <a:r>
              <a:rPr kumimoji="1" lang="zh-CN" altLang="en-US" dirty="0" smtClean="0"/>
              <a:t>工具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利用</a:t>
            </a:r>
            <a:r>
              <a:rPr kumimoji="1" lang="en-US" altLang="zh-CN" dirty="0" smtClean="0"/>
              <a:t>Understand</a:t>
            </a:r>
            <a:r>
              <a:rPr kumimoji="1" lang="zh-CN" altLang="en-US" dirty="0" smtClean="0"/>
              <a:t>查看项目统计信息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生成添加的功能代码生成类继承图，</a:t>
            </a:r>
            <a:r>
              <a:rPr kumimoji="1" lang="zh-CN" altLang="en-US" dirty="0" smtClean="0"/>
              <a:t>函数调用图和控制流图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尝试使用</a:t>
            </a:r>
            <a:r>
              <a:rPr kumimoji="1" lang="en-US" altLang="zh-CN" dirty="0" smtClean="0"/>
              <a:t>Understand</a:t>
            </a:r>
            <a:r>
              <a:rPr kumimoji="1" lang="zh-CN" altLang="en-US" dirty="0" smtClean="0"/>
              <a:t>更多功能</a:t>
            </a:r>
            <a:endParaRPr kumimoji="1" lang="en-US" altLang="zh-CN" dirty="0" smtClean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EF33-A686-C14B-B68D-613B319DF6E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484313"/>
            <a:ext cx="8606113" cy="4392612"/>
          </a:xfrm>
        </p:spPr>
        <p:txBody>
          <a:bodyPr/>
          <a:lstStyle/>
          <a:p>
            <a:pPr marL="447675" lvl="2" indent="-447675"/>
            <a:r>
              <a:rPr kumimoji="1" lang="zh-CN" altLang="en-US" sz="2000" dirty="0"/>
              <a:t>我们提供了软件理解工具 </a:t>
            </a:r>
            <a:r>
              <a:rPr kumimoji="1" lang="en-US" altLang="zh-CN" sz="2000" dirty="0"/>
              <a:t>Understand </a:t>
            </a:r>
            <a:r>
              <a:rPr kumimoji="1" lang="zh-CN" altLang="en-US" sz="2000" dirty="0"/>
              <a:t>在三种环境下的安装包供大家选择，分别为</a:t>
            </a:r>
            <a:r>
              <a:rPr kumimoji="1" lang="zh-CN" altLang="en-US" sz="2000" dirty="0" smtClean="0"/>
              <a:t>：</a:t>
            </a:r>
            <a:r>
              <a:rPr kumimoji="1" lang="en-US" altLang="zh-CN" dirty="0" smtClean="0"/>
              <a:t>Win64</a:t>
            </a:r>
            <a:r>
              <a:rPr kumimoji="1" lang="zh-CN" altLang="en-US" dirty="0" smtClean="0"/>
              <a:t>，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Win32</a:t>
            </a:r>
            <a:r>
              <a:rPr kumimoji="1" lang="zh-CN" altLang="en-US" dirty="0" smtClean="0"/>
              <a:t>，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Mac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 marL="447675" lvl="2" indent="-447675"/>
            <a:r>
              <a:rPr kumimoji="1" lang="zh-CN" altLang="en-US" dirty="0"/>
              <a:t>安装</a:t>
            </a:r>
            <a:r>
              <a:rPr kumimoji="1" lang="zh-CN" altLang="en-US" dirty="0" smtClean="0"/>
              <a:t>方法：</a:t>
            </a:r>
            <a:endParaRPr kumimoji="1" lang="en-US" altLang="zh-CN" dirty="0" smtClean="0"/>
          </a:p>
          <a:p>
            <a:pPr marL="835025" lvl="3" indent="-447675"/>
            <a:r>
              <a:rPr kumimoji="1" lang="en-US" altLang="zh-CN" dirty="0"/>
              <a:t>Win64/32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pPr marL="1223645" lvl="4" indent="-447675"/>
            <a:r>
              <a:rPr kumimoji="1" lang="zh-CN" altLang="en-US" dirty="0"/>
              <a:t>解压对应的压缩包，点击安装程序，一路确认安装；</a:t>
            </a:r>
            <a:endParaRPr kumimoji="1" lang="en-US" altLang="zh-CN" dirty="0"/>
          </a:p>
          <a:p>
            <a:pPr marL="1223645" lvl="4" indent="-447675"/>
            <a:r>
              <a:rPr kumimoji="1" lang="zh-CN" altLang="en-US" dirty="0"/>
              <a:t>安装成功后，在</a:t>
            </a:r>
            <a:r>
              <a:rPr kumimoji="1" lang="en-US" altLang="zh-CN" dirty="0"/>
              <a:t>bin</a:t>
            </a:r>
            <a:r>
              <a:rPr kumimoji="1" lang="zh-CN" altLang="en-US" dirty="0"/>
              <a:t>目录下找到</a:t>
            </a:r>
            <a:r>
              <a:rPr kumimoji="1" lang="en-US" altLang="zh-CN" dirty="0"/>
              <a:t>understand.exe</a:t>
            </a:r>
            <a:r>
              <a:rPr kumimoji="1" lang="zh-CN" altLang="en-US" dirty="0"/>
              <a:t>，点击运行；</a:t>
            </a:r>
            <a:endParaRPr kumimoji="1" lang="en-US" altLang="zh-CN" dirty="0"/>
          </a:p>
          <a:p>
            <a:pPr marL="1223645" lvl="4" indent="-447675"/>
            <a:r>
              <a:rPr kumimoji="1" lang="zh-CN" altLang="en-US" dirty="0"/>
              <a:t>第一次运行会弹出</a:t>
            </a:r>
            <a:r>
              <a:rPr kumimoji="1" lang="en-US" altLang="zh-CN" dirty="0" err="1"/>
              <a:t>licence</a:t>
            </a:r>
            <a:r>
              <a:rPr kumimoji="1" lang="zh-CN" altLang="en-US" dirty="0"/>
              <a:t>窗口，点击</a:t>
            </a:r>
            <a:r>
              <a:rPr kumimoji="1" lang="en-US" altLang="zh-CN" dirty="0"/>
              <a:t>Enter License Code -&gt; Options -&gt; Use Legacy Licensing -&gt; Add </a:t>
            </a:r>
            <a:r>
              <a:rPr kumimoji="1" lang="en-US" altLang="zh-CN" dirty="0" err="1"/>
              <a:t>Eval</a:t>
            </a:r>
            <a:r>
              <a:rPr kumimoji="1" lang="en-US" altLang="zh-CN" dirty="0"/>
              <a:t> or SDL (</a:t>
            </a:r>
            <a:r>
              <a:rPr kumimoji="1" lang="en-US" altLang="zh-CN" dirty="0" err="1"/>
              <a:t>RegCode</a:t>
            </a:r>
            <a:r>
              <a:rPr kumimoji="1" lang="en-US" altLang="zh-CN" dirty="0"/>
              <a:t>) -&gt; </a:t>
            </a:r>
            <a:r>
              <a:rPr kumimoji="1" lang="zh-CN" altLang="en-US" dirty="0"/>
              <a:t>在</a:t>
            </a:r>
            <a:r>
              <a:rPr kumimoji="1" lang="en-US" altLang="zh-CN" dirty="0" err="1"/>
              <a:t>Keygen</a:t>
            </a:r>
            <a:r>
              <a:rPr kumimoji="1" lang="en-US" altLang="zh-CN" dirty="0"/>
              <a:t>-AMPED/AMPED </a:t>
            </a:r>
            <a:r>
              <a:rPr kumimoji="1" lang="zh-CN" altLang="en-US" dirty="0"/>
              <a:t>目录下使用</a:t>
            </a:r>
            <a:r>
              <a:rPr kumimoji="1" lang="en-US" altLang="zh-CN" dirty="0" err="1"/>
              <a:t>keygen</a:t>
            </a:r>
            <a:r>
              <a:rPr kumimoji="1" lang="zh-CN" altLang="en-US" dirty="0"/>
              <a:t>程序生成</a:t>
            </a:r>
            <a:r>
              <a:rPr kumimoji="1" lang="en-US" altLang="zh-CN" dirty="0" err="1"/>
              <a:t>RegCode</a:t>
            </a:r>
            <a:r>
              <a:rPr kumimoji="1" lang="en-US" altLang="zh-CN" dirty="0"/>
              <a:t> -&gt; </a:t>
            </a:r>
            <a:r>
              <a:rPr kumimoji="1" lang="zh-CN" altLang="en-US" dirty="0"/>
              <a:t>输入</a:t>
            </a:r>
            <a:r>
              <a:rPr kumimoji="1" lang="en-US" altLang="zh-CN" dirty="0" err="1"/>
              <a:t>RegCode</a:t>
            </a:r>
            <a:r>
              <a:rPr kumimoji="1" lang="zh-CN" altLang="en-US" dirty="0"/>
              <a:t>和任意邮箱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 marL="835025" lvl="3" indent="-447675"/>
            <a:r>
              <a:rPr kumimoji="1" lang="en-US" altLang="zh-CN" dirty="0"/>
              <a:t>Mac</a:t>
            </a:r>
            <a:r>
              <a:rPr kumimoji="1" lang="zh-CN" altLang="en-US" dirty="0"/>
              <a:t>：</a:t>
            </a:r>
            <a:endParaRPr kumimoji="1" lang="en-US" altLang="zh-CN" dirty="0" smtClean="0"/>
          </a:p>
          <a:p>
            <a:pPr marL="1223645" lvl="4" indent="-447675"/>
            <a:r>
              <a:rPr kumimoji="1" lang="zh-CN" altLang="en-US" dirty="0"/>
              <a:t>解压对应的压缩包，将程序拖入应用程序</a:t>
            </a:r>
            <a:r>
              <a:rPr kumimoji="1" lang="zh-CN" altLang="en-US" dirty="0" smtClean="0"/>
              <a:t>；</a:t>
            </a:r>
            <a:endParaRPr kumimoji="1" lang="en-US" altLang="zh-CN" dirty="0" smtClean="0"/>
          </a:p>
          <a:p>
            <a:pPr marL="1223645" lvl="4" indent="-447675"/>
            <a:r>
              <a:rPr kumimoji="1" lang="zh-CN" altLang="en-US" dirty="0"/>
              <a:t>点击运行，</a:t>
            </a:r>
            <a:r>
              <a:rPr kumimoji="1" lang="en-US" altLang="zh-CN" dirty="0"/>
              <a:t>Add Permanent </a:t>
            </a:r>
            <a:r>
              <a:rPr kumimoji="1" lang="en-US" altLang="zh-CN" dirty="0" err="1"/>
              <a:t>Licence</a:t>
            </a:r>
            <a:r>
              <a:rPr kumimoji="1" lang="en-US" altLang="zh-CN" dirty="0"/>
              <a:t> -&gt; add </a:t>
            </a:r>
            <a:r>
              <a:rPr kumimoji="1" lang="en-US" altLang="zh-CN" dirty="0" err="1"/>
              <a:t>Eval</a:t>
            </a:r>
            <a:r>
              <a:rPr kumimoji="1" lang="en-US" altLang="zh-CN" dirty="0"/>
              <a:t> or SDL -&gt; </a:t>
            </a:r>
            <a:r>
              <a:rPr kumimoji="1" lang="zh-CN" altLang="en-US" dirty="0"/>
              <a:t>输入</a:t>
            </a:r>
            <a:r>
              <a:rPr kumimoji="1" lang="en-US" altLang="zh-CN" dirty="0"/>
              <a:t>SN.txt</a:t>
            </a:r>
            <a:r>
              <a:rPr kumimoji="1" lang="zh-CN" altLang="en-US" dirty="0"/>
              <a:t>中的任意一行注册码和任意邮箱，即可完成注册</a:t>
            </a:r>
            <a:r>
              <a:rPr kumimoji="1" lang="zh-CN" altLang="en-US" dirty="0" smtClean="0"/>
              <a:t>；</a:t>
            </a:r>
            <a:endParaRPr kumimoji="1" lang="en-US" altLang="zh-CN" dirty="0" smtClean="0"/>
          </a:p>
          <a:p>
            <a:pPr marL="1223645" lvl="4" indent="-447675"/>
            <a:r>
              <a:rPr kumimoji="1" lang="zh-CN" altLang="en-US" dirty="0"/>
              <a:t>完成安装；</a:t>
            </a:r>
            <a:endParaRPr kumimoji="1" lang="en-US" altLang="zh-CN" dirty="0" smtClean="0"/>
          </a:p>
          <a:p>
            <a:pPr marL="1223645" lvl="4" indent="-447675"/>
            <a:endParaRPr kumimoji="1" lang="en-US" altLang="zh-CN" dirty="0"/>
          </a:p>
          <a:p>
            <a:pPr marL="1223645" lvl="4" indent="-447675"/>
            <a:endParaRPr kumimoji="1" lang="en-US" altLang="zh-CN" dirty="0"/>
          </a:p>
          <a:p>
            <a:endParaRPr kumimoji="1" lang="en-US" altLang="zh-CN" sz="2000" dirty="0" smtClean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EF33-A686-C14B-B68D-613B319DF6E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实验报告</a:t>
            </a:r>
            <a:r>
              <a:rPr kumimoji="1" lang="zh-CN" altLang="en-US" dirty="0" smtClean="0"/>
              <a:t>内容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项目根目录、某一个类、某一个函数的</a:t>
            </a:r>
            <a:r>
              <a:rPr kumimoji="1" lang="en-US" altLang="zh-CN" dirty="0" smtClean="0"/>
              <a:t>Metrics Browser</a:t>
            </a:r>
            <a:r>
              <a:rPr kumimoji="1" lang="zh-CN" altLang="en-US" dirty="0" smtClean="0"/>
              <a:t>页面截图。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查看</a:t>
            </a:r>
            <a:r>
              <a:rPr kumimoji="1" lang="zh-CN" altLang="en-US" dirty="0" smtClean="0"/>
              <a:t>项目统计信息，补全如下统计表：</a:t>
            </a:r>
            <a:endParaRPr kumimoji="1" lang="en-US" altLang="zh-CN" dirty="0" smtClean="0"/>
          </a:p>
          <a:p>
            <a:pPr marL="448945" lvl="1" indent="0">
              <a:buNone/>
            </a:pP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EF33-A686-C14B-B68D-613B319DF6ED}" type="slidenum">
              <a:rPr kumimoji="1" lang="zh-CN" altLang="en-US" smtClean="0"/>
              <a:t>4</a:t>
            </a:fld>
            <a:endParaRPr kumimoji="1"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862248"/>
              </p:ext>
            </p:extLst>
          </p:nvPr>
        </p:nvGraphicFramePr>
        <p:xfrm>
          <a:off x="1392662" y="3247514"/>
          <a:ext cx="6598813" cy="3017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59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88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6002"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Project Metrics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数量</a:t>
                      </a:r>
                      <a:endParaRPr lang="zh-CN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002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Total number of</a:t>
                      </a:r>
                      <a:r>
                        <a:rPr lang="en-US" altLang="zh-CN" sz="1600" baseline="0" dirty="0" smtClean="0"/>
                        <a:t> files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xx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0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smtClean="0"/>
                        <a:t>Total number of</a:t>
                      </a:r>
                      <a:r>
                        <a:rPr lang="en-US" altLang="zh-CN" sz="1600" baseline="0" dirty="0" smtClean="0"/>
                        <a:t> source code </a:t>
                      </a:r>
                      <a:r>
                        <a:rPr lang="en-US" altLang="zh-CN" sz="1600" baseline="0" dirty="0" smtClean="0"/>
                        <a:t>(lines)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xx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002"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Class</a:t>
                      </a:r>
                      <a:r>
                        <a:rPr lang="en-US" altLang="zh-CN" sz="1600" b="1" baseline="0" dirty="0" smtClean="0"/>
                        <a:t> </a:t>
                      </a:r>
                      <a:r>
                        <a:rPr lang="en-US" altLang="zh-CN" sz="1600" b="1" baseline="0" dirty="0" smtClean="0"/>
                        <a:t>Metrics </a:t>
                      </a:r>
                      <a:r>
                        <a:rPr lang="zh-CN" altLang="en-US" sz="1600" b="1" baseline="0" dirty="0" smtClean="0"/>
                        <a:t>（类名：</a:t>
                      </a:r>
                      <a:r>
                        <a:rPr lang="en-US" altLang="zh-CN" sz="1600" b="1" baseline="0" dirty="0" smtClean="0"/>
                        <a:t>xxx</a:t>
                      </a:r>
                      <a:r>
                        <a:rPr lang="zh-CN" altLang="en-US" sz="1600" b="1" baseline="0" dirty="0" smtClean="0"/>
                        <a:t>）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002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Number of local method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xx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002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MaxCyclomatic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xx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002">
                <a:tc>
                  <a:txBody>
                    <a:bodyPr/>
                    <a:lstStyle/>
                    <a:p>
                      <a:r>
                        <a:rPr lang="en-US" altLang="zh-CN" sz="1600" b="1" baseline="0" dirty="0" smtClean="0"/>
                        <a:t>Method </a:t>
                      </a:r>
                      <a:r>
                        <a:rPr lang="en-US" altLang="zh-CN" sz="1600" b="1" baseline="0" dirty="0" smtClean="0"/>
                        <a:t>Metrics </a:t>
                      </a:r>
                      <a:r>
                        <a:rPr lang="zh-CN" altLang="en-US" sz="1600" b="1" baseline="0" dirty="0" smtClean="0"/>
                        <a:t>（函数名：</a:t>
                      </a:r>
                      <a:r>
                        <a:rPr lang="en-US" altLang="zh-CN" sz="1600" b="1" baseline="0" dirty="0" smtClean="0"/>
                        <a:t>xxx</a:t>
                      </a:r>
                      <a:r>
                        <a:rPr lang="zh-CN" altLang="en-US" sz="1600" b="1" baseline="0" dirty="0" smtClean="0"/>
                        <a:t>）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6002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Number</a:t>
                      </a:r>
                      <a:r>
                        <a:rPr lang="en-US" altLang="zh-CN" sz="1600" baseline="0" dirty="0" smtClean="0"/>
                        <a:t> of statement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xx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6002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Number</a:t>
                      </a:r>
                      <a:r>
                        <a:rPr lang="en-US" altLang="zh-CN" sz="1600" baseline="0" dirty="0" smtClean="0"/>
                        <a:t> of lines containing executable source code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xx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实验报告内容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选择至少一个函数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生成函数</a:t>
            </a:r>
            <a:r>
              <a:rPr kumimoji="1" lang="zh-CN" altLang="en-US" dirty="0" smtClean="0"/>
              <a:t>调用</a:t>
            </a:r>
            <a:r>
              <a:rPr kumimoji="1" lang="zh-CN" altLang="en-US" dirty="0" smtClean="0"/>
              <a:t>图</a:t>
            </a:r>
            <a:r>
              <a:rPr kumimoji="1" lang="en-US" altLang="zh-CN" dirty="0" smtClean="0"/>
              <a:t>(Butterfly)</a:t>
            </a:r>
            <a:r>
              <a:rPr kumimoji="1" lang="zh-CN" altLang="en-US" dirty="0" smtClean="0"/>
              <a:t>和</a:t>
            </a:r>
            <a:r>
              <a:rPr kumimoji="1" lang="zh-CN" altLang="en-US" dirty="0" smtClean="0"/>
              <a:t>控制流</a:t>
            </a:r>
            <a:r>
              <a:rPr kumimoji="1" lang="zh-CN" altLang="en-US" dirty="0" smtClean="0"/>
              <a:t>图</a:t>
            </a:r>
            <a:r>
              <a:rPr kumimoji="1" lang="en-US" altLang="zh-CN" dirty="0" smtClean="0"/>
              <a:t>(</a:t>
            </a:r>
            <a:r>
              <a:rPr kumimoji="1" lang="en-US" altLang="zh-CN" dirty="0" smtClean="0"/>
              <a:t>C</a:t>
            </a:r>
            <a:r>
              <a:rPr kumimoji="1" lang="en-US" altLang="zh-CN" dirty="0" smtClean="0"/>
              <a:t>ontrol Flow)</a:t>
            </a:r>
            <a:r>
              <a:rPr kumimoji="1" lang="zh-CN" altLang="en-US" dirty="0" smtClean="0"/>
              <a:t>。（截图）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尝试</a:t>
            </a:r>
            <a:r>
              <a:rPr kumimoji="1" lang="zh-CN" altLang="en-US" dirty="0" smtClean="0"/>
              <a:t>使用工具的更多功能（截图并说明其含义）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说明如何利用该工具辅助开发（</a:t>
            </a:r>
            <a:r>
              <a:rPr kumimoji="1" lang="en-US" altLang="zh-CN" dirty="0" smtClean="0"/>
              <a:t>200</a:t>
            </a:r>
            <a:r>
              <a:rPr kumimoji="1" lang="zh-CN" altLang="en-US" dirty="0" smtClean="0"/>
              <a:t>字内）</a:t>
            </a:r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EF33-A686-C14B-B68D-613B319DF6ED}" type="slidenum">
              <a:rPr kumimoji="1" lang="zh-CN" altLang="en-US" smtClean="0"/>
              <a:t>5</a:t>
            </a:fld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8" y="3108895"/>
            <a:ext cx="3663574" cy="13631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237" y="2831647"/>
            <a:ext cx="2484437" cy="16979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注意事项：</a:t>
            </a:r>
            <a:endParaRPr lang="en-US" altLang="zh-CN" sz="2400" dirty="0" smtClean="0"/>
          </a:p>
          <a:p>
            <a:pPr lvl="1"/>
            <a:r>
              <a:rPr lang="zh-CN" altLang="en-US" sz="2000" b="1" dirty="0" smtClean="0"/>
              <a:t>教程：</a:t>
            </a:r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://seg.nju.edu.cn/curriculums/Software_Engineering_(Fall_2018)/Experiment05/%E5%AE%9E%E9%AA%8C5%E8%AE%B2%E8%A7%A3.mp4</a:t>
            </a:r>
            <a:r>
              <a:rPr lang="en-US" sz="2000" dirty="0"/>
              <a:t> </a:t>
            </a:r>
            <a:endParaRPr lang="en-US" sz="2000" dirty="0" smtClean="0"/>
          </a:p>
          <a:p>
            <a:pPr lvl="1"/>
            <a:r>
              <a:rPr lang="zh-CN" altLang="en-US" sz="2000" dirty="0"/>
              <a:t>本</a:t>
            </a:r>
            <a:r>
              <a:rPr lang="zh-CN" altLang="en-US" sz="2000" dirty="0" smtClean="0"/>
              <a:t>次实验是基于自己的</a:t>
            </a:r>
            <a:r>
              <a:rPr lang="en-US" altLang="zh-CN" sz="2000" dirty="0" smtClean="0"/>
              <a:t>spring-web</a:t>
            </a:r>
            <a:r>
              <a:rPr lang="zh-CN" altLang="en-US" sz="2000" dirty="0" smtClean="0"/>
              <a:t>项目。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Windows</a:t>
            </a:r>
            <a:r>
              <a:rPr lang="zh-CN" altLang="en-US" sz="2000" dirty="0" smtClean="0"/>
              <a:t>中直接右键点击目录无法查看</a:t>
            </a:r>
            <a:r>
              <a:rPr lang="en-US" altLang="zh-CN" sz="2000" dirty="0" smtClean="0"/>
              <a:t>Metrics Summary</a:t>
            </a:r>
            <a:r>
              <a:rPr lang="zh-CN" altLang="en-US" sz="2000" dirty="0" smtClean="0"/>
              <a:t>，可在菜单栏中点击</a:t>
            </a:r>
            <a:r>
              <a:rPr lang="en-US" altLang="zh-CN" sz="2000" dirty="0" smtClean="0"/>
              <a:t>Metrics-&gt;Browse Metrics</a:t>
            </a:r>
            <a:r>
              <a:rPr lang="zh-CN" altLang="en-US" sz="2000" dirty="0" smtClean="0"/>
              <a:t>，即可查看针对某一具体目录的</a:t>
            </a:r>
            <a:r>
              <a:rPr lang="en-US" altLang="zh-CN" sz="2000" dirty="0" smtClean="0"/>
              <a:t>Metrics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生成函数调用图和</a:t>
            </a:r>
            <a:r>
              <a:rPr kumimoji="1" lang="zh-CN" altLang="en-US" sz="2000" dirty="0"/>
              <a:t>控制流</a:t>
            </a:r>
            <a:r>
              <a:rPr kumimoji="1" lang="zh-CN" altLang="en-US" sz="2000" dirty="0" smtClean="0"/>
              <a:t>图时，应选择尽量复杂的函数，若函数很简单，可对多个函数都生成图。</a:t>
            </a:r>
            <a:endParaRPr kumimoji="1" lang="en-US" altLang="zh-CN" sz="2000" dirty="0" smtClean="0"/>
          </a:p>
          <a:p>
            <a:pPr lvl="1"/>
            <a:r>
              <a:rPr kumimoji="1" lang="zh-CN" altLang="en-US" sz="2000" dirty="0" smtClean="0"/>
              <a:t>若生成的图太大，可缩小后截图放进实验报告，同时</a:t>
            </a:r>
            <a:r>
              <a:rPr kumimoji="1" lang="en-US" altLang="zh-CN" sz="2000" dirty="0" smtClean="0"/>
              <a:t>export</a:t>
            </a:r>
            <a:r>
              <a:rPr kumimoji="1" lang="zh-CN" altLang="en-US" sz="2000" dirty="0" smtClean="0"/>
              <a:t>成</a:t>
            </a:r>
            <a:r>
              <a:rPr kumimoji="1" lang="en-US" altLang="zh-CN" sz="2000" dirty="0" err="1" smtClean="0"/>
              <a:t>png</a:t>
            </a:r>
            <a:r>
              <a:rPr kumimoji="1" lang="zh-CN" altLang="en-US" sz="2000" dirty="0" smtClean="0"/>
              <a:t>文件，同实验报告打包一起提交。</a:t>
            </a:r>
            <a:endParaRPr kumimoji="1" lang="en-US" altLang="zh-CN" sz="20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EF33-A686-C14B-B68D-613B319DF6E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893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实验评分标准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工具安装，完成项目基本信息统计（</a:t>
            </a:r>
            <a:r>
              <a:rPr kumimoji="1" lang="zh-CN" altLang="zh-CN" dirty="0"/>
              <a:t>3</a:t>
            </a:r>
            <a:r>
              <a:rPr kumimoji="1" lang="en-US" altLang="zh-CN" dirty="0" smtClean="0"/>
              <a:t>0%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函数调用图，控制流</a:t>
            </a:r>
            <a:r>
              <a:rPr kumimoji="1" lang="zh-CN" altLang="en-US" dirty="0" smtClean="0"/>
              <a:t>图生成</a:t>
            </a:r>
            <a:r>
              <a:rPr kumimoji="1" lang="zh-CN" altLang="en-US" dirty="0" smtClean="0"/>
              <a:t>（</a:t>
            </a:r>
            <a:r>
              <a:rPr kumimoji="1" lang="zh-CN" altLang="zh-CN" dirty="0"/>
              <a:t>3</a:t>
            </a:r>
            <a:r>
              <a:rPr kumimoji="1" lang="en-US" altLang="zh-CN" dirty="0" smtClean="0"/>
              <a:t>0%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提交实验报告（</a:t>
            </a:r>
            <a:r>
              <a:rPr kumimoji="1" lang="en-US" altLang="zh-CN" dirty="0" smtClean="0"/>
              <a:t>30%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尝试工具更多功能（</a:t>
            </a:r>
            <a:r>
              <a:rPr kumimoji="1" lang="zh-CN" altLang="zh-CN" dirty="0"/>
              <a:t>1</a:t>
            </a:r>
            <a:r>
              <a:rPr kumimoji="1" lang="en-US" altLang="zh-CN" dirty="0" smtClean="0"/>
              <a:t>0%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EF33-A686-C14B-B68D-613B319DF6E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实验提交</a:t>
            </a:r>
            <a:endParaRPr kumimoji="1" lang="en-US" altLang="zh-CN" dirty="0" smtClean="0"/>
          </a:p>
          <a:p>
            <a:pPr lvl="1"/>
            <a:r>
              <a:rPr kumimoji="1" lang="zh-CN" altLang="en-US" sz="2000" dirty="0"/>
              <a:t>实验报告（若有多个</a:t>
            </a:r>
            <a:r>
              <a:rPr kumimoji="1" lang="zh-CN" altLang="en-US" sz="2000" dirty="0" smtClean="0"/>
              <a:t>文件可打包）</a:t>
            </a:r>
            <a:endParaRPr kumimoji="1" lang="en-US" altLang="zh-CN" sz="2000" dirty="0" smtClean="0"/>
          </a:p>
          <a:p>
            <a:pPr lvl="1"/>
            <a:r>
              <a:rPr kumimoji="1" lang="zh-CN" altLang="en-US" sz="2000" b="1" dirty="0" smtClean="0"/>
              <a:t>附件名</a:t>
            </a:r>
            <a:r>
              <a:rPr kumimoji="1" lang="zh-CN" altLang="en-US" sz="2000" dirty="0" smtClean="0"/>
              <a:t>和</a:t>
            </a:r>
            <a:r>
              <a:rPr kumimoji="1" lang="zh-CN" altLang="en-US" sz="2000" b="1" dirty="0" smtClean="0"/>
              <a:t>邮件主题</a:t>
            </a:r>
            <a:r>
              <a:rPr kumimoji="1" lang="zh-CN" altLang="en-US" sz="2000" dirty="0" smtClean="0"/>
              <a:t>命名格式：</a:t>
            </a:r>
            <a:r>
              <a:rPr kumimoji="1" lang="zh-CN" altLang="en-US" sz="2000" dirty="0" smtClean="0"/>
              <a:t>学号</a:t>
            </a:r>
            <a:r>
              <a:rPr kumimoji="1" lang="en-US" altLang="zh-CN" sz="2000" dirty="0" smtClean="0"/>
              <a:t>_</a:t>
            </a:r>
            <a:r>
              <a:rPr kumimoji="1" lang="zh-CN" altLang="en-US" sz="2000" dirty="0" smtClean="0"/>
              <a:t>姓名</a:t>
            </a:r>
            <a:r>
              <a:rPr kumimoji="1" lang="en-US" altLang="zh-CN" sz="2000" dirty="0" smtClean="0"/>
              <a:t>_</a:t>
            </a:r>
            <a:r>
              <a:rPr kumimoji="1" lang="zh-CN" altLang="en-US" sz="2000" dirty="0" smtClean="0"/>
              <a:t>实验</a:t>
            </a:r>
            <a:r>
              <a:rPr kumimoji="1" lang="zh-CN" altLang="en-US" sz="2000" dirty="0" smtClean="0"/>
              <a:t>五（违反者扣分）</a:t>
            </a:r>
            <a:endParaRPr kumimoji="1" lang="en-US" altLang="zh-CN" sz="2000" dirty="0" smtClean="0"/>
          </a:p>
          <a:p>
            <a:pPr lvl="1"/>
            <a:r>
              <a:rPr kumimoji="1" lang="zh-CN" altLang="en-US" sz="2000" dirty="0" smtClean="0"/>
              <a:t>截止</a:t>
            </a:r>
            <a:r>
              <a:rPr kumimoji="1" lang="zh-CN" altLang="en-US" sz="2000" dirty="0" smtClean="0"/>
              <a:t>日期：</a:t>
            </a:r>
            <a:r>
              <a:rPr kumimoji="1" lang="en-US" altLang="zh-CN" sz="2000" dirty="0" smtClean="0"/>
              <a:t>12</a:t>
            </a:r>
            <a:r>
              <a:rPr kumimoji="1" lang="zh-CN" altLang="en-US" sz="2000" dirty="0" smtClean="0"/>
              <a:t>月</a:t>
            </a:r>
            <a:r>
              <a:rPr kumimoji="1" lang="en-US" altLang="zh-CN" sz="2000" dirty="0" smtClean="0"/>
              <a:t>8</a:t>
            </a:r>
            <a:r>
              <a:rPr kumimoji="1" lang="zh-CN" altLang="en-US" sz="2000" dirty="0" smtClean="0"/>
              <a:t>日</a:t>
            </a:r>
            <a:r>
              <a:rPr kumimoji="1" lang="en-US" altLang="zh-CN" sz="2000" dirty="0" smtClean="0"/>
              <a:t> 23:59</a:t>
            </a:r>
          </a:p>
          <a:p>
            <a:pPr lvl="1"/>
            <a:r>
              <a:rPr kumimoji="1" lang="zh-CN" altLang="en-US" sz="2000" dirty="0" smtClean="0"/>
              <a:t>提交邮箱：</a:t>
            </a:r>
            <a:r>
              <a:rPr lang="en-US" altLang="zh-CN" sz="2000" dirty="0" smtClean="0">
                <a:sym typeface="+mn-ea"/>
                <a:hlinkClick r:id="rId2"/>
              </a:rPr>
              <a:t>958804019@qq.com</a:t>
            </a:r>
            <a:r>
              <a:rPr lang="en-US" altLang="zh-CN" sz="2000" dirty="0" smtClean="0">
                <a:sym typeface="+mn-ea"/>
              </a:rPr>
              <a:t> </a:t>
            </a:r>
            <a:r>
              <a:rPr kumimoji="1" lang="zh-CN" altLang="en-US" sz="2000" dirty="0"/>
              <a:t>（违反者扣分）</a:t>
            </a:r>
            <a:endParaRPr kumimoji="1" lang="en-US" altLang="zh-CN" sz="2000" dirty="0"/>
          </a:p>
          <a:p>
            <a:pPr lvl="1"/>
            <a:endParaRPr kumimoji="1" lang="en-US" altLang="zh-CN" sz="2000" dirty="0" smtClean="0"/>
          </a:p>
          <a:p>
            <a:pPr marL="448945" lvl="1" indent="0">
              <a:buNone/>
            </a:pPr>
            <a:endParaRPr kumimoji="1" lang="en-US" altLang="zh-CN" dirty="0" smtClean="0"/>
          </a:p>
          <a:p>
            <a:pPr lvl="1"/>
            <a:endParaRPr kumimoji="1" lang="en-US" altLang="zh-CN" dirty="0" smtClean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EF33-A686-C14B-B68D-613B319DF6E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南京大学ppt主题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503050405090304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503050405090304" pitchFamily="18" charset="0"/>
            <a:ea typeface="宋体" pitchFamily="2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南京大学ppt主题.thmx</Template>
  <TotalTime>132</TotalTime>
  <Words>447</Words>
  <Application>Microsoft Office PowerPoint</Application>
  <PresentationFormat>全屏显示(4:3)</PresentationFormat>
  <Paragraphs>78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Wingdings</vt:lpstr>
      <vt:lpstr>南京大学ppt主题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nju xu</dc:creator>
  <cp:lastModifiedBy>王 国新</cp:lastModifiedBy>
  <cp:revision>371</cp:revision>
  <dcterms:created xsi:type="dcterms:W3CDTF">2019-11-28T11:50:50Z</dcterms:created>
  <dcterms:modified xsi:type="dcterms:W3CDTF">2019-11-29T13:24:38Z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2052-1.6.1.2429</vt:lpwstr>
  </property>
</Properties>
</file>