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8" r:id="rId2"/>
    <p:sldId id="259" r:id="rId3"/>
    <p:sldId id="262" r:id="rId4"/>
    <p:sldId id="293" r:id="rId5"/>
    <p:sldId id="295" r:id="rId6"/>
    <p:sldId id="272" r:id="rId7"/>
    <p:sldId id="298" r:id="rId8"/>
    <p:sldId id="301" r:id="rId9"/>
    <p:sldId id="300" r:id="rId10"/>
    <p:sldId id="284" r:id="rId11"/>
    <p:sldId id="302" r:id="rId12"/>
    <p:sldId id="306" r:id="rId13"/>
    <p:sldId id="307" r:id="rId14"/>
    <p:sldId id="308" r:id="rId15"/>
    <p:sldId id="309" r:id="rId16"/>
    <p:sldId id="303" r:id="rId17"/>
    <p:sldId id="310" r:id="rId18"/>
    <p:sldId id="304" r:id="rId19"/>
    <p:sldId id="312" r:id="rId20"/>
    <p:sldId id="305" r:id="rId21"/>
    <p:sldId id="311" r:id="rId22"/>
    <p:sldId id="285" r:id="rId23"/>
    <p:sldId id="313" r:id="rId24"/>
    <p:sldId id="290" r:id="rId25"/>
    <p:sldId id="320" r:id="rId26"/>
    <p:sldId id="321" r:id="rId27"/>
    <p:sldId id="291" r:id="rId28"/>
    <p:sldId id="315" r:id="rId29"/>
    <p:sldId id="316" r:id="rId30"/>
    <p:sldId id="292" r:id="rId31"/>
    <p:sldId id="317" r:id="rId32"/>
    <p:sldId id="323" r:id="rId33"/>
    <p:sldId id="322" r:id="rId34"/>
    <p:sldId id="318" r:id="rId35"/>
    <p:sldId id="319" r:id="rId36"/>
    <p:sldId id="324" r:id="rId37"/>
    <p:sldId id="325" r:id="rId38"/>
    <p:sldId id="287" r:id="rId39"/>
  </p:sldIdLst>
  <p:sldSz cx="12192000" cy="6858000"/>
  <p:notesSz cx="6858000" cy="9144000"/>
  <p:custDataLst>
    <p:tags r:id="rId41"/>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0EAEB"/>
    <a:srgbClr val="2F26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06" autoAdjust="0"/>
    <p:restoredTop sz="94660"/>
  </p:normalViewPr>
  <p:slideViewPr>
    <p:cSldViewPr snapToGrid="0">
      <p:cViewPr varScale="1">
        <p:scale>
          <a:sx n="60" d="100"/>
          <a:sy n="60" d="100"/>
        </p:scale>
        <p:origin x="67" y="269"/>
      </p:cViewPr>
      <p:guideLst>
        <p:guide orient="horz" pos="2160"/>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D6813-5FA5-4F7F-8641-A50B20026EAA}" type="datetimeFigureOut">
              <a:rPr lang="zh-CN" altLang="en-US" smtClean="0"/>
              <a:t>2020/7/29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96DE54-CB96-45AD-A7B3-04D858672352}" type="slidenum">
              <a:rPr lang="zh-CN" altLang="en-US" smtClean="0"/>
              <a:t>‹#›</a:t>
            </a:fld>
            <a:endParaRPr lang="zh-CN" altLang="en-US"/>
          </a:p>
        </p:txBody>
      </p:sp>
    </p:spTree>
    <p:extLst>
      <p:ext uri="{BB962C8B-B14F-4D97-AF65-F5344CB8AC3E}">
        <p14:creationId xmlns:p14="http://schemas.microsoft.com/office/powerpoint/2010/main" val="323637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1</a:t>
            </a:fld>
            <a:endParaRPr lang="zh-CN" altLang="en-US"/>
          </a:p>
        </p:txBody>
      </p:sp>
    </p:spTree>
    <p:extLst>
      <p:ext uri="{BB962C8B-B14F-4D97-AF65-F5344CB8AC3E}">
        <p14:creationId xmlns:p14="http://schemas.microsoft.com/office/powerpoint/2010/main" val="3558364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10</a:t>
            </a:fld>
            <a:endParaRPr lang="zh-CN" altLang="en-US"/>
          </a:p>
        </p:txBody>
      </p:sp>
    </p:spTree>
    <p:extLst>
      <p:ext uri="{BB962C8B-B14F-4D97-AF65-F5344CB8AC3E}">
        <p14:creationId xmlns:p14="http://schemas.microsoft.com/office/powerpoint/2010/main" val="3515629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11</a:t>
            </a:fld>
            <a:endParaRPr lang="zh-CN" altLang="en-US"/>
          </a:p>
        </p:txBody>
      </p:sp>
    </p:spTree>
    <p:extLst>
      <p:ext uri="{BB962C8B-B14F-4D97-AF65-F5344CB8AC3E}">
        <p14:creationId xmlns:p14="http://schemas.microsoft.com/office/powerpoint/2010/main" val="89865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12</a:t>
            </a:fld>
            <a:endParaRPr lang="zh-CN" altLang="en-US"/>
          </a:p>
        </p:txBody>
      </p:sp>
    </p:spTree>
    <p:extLst>
      <p:ext uri="{BB962C8B-B14F-4D97-AF65-F5344CB8AC3E}">
        <p14:creationId xmlns:p14="http://schemas.microsoft.com/office/powerpoint/2010/main" val="39241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13</a:t>
            </a:fld>
            <a:endParaRPr lang="zh-CN" altLang="en-US"/>
          </a:p>
        </p:txBody>
      </p:sp>
    </p:spTree>
    <p:extLst>
      <p:ext uri="{BB962C8B-B14F-4D97-AF65-F5344CB8AC3E}">
        <p14:creationId xmlns:p14="http://schemas.microsoft.com/office/powerpoint/2010/main" val="2810057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14</a:t>
            </a:fld>
            <a:endParaRPr lang="zh-CN" altLang="en-US"/>
          </a:p>
        </p:txBody>
      </p:sp>
    </p:spTree>
    <p:extLst>
      <p:ext uri="{BB962C8B-B14F-4D97-AF65-F5344CB8AC3E}">
        <p14:creationId xmlns:p14="http://schemas.microsoft.com/office/powerpoint/2010/main" val="427207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15</a:t>
            </a:fld>
            <a:endParaRPr lang="zh-CN" altLang="en-US"/>
          </a:p>
        </p:txBody>
      </p:sp>
    </p:spTree>
    <p:extLst>
      <p:ext uri="{BB962C8B-B14F-4D97-AF65-F5344CB8AC3E}">
        <p14:creationId xmlns:p14="http://schemas.microsoft.com/office/powerpoint/2010/main" val="674613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16</a:t>
            </a:fld>
            <a:endParaRPr lang="zh-CN" altLang="en-US"/>
          </a:p>
        </p:txBody>
      </p:sp>
    </p:spTree>
    <p:extLst>
      <p:ext uri="{BB962C8B-B14F-4D97-AF65-F5344CB8AC3E}">
        <p14:creationId xmlns:p14="http://schemas.microsoft.com/office/powerpoint/2010/main" val="2190209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17</a:t>
            </a:fld>
            <a:endParaRPr lang="zh-CN" altLang="en-US"/>
          </a:p>
        </p:txBody>
      </p:sp>
    </p:spTree>
    <p:extLst>
      <p:ext uri="{BB962C8B-B14F-4D97-AF65-F5344CB8AC3E}">
        <p14:creationId xmlns:p14="http://schemas.microsoft.com/office/powerpoint/2010/main" val="1644298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18</a:t>
            </a:fld>
            <a:endParaRPr lang="zh-CN" altLang="en-US"/>
          </a:p>
        </p:txBody>
      </p:sp>
    </p:spTree>
    <p:extLst>
      <p:ext uri="{BB962C8B-B14F-4D97-AF65-F5344CB8AC3E}">
        <p14:creationId xmlns:p14="http://schemas.microsoft.com/office/powerpoint/2010/main" val="488283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19</a:t>
            </a:fld>
            <a:endParaRPr lang="zh-CN" altLang="en-US"/>
          </a:p>
        </p:txBody>
      </p:sp>
    </p:spTree>
    <p:extLst>
      <p:ext uri="{BB962C8B-B14F-4D97-AF65-F5344CB8AC3E}">
        <p14:creationId xmlns:p14="http://schemas.microsoft.com/office/powerpoint/2010/main" val="38599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把报告目录中的标题缩减成了八个，代码亮点归并到讲解中</a:t>
            </a:r>
          </a:p>
        </p:txBody>
      </p:sp>
      <p:sp>
        <p:nvSpPr>
          <p:cNvPr id="4" name="灯片编号占位符 3"/>
          <p:cNvSpPr>
            <a:spLocks noGrp="1"/>
          </p:cNvSpPr>
          <p:nvPr>
            <p:ph type="sldNum" sz="quarter" idx="10"/>
          </p:nvPr>
        </p:nvSpPr>
        <p:spPr/>
        <p:txBody>
          <a:bodyPr/>
          <a:lstStyle/>
          <a:p>
            <a:fld id="{5996DE54-CB96-45AD-A7B3-04D858672352}" type="slidenum">
              <a:rPr lang="zh-CN" altLang="en-US" smtClean="0"/>
              <a:t>2</a:t>
            </a:fld>
            <a:endParaRPr lang="zh-CN" altLang="en-US"/>
          </a:p>
        </p:txBody>
      </p:sp>
    </p:spTree>
    <p:extLst>
      <p:ext uri="{BB962C8B-B14F-4D97-AF65-F5344CB8AC3E}">
        <p14:creationId xmlns:p14="http://schemas.microsoft.com/office/powerpoint/2010/main" val="1921050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20</a:t>
            </a:fld>
            <a:endParaRPr lang="zh-CN" altLang="en-US"/>
          </a:p>
        </p:txBody>
      </p:sp>
    </p:spTree>
    <p:extLst>
      <p:ext uri="{BB962C8B-B14F-4D97-AF65-F5344CB8AC3E}">
        <p14:creationId xmlns:p14="http://schemas.microsoft.com/office/powerpoint/2010/main" val="2175018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21</a:t>
            </a:fld>
            <a:endParaRPr lang="zh-CN" altLang="en-US"/>
          </a:p>
        </p:txBody>
      </p:sp>
    </p:spTree>
    <p:extLst>
      <p:ext uri="{BB962C8B-B14F-4D97-AF65-F5344CB8AC3E}">
        <p14:creationId xmlns:p14="http://schemas.microsoft.com/office/powerpoint/2010/main" val="860019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22</a:t>
            </a:fld>
            <a:endParaRPr lang="zh-CN" altLang="en-US"/>
          </a:p>
        </p:txBody>
      </p:sp>
    </p:spTree>
    <p:extLst>
      <p:ext uri="{BB962C8B-B14F-4D97-AF65-F5344CB8AC3E}">
        <p14:creationId xmlns:p14="http://schemas.microsoft.com/office/powerpoint/2010/main" val="2301939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23</a:t>
            </a:fld>
            <a:endParaRPr lang="zh-CN" altLang="en-US"/>
          </a:p>
        </p:txBody>
      </p:sp>
    </p:spTree>
    <p:extLst>
      <p:ext uri="{BB962C8B-B14F-4D97-AF65-F5344CB8AC3E}">
        <p14:creationId xmlns:p14="http://schemas.microsoft.com/office/powerpoint/2010/main" val="33622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24</a:t>
            </a:fld>
            <a:endParaRPr lang="zh-CN" altLang="en-US"/>
          </a:p>
        </p:txBody>
      </p:sp>
    </p:spTree>
    <p:extLst>
      <p:ext uri="{BB962C8B-B14F-4D97-AF65-F5344CB8AC3E}">
        <p14:creationId xmlns:p14="http://schemas.microsoft.com/office/powerpoint/2010/main" val="2306135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25</a:t>
            </a:fld>
            <a:endParaRPr lang="zh-CN" altLang="en-US"/>
          </a:p>
        </p:txBody>
      </p:sp>
    </p:spTree>
    <p:extLst>
      <p:ext uri="{BB962C8B-B14F-4D97-AF65-F5344CB8AC3E}">
        <p14:creationId xmlns:p14="http://schemas.microsoft.com/office/powerpoint/2010/main" val="2118087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26</a:t>
            </a:fld>
            <a:endParaRPr lang="zh-CN" altLang="en-US"/>
          </a:p>
        </p:txBody>
      </p:sp>
    </p:spTree>
    <p:extLst>
      <p:ext uri="{BB962C8B-B14F-4D97-AF65-F5344CB8AC3E}">
        <p14:creationId xmlns:p14="http://schemas.microsoft.com/office/powerpoint/2010/main" val="1709644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27</a:t>
            </a:fld>
            <a:endParaRPr lang="zh-CN" altLang="en-US"/>
          </a:p>
        </p:txBody>
      </p:sp>
    </p:spTree>
    <p:extLst>
      <p:ext uri="{BB962C8B-B14F-4D97-AF65-F5344CB8AC3E}">
        <p14:creationId xmlns:p14="http://schemas.microsoft.com/office/powerpoint/2010/main" val="3608598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28</a:t>
            </a:fld>
            <a:endParaRPr lang="zh-CN" altLang="en-US"/>
          </a:p>
        </p:txBody>
      </p:sp>
    </p:spTree>
    <p:extLst>
      <p:ext uri="{BB962C8B-B14F-4D97-AF65-F5344CB8AC3E}">
        <p14:creationId xmlns:p14="http://schemas.microsoft.com/office/powerpoint/2010/main" val="225857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29</a:t>
            </a:fld>
            <a:endParaRPr lang="zh-CN" altLang="en-US"/>
          </a:p>
        </p:txBody>
      </p:sp>
    </p:spTree>
    <p:extLst>
      <p:ext uri="{BB962C8B-B14F-4D97-AF65-F5344CB8AC3E}">
        <p14:creationId xmlns:p14="http://schemas.microsoft.com/office/powerpoint/2010/main" val="3072307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3</a:t>
            </a:fld>
            <a:endParaRPr lang="zh-CN" altLang="en-US"/>
          </a:p>
        </p:txBody>
      </p:sp>
    </p:spTree>
    <p:extLst>
      <p:ext uri="{BB962C8B-B14F-4D97-AF65-F5344CB8AC3E}">
        <p14:creationId xmlns:p14="http://schemas.microsoft.com/office/powerpoint/2010/main" val="7347454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30</a:t>
            </a:fld>
            <a:endParaRPr lang="zh-CN" altLang="en-US"/>
          </a:p>
        </p:txBody>
      </p:sp>
    </p:spTree>
    <p:extLst>
      <p:ext uri="{BB962C8B-B14F-4D97-AF65-F5344CB8AC3E}">
        <p14:creationId xmlns:p14="http://schemas.microsoft.com/office/powerpoint/2010/main" val="4098395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31</a:t>
            </a:fld>
            <a:endParaRPr lang="zh-CN" altLang="en-US"/>
          </a:p>
        </p:txBody>
      </p:sp>
    </p:spTree>
    <p:extLst>
      <p:ext uri="{BB962C8B-B14F-4D97-AF65-F5344CB8AC3E}">
        <p14:creationId xmlns:p14="http://schemas.microsoft.com/office/powerpoint/2010/main" val="124022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32</a:t>
            </a:fld>
            <a:endParaRPr lang="zh-CN" altLang="en-US"/>
          </a:p>
        </p:txBody>
      </p:sp>
    </p:spTree>
    <p:extLst>
      <p:ext uri="{BB962C8B-B14F-4D97-AF65-F5344CB8AC3E}">
        <p14:creationId xmlns:p14="http://schemas.microsoft.com/office/powerpoint/2010/main" val="124022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33</a:t>
            </a:fld>
            <a:endParaRPr lang="zh-CN" altLang="en-US"/>
          </a:p>
        </p:txBody>
      </p:sp>
    </p:spTree>
    <p:extLst>
      <p:ext uri="{BB962C8B-B14F-4D97-AF65-F5344CB8AC3E}">
        <p14:creationId xmlns:p14="http://schemas.microsoft.com/office/powerpoint/2010/main" val="4208890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96DE54-CB96-45AD-A7B3-04D858672352}" type="slidenum">
              <a:rPr lang="zh-CN" altLang="en-US" smtClean="0"/>
              <a:t>34</a:t>
            </a:fld>
            <a:endParaRPr lang="zh-CN" altLang="en-US"/>
          </a:p>
        </p:txBody>
      </p:sp>
    </p:spTree>
    <p:extLst>
      <p:ext uri="{BB962C8B-B14F-4D97-AF65-F5344CB8AC3E}">
        <p14:creationId xmlns:p14="http://schemas.microsoft.com/office/powerpoint/2010/main" val="39522249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35</a:t>
            </a:fld>
            <a:endParaRPr lang="zh-CN" altLang="en-US"/>
          </a:p>
        </p:txBody>
      </p:sp>
    </p:spTree>
    <p:extLst>
      <p:ext uri="{BB962C8B-B14F-4D97-AF65-F5344CB8AC3E}">
        <p14:creationId xmlns:p14="http://schemas.microsoft.com/office/powerpoint/2010/main" val="2333077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36</a:t>
            </a:fld>
            <a:endParaRPr lang="zh-CN" altLang="en-US"/>
          </a:p>
        </p:txBody>
      </p:sp>
    </p:spTree>
    <p:extLst>
      <p:ext uri="{BB962C8B-B14F-4D97-AF65-F5344CB8AC3E}">
        <p14:creationId xmlns:p14="http://schemas.microsoft.com/office/powerpoint/2010/main" val="18572885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96DE54-CB96-45AD-A7B3-04D858672352}" type="slidenum">
              <a:rPr lang="zh-CN" altLang="en-US" smtClean="0"/>
              <a:t>37</a:t>
            </a:fld>
            <a:endParaRPr lang="zh-CN" altLang="en-US"/>
          </a:p>
        </p:txBody>
      </p:sp>
    </p:spTree>
    <p:extLst>
      <p:ext uri="{BB962C8B-B14F-4D97-AF65-F5344CB8AC3E}">
        <p14:creationId xmlns:p14="http://schemas.microsoft.com/office/powerpoint/2010/main" val="13869212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38</a:t>
            </a:fld>
            <a:endParaRPr lang="zh-CN" altLang="en-US"/>
          </a:p>
        </p:txBody>
      </p:sp>
    </p:spTree>
    <p:extLst>
      <p:ext uri="{BB962C8B-B14F-4D97-AF65-F5344CB8AC3E}">
        <p14:creationId xmlns:p14="http://schemas.microsoft.com/office/powerpoint/2010/main" val="3912202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4</a:t>
            </a:fld>
            <a:endParaRPr lang="zh-CN" altLang="en-US"/>
          </a:p>
        </p:txBody>
      </p:sp>
    </p:spTree>
    <p:extLst>
      <p:ext uri="{BB962C8B-B14F-4D97-AF65-F5344CB8AC3E}">
        <p14:creationId xmlns:p14="http://schemas.microsoft.com/office/powerpoint/2010/main" val="123240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5</a:t>
            </a:fld>
            <a:endParaRPr lang="zh-CN" altLang="en-US"/>
          </a:p>
        </p:txBody>
      </p:sp>
    </p:spTree>
    <p:extLst>
      <p:ext uri="{BB962C8B-B14F-4D97-AF65-F5344CB8AC3E}">
        <p14:creationId xmlns:p14="http://schemas.microsoft.com/office/powerpoint/2010/main" val="301782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6</a:t>
            </a:fld>
            <a:endParaRPr lang="zh-CN" altLang="en-US"/>
          </a:p>
        </p:txBody>
      </p:sp>
    </p:spTree>
    <p:extLst>
      <p:ext uri="{BB962C8B-B14F-4D97-AF65-F5344CB8AC3E}">
        <p14:creationId xmlns:p14="http://schemas.microsoft.com/office/powerpoint/2010/main" val="1980502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7</a:t>
            </a:fld>
            <a:endParaRPr lang="zh-CN" altLang="en-US"/>
          </a:p>
        </p:txBody>
      </p:sp>
    </p:spTree>
    <p:extLst>
      <p:ext uri="{BB962C8B-B14F-4D97-AF65-F5344CB8AC3E}">
        <p14:creationId xmlns:p14="http://schemas.microsoft.com/office/powerpoint/2010/main" val="657632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8</a:t>
            </a:fld>
            <a:endParaRPr lang="zh-CN" altLang="en-US"/>
          </a:p>
        </p:txBody>
      </p:sp>
    </p:spTree>
    <p:extLst>
      <p:ext uri="{BB962C8B-B14F-4D97-AF65-F5344CB8AC3E}">
        <p14:creationId xmlns:p14="http://schemas.microsoft.com/office/powerpoint/2010/main" val="2228459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6DE54-CB96-45AD-A7B3-04D858672352}" type="slidenum">
              <a:rPr lang="zh-CN" altLang="en-US" smtClean="0"/>
              <a:t>9</a:t>
            </a:fld>
            <a:endParaRPr lang="zh-CN" altLang="en-US"/>
          </a:p>
        </p:txBody>
      </p:sp>
    </p:spTree>
    <p:extLst>
      <p:ext uri="{BB962C8B-B14F-4D97-AF65-F5344CB8AC3E}">
        <p14:creationId xmlns:p14="http://schemas.microsoft.com/office/powerpoint/2010/main" val="1693206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20776786-29C4-49C3-AE45-BA6CF32FBC0B}" type="datetime1">
              <a:rPr lang="zh-CN" altLang="en-US"/>
              <a:t>2020/7/29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3CC24E9F-C7F6-4FBE-84F7-623EAFA02F3A}"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6BB88B79-5F13-437F-B8C4-14BE5FF9E802}" type="datetime1">
              <a:rPr lang="zh-CN" altLang="en-US"/>
              <a:t>2020/7/29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CBF691BD-43CB-4585-A368-3F95C04E9ABC}"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E7E2CEB3-4B28-4911-983C-65800B4E26F7}" type="datetime1">
              <a:rPr lang="zh-CN" altLang="en-US"/>
              <a:t>2020/7/29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A5F3E5CB-2D7C-4370-9D50-06B458AF3412}"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E909A3E5-53CB-4013-8D7B-0CEF800E3D62}" type="datetime1">
              <a:rPr lang="zh-CN" altLang="en-US"/>
              <a:t>2020/7/29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489FAF4F-848B-478C-9063-E1D3DB4BDA93}"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0D9EAC8A-77E5-4BC9-B76F-9656987C5FC8}" type="datetime1">
              <a:rPr lang="zh-CN" altLang="en-US"/>
              <a:t>2020/7/29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93F28A69-F5F3-4410-AC66-10133C4A2C08}"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65621E71-49F3-4F94-938A-5A7A70A048BF}" type="datetime1">
              <a:rPr lang="zh-CN" altLang="en-US"/>
              <a:t>2020/7/29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BCA3F2D1-1B14-4787-B9C7-2378E48A0E2C}"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93FA7DE8-0E52-4218-95B9-15A6BEA77E2D}" type="datetime1">
              <a:rPr lang="zh-CN" altLang="en-US"/>
              <a:t>2020/7/29</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pPr>
              <a:defRPr/>
            </a:pPr>
            <a:fld id="{B02E332D-E015-4215-8578-92FBF2D03807}"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9360D37B-9FBC-4DF7-B332-995868D4E95C}" type="datetime1">
              <a:rPr lang="zh-CN" altLang="en-US"/>
              <a:t>2020/7/29</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69A44783-7730-4BAA-A6BA-CD45E7AB7732}"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BF8299C7-9E87-49BE-81C6-52100F1B356E}" type="datetime1">
              <a:rPr lang="zh-CN" altLang="en-US"/>
              <a:t>2020/7/29</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pPr>
              <a:defRPr/>
            </a:pPr>
            <a:fld id="{56A7D3BF-732E-416A-8B4E-4BB157C7E5C3}"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51AAB1A8-4B1F-460D-9C04-0994D4CBE197}" type="datetime1">
              <a:rPr lang="zh-CN" altLang="en-US"/>
              <a:t>2020/7/29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528D1771-93E5-41A7-B94C-E5E5CC25DFD5}"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F5E506C4-EF63-43AC-8413-98DC2A42EE05}" type="datetime1">
              <a:rPr lang="zh-CN" altLang="en-US"/>
              <a:t>2020/7/29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F67055A6-AD7F-4773-96BB-09C892346474}"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sym typeface="Calibri" panose="020F0502020204030204" pitchFamily="34" charset="0"/>
              </a:rPr>
              <a:t>单击此处编辑母版文本样式</a:t>
            </a:r>
          </a:p>
          <a:p>
            <a:pPr lvl="1"/>
            <a:r>
              <a:rPr lang="zh-CN">
                <a:sym typeface="Calibri" panose="020F0502020204030204" pitchFamily="34" charset="0"/>
              </a:rPr>
              <a:t>第二级</a:t>
            </a:r>
          </a:p>
          <a:p>
            <a:pPr lvl="2"/>
            <a:r>
              <a:rPr lang="zh-CN">
                <a:sym typeface="Calibri" panose="020F0502020204030204" pitchFamily="34" charset="0"/>
              </a:rPr>
              <a:t>第三级</a:t>
            </a:r>
          </a:p>
          <a:p>
            <a:pPr lvl="3"/>
            <a:r>
              <a:rPr lang="zh-CN">
                <a:sym typeface="Calibri" panose="020F0502020204030204" pitchFamily="34" charset="0"/>
              </a:rPr>
              <a:t>第四级</a:t>
            </a:r>
          </a:p>
          <a:p>
            <a:pPr lvl="4"/>
            <a:r>
              <a:rPr lang="zh-CN">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buFont typeface="Arial" panose="020B0604020202020204" pitchFamily="34" charset="0"/>
              <a:buNone/>
              <a:defRPr sz="1200" smtClean="0">
                <a:solidFill>
                  <a:srgbClr val="898989"/>
                </a:solidFill>
                <a:latin typeface="Arial" panose="020B0604020202020204" pitchFamily="34" charset="0"/>
              </a:defRPr>
            </a:lvl1pPr>
          </a:lstStyle>
          <a:p>
            <a:pPr>
              <a:defRPr/>
            </a:pPr>
            <a:fld id="{DE2F40C7-E373-4D85-A762-101497C2B0B8}" type="datetime1">
              <a:rPr lang="zh-CN" altLang="en-US"/>
              <a:t>2020/7/29</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buFont typeface="Arial" panose="020B0604020202020204" pitchFamily="34" charset="0"/>
              <a:buNone/>
              <a:defRPr sz="1200" smtClean="0">
                <a:solidFill>
                  <a:srgbClr val="898989"/>
                </a:solidFill>
                <a:latin typeface="Arial" panose="020B0604020202020204" pitchFamily="34" charset="0"/>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buFont typeface="Arial" panose="020B0604020202020204" pitchFamily="34" charset="0"/>
              <a:buNone/>
              <a:defRPr sz="1200" smtClean="0">
                <a:solidFill>
                  <a:srgbClr val="898989"/>
                </a:solidFill>
                <a:latin typeface="Arial" panose="020B0604020202020204" pitchFamily="34" charset="0"/>
              </a:defRPr>
            </a:lvl1pPr>
          </a:lstStyle>
          <a:p>
            <a:pPr>
              <a:defRPr/>
            </a:pPr>
            <a:fld id="{7F423E8C-CC8B-44D9-B11C-E0E004B54A54}"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5.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28.xm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30.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31.xml"/><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32.xml"/><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3.xml"/><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34.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8" Type="http://schemas.openxmlformats.org/officeDocument/2006/relationships/hyperlink" Target="https://blog.csdn.net/BlueBlueSkyZ/article/details/101562427" TargetMode="External"/><Relationship Id="rId3" Type="http://schemas.openxmlformats.org/officeDocument/2006/relationships/notesSlide" Target="../notesSlides/notesSlide35.xml"/><Relationship Id="rId7" Type="http://schemas.openxmlformats.org/officeDocument/2006/relationships/hyperlink" Target="https://www.cnblogs.com/bigmonkey/p/7387943.html" TargetMode="External"/><Relationship Id="rId2" Type="http://schemas.openxmlformats.org/officeDocument/2006/relationships/slideLayout" Target="../slideLayouts/slideLayout1.xml"/><Relationship Id="rId1" Type="http://schemas.openxmlformats.org/officeDocument/2006/relationships/tags" Target="../tags/tag36.xml"/><Relationship Id="rId6" Type="http://schemas.openxmlformats.org/officeDocument/2006/relationships/hyperlink" Target="https://blog.csdn.net/u010842515/article/details/51611936" TargetMode="External"/><Relationship Id="rId5" Type="http://schemas.openxmlformats.org/officeDocument/2006/relationships/hyperlink" Target="http://blog.sina.com.cn/s/blog_6622f5c30101datu.html" TargetMode="External"/><Relationship Id="rId4" Type="http://schemas.openxmlformats.org/officeDocument/2006/relationships/hyperlink" Target="http://blog.sina.com.cn/s/blog_4d1f33470100scz7.html" TargetMode="External"/><Relationship Id="rId9" Type="http://schemas.openxmlformats.org/officeDocument/2006/relationships/hyperlink" Target="https://www.cnblogs.com/csguo/p/7804355.html"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37.xml"/><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39.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050" name="椭圆 1"/>
          <p:cNvSpPr>
            <a:spLocks noChangeArrowheads="1"/>
          </p:cNvSpPr>
          <p:nvPr/>
        </p:nvSpPr>
        <p:spPr bwMode="auto">
          <a:xfrm>
            <a:off x="3221038" y="590550"/>
            <a:ext cx="5726112" cy="5726113"/>
          </a:xfrm>
          <a:prstGeom prst="ellipse">
            <a:avLst/>
          </a:prstGeom>
          <a:solidFill>
            <a:srgbClr val="263346">
              <a:alpha val="6901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51" name="椭圆 10"/>
          <p:cNvSpPr>
            <a:spLocks noChangeArrowheads="1"/>
          </p:cNvSpPr>
          <p:nvPr/>
        </p:nvSpPr>
        <p:spPr bwMode="auto">
          <a:xfrm>
            <a:off x="3360738" y="730250"/>
            <a:ext cx="5446712" cy="5446713"/>
          </a:xfrm>
          <a:prstGeom prst="ellipse">
            <a:avLst/>
          </a:prstGeom>
          <a:noFill/>
          <a:ln w="88900">
            <a:solidFill>
              <a:srgbClr val="D0EAEB"/>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52" name="文本框 12"/>
          <p:cNvSpPr>
            <a:spLocks noChangeArrowheads="1"/>
          </p:cNvSpPr>
          <p:nvPr/>
        </p:nvSpPr>
        <p:spPr bwMode="auto">
          <a:xfrm>
            <a:off x="3762677" y="3932179"/>
            <a:ext cx="4883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华文宋体" pitchFamily="2" charset="-122"/>
                <a:ea typeface="华文宋体" pitchFamily="2" charset="-122"/>
                <a:sym typeface="华文宋体" pitchFamily="2" charset="-122"/>
              </a:rPr>
              <a:t>组员：陈振宇，吴紫航，钱益新，吳皓煒</a:t>
            </a:r>
          </a:p>
        </p:txBody>
      </p:sp>
      <p:sp>
        <p:nvSpPr>
          <p:cNvPr id="2053" name="直接连接符 21"/>
          <p:cNvSpPr>
            <a:spLocks noChangeShapeType="1"/>
          </p:cNvSpPr>
          <p:nvPr/>
        </p:nvSpPr>
        <p:spPr bwMode="auto">
          <a:xfrm>
            <a:off x="3924300" y="3425825"/>
            <a:ext cx="4319588" cy="0"/>
          </a:xfrm>
          <a:prstGeom prst="line">
            <a:avLst/>
          </a:prstGeom>
          <a:noFill/>
          <a:ln w="6350">
            <a:solidFill>
              <a:srgbClr val="FFFFFF">
                <a:alpha val="58823"/>
              </a:srgbClr>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054" name="文本框 23"/>
          <p:cNvSpPr>
            <a:spLocks noChangeArrowheads="1"/>
          </p:cNvSpPr>
          <p:nvPr/>
        </p:nvSpPr>
        <p:spPr bwMode="auto">
          <a:xfrm>
            <a:off x="3522361" y="2633444"/>
            <a:ext cx="51234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dirty="0">
                <a:solidFill>
                  <a:schemeClr val="bg1"/>
                </a:solidFill>
                <a:latin typeface="华文宋体" pitchFamily="2" charset="-122"/>
                <a:ea typeface="华文宋体" pitchFamily="2" charset="-122"/>
                <a:sym typeface="华文宋体" pitchFamily="2" charset="-122"/>
              </a:rPr>
              <a:t>邮件自动分类 实验报告</a:t>
            </a:r>
          </a:p>
        </p:txBody>
      </p:sp>
      <p:sp>
        <p:nvSpPr>
          <p:cNvPr id="2056" name="椭圆 25"/>
          <p:cNvSpPr>
            <a:spLocks noChangeArrowheads="1"/>
          </p:cNvSpPr>
          <p:nvPr/>
        </p:nvSpPr>
        <p:spPr bwMode="auto">
          <a:xfrm>
            <a:off x="2946400" y="298450"/>
            <a:ext cx="6311900" cy="6310313"/>
          </a:xfrm>
          <a:prstGeom prst="ellipse">
            <a:avLst/>
          </a:prstGeom>
          <a:noFill/>
          <a:ln w="6350">
            <a:solidFill>
              <a:srgbClr val="FFFFFF">
                <a:alpha val="50195"/>
              </a:srgbClr>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57" name="椭圆 26"/>
          <p:cNvSpPr>
            <a:spLocks noChangeArrowheads="1"/>
          </p:cNvSpPr>
          <p:nvPr/>
        </p:nvSpPr>
        <p:spPr bwMode="auto">
          <a:xfrm>
            <a:off x="2676525" y="0"/>
            <a:ext cx="6837363" cy="6837363"/>
          </a:xfrm>
          <a:prstGeom prst="ellipse">
            <a:avLst/>
          </a:prstGeom>
          <a:noFill/>
          <a:ln w="6350">
            <a:solidFill>
              <a:srgbClr val="FFFFFF">
                <a:alpha val="38823"/>
              </a:srgbClr>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58" name="椭圆 27"/>
          <p:cNvSpPr>
            <a:spLocks noChangeArrowheads="1"/>
          </p:cNvSpPr>
          <p:nvPr/>
        </p:nvSpPr>
        <p:spPr bwMode="auto">
          <a:xfrm>
            <a:off x="1773238" y="-906463"/>
            <a:ext cx="8637587" cy="8637588"/>
          </a:xfrm>
          <a:prstGeom prst="ellipse">
            <a:avLst/>
          </a:prstGeom>
          <a:noFill/>
          <a:ln w="6350">
            <a:solidFill>
              <a:srgbClr val="FFFFFF">
                <a:alpha val="29019"/>
              </a:srgbClr>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59"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60"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626">
        <p15:prstTrans prst="drape"/>
      </p:transition>
    </mc:Choice>
    <mc:Fallback xmlns="">
      <p:transition spd="slow" advTm="262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heel(1)">
                                      <p:cBhvr>
                                        <p:cTn id="7" dur="2000"/>
                                        <p:tgtEl>
                                          <p:spTgt spid="205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053"/>
                                        </p:tgtEl>
                                        <p:attrNameLst>
                                          <p:attrName>style.visibility</p:attrName>
                                        </p:attrNameLst>
                                      </p:cBhvr>
                                      <p:to>
                                        <p:strVal val="visible"/>
                                      </p:to>
                                    </p:set>
                                    <p:animEffect transition="in" filter="wheel(1)">
                                      <p:cBhvr>
                                        <p:cTn id="10" dur="2000"/>
                                        <p:tgtEl>
                                          <p:spTgt spid="2053"/>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054"/>
                                        </p:tgtEl>
                                        <p:attrNameLst>
                                          <p:attrName>style.visibility</p:attrName>
                                        </p:attrNameLst>
                                      </p:cBhvr>
                                      <p:to>
                                        <p:strVal val="visible"/>
                                      </p:to>
                                    </p:set>
                                    <p:animEffect transition="in" filter="wheel(1)">
                                      <p:cBhvr>
                                        <p:cTn id="13" dur="2000"/>
                                        <p:tgtEl>
                                          <p:spTgt spid="2054"/>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056"/>
                                        </p:tgtEl>
                                        <p:attrNameLst>
                                          <p:attrName>style.visibility</p:attrName>
                                        </p:attrNameLst>
                                      </p:cBhvr>
                                      <p:to>
                                        <p:strVal val="visible"/>
                                      </p:to>
                                    </p:set>
                                    <p:animEffect transition="in" filter="wheel(1)">
                                      <p:cBhvr>
                                        <p:cTn id="16" dur="2000"/>
                                        <p:tgtEl>
                                          <p:spTgt spid="2056"/>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057"/>
                                        </p:tgtEl>
                                        <p:attrNameLst>
                                          <p:attrName>style.visibility</p:attrName>
                                        </p:attrNameLst>
                                      </p:cBhvr>
                                      <p:to>
                                        <p:strVal val="visible"/>
                                      </p:to>
                                    </p:set>
                                    <p:animEffect transition="in" filter="wheel(1)">
                                      <p:cBhvr>
                                        <p:cTn id="19" dur="2000"/>
                                        <p:tgtEl>
                                          <p:spTgt spid="2057"/>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058"/>
                                        </p:tgtEl>
                                        <p:attrNameLst>
                                          <p:attrName>style.visibility</p:attrName>
                                        </p:attrNameLst>
                                      </p:cBhvr>
                                      <p:to>
                                        <p:strVal val="visible"/>
                                      </p:to>
                                    </p:set>
                                    <p:animEffect transition="in" filter="wheel(1)">
                                      <p:cBhvr>
                                        <p:cTn id="22" dur="2000"/>
                                        <p:tgtEl>
                                          <p:spTgt spid="2058"/>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051"/>
                                        </p:tgtEl>
                                        <p:attrNameLst>
                                          <p:attrName>style.visibility</p:attrName>
                                        </p:attrNameLst>
                                      </p:cBhvr>
                                      <p:to>
                                        <p:strVal val="visible"/>
                                      </p:to>
                                    </p:set>
                                    <p:animEffect transition="in" filter="wheel(1)">
                                      <p:cBhvr>
                                        <p:cTn id="25" dur="2000"/>
                                        <p:tgtEl>
                                          <p:spTgt spid="2051"/>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wheel(1)">
                                      <p:cBhvr>
                                        <p:cTn id="28"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P spid="2051" grpId="0" animBg="1"/>
      <p:bldP spid="2052" grpId="0"/>
      <p:bldP spid="2053" grpId="0" animBg="1"/>
      <p:bldP spid="2054" grpId="0"/>
      <p:bldP spid="2056" grpId="0" animBg="1"/>
      <p:bldP spid="2057" grpId="0" animBg="1"/>
      <p:bldP spid="205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10242"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43"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44" name="椭圆 51"/>
          <p:cNvSpPr>
            <a:spLocks noChangeArrowheads="1"/>
          </p:cNvSpPr>
          <p:nvPr/>
        </p:nvSpPr>
        <p:spPr bwMode="auto">
          <a:xfrm>
            <a:off x="1057275" y="1954213"/>
            <a:ext cx="3635375" cy="3635375"/>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45" name="椭圆 52"/>
          <p:cNvSpPr>
            <a:spLocks noChangeArrowheads="1"/>
          </p:cNvSpPr>
          <p:nvPr/>
        </p:nvSpPr>
        <p:spPr bwMode="auto">
          <a:xfrm>
            <a:off x="3870325" y="5586413"/>
            <a:ext cx="923925" cy="923925"/>
          </a:xfrm>
          <a:prstGeom prst="ellipse">
            <a:avLst/>
          </a:prstGeom>
          <a:solidFill>
            <a:srgbClr val="2F26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46" name="椭圆 53"/>
          <p:cNvSpPr>
            <a:spLocks noChangeArrowheads="1"/>
          </p:cNvSpPr>
          <p:nvPr/>
        </p:nvSpPr>
        <p:spPr bwMode="auto">
          <a:xfrm>
            <a:off x="3432175" y="1146175"/>
            <a:ext cx="631825" cy="631825"/>
          </a:xfrm>
          <a:prstGeom prst="ellipse">
            <a:avLst/>
          </a:prstGeom>
          <a:solidFill>
            <a:srgbClr val="D0EAEB"/>
          </a:solidFill>
          <a:ln w="6350">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47" name="文本框 54"/>
          <p:cNvSpPr>
            <a:spLocks noChangeArrowheads="1"/>
          </p:cNvSpPr>
          <p:nvPr/>
        </p:nvSpPr>
        <p:spPr bwMode="auto">
          <a:xfrm>
            <a:off x="7738948" y="3531405"/>
            <a:ext cx="20120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3200" b="1" dirty="0">
                <a:solidFill>
                  <a:srgbClr val="262626"/>
                </a:solidFill>
                <a:latin typeface="华文宋体" pitchFamily="2" charset="-122"/>
                <a:ea typeface="华文宋体" pitchFamily="2" charset="-122"/>
                <a:sym typeface="华文宋体" pitchFamily="2" charset="-122"/>
              </a:rPr>
              <a:t>代码讲解</a:t>
            </a:r>
            <a:endParaRPr lang="en-US" altLang="zh-CN" sz="2400" b="1" dirty="0">
              <a:solidFill>
                <a:srgbClr val="262626"/>
              </a:solidFill>
              <a:latin typeface="华文宋体" pitchFamily="2" charset="-122"/>
              <a:ea typeface="华文宋体" pitchFamily="2" charset="-122"/>
              <a:sym typeface="华文宋体" pitchFamily="2" charset="-122"/>
            </a:endParaRPr>
          </a:p>
        </p:txBody>
      </p:sp>
      <p:sp>
        <p:nvSpPr>
          <p:cNvPr id="10249" name="直接连接符 56"/>
          <p:cNvSpPr>
            <a:spLocks noChangeShapeType="1"/>
          </p:cNvSpPr>
          <p:nvPr/>
        </p:nvSpPr>
        <p:spPr bwMode="auto">
          <a:xfrm rot="5400000">
            <a:off x="9012021" y="1976588"/>
            <a:ext cx="28283" cy="4590854"/>
          </a:xfrm>
          <a:prstGeom prst="line">
            <a:avLst/>
          </a:prstGeom>
          <a:noFill/>
          <a:ln w="1270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0250" name="椭圆 58"/>
          <p:cNvSpPr>
            <a:spLocks noChangeArrowheads="1"/>
          </p:cNvSpPr>
          <p:nvPr/>
        </p:nvSpPr>
        <p:spPr bwMode="auto">
          <a:xfrm>
            <a:off x="5873750" y="1954213"/>
            <a:ext cx="1012825" cy="1012825"/>
          </a:xfrm>
          <a:prstGeom prst="ellipse">
            <a:avLst/>
          </a:prstGeom>
          <a:solidFill>
            <a:srgbClr val="D0EAEB"/>
          </a:solidFill>
          <a:ln w="6350">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10251" name="组合 59"/>
          <p:cNvGrpSpPr/>
          <p:nvPr/>
        </p:nvGrpSpPr>
        <p:grpSpPr bwMode="auto">
          <a:xfrm>
            <a:off x="6149975" y="2284413"/>
            <a:ext cx="498475" cy="477837"/>
            <a:chOff x="0" y="0"/>
            <a:chExt cx="2438400" cy="2332038"/>
          </a:xfrm>
        </p:grpSpPr>
        <p:sp>
          <p:nvSpPr>
            <p:cNvPr id="10255"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6" name="任意多边形 61"/>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10252" name="椭圆 14"/>
          <p:cNvSpPr>
            <a:spLocks noChangeArrowheads="1"/>
          </p:cNvSpPr>
          <p:nvPr/>
        </p:nvSpPr>
        <p:spPr bwMode="auto">
          <a:xfrm>
            <a:off x="1057275" y="1954213"/>
            <a:ext cx="3635375" cy="363537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53" name="椭圆 15"/>
          <p:cNvSpPr>
            <a:spLocks noChangeArrowheads="1"/>
          </p:cNvSpPr>
          <p:nvPr/>
        </p:nvSpPr>
        <p:spPr bwMode="auto">
          <a:xfrm>
            <a:off x="1233488" y="2127250"/>
            <a:ext cx="3282950" cy="3282950"/>
          </a:xfrm>
          <a:prstGeom prst="ellipse">
            <a:avLst/>
          </a:prstGeom>
          <a:noFill/>
          <a:ln w="63500">
            <a:solidFill>
              <a:srgbClr val="D0EAEB"/>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54" name="文本框 57"/>
          <p:cNvSpPr>
            <a:spLocks noChangeArrowheads="1"/>
          </p:cNvSpPr>
          <p:nvPr/>
        </p:nvSpPr>
        <p:spPr bwMode="auto">
          <a:xfrm>
            <a:off x="1971675" y="2668588"/>
            <a:ext cx="184785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3800" b="1" dirty="0">
                <a:solidFill>
                  <a:srgbClr val="FDFDFD"/>
                </a:solidFill>
                <a:latin typeface="华文宋体" pitchFamily="2" charset="-122"/>
                <a:ea typeface="华文宋体" pitchFamily="2" charset="-122"/>
                <a:sym typeface="华文宋体" pitchFamily="2" charset="-122"/>
              </a:rPr>
              <a:t>02</a:t>
            </a:r>
            <a:endParaRPr lang="zh-CN" altLang="en-US" sz="13800" b="1" dirty="0">
              <a:solidFill>
                <a:srgbClr val="FDFDFD"/>
              </a:solidFill>
              <a:latin typeface="华文宋体" pitchFamily="2" charset="-122"/>
              <a:ea typeface="华文宋体" pitchFamily="2" charset="-122"/>
              <a:sym typeface="华文宋体" pitchFamily="2" charset="-122"/>
            </a:endParaRPr>
          </a:p>
        </p:txBody>
      </p:sp>
      <p:sp>
        <p:nvSpPr>
          <p:cNvPr id="2" name="文本框 1">
            <a:extLst>
              <a:ext uri="{FF2B5EF4-FFF2-40B4-BE49-F238E27FC236}">
                <a16:creationId xmlns:a16="http://schemas.microsoft.com/office/drawing/2014/main" id="{2514D067-9828-4112-9EEF-A19187AFEF8B}"/>
              </a:ext>
            </a:extLst>
          </p:cNvPr>
          <p:cNvSpPr txBox="1"/>
          <p:nvPr/>
        </p:nvSpPr>
        <p:spPr>
          <a:xfrm>
            <a:off x="6730736" y="4427850"/>
            <a:ext cx="4631999" cy="830997"/>
          </a:xfrm>
          <a:prstGeom prst="rect">
            <a:avLst/>
          </a:prstGeom>
          <a:noFill/>
        </p:spPr>
        <p:txBody>
          <a:bodyPr wrap="square" rtlCol="0">
            <a:spAutoFit/>
          </a:bodyPr>
          <a:lstStyle/>
          <a:p>
            <a:r>
              <a:rPr lang="zh-CN" altLang="en-US" sz="1600" dirty="0"/>
              <a:t>考虑到代码量过大，这一部分以注释的形式讲解了每个步骤中全部或部分代码的实现，或说明了某一步骤的目的。代码可能经过精简和美化。</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3400" advTm="2845">
        <p14:reveal/>
      </p:transition>
    </mc:Choice>
    <mc:Fallback xmlns="">
      <p:transition spd="slow" advTm="284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1000"/>
                                        <p:tgtEl>
                                          <p:spTgt spid="10244"/>
                                        </p:tgtEl>
                                      </p:cBhvr>
                                    </p:animEffect>
                                    <p:anim calcmode="lin" valueType="num">
                                      <p:cBhvr>
                                        <p:cTn id="8" dur="1000" fill="hold"/>
                                        <p:tgtEl>
                                          <p:spTgt spid="10244"/>
                                        </p:tgtEl>
                                        <p:attrNameLst>
                                          <p:attrName>ppt_x</p:attrName>
                                        </p:attrNameLst>
                                      </p:cBhvr>
                                      <p:tavLst>
                                        <p:tav tm="0">
                                          <p:val>
                                            <p:strVal val="#ppt_x"/>
                                          </p:val>
                                        </p:tav>
                                        <p:tav tm="100000">
                                          <p:val>
                                            <p:strVal val="#ppt_x"/>
                                          </p:val>
                                        </p:tav>
                                      </p:tavLst>
                                    </p:anim>
                                    <p:anim calcmode="lin" valueType="num">
                                      <p:cBhvr>
                                        <p:cTn id="9" dur="1000" fill="hold"/>
                                        <p:tgtEl>
                                          <p:spTgt spid="102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245"/>
                                        </p:tgtEl>
                                        <p:attrNameLst>
                                          <p:attrName>style.visibility</p:attrName>
                                        </p:attrNameLst>
                                      </p:cBhvr>
                                      <p:to>
                                        <p:strVal val="visible"/>
                                      </p:to>
                                    </p:set>
                                    <p:animEffect transition="in" filter="fade">
                                      <p:cBhvr>
                                        <p:cTn id="12" dur="1000"/>
                                        <p:tgtEl>
                                          <p:spTgt spid="10245"/>
                                        </p:tgtEl>
                                      </p:cBhvr>
                                    </p:animEffect>
                                    <p:anim calcmode="lin" valueType="num">
                                      <p:cBhvr>
                                        <p:cTn id="13" dur="1000" fill="hold"/>
                                        <p:tgtEl>
                                          <p:spTgt spid="10245"/>
                                        </p:tgtEl>
                                        <p:attrNameLst>
                                          <p:attrName>ppt_x</p:attrName>
                                        </p:attrNameLst>
                                      </p:cBhvr>
                                      <p:tavLst>
                                        <p:tav tm="0">
                                          <p:val>
                                            <p:strVal val="#ppt_x"/>
                                          </p:val>
                                        </p:tav>
                                        <p:tav tm="100000">
                                          <p:val>
                                            <p:strVal val="#ppt_x"/>
                                          </p:val>
                                        </p:tav>
                                      </p:tavLst>
                                    </p:anim>
                                    <p:anim calcmode="lin" valueType="num">
                                      <p:cBhvr>
                                        <p:cTn id="14" dur="1000" fill="hold"/>
                                        <p:tgtEl>
                                          <p:spTgt spid="102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246"/>
                                        </p:tgtEl>
                                        <p:attrNameLst>
                                          <p:attrName>style.visibility</p:attrName>
                                        </p:attrNameLst>
                                      </p:cBhvr>
                                      <p:to>
                                        <p:strVal val="visible"/>
                                      </p:to>
                                    </p:set>
                                    <p:animEffect transition="in" filter="fade">
                                      <p:cBhvr>
                                        <p:cTn id="17" dur="1000"/>
                                        <p:tgtEl>
                                          <p:spTgt spid="10246"/>
                                        </p:tgtEl>
                                      </p:cBhvr>
                                    </p:animEffect>
                                    <p:anim calcmode="lin" valueType="num">
                                      <p:cBhvr>
                                        <p:cTn id="18" dur="1000" fill="hold"/>
                                        <p:tgtEl>
                                          <p:spTgt spid="10246"/>
                                        </p:tgtEl>
                                        <p:attrNameLst>
                                          <p:attrName>ppt_x</p:attrName>
                                        </p:attrNameLst>
                                      </p:cBhvr>
                                      <p:tavLst>
                                        <p:tav tm="0">
                                          <p:val>
                                            <p:strVal val="#ppt_x"/>
                                          </p:val>
                                        </p:tav>
                                        <p:tav tm="100000">
                                          <p:val>
                                            <p:strVal val="#ppt_x"/>
                                          </p:val>
                                        </p:tav>
                                      </p:tavLst>
                                    </p:anim>
                                    <p:anim calcmode="lin" valueType="num">
                                      <p:cBhvr>
                                        <p:cTn id="19" dur="1000" fill="hold"/>
                                        <p:tgtEl>
                                          <p:spTgt spid="1024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252"/>
                                        </p:tgtEl>
                                        <p:attrNameLst>
                                          <p:attrName>style.visibility</p:attrName>
                                        </p:attrNameLst>
                                      </p:cBhvr>
                                      <p:to>
                                        <p:strVal val="visible"/>
                                      </p:to>
                                    </p:set>
                                    <p:animEffect transition="in" filter="fade">
                                      <p:cBhvr>
                                        <p:cTn id="22" dur="1000"/>
                                        <p:tgtEl>
                                          <p:spTgt spid="10252"/>
                                        </p:tgtEl>
                                      </p:cBhvr>
                                    </p:animEffect>
                                    <p:anim calcmode="lin" valueType="num">
                                      <p:cBhvr>
                                        <p:cTn id="23" dur="1000" fill="hold"/>
                                        <p:tgtEl>
                                          <p:spTgt spid="10252"/>
                                        </p:tgtEl>
                                        <p:attrNameLst>
                                          <p:attrName>ppt_x</p:attrName>
                                        </p:attrNameLst>
                                      </p:cBhvr>
                                      <p:tavLst>
                                        <p:tav tm="0">
                                          <p:val>
                                            <p:strVal val="#ppt_x"/>
                                          </p:val>
                                        </p:tav>
                                        <p:tav tm="100000">
                                          <p:val>
                                            <p:strVal val="#ppt_x"/>
                                          </p:val>
                                        </p:tav>
                                      </p:tavLst>
                                    </p:anim>
                                    <p:anim calcmode="lin" valueType="num">
                                      <p:cBhvr>
                                        <p:cTn id="24" dur="1000" fill="hold"/>
                                        <p:tgtEl>
                                          <p:spTgt spid="1025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253"/>
                                        </p:tgtEl>
                                        <p:attrNameLst>
                                          <p:attrName>style.visibility</p:attrName>
                                        </p:attrNameLst>
                                      </p:cBhvr>
                                      <p:to>
                                        <p:strVal val="visible"/>
                                      </p:to>
                                    </p:set>
                                    <p:animEffect transition="in" filter="fade">
                                      <p:cBhvr>
                                        <p:cTn id="27" dur="1000"/>
                                        <p:tgtEl>
                                          <p:spTgt spid="10253"/>
                                        </p:tgtEl>
                                      </p:cBhvr>
                                    </p:animEffect>
                                    <p:anim calcmode="lin" valueType="num">
                                      <p:cBhvr>
                                        <p:cTn id="28" dur="1000" fill="hold"/>
                                        <p:tgtEl>
                                          <p:spTgt spid="10253"/>
                                        </p:tgtEl>
                                        <p:attrNameLst>
                                          <p:attrName>ppt_x</p:attrName>
                                        </p:attrNameLst>
                                      </p:cBhvr>
                                      <p:tavLst>
                                        <p:tav tm="0">
                                          <p:val>
                                            <p:strVal val="#ppt_x"/>
                                          </p:val>
                                        </p:tav>
                                        <p:tav tm="100000">
                                          <p:val>
                                            <p:strVal val="#ppt_x"/>
                                          </p:val>
                                        </p:tav>
                                      </p:tavLst>
                                    </p:anim>
                                    <p:anim calcmode="lin" valueType="num">
                                      <p:cBhvr>
                                        <p:cTn id="29" dur="1000" fill="hold"/>
                                        <p:tgtEl>
                                          <p:spTgt spid="1025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254"/>
                                        </p:tgtEl>
                                        <p:attrNameLst>
                                          <p:attrName>style.visibility</p:attrName>
                                        </p:attrNameLst>
                                      </p:cBhvr>
                                      <p:to>
                                        <p:strVal val="visible"/>
                                      </p:to>
                                    </p:set>
                                    <p:animEffect transition="in" filter="fade">
                                      <p:cBhvr>
                                        <p:cTn id="32" dur="1000"/>
                                        <p:tgtEl>
                                          <p:spTgt spid="10254"/>
                                        </p:tgtEl>
                                      </p:cBhvr>
                                    </p:animEffect>
                                    <p:anim calcmode="lin" valueType="num">
                                      <p:cBhvr>
                                        <p:cTn id="33" dur="1000" fill="hold"/>
                                        <p:tgtEl>
                                          <p:spTgt spid="10254"/>
                                        </p:tgtEl>
                                        <p:attrNameLst>
                                          <p:attrName>ppt_x</p:attrName>
                                        </p:attrNameLst>
                                      </p:cBhvr>
                                      <p:tavLst>
                                        <p:tav tm="0">
                                          <p:val>
                                            <p:strVal val="#ppt_x"/>
                                          </p:val>
                                        </p:tav>
                                        <p:tav tm="100000">
                                          <p:val>
                                            <p:strVal val="#ppt_x"/>
                                          </p:val>
                                        </p:tav>
                                      </p:tavLst>
                                    </p:anim>
                                    <p:anim calcmode="lin" valueType="num">
                                      <p:cBhvr>
                                        <p:cTn id="34" dur="1000" fill="hold"/>
                                        <p:tgtEl>
                                          <p:spTgt spid="1025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0247"/>
                                        </p:tgtEl>
                                        <p:attrNameLst>
                                          <p:attrName>style.visibility</p:attrName>
                                        </p:attrNameLst>
                                      </p:cBhvr>
                                      <p:to>
                                        <p:strVal val="visible"/>
                                      </p:to>
                                    </p:set>
                                    <p:animEffect transition="in" filter="randombar(horizontal)">
                                      <p:cBhvr>
                                        <p:cTn id="39" dur="500"/>
                                        <p:tgtEl>
                                          <p:spTgt spid="10247"/>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249"/>
                                        </p:tgtEl>
                                        <p:attrNameLst>
                                          <p:attrName>style.visibility</p:attrName>
                                        </p:attrNameLst>
                                      </p:cBhvr>
                                      <p:to>
                                        <p:strVal val="visible"/>
                                      </p:to>
                                    </p:set>
                                    <p:animEffect transition="in" filter="randombar(horizontal)">
                                      <p:cBhvr>
                                        <p:cTn id="42" dur="500"/>
                                        <p:tgtEl>
                                          <p:spTgt spid="10249"/>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0250"/>
                                        </p:tgtEl>
                                        <p:attrNameLst>
                                          <p:attrName>style.visibility</p:attrName>
                                        </p:attrNameLst>
                                      </p:cBhvr>
                                      <p:to>
                                        <p:strVal val="visible"/>
                                      </p:to>
                                    </p:set>
                                    <p:animEffect transition="in" filter="randombar(horizontal)">
                                      <p:cBhvr>
                                        <p:cTn id="45" dur="500"/>
                                        <p:tgtEl>
                                          <p:spTgt spid="10250"/>
                                        </p:tgtEl>
                                      </p:cBhvr>
                                    </p:animEffect>
                                  </p:childTnLst>
                                </p:cTn>
                              </p:par>
                              <p:par>
                                <p:cTn id="46" presetID="14" presetClass="entr" presetSubtype="10" fill="hold" nodeType="withEffect">
                                  <p:stCondLst>
                                    <p:cond delay="0"/>
                                  </p:stCondLst>
                                  <p:childTnLst>
                                    <p:set>
                                      <p:cBhvr>
                                        <p:cTn id="47" dur="1" fill="hold">
                                          <p:stCondLst>
                                            <p:cond delay="0"/>
                                          </p:stCondLst>
                                        </p:cTn>
                                        <p:tgtEl>
                                          <p:spTgt spid="10251"/>
                                        </p:tgtEl>
                                        <p:attrNameLst>
                                          <p:attrName>style.visibility</p:attrName>
                                        </p:attrNameLst>
                                      </p:cBhvr>
                                      <p:to>
                                        <p:strVal val="visible"/>
                                      </p:to>
                                    </p:set>
                                    <p:animEffect transition="in" filter="randombar(horizontal)">
                                      <p:cBhvr>
                                        <p:cTn id="48" dur="500"/>
                                        <p:tgtEl>
                                          <p:spTgt spid="10251"/>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randombar(horizontal)">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45" grpId="0" animBg="1"/>
      <p:bldP spid="10246" grpId="0" animBg="1"/>
      <p:bldP spid="10247" grpId="0"/>
      <p:bldP spid="10249" grpId="0" animBg="1"/>
      <p:bldP spid="10250" grpId="0" animBg="1"/>
      <p:bldP spid="10252" grpId="0" animBg="1"/>
      <p:bldP spid="10253" grpId="0" animBg="1"/>
      <p:bldP spid="10254"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6146"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47"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48"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6149"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6150" name="文本框 12"/>
          <p:cNvSpPr>
            <a:spLocks noChangeArrowheads="1"/>
          </p:cNvSpPr>
          <p:nvPr/>
        </p:nvSpPr>
        <p:spPr bwMode="auto">
          <a:xfrm>
            <a:off x="5174961" y="270461"/>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特征选择</a:t>
            </a:r>
            <a:endParaRPr lang="en-US" altLang="zh-CN" sz="2000" dirty="0">
              <a:solidFill>
                <a:srgbClr val="262626"/>
              </a:solidFill>
              <a:latin typeface="华文宋体" pitchFamily="2" charset="-122"/>
              <a:ea typeface="华文宋体" pitchFamily="2" charset="-122"/>
              <a:sym typeface="华文宋体" pitchFamily="2" charset="-122"/>
            </a:endParaRPr>
          </a:p>
        </p:txBody>
      </p:sp>
      <p:grpSp>
        <p:nvGrpSpPr>
          <p:cNvPr id="6151" name="组合 1"/>
          <p:cNvGrpSpPr/>
          <p:nvPr/>
        </p:nvGrpSpPr>
        <p:grpSpPr bwMode="auto">
          <a:xfrm>
            <a:off x="5367338" y="1000125"/>
            <a:ext cx="1468437" cy="307975"/>
            <a:chOff x="0" y="0"/>
            <a:chExt cx="1541192" cy="321992"/>
          </a:xfrm>
        </p:grpSpPr>
        <p:sp>
          <p:nvSpPr>
            <p:cNvPr id="6172"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73"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74"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75"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6152" name="任意多边形 11"/>
          <p:cNvSpPr>
            <a:spLocks noChangeArrowheads="1"/>
          </p:cNvSpPr>
          <p:nvPr/>
        </p:nvSpPr>
        <p:spPr bwMode="auto">
          <a:xfrm>
            <a:off x="1762125" y="2962275"/>
            <a:ext cx="2243138" cy="1698625"/>
          </a:xfrm>
          <a:custGeom>
            <a:avLst/>
            <a:gdLst>
              <a:gd name="T0" fmla="*/ 2243138 w 1552486"/>
              <a:gd name="T1" fmla="*/ 1698625 h 1174802"/>
              <a:gd name="T2" fmla="*/ 2243138 w 1552486"/>
              <a:gd name="T3" fmla="*/ 792502 h 1174802"/>
              <a:gd name="T4" fmla="*/ 2094968 w 1552486"/>
              <a:gd name="T5" fmla="*/ 792502 h 1174802"/>
              <a:gd name="T6" fmla="*/ 2094968 w 1552486"/>
              <a:gd name="T7" fmla="*/ 854283 h 1174802"/>
              <a:gd name="T8" fmla="*/ 1465244 w 1552486"/>
              <a:gd name="T9" fmla="*/ 224117 h 1174802"/>
              <a:gd name="T10" fmla="*/ 0 w 1552486"/>
              <a:gd name="T11" fmla="*/ 401222 h 1174802"/>
              <a:gd name="T12" fmla="*/ 436281 w 1552486"/>
              <a:gd name="T13" fmla="*/ 582448 h 1174802"/>
              <a:gd name="T14" fmla="*/ 1411738 w 1552486"/>
              <a:gd name="T15" fmla="*/ 1546232 h 1174802"/>
              <a:gd name="T16" fmla="*/ 1341767 w 1552486"/>
              <a:gd name="T17" fmla="*/ 1546232 h 1174802"/>
              <a:gd name="T18" fmla="*/ 1341767 w 1552486"/>
              <a:gd name="T19" fmla="*/ 1698625 h 1174802"/>
              <a:gd name="T20" fmla="*/ 2243138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D0EAEB"/>
          </a:solidFill>
          <a:ln w="12700" cap="flat" cmpd="sng">
            <a:solidFill>
              <a:srgbClr val="2F2637">
                <a:alpha val="50195"/>
              </a:srgbClr>
            </a:solidFill>
            <a:miter lim="800000"/>
          </a:ln>
        </p:spPr>
        <p:txBody>
          <a:bodyPr anchor="ctr"/>
          <a:lstStyle/>
          <a:p>
            <a:endParaRPr lang="zh-CN" altLang="en-US"/>
          </a:p>
        </p:txBody>
      </p:sp>
      <p:sp>
        <p:nvSpPr>
          <p:cNvPr id="6153" name="任意多边形 14"/>
          <p:cNvSpPr>
            <a:spLocks noChangeArrowheads="1"/>
          </p:cNvSpPr>
          <p:nvPr/>
        </p:nvSpPr>
        <p:spPr bwMode="auto">
          <a:xfrm flipV="1">
            <a:off x="3890963" y="3811588"/>
            <a:ext cx="2243137" cy="1698625"/>
          </a:xfrm>
          <a:custGeom>
            <a:avLst/>
            <a:gdLst>
              <a:gd name="T0" fmla="*/ 2243137 w 1552486"/>
              <a:gd name="T1" fmla="*/ 1698625 h 1174802"/>
              <a:gd name="T2" fmla="*/ 2243137 w 1552486"/>
              <a:gd name="T3" fmla="*/ 792502 h 1174802"/>
              <a:gd name="T4" fmla="*/ 2094967 w 1552486"/>
              <a:gd name="T5" fmla="*/ 792502 h 1174802"/>
              <a:gd name="T6" fmla="*/ 2094967 w 1552486"/>
              <a:gd name="T7" fmla="*/ 854283 h 1174802"/>
              <a:gd name="T8" fmla="*/ 1465243 w 1552486"/>
              <a:gd name="T9" fmla="*/ 224117 h 1174802"/>
              <a:gd name="T10" fmla="*/ 0 w 1552486"/>
              <a:gd name="T11" fmla="*/ 401222 h 1174802"/>
              <a:gd name="T12" fmla="*/ 436281 w 1552486"/>
              <a:gd name="T13" fmla="*/ 582448 h 1174802"/>
              <a:gd name="T14" fmla="*/ 1411737 w 1552486"/>
              <a:gd name="T15" fmla="*/ 1546232 h 1174802"/>
              <a:gd name="T16" fmla="*/ 1341766 w 1552486"/>
              <a:gd name="T17" fmla="*/ 1546232 h 1174802"/>
              <a:gd name="T18" fmla="*/ 1341766 w 1552486"/>
              <a:gd name="T19" fmla="*/ 1698625 h 1174802"/>
              <a:gd name="T20" fmla="*/ 2243137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4" name="任意多边形 18"/>
          <p:cNvSpPr>
            <a:spLocks noChangeArrowheads="1"/>
          </p:cNvSpPr>
          <p:nvPr/>
        </p:nvSpPr>
        <p:spPr bwMode="auto">
          <a:xfrm>
            <a:off x="6021388" y="2962275"/>
            <a:ext cx="2243137" cy="1698625"/>
          </a:xfrm>
          <a:custGeom>
            <a:avLst/>
            <a:gdLst>
              <a:gd name="T0" fmla="*/ 2243137 w 1552486"/>
              <a:gd name="T1" fmla="*/ 1698625 h 1174802"/>
              <a:gd name="T2" fmla="*/ 2243137 w 1552486"/>
              <a:gd name="T3" fmla="*/ 792502 h 1174802"/>
              <a:gd name="T4" fmla="*/ 2094967 w 1552486"/>
              <a:gd name="T5" fmla="*/ 792502 h 1174802"/>
              <a:gd name="T6" fmla="*/ 2094967 w 1552486"/>
              <a:gd name="T7" fmla="*/ 854283 h 1174802"/>
              <a:gd name="T8" fmla="*/ 1465243 w 1552486"/>
              <a:gd name="T9" fmla="*/ 224117 h 1174802"/>
              <a:gd name="T10" fmla="*/ 0 w 1552486"/>
              <a:gd name="T11" fmla="*/ 401222 h 1174802"/>
              <a:gd name="T12" fmla="*/ 436281 w 1552486"/>
              <a:gd name="T13" fmla="*/ 582448 h 1174802"/>
              <a:gd name="T14" fmla="*/ 1411737 w 1552486"/>
              <a:gd name="T15" fmla="*/ 1546232 h 1174802"/>
              <a:gd name="T16" fmla="*/ 1341766 w 1552486"/>
              <a:gd name="T17" fmla="*/ 1546232 h 1174802"/>
              <a:gd name="T18" fmla="*/ 1341766 w 1552486"/>
              <a:gd name="T19" fmla="*/ 1698625 h 1174802"/>
              <a:gd name="T20" fmla="*/ 2243137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D0EAEB"/>
          </a:solidFill>
          <a:ln w="12700" cap="flat" cmpd="sng">
            <a:solidFill>
              <a:srgbClr val="2F2637">
                <a:alpha val="50195"/>
              </a:srgbClr>
            </a:solidFill>
            <a:miter lim="800000"/>
          </a:ln>
        </p:spPr>
        <p:txBody>
          <a:bodyPr anchor="ctr"/>
          <a:lstStyle/>
          <a:p>
            <a:endParaRPr lang="zh-CN" altLang="en-US"/>
          </a:p>
        </p:txBody>
      </p:sp>
      <p:sp>
        <p:nvSpPr>
          <p:cNvPr id="6155" name="任意多边形 19"/>
          <p:cNvSpPr>
            <a:spLocks noChangeArrowheads="1"/>
          </p:cNvSpPr>
          <p:nvPr/>
        </p:nvSpPr>
        <p:spPr bwMode="auto">
          <a:xfrm flipV="1">
            <a:off x="8150225" y="3811588"/>
            <a:ext cx="2244725" cy="1698625"/>
          </a:xfrm>
          <a:custGeom>
            <a:avLst/>
            <a:gdLst>
              <a:gd name="T0" fmla="*/ 2244725 w 1552486"/>
              <a:gd name="T1" fmla="*/ 1698625 h 1174802"/>
              <a:gd name="T2" fmla="*/ 2244725 w 1552486"/>
              <a:gd name="T3" fmla="*/ 792502 h 1174802"/>
              <a:gd name="T4" fmla="*/ 2096450 w 1552486"/>
              <a:gd name="T5" fmla="*/ 792502 h 1174802"/>
              <a:gd name="T6" fmla="*/ 2096450 w 1552486"/>
              <a:gd name="T7" fmla="*/ 854283 h 1174802"/>
              <a:gd name="T8" fmla="*/ 1466281 w 1552486"/>
              <a:gd name="T9" fmla="*/ 224117 h 1174802"/>
              <a:gd name="T10" fmla="*/ 0 w 1552486"/>
              <a:gd name="T11" fmla="*/ 401222 h 1174802"/>
              <a:gd name="T12" fmla="*/ 436590 w 1552486"/>
              <a:gd name="T13" fmla="*/ 582448 h 1174802"/>
              <a:gd name="T14" fmla="*/ 1412736 w 1552486"/>
              <a:gd name="T15" fmla="*/ 1546232 h 1174802"/>
              <a:gd name="T16" fmla="*/ 1342716 w 1552486"/>
              <a:gd name="T17" fmla="*/ 1546232 h 1174802"/>
              <a:gd name="T18" fmla="*/ 1342716 w 1552486"/>
              <a:gd name="T19" fmla="*/ 1698625 h 1174802"/>
              <a:gd name="T20" fmla="*/ 2244725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6" name="矩形 20"/>
          <p:cNvSpPr>
            <a:spLocks noChangeArrowheads="1"/>
          </p:cNvSpPr>
          <p:nvPr/>
        </p:nvSpPr>
        <p:spPr bwMode="auto">
          <a:xfrm>
            <a:off x="3392488" y="4060825"/>
            <a:ext cx="5699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262626"/>
                </a:solidFill>
                <a:latin typeface="华文宋体" pitchFamily="2" charset="-122"/>
                <a:ea typeface="华文宋体" pitchFamily="2" charset="-122"/>
                <a:sym typeface="华文宋体" pitchFamily="2" charset="-122"/>
              </a:rPr>
              <a:t>01</a:t>
            </a:r>
            <a:endParaRPr lang="zh-CN" altLang="en-US" sz="3200" b="1">
              <a:solidFill>
                <a:srgbClr val="262626"/>
              </a:solidFill>
              <a:latin typeface="华文宋体" pitchFamily="2" charset="-122"/>
              <a:ea typeface="华文宋体" pitchFamily="2" charset="-122"/>
              <a:sym typeface="华文宋体" pitchFamily="2" charset="-122"/>
            </a:endParaRPr>
          </a:p>
        </p:txBody>
      </p:sp>
      <p:sp>
        <p:nvSpPr>
          <p:cNvPr id="6157" name="矩形 21"/>
          <p:cNvSpPr>
            <a:spLocks noChangeArrowheads="1"/>
          </p:cNvSpPr>
          <p:nvPr/>
        </p:nvSpPr>
        <p:spPr bwMode="auto">
          <a:xfrm>
            <a:off x="5510213" y="3838575"/>
            <a:ext cx="5699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FFFFFF"/>
                </a:solidFill>
                <a:latin typeface="华文宋体" pitchFamily="2" charset="-122"/>
                <a:ea typeface="华文宋体" pitchFamily="2" charset="-122"/>
                <a:sym typeface="华文宋体" pitchFamily="2" charset="-122"/>
              </a:rPr>
              <a:t>02</a:t>
            </a:r>
            <a:endParaRPr lang="zh-CN" altLang="en-US" sz="3200" b="1">
              <a:solidFill>
                <a:srgbClr val="FFFFFF"/>
              </a:solidFill>
              <a:latin typeface="华文宋体" pitchFamily="2" charset="-122"/>
              <a:ea typeface="华文宋体" pitchFamily="2" charset="-122"/>
              <a:sym typeface="华文宋体" pitchFamily="2" charset="-122"/>
            </a:endParaRPr>
          </a:p>
        </p:txBody>
      </p:sp>
      <p:sp>
        <p:nvSpPr>
          <p:cNvPr id="6158" name="矩形 22"/>
          <p:cNvSpPr>
            <a:spLocks noChangeArrowheads="1"/>
          </p:cNvSpPr>
          <p:nvPr/>
        </p:nvSpPr>
        <p:spPr bwMode="auto">
          <a:xfrm>
            <a:off x="7632700" y="4060825"/>
            <a:ext cx="5699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262626"/>
                </a:solidFill>
                <a:latin typeface="华文宋体" pitchFamily="2" charset="-122"/>
                <a:ea typeface="华文宋体" pitchFamily="2" charset="-122"/>
                <a:sym typeface="华文宋体" pitchFamily="2" charset="-122"/>
              </a:rPr>
              <a:t>03</a:t>
            </a:r>
            <a:endParaRPr lang="zh-CN" altLang="en-US" sz="3200" b="1">
              <a:solidFill>
                <a:srgbClr val="262626"/>
              </a:solidFill>
              <a:latin typeface="华文宋体" pitchFamily="2" charset="-122"/>
              <a:ea typeface="华文宋体" pitchFamily="2" charset="-122"/>
              <a:sym typeface="华文宋体" pitchFamily="2" charset="-122"/>
            </a:endParaRPr>
          </a:p>
        </p:txBody>
      </p:sp>
      <p:sp>
        <p:nvSpPr>
          <p:cNvPr id="6159" name="矩形 23"/>
          <p:cNvSpPr>
            <a:spLocks noChangeArrowheads="1"/>
          </p:cNvSpPr>
          <p:nvPr/>
        </p:nvSpPr>
        <p:spPr bwMode="auto">
          <a:xfrm>
            <a:off x="9763125" y="3883025"/>
            <a:ext cx="5699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FFFFFF"/>
                </a:solidFill>
                <a:latin typeface="华文宋体" pitchFamily="2" charset="-122"/>
                <a:ea typeface="华文宋体" pitchFamily="2" charset="-122"/>
                <a:sym typeface="华文宋体" pitchFamily="2" charset="-122"/>
              </a:rPr>
              <a:t>04</a:t>
            </a:r>
            <a:endParaRPr lang="zh-CN" altLang="en-US" sz="3200" b="1">
              <a:solidFill>
                <a:srgbClr val="FFFFFF"/>
              </a:solidFill>
              <a:latin typeface="华文宋体" pitchFamily="2" charset="-122"/>
              <a:ea typeface="华文宋体" pitchFamily="2" charset="-122"/>
              <a:sym typeface="华文宋体" pitchFamily="2" charset="-122"/>
            </a:endParaRPr>
          </a:p>
        </p:txBody>
      </p:sp>
      <p:sp>
        <p:nvSpPr>
          <p:cNvPr id="6160" name="矩形 24"/>
          <p:cNvSpPr>
            <a:spLocks noChangeArrowheads="1"/>
          </p:cNvSpPr>
          <p:nvPr/>
        </p:nvSpPr>
        <p:spPr bwMode="auto">
          <a:xfrm rot="2700000">
            <a:off x="2565401" y="3514725"/>
            <a:ext cx="101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262626"/>
                </a:solidFill>
                <a:latin typeface="华文宋体" pitchFamily="2" charset="-122"/>
                <a:ea typeface="华文宋体" pitchFamily="2" charset="-122"/>
                <a:sym typeface="华文宋体" pitchFamily="2" charset="-122"/>
              </a:rPr>
              <a:t>STEP</a:t>
            </a:r>
            <a:endParaRPr lang="zh-CN" altLang="en-US" sz="2800">
              <a:solidFill>
                <a:srgbClr val="262626"/>
              </a:solidFill>
              <a:latin typeface="华文宋体" pitchFamily="2" charset="-122"/>
              <a:ea typeface="华文宋体" pitchFamily="2" charset="-122"/>
              <a:sym typeface="华文宋体" pitchFamily="2" charset="-122"/>
            </a:endParaRPr>
          </a:p>
        </p:txBody>
      </p:sp>
      <p:sp>
        <p:nvSpPr>
          <p:cNvPr id="6161" name="矩形 25"/>
          <p:cNvSpPr>
            <a:spLocks noChangeArrowheads="1"/>
          </p:cNvSpPr>
          <p:nvPr/>
        </p:nvSpPr>
        <p:spPr bwMode="auto">
          <a:xfrm rot="2700000">
            <a:off x="6778625" y="3489325"/>
            <a:ext cx="10175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rgbClr val="262626"/>
                </a:solidFill>
                <a:latin typeface="华文宋体" pitchFamily="2" charset="-122"/>
                <a:ea typeface="华文宋体" pitchFamily="2" charset="-122"/>
                <a:sym typeface="华文宋体" pitchFamily="2" charset="-122"/>
              </a:rPr>
              <a:t>STEP</a:t>
            </a:r>
            <a:endParaRPr lang="zh-CN" altLang="en-US" sz="2800" dirty="0">
              <a:solidFill>
                <a:srgbClr val="262626"/>
              </a:solidFill>
              <a:latin typeface="华文宋体" pitchFamily="2" charset="-122"/>
              <a:ea typeface="华文宋体" pitchFamily="2" charset="-122"/>
              <a:sym typeface="华文宋体" pitchFamily="2" charset="-122"/>
            </a:endParaRPr>
          </a:p>
        </p:txBody>
      </p:sp>
      <p:sp>
        <p:nvSpPr>
          <p:cNvPr id="6162" name="矩形 26"/>
          <p:cNvSpPr>
            <a:spLocks noChangeArrowheads="1"/>
          </p:cNvSpPr>
          <p:nvPr/>
        </p:nvSpPr>
        <p:spPr bwMode="auto">
          <a:xfrm rot="-2700000">
            <a:off x="4786313" y="4462463"/>
            <a:ext cx="1017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FFFFFF"/>
                </a:solidFill>
                <a:latin typeface="华文宋体" pitchFamily="2" charset="-122"/>
                <a:ea typeface="华文宋体" pitchFamily="2" charset="-122"/>
                <a:sym typeface="华文宋体" pitchFamily="2" charset="-122"/>
              </a:rPr>
              <a:t>STEP</a:t>
            </a:r>
            <a:endParaRPr lang="zh-CN" altLang="en-US" sz="2800">
              <a:solidFill>
                <a:srgbClr val="FFFFFF"/>
              </a:solidFill>
              <a:latin typeface="华文宋体" pitchFamily="2" charset="-122"/>
              <a:ea typeface="华文宋体" pitchFamily="2" charset="-122"/>
              <a:sym typeface="华文宋体" pitchFamily="2" charset="-122"/>
            </a:endParaRPr>
          </a:p>
        </p:txBody>
      </p:sp>
      <p:sp>
        <p:nvSpPr>
          <p:cNvPr id="6163" name="矩形 27"/>
          <p:cNvSpPr>
            <a:spLocks noChangeArrowheads="1"/>
          </p:cNvSpPr>
          <p:nvPr/>
        </p:nvSpPr>
        <p:spPr bwMode="auto">
          <a:xfrm rot="-2700000">
            <a:off x="9001125" y="4437063"/>
            <a:ext cx="1016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FFFFFF"/>
                </a:solidFill>
                <a:latin typeface="华文宋体" pitchFamily="2" charset="-122"/>
                <a:ea typeface="华文宋体" pitchFamily="2" charset="-122"/>
                <a:sym typeface="华文宋体" pitchFamily="2" charset="-122"/>
              </a:rPr>
              <a:t>STEP</a:t>
            </a:r>
            <a:endParaRPr lang="zh-CN" altLang="en-US" sz="2800">
              <a:solidFill>
                <a:srgbClr val="FFFFFF"/>
              </a:solidFill>
              <a:latin typeface="华文宋体" pitchFamily="2" charset="-122"/>
              <a:ea typeface="华文宋体" pitchFamily="2" charset="-122"/>
              <a:sym typeface="华文宋体" pitchFamily="2" charset="-122"/>
            </a:endParaRPr>
          </a:p>
        </p:txBody>
      </p:sp>
      <p:sp>
        <p:nvSpPr>
          <p:cNvPr id="6164" name="Freeform 46"/>
          <p:cNvSpPr>
            <a:spLocks noEditPoints="1" noChangeArrowheads="1"/>
          </p:cNvSpPr>
          <p:nvPr/>
        </p:nvSpPr>
        <p:spPr bwMode="auto">
          <a:xfrm>
            <a:off x="2395538" y="3135313"/>
            <a:ext cx="358775" cy="358775"/>
          </a:xfrm>
          <a:custGeom>
            <a:avLst/>
            <a:gdLst>
              <a:gd name="T0" fmla="*/ 179388 w 144"/>
              <a:gd name="T1" fmla="*/ 0 h 144"/>
              <a:gd name="T2" fmla="*/ 0 w 144"/>
              <a:gd name="T3" fmla="*/ 179388 h 144"/>
              <a:gd name="T4" fmla="*/ 179388 w 144"/>
              <a:gd name="T5" fmla="*/ 358775 h 144"/>
              <a:gd name="T6" fmla="*/ 358775 w 144"/>
              <a:gd name="T7" fmla="*/ 179388 h 144"/>
              <a:gd name="T8" fmla="*/ 179388 w 144"/>
              <a:gd name="T9" fmla="*/ 0 h 144"/>
              <a:gd name="T10" fmla="*/ 274064 w 144"/>
              <a:gd name="T11" fmla="*/ 226726 h 144"/>
              <a:gd name="T12" fmla="*/ 269081 w 144"/>
              <a:gd name="T13" fmla="*/ 231709 h 144"/>
              <a:gd name="T14" fmla="*/ 209285 w 144"/>
              <a:gd name="T15" fmla="*/ 231709 h 144"/>
              <a:gd name="T16" fmla="*/ 209285 w 144"/>
              <a:gd name="T17" fmla="*/ 249149 h 144"/>
              <a:gd name="T18" fmla="*/ 251641 w 144"/>
              <a:gd name="T19" fmla="*/ 249149 h 144"/>
              <a:gd name="T20" fmla="*/ 256624 w 144"/>
              <a:gd name="T21" fmla="*/ 254132 h 144"/>
              <a:gd name="T22" fmla="*/ 256624 w 144"/>
              <a:gd name="T23" fmla="*/ 269081 h 144"/>
              <a:gd name="T24" fmla="*/ 251641 w 144"/>
              <a:gd name="T25" fmla="*/ 274064 h 144"/>
              <a:gd name="T26" fmla="*/ 107134 w 144"/>
              <a:gd name="T27" fmla="*/ 274064 h 144"/>
              <a:gd name="T28" fmla="*/ 102151 w 144"/>
              <a:gd name="T29" fmla="*/ 269081 h 144"/>
              <a:gd name="T30" fmla="*/ 102151 w 144"/>
              <a:gd name="T31" fmla="*/ 254132 h 144"/>
              <a:gd name="T32" fmla="*/ 107134 w 144"/>
              <a:gd name="T33" fmla="*/ 249149 h 144"/>
              <a:gd name="T34" fmla="*/ 149490 w 144"/>
              <a:gd name="T35" fmla="*/ 249149 h 144"/>
              <a:gd name="T36" fmla="*/ 149490 w 144"/>
              <a:gd name="T37" fmla="*/ 231709 h 144"/>
              <a:gd name="T38" fmla="*/ 89694 w 144"/>
              <a:gd name="T39" fmla="*/ 231709 h 144"/>
              <a:gd name="T40" fmla="*/ 84711 w 144"/>
              <a:gd name="T41" fmla="*/ 226726 h 144"/>
              <a:gd name="T42" fmla="*/ 84711 w 144"/>
              <a:gd name="T43" fmla="*/ 92185 h 144"/>
              <a:gd name="T44" fmla="*/ 89694 w 144"/>
              <a:gd name="T45" fmla="*/ 87202 h 144"/>
              <a:gd name="T46" fmla="*/ 269081 w 144"/>
              <a:gd name="T47" fmla="*/ 87202 h 144"/>
              <a:gd name="T48" fmla="*/ 274064 w 144"/>
              <a:gd name="T49" fmla="*/ 92185 h 144"/>
              <a:gd name="T50" fmla="*/ 274064 w 144"/>
              <a:gd name="T51" fmla="*/ 226726 h 1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4"/>
              <a:gd name="T79" fmla="*/ 0 h 144"/>
              <a:gd name="T80" fmla="*/ 144 w 144"/>
              <a:gd name="T81" fmla="*/ 144 h 1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10" y="91"/>
                </a:moveTo>
                <a:cubicBezTo>
                  <a:pt x="110" y="92"/>
                  <a:pt x="109" y="93"/>
                  <a:pt x="108" y="93"/>
                </a:cubicBezTo>
                <a:cubicBezTo>
                  <a:pt x="84" y="93"/>
                  <a:pt x="84" y="93"/>
                  <a:pt x="84" y="93"/>
                </a:cubicBezTo>
                <a:cubicBezTo>
                  <a:pt x="84" y="100"/>
                  <a:pt x="84" y="100"/>
                  <a:pt x="84" y="100"/>
                </a:cubicBezTo>
                <a:cubicBezTo>
                  <a:pt x="101" y="100"/>
                  <a:pt x="101" y="100"/>
                  <a:pt x="101" y="100"/>
                </a:cubicBezTo>
                <a:cubicBezTo>
                  <a:pt x="102" y="100"/>
                  <a:pt x="103" y="101"/>
                  <a:pt x="103" y="102"/>
                </a:cubicBezTo>
                <a:cubicBezTo>
                  <a:pt x="103" y="108"/>
                  <a:pt x="103" y="108"/>
                  <a:pt x="103" y="108"/>
                </a:cubicBezTo>
                <a:cubicBezTo>
                  <a:pt x="103" y="109"/>
                  <a:pt x="102" y="110"/>
                  <a:pt x="101" y="110"/>
                </a:cubicBezTo>
                <a:cubicBezTo>
                  <a:pt x="43" y="110"/>
                  <a:pt x="43" y="110"/>
                  <a:pt x="43" y="110"/>
                </a:cubicBezTo>
                <a:cubicBezTo>
                  <a:pt x="42" y="110"/>
                  <a:pt x="41" y="109"/>
                  <a:pt x="41" y="108"/>
                </a:cubicBezTo>
                <a:cubicBezTo>
                  <a:pt x="41" y="102"/>
                  <a:pt x="41" y="102"/>
                  <a:pt x="41" y="102"/>
                </a:cubicBezTo>
                <a:cubicBezTo>
                  <a:pt x="41" y="101"/>
                  <a:pt x="42" y="100"/>
                  <a:pt x="43" y="100"/>
                </a:cubicBezTo>
                <a:cubicBezTo>
                  <a:pt x="60" y="100"/>
                  <a:pt x="60" y="100"/>
                  <a:pt x="60" y="100"/>
                </a:cubicBezTo>
                <a:cubicBezTo>
                  <a:pt x="60" y="93"/>
                  <a:pt x="60" y="93"/>
                  <a:pt x="60" y="93"/>
                </a:cubicBezTo>
                <a:cubicBezTo>
                  <a:pt x="36" y="93"/>
                  <a:pt x="36" y="93"/>
                  <a:pt x="36" y="93"/>
                </a:cubicBezTo>
                <a:cubicBezTo>
                  <a:pt x="35" y="93"/>
                  <a:pt x="34" y="92"/>
                  <a:pt x="34" y="91"/>
                </a:cubicBezTo>
                <a:cubicBezTo>
                  <a:pt x="34" y="37"/>
                  <a:pt x="34" y="37"/>
                  <a:pt x="34" y="37"/>
                </a:cubicBezTo>
                <a:cubicBezTo>
                  <a:pt x="34" y="36"/>
                  <a:pt x="35" y="35"/>
                  <a:pt x="36" y="35"/>
                </a:cubicBezTo>
                <a:cubicBezTo>
                  <a:pt x="108" y="35"/>
                  <a:pt x="108" y="35"/>
                  <a:pt x="108" y="35"/>
                </a:cubicBezTo>
                <a:cubicBezTo>
                  <a:pt x="109" y="35"/>
                  <a:pt x="110" y="36"/>
                  <a:pt x="110" y="37"/>
                </a:cubicBezTo>
                <a:lnTo>
                  <a:pt x="110" y="9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65" name="Freeform 52"/>
          <p:cNvSpPr>
            <a:spLocks noEditPoints="1" noChangeArrowheads="1"/>
          </p:cNvSpPr>
          <p:nvPr/>
        </p:nvSpPr>
        <p:spPr bwMode="auto">
          <a:xfrm>
            <a:off x="4511675" y="4970463"/>
            <a:ext cx="358775" cy="358775"/>
          </a:xfrm>
          <a:custGeom>
            <a:avLst/>
            <a:gdLst>
              <a:gd name="T0" fmla="*/ 179388 w 144"/>
              <a:gd name="T1" fmla="*/ 0 h 144"/>
              <a:gd name="T2" fmla="*/ 0 w 144"/>
              <a:gd name="T3" fmla="*/ 179388 h 144"/>
              <a:gd name="T4" fmla="*/ 179388 w 144"/>
              <a:gd name="T5" fmla="*/ 358775 h 144"/>
              <a:gd name="T6" fmla="*/ 358775 w 144"/>
              <a:gd name="T7" fmla="*/ 179388 h 144"/>
              <a:gd name="T8" fmla="*/ 179388 w 144"/>
              <a:gd name="T9" fmla="*/ 0 h 144"/>
              <a:gd name="T10" fmla="*/ 274064 w 144"/>
              <a:gd name="T11" fmla="*/ 189353 h 144"/>
              <a:gd name="T12" fmla="*/ 261607 w 144"/>
              <a:gd name="T13" fmla="*/ 226726 h 144"/>
              <a:gd name="T14" fmla="*/ 271573 w 144"/>
              <a:gd name="T15" fmla="*/ 259115 h 144"/>
              <a:gd name="T16" fmla="*/ 226726 w 144"/>
              <a:gd name="T17" fmla="*/ 291505 h 144"/>
              <a:gd name="T18" fmla="*/ 199319 w 144"/>
              <a:gd name="T19" fmla="*/ 274064 h 144"/>
              <a:gd name="T20" fmla="*/ 179388 w 144"/>
              <a:gd name="T21" fmla="*/ 276556 h 144"/>
              <a:gd name="T22" fmla="*/ 159456 w 144"/>
              <a:gd name="T23" fmla="*/ 274064 h 144"/>
              <a:gd name="T24" fmla="*/ 132049 w 144"/>
              <a:gd name="T25" fmla="*/ 291505 h 144"/>
              <a:gd name="T26" fmla="*/ 87202 w 144"/>
              <a:gd name="T27" fmla="*/ 259115 h 144"/>
              <a:gd name="T28" fmla="*/ 97168 w 144"/>
              <a:gd name="T29" fmla="*/ 226726 h 144"/>
              <a:gd name="T30" fmla="*/ 84711 w 144"/>
              <a:gd name="T31" fmla="*/ 189353 h 144"/>
              <a:gd name="T32" fmla="*/ 57304 w 144"/>
              <a:gd name="T33" fmla="*/ 169422 h 144"/>
              <a:gd name="T34" fmla="*/ 74745 w 144"/>
              <a:gd name="T35" fmla="*/ 114609 h 144"/>
              <a:gd name="T36" fmla="*/ 107134 w 144"/>
              <a:gd name="T37" fmla="*/ 114609 h 144"/>
              <a:gd name="T38" fmla="*/ 139524 w 144"/>
              <a:gd name="T39" fmla="*/ 92185 h 144"/>
              <a:gd name="T40" fmla="*/ 149490 w 144"/>
              <a:gd name="T41" fmla="*/ 59796 h 144"/>
              <a:gd name="T42" fmla="*/ 209285 w 144"/>
              <a:gd name="T43" fmla="*/ 59796 h 144"/>
              <a:gd name="T44" fmla="*/ 219251 w 144"/>
              <a:gd name="T45" fmla="*/ 92185 h 144"/>
              <a:gd name="T46" fmla="*/ 251641 w 144"/>
              <a:gd name="T47" fmla="*/ 114609 h 144"/>
              <a:gd name="T48" fmla="*/ 284030 w 144"/>
              <a:gd name="T49" fmla="*/ 114609 h 144"/>
              <a:gd name="T50" fmla="*/ 301471 w 144"/>
              <a:gd name="T51" fmla="*/ 169422 h 144"/>
              <a:gd name="T52" fmla="*/ 274064 w 144"/>
              <a:gd name="T53" fmla="*/ 189353 h 1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4"/>
              <a:gd name="T82" fmla="*/ 0 h 144"/>
              <a:gd name="T83" fmla="*/ 144 w 144"/>
              <a:gd name="T84" fmla="*/ 144 h 1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10" y="76"/>
                </a:moveTo>
                <a:cubicBezTo>
                  <a:pt x="110" y="81"/>
                  <a:pt x="108" y="87"/>
                  <a:pt x="105" y="91"/>
                </a:cubicBezTo>
                <a:cubicBezTo>
                  <a:pt x="109" y="104"/>
                  <a:pt x="109" y="104"/>
                  <a:pt x="109" y="104"/>
                </a:cubicBezTo>
                <a:cubicBezTo>
                  <a:pt x="91" y="117"/>
                  <a:pt x="91" y="117"/>
                  <a:pt x="91" y="117"/>
                </a:cubicBezTo>
                <a:cubicBezTo>
                  <a:pt x="80" y="110"/>
                  <a:pt x="80" y="110"/>
                  <a:pt x="80" y="110"/>
                </a:cubicBezTo>
                <a:cubicBezTo>
                  <a:pt x="78" y="110"/>
                  <a:pt x="75" y="111"/>
                  <a:pt x="72" y="111"/>
                </a:cubicBezTo>
                <a:cubicBezTo>
                  <a:pt x="69" y="111"/>
                  <a:pt x="66" y="110"/>
                  <a:pt x="64" y="110"/>
                </a:cubicBezTo>
                <a:cubicBezTo>
                  <a:pt x="53" y="117"/>
                  <a:pt x="53" y="117"/>
                  <a:pt x="53" y="117"/>
                </a:cubicBezTo>
                <a:cubicBezTo>
                  <a:pt x="35" y="104"/>
                  <a:pt x="35" y="104"/>
                  <a:pt x="35" y="104"/>
                </a:cubicBezTo>
                <a:cubicBezTo>
                  <a:pt x="39" y="91"/>
                  <a:pt x="39" y="91"/>
                  <a:pt x="39" y="91"/>
                </a:cubicBezTo>
                <a:cubicBezTo>
                  <a:pt x="36" y="87"/>
                  <a:pt x="34" y="81"/>
                  <a:pt x="34" y="76"/>
                </a:cubicBezTo>
                <a:cubicBezTo>
                  <a:pt x="23" y="68"/>
                  <a:pt x="23" y="68"/>
                  <a:pt x="23" y="68"/>
                </a:cubicBezTo>
                <a:cubicBezTo>
                  <a:pt x="30" y="46"/>
                  <a:pt x="30" y="46"/>
                  <a:pt x="30" y="46"/>
                </a:cubicBezTo>
                <a:cubicBezTo>
                  <a:pt x="43" y="46"/>
                  <a:pt x="43" y="46"/>
                  <a:pt x="43" y="46"/>
                </a:cubicBezTo>
                <a:cubicBezTo>
                  <a:pt x="47" y="42"/>
                  <a:pt x="51" y="39"/>
                  <a:pt x="56" y="37"/>
                </a:cubicBezTo>
                <a:cubicBezTo>
                  <a:pt x="60" y="24"/>
                  <a:pt x="60" y="24"/>
                  <a:pt x="60" y="24"/>
                </a:cubicBezTo>
                <a:cubicBezTo>
                  <a:pt x="84" y="24"/>
                  <a:pt x="84" y="24"/>
                  <a:pt x="84" y="24"/>
                </a:cubicBezTo>
                <a:cubicBezTo>
                  <a:pt x="88" y="37"/>
                  <a:pt x="88" y="37"/>
                  <a:pt x="88" y="37"/>
                </a:cubicBezTo>
                <a:cubicBezTo>
                  <a:pt x="93" y="39"/>
                  <a:pt x="97" y="42"/>
                  <a:pt x="101" y="46"/>
                </a:cubicBezTo>
                <a:cubicBezTo>
                  <a:pt x="114" y="46"/>
                  <a:pt x="114" y="46"/>
                  <a:pt x="114" y="46"/>
                </a:cubicBezTo>
                <a:cubicBezTo>
                  <a:pt x="121" y="68"/>
                  <a:pt x="121" y="68"/>
                  <a:pt x="121" y="68"/>
                </a:cubicBezTo>
                <a:lnTo>
                  <a:pt x="110" y="76"/>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66" name="Freeform 62"/>
          <p:cNvSpPr>
            <a:spLocks noEditPoints="1" noChangeArrowheads="1"/>
          </p:cNvSpPr>
          <p:nvPr/>
        </p:nvSpPr>
        <p:spPr bwMode="auto">
          <a:xfrm>
            <a:off x="8737600" y="4970463"/>
            <a:ext cx="358775" cy="358775"/>
          </a:xfrm>
          <a:custGeom>
            <a:avLst/>
            <a:gdLst>
              <a:gd name="T0" fmla="*/ 179388 w 144"/>
              <a:gd name="T1" fmla="*/ 0 h 144"/>
              <a:gd name="T2" fmla="*/ 0 w 144"/>
              <a:gd name="T3" fmla="*/ 179388 h 144"/>
              <a:gd name="T4" fmla="*/ 179388 w 144"/>
              <a:gd name="T5" fmla="*/ 358775 h 144"/>
              <a:gd name="T6" fmla="*/ 358775 w 144"/>
              <a:gd name="T7" fmla="*/ 179388 h 144"/>
              <a:gd name="T8" fmla="*/ 179388 w 144"/>
              <a:gd name="T9" fmla="*/ 0 h 144"/>
              <a:gd name="T10" fmla="*/ 124575 w 144"/>
              <a:gd name="T11" fmla="*/ 266590 h 144"/>
              <a:gd name="T12" fmla="*/ 119592 w 144"/>
              <a:gd name="T13" fmla="*/ 274064 h 144"/>
              <a:gd name="T14" fmla="*/ 82219 w 144"/>
              <a:gd name="T15" fmla="*/ 274064 h 144"/>
              <a:gd name="T16" fmla="*/ 74745 w 144"/>
              <a:gd name="T17" fmla="*/ 266590 h 144"/>
              <a:gd name="T18" fmla="*/ 74745 w 144"/>
              <a:gd name="T19" fmla="*/ 189353 h 144"/>
              <a:gd name="T20" fmla="*/ 82219 w 144"/>
              <a:gd name="T21" fmla="*/ 184370 h 144"/>
              <a:gd name="T22" fmla="*/ 119592 w 144"/>
              <a:gd name="T23" fmla="*/ 184370 h 144"/>
              <a:gd name="T24" fmla="*/ 124575 w 144"/>
              <a:gd name="T25" fmla="*/ 189353 h 144"/>
              <a:gd name="T26" fmla="*/ 124575 w 144"/>
              <a:gd name="T27" fmla="*/ 266590 h 144"/>
              <a:gd name="T28" fmla="*/ 199319 w 144"/>
              <a:gd name="T29" fmla="*/ 266590 h 144"/>
              <a:gd name="T30" fmla="*/ 191845 w 144"/>
              <a:gd name="T31" fmla="*/ 274064 h 144"/>
              <a:gd name="T32" fmla="*/ 156964 w 144"/>
              <a:gd name="T33" fmla="*/ 274064 h 144"/>
              <a:gd name="T34" fmla="*/ 149490 w 144"/>
              <a:gd name="T35" fmla="*/ 266590 h 144"/>
              <a:gd name="T36" fmla="*/ 149490 w 144"/>
              <a:gd name="T37" fmla="*/ 137032 h 144"/>
              <a:gd name="T38" fmla="*/ 156964 w 144"/>
              <a:gd name="T39" fmla="*/ 129558 h 144"/>
              <a:gd name="T40" fmla="*/ 191845 w 144"/>
              <a:gd name="T41" fmla="*/ 129558 h 144"/>
              <a:gd name="T42" fmla="*/ 199319 w 144"/>
              <a:gd name="T43" fmla="*/ 137032 h 144"/>
              <a:gd name="T44" fmla="*/ 199319 w 144"/>
              <a:gd name="T45" fmla="*/ 266590 h 144"/>
              <a:gd name="T46" fmla="*/ 274064 w 144"/>
              <a:gd name="T47" fmla="*/ 266590 h 144"/>
              <a:gd name="T48" fmla="*/ 266590 w 144"/>
              <a:gd name="T49" fmla="*/ 274064 h 144"/>
              <a:gd name="T50" fmla="*/ 229217 w 144"/>
              <a:gd name="T51" fmla="*/ 274064 h 144"/>
              <a:gd name="T52" fmla="*/ 221743 w 144"/>
              <a:gd name="T53" fmla="*/ 266590 h 144"/>
              <a:gd name="T54" fmla="*/ 221743 w 144"/>
              <a:gd name="T55" fmla="*/ 79728 h 144"/>
              <a:gd name="T56" fmla="*/ 229217 w 144"/>
              <a:gd name="T57" fmla="*/ 72253 h 144"/>
              <a:gd name="T58" fmla="*/ 266590 w 144"/>
              <a:gd name="T59" fmla="*/ 72253 h 144"/>
              <a:gd name="T60" fmla="*/ 274064 w 144"/>
              <a:gd name="T61" fmla="*/ 79728 h 144"/>
              <a:gd name="T62" fmla="*/ 274064 w 144"/>
              <a:gd name="T63" fmla="*/ 266590 h 1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4"/>
              <a:gd name="T97" fmla="*/ 0 h 144"/>
              <a:gd name="T98" fmla="*/ 144 w 144"/>
              <a:gd name="T99" fmla="*/ 144 h 1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50" y="107"/>
                </a:moveTo>
                <a:cubicBezTo>
                  <a:pt x="50" y="109"/>
                  <a:pt x="49" y="110"/>
                  <a:pt x="48" y="110"/>
                </a:cubicBezTo>
                <a:cubicBezTo>
                  <a:pt x="33" y="110"/>
                  <a:pt x="33" y="110"/>
                  <a:pt x="33" y="110"/>
                </a:cubicBezTo>
                <a:cubicBezTo>
                  <a:pt x="31" y="110"/>
                  <a:pt x="30" y="109"/>
                  <a:pt x="30" y="107"/>
                </a:cubicBezTo>
                <a:cubicBezTo>
                  <a:pt x="30" y="76"/>
                  <a:pt x="30" y="76"/>
                  <a:pt x="30" y="76"/>
                </a:cubicBezTo>
                <a:cubicBezTo>
                  <a:pt x="30" y="75"/>
                  <a:pt x="31" y="74"/>
                  <a:pt x="33" y="74"/>
                </a:cubicBezTo>
                <a:cubicBezTo>
                  <a:pt x="48" y="74"/>
                  <a:pt x="48" y="74"/>
                  <a:pt x="48" y="74"/>
                </a:cubicBezTo>
                <a:cubicBezTo>
                  <a:pt x="49" y="74"/>
                  <a:pt x="50" y="75"/>
                  <a:pt x="50" y="76"/>
                </a:cubicBezTo>
                <a:lnTo>
                  <a:pt x="50" y="107"/>
                </a:lnTo>
                <a:close/>
                <a:moveTo>
                  <a:pt x="80" y="107"/>
                </a:moveTo>
                <a:cubicBezTo>
                  <a:pt x="80" y="109"/>
                  <a:pt x="79" y="110"/>
                  <a:pt x="77" y="110"/>
                </a:cubicBezTo>
                <a:cubicBezTo>
                  <a:pt x="63" y="110"/>
                  <a:pt x="63" y="110"/>
                  <a:pt x="63" y="110"/>
                </a:cubicBezTo>
                <a:cubicBezTo>
                  <a:pt x="61" y="110"/>
                  <a:pt x="60" y="109"/>
                  <a:pt x="60" y="107"/>
                </a:cubicBezTo>
                <a:cubicBezTo>
                  <a:pt x="60" y="55"/>
                  <a:pt x="60" y="55"/>
                  <a:pt x="60" y="55"/>
                </a:cubicBezTo>
                <a:cubicBezTo>
                  <a:pt x="60" y="53"/>
                  <a:pt x="61" y="52"/>
                  <a:pt x="63" y="52"/>
                </a:cubicBezTo>
                <a:cubicBezTo>
                  <a:pt x="77" y="52"/>
                  <a:pt x="77" y="52"/>
                  <a:pt x="77" y="52"/>
                </a:cubicBezTo>
                <a:cubicBezTo>
                  <a:pt x="79" y="52"/>
                  <a:pt x="80" y="53"/>
                  <a:pt x="80" y="55"/>
                </a:cubicBezTo>
                <a:lnTo>
                  <a:pt x="80" y="107"/>
                </a:lnTo>
                <a:close/>
                <a:moveTo>
                  <a:pt x="110" y="107"/>
                </a:moveTo>
                <a:cubicBezTo>
                  <a:pt x="110" y="109"/>
                  <a:pt x="108" y="110"/>
                  <a:pt x="107" y="110"/>
                </a:cubicBezTo>
                <a:cubicBezTo>
                  <a:pt x="92" y="110"/>
                  <a:pt x="92" y="110"/>
                  <a:pt x="92" y="110"/>
                </a:cubicBezTo>
                <a:cubicBezTo>
                  <a:pt x="91" y="110"/>
                  <a:pt x="89" y="109"/>
                  <a:pt x="89" y="107"/>
                </a:cubicBezTo>
                <a:cubicBezTo>
                  <a:pt x="89" y="32"/>
                  <a:pt x="89" y="32"/>
                  <a:pt x="89" y="32"/>
                </a:cubicBezTo>
                <a:cubicBezTo>
                  <a:pt x="89" y="30"/>
                  <a:pt x="91" y="29"/>
                  <a:pt x="92" y="29"/>
                </a:cubicBezTo>
                <a:cubicBezTo>
                  <a:pt x="107" y="29"/>
                  <a:pt x="107" y="29"/>
                  <a:pt x="107" y="29"/>
                </a:cubicBezTo>
                <a:cubicBezTo>
                  <a:pt x="108" y="29"/>
                  <a:pt x="110" y="30"/>
                  <a:pt x="110" y="32"/>
                </a:cubicBezTo>
                <a:lnTo>
                  <a:pt x="110" y="1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67" name="Freeform 76"/>
          <p:cNvSpPr>
            <a:spLocks noEditPoints="1" noChangeArrowheads="1"/>
          </p:cNvSpPr>
          <p:nvPr/>
        </p:nvSpPr>
        <p:spPr bwMode="auto">
          <a:xfrm>
            <a:off x="6605588" y="3135313"/>
            <a:ext cx="358775" cy="358775"/>
          </a:xfrm>
          <a:custGeom>
            <a:avLst/>
            <a:gdLst>
              <a:gd name="T0" fmla="*/ 179388 w 144"/>
              <a:gd name="T1" fmla="*/ 0 h 144"/>
              <a:gd name="T2" fmla="*/ 0 w 144"/>
              <a:gd name="T3" fmla="*/ 179388 h 144"/>
              <a:gd name="T4" fmla="*/ 179388 w 144"/>
              <a:gd name="T5" fmla="*/ 358775 h 144"/>
              <a:gd name="T6" fmla="*/ 358775 w 144"/>
              <a:gd name="T7" fmla="*/ 179388 h 144"/>
              <a:gd name="T8" fmla="*/ 179388 w 144"/>
              <a:gd name="T9" fmla="*/ 0 h 144"/>
              <a:gd name="T10" fmla="*/ 129558 w 144"/>
              <a:gd name="T11" fmla="*/ 84711 h 144"/>
              <a:gd name="T12" fmla="*/ 154473 w 144"/>
              <a:gd name="T13" fmla="*/ 109626 h 144"/>
              <a:gd name="T14" fmla="*/ 129558 w 144"/>
              <a:gd name="T15" fmla="*/ 134541 h 144"/>
              <a:gd name="T16" fmla="*/ 104643 w 144"/>
              <a:gd name="T17" fmla="*/ 109626 h 144"/>
              <a:gd name="T18" fmla="*/ 129558 w 144"/>
              <a:gd name="T19" fmla="*/ 84711 h 144"/>
              <a:gd name="T20" fmla="*/ 219251 w 144"/>
              <a:gd name="T21" fmla="*/ 234200 h 144"/>
              <a:gd name="T22" fmla="*/ 137032 w 144"/>
              <a:gd name="T23" fmla="*/ 301471 h 144"/>
              <a:gd name="T24" fmla="*/ 72253 w 144"/>
              <a:gd name="T25" fmla="*/ 219251 h 144"/>
              <a:gd name="T26" fmla="*/ 154473 w 144"/>
              <a:gd name="T27" fmla="*/ 154473 h 144"/>
              <a:gd name="T28" fmla="*/ 219251 w 144"/>
              <a:gd name="T29" fmla="*/ 234200 h 144"/>
              <a:gd name="T30" fmla="*/ 221743 w 144"/>
              <a:gd name="T31" fmla="*/ 146998 h 144"/>
              <a:gd name="T32" fmla="*/ 181879 w 144"/>
              <a:gd name="T33" fmla="*/ 99660 h 144"/>
              <a:gd name="T34" fmla="*/ 229217 w 144"/>
              <a:gd name="T35" fmla="*/ 59796 h 144"/>
              <a:gd name="T36" fmla="*/ 269081 w 144"/>
              <a:gd name="T37" fmla="*/ 109626 h 144"/>
              <a:gd name="T38" fmla="*/ 221743 w 144"/>
              <a:gd name="T39" fmla="*/ 146998 h 144"/>
              <a:gd name="T40" fmla="*/ 269081 w 144"/>
              <a:gd name="T41" fmla="*/ 234200 h 144"/>
              <a:gd name="T42" fmla="*/ 239183 w 144"/>
              <a:gd name="T43" fmla="*/ 196828 h 144"/>
              <a:gd name="T44" fmla="*/ 276556 w 144"/>
              <a:gd name="T45" fmla="*/ 166930 h 144"/>
              <a:gd name="T46" fmla="*/ 306454 w 144"/>
              <a:gd name="T47" fmla="*/ 204302 h 144"/>
              <a:gd name="T48" fmla="*/ 269081 w 144"/>
              <a:gd name="T49" fmla="*/ 234200 h 1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
              <a:gd name="T76" fmla="*/ 0 h 144"/>
              <a:gd name="T77" fmla="*/ 144 w 144"/>
              <a:gd name="T78" fmla="*/ 144 h 1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52" y="34"/>
                </a:moveTo>
                <a:cubicBezTo>
                  <a:pt x="58" y="34"/>
                  <a:pt x="62" y="38"/>
                  <a:pt x="62" y="44"/>
                </a:cubicBezTo>
                <a:cubicBezTo>
                  <a:pt x="62" y="49"/>
                  <a:pt x="58" y="54"/>
                  <a:pt x="52" y="54"/>
                </a:cubicBezTo>
                <a:cubicBezTo>
                  <a:pt x="47" y="54"/>
                  <a:pt x="42" y="49"/>
                  <a:pt x="42" y="44"/>
                </a:cubicBezTo>
                <a:cubicBezTo>
                  <a:pt x="42" y="38"/>
                  <a:pt x="47" y="34"/>
                  <a:pt x="52" y="34"/>
                </a:cubicBezTo>
                <a:close/>
                <a:moveTo>
                  <a:pt x="88" y="94"/>
                </a:moveTo>
                <a:cubicBezTo>
                  <a:pt x="86" y="111"/>
                  <a:pt x="72" y="122"/>
                  <a:pt x="55" y="121"/>
                </a:cubicBezTo>
                <a:cubicBezTo>
                  <a:pt x="39" y="119"/>
                  <a:pt x="27" y="104"/>
                  <a:pt x="29" y="88"/>
                </a:cubicBezTo>
                <a:cubicBezTo>
                  <a:pt x="31" y="72"/>
                  <a:pt x="45" y="60"/>
                  <a:pt x="62" y="62"/>
                </a:cubicBezTo>
                <a:cubicBezTo>
                  <a:pt x="78" y="64"/>
                  <a:pt x="90" y="78"/>
                  <a:pt x="88" y="94"/>
                </a:cubicBezTo>
                <a:close/>
                <a:moveTo>
                  <a:pt x="89" y="59"/>
                </a:moveTo>
                <a:cubicBezTo>
                  <a:pt x="79" y="58"/>
                  <a:pt x="72" y="50"/>
                  <a:pt x="73" y="40"/>
                </a:cubicBezTo>
                <a:cubicBezTo>
                  <a:pt x="74" y="30"/>
                  <a:pt x="83" y="23"/>
                  <a:pt x="92" y="24"/>
                </a:cubicBezTo>
                <a:cubicBezTo>
                  <a:pt x="102" y="25"/>
                  <a:pt x="109" y="34"/>
                  <a:pt x="108" y="44"/>
                </a:cubicBezTo>
                <a:cubicBezTo>
                  <a:pt x="107" y="53"/>
                  <a:pt x="98" y="60"/>
                  <a:pt x="89" y="59"/>
                </a:cubicBezTo>
                <a:close/>
                <a:moveTo>
                  <a:pt x="108" y="94"/>
                </a:moveTo>
                <a:cubicBezTo>
                  <a:pt x="101" y="93"/>
                  <a:pt x="95" y="86"/>
                  <a:pt x="96" y="79"/>
                </a:cubicBezTo>
                <a:cubicBezTo>
                  <a:pt x="97" y="71"/>
                  <a:pt x="104" y="66"/>
                  <a:pt x="111" y="67"/>
                </a:cubicBezTo>
                <a:cubicBezTo>
                  <a:pt x="119" y="68"/>
                  <a:pt x="124" y="74"/>
                  <a:pt x="123" y="82"/>
                </a:cubicBezTo>
                <a:cubicBezTo>
                  <a:pt x="123" y="89"/>
                  <a:pt x="116" y="95"/>
                  <a:pt x="108" y="94"/>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68" name="文本框 34"/>
          <p:cNvSpPr>
            <a:spLocks noChangeArrowheads="1"/>
          </p:cNvSpPr>
          <p:nvPr/>
        </p:nvSpPr>
        <p:spPr bwMode="auto">
          <a:xfrm>
            <a:off x="223123" y="2200277"/>
            <a:ext cx="391524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Calibri" panose="020F0502020204030204" pitchFamily="34" charset="0"/>
                <a:cs typeface="Calibri" panose="020F0502020204030204" pitchFamily="34" charset="0"/>
                <a:sym typeface="方正姚体" pitchFamily="2" charset="-122"/>
              </a:rPr>
              <a:t>在过滤和大小写变形后，统计数据集的每个词在每个类中出现的文章数</a:t>
            </a:r>
            <a:endParaRPr lang="zh-CN" altLang="en-US" dirty="0">
              <a:solidFill>
                <a:srgbClr val="000000"/>
              </a:solidFill>
              <a:latin typeface="Calibri" panose="020F0502020204030204" pitchFamily="34" charset="0"/>
              <a:cs typeface="Calibri" panose="020F0502020204030204" pitchFamily="34" charset="0"/>
              <a:sym typeface="华文宋体" pitchFamily="2" charset="-122"/>
            </a:endParaRPr>
          </a:p>
          <a:p>
            <a:endParaRPr lang="zh-CN" altLang="en-US" sz="1400" dirty="0">
              <a:solidFill>
                <a:srgbClr val="3F3E40"/>
              </a:solidFill>
              <a:latin typeface="华文宋体" pitchFamily="2" charset="-122"/>
              <a:ea typeface="华文宋体" pitchFamily="2" charset="-122"/>
              <a:sym typeface="华文宋体" pitchFamily="2" charset="-122"/>
            </a:endParaRPr>
          </a:p>
        </p:txBody>
      </p:sp>
      <p:sp>
        <p:nvSpPr>
          <p:cNvPr id="6169" name="文本框 35"/>
          <p:cNvSpPr>
            <a:spLocks noChangeArrowheads="1"/>
          </p:cNvSpPr>
          <p:nvPr/>
        </p:nvSpPr>
        <p:spPr bwMode="auto">
          <a:xfrm>
            <a:off x="1341289" y="5676639"/>
            <a:ext cx="47928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Calibri" panose="020F0502020204030204" pitchFamily="34" charset="0"/>
                <a:cs typeface="Calibri" panose="020F0502020204030204" pitchFamily="34" charset="0"/>
                <a:sym typeface="方正姚体" pitchFamily="2" charset="-122"/>
              </a:rPr>
              <a:t>计算出每个词的类间信息熵，以及每个词的总文章出现数</a:t>
            </a:r>
            <a:endParaRPr lang="zh-CN" altLang="en-US" dirty="0">
              <a:solidFill>
                <a:srgbClr val="000000"/>
              </a:solidFill>
              <a:latin typeface="Calibri" panose="020F0502020204030204" pitchFamily="34" charset="0"/>
              <a:cs typeface="Calibri" panose="020F0502020204030204" pitchFamily="34" charset="0"/>
              <a:sym typeface="华文宋体" pitchFamily="2" charset="-122"/>
            </a:endParaRPr>
          </a:p>
          <a:p>
            <a:endParaRPr lang="zh-CN" altLang="en-US" sz="1200" dirty="0">
              <a:solidFill>
                <a:srgbClr val="3F3E40"/>
              </a:solidFill>
              <a:latin typeface="华文宋体" pitchFamily="2" charset="-122"/>
              <a:ea typeface="华文宋体" pitchFamily="2" charset="-122"/>
              <a:sym typeface="华文宋体" pitchFamily="2" charset="-122"/>
            </a:endParaRPr>
          </a:p>
        </p:txBody>
      </p:sp>
      <p:sp>
        <p:nvSpPr>
          <p:cNvPr id="6170" name="文本框 36"/>
          <p:cNvSpPr>
            <a:spLocks noChangeArrowheads="1"/>
          </p:cNvSpPr>
          <p:nvPr/>
        </p:nvSpPr>
        <p:spPr bwMode="auto">
          <a:xfrm>
            <a:off x="5174961" y="2321660"/>
            <a:ext cx="272382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000000"/>
                </a:solidFill>
                <a:latin typeface="Calibri" panose="020F0502020204030204" pitchFamily="34" charset="0"/>
                <a:cs typeface="Calibri" panose="020F0502020204030204" pitchFamily="34" charset="0"/>
                <a:sym typeface="方正姚体" pitchFamily="2" charset="-122"/>
              </a:rPr>
              <a:t>对结果按信息熵升序排序</a:t>
            </a:r>
            <a:endParaRPr lang="zh-CN" altLang="en-US" dirty="0">
              <a:solidFill>
                <a:srgbClr val="000000"/>
              </a:solidFill>
              <a:latin typeface="Calibri" panose="020F0502020204030204" pitchFamily="34" charset="0"/>
              <a:cs typeface="Calibri" panose="020F0502020204030204" pitchFamily="34" charset="0"/>
              <a:sym typeface="华文宋体" pitchFamily="2" charset="-122"/>
            </a:endParaRPr>
          </a:p>
          <a:p>
            <a:endParaRPr lang="zh-CN" altLang="en-US" sz="1200" dirty="0">
              <a:solidFill>
                <a:srgbClr val="3F3E40"/>
              </a:solidFill>
              <a:latin typeface="华文宋体" pitchFamily="2" charset="-122"/>
              <a:ea typeface="华文宋体" pitchFamily="2" charset="-122"/>
              <a:sym typeface="华文宋体" pitchFamily="2" charset="-122"/>
            </a:endParaRPr>
          </a:p>
        </p:txBody>
      </p:sp>
      <p:sp>
        <p:nvSpPr>
          <p:cNvPr id="6171" name="文本框 37"/>
          <p:cNvSpPr>
            <a:spLocks noChangeArrowheads="1"/>
          </p:cNvSpPr>
          <p:nvPr/>
        </p:nvSpPr>
        <p:spPr bwMode="auto">
          <a:xfrm>
            <a:off x="7648001" y="5676640"/>
            <a:ext cx="32491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Calibri" panose="020F0502020204030204" pitchFamily="34" charset="0"/>
                <a:cs typeface="Calibri" panose="020F0502020204030204" pitchFamily="34" charset="0"/>
                <a:sym typeface="方正姚体" pitchFamily="2" charset="-122"/>
              </a:rPr>
              <a:t>选择前</a:t>
            </a:r>
            <a:r>
              <a:rPr lang="en-US" altLang="zh-CN" dirty="0">
                <a:solidFill>
                  <a:srgbClr val="000000"/>
                </a:solidFill>
                <a:latin typeface="Calibri" panose="020F0502020204030204" pitchFamily="34" charset="0"/>
                <a:cs typeface="Calibri" panose="020F0502020204030204" pitchFamily="34" charset="0"/>
                <a:sym typeface="方正姚体" pitchFamily="2" charset="-122"/>
              </a:rPr>
              <a:t>k</a:t>
            </a:r>
            <a:r>
              <a:rPr lang="zh-CN" altLang="en-US" dirty="0">
                <a:solidFill>
                  <a:srgbClr val="000000"/>
                </a:solidFill>
                <a:latin typeface="Calibri" panose="020F0502020204030204" pitchFamily="34" charset="0"/>
                <a:cs typeface="Calibri" panose="020F0502020204030204" pitchFamily="34" charset="0"/>
                <a:sym typeface="方正姚体" pitchFamily="2" charset="-122"/>
              </a:rPr>
              <a:t>个较小的信息熵对应的词语作为特征词</a:t>
            </a:r>
            <a:endParaRPr lang="zh-CN" altLang="en-US" sz="1200" dirty="0">
              <a:solidFill>
                <a:srgbClr val="3F3E40"/>
              </a:solidFill>
              <a:latin typeface="华文宋体" pitchFamily="2" charset="-122"/>
              <a:ea typeface="华文宋体" pitchFamily="2" charset="-122"/>
              <a:sym typeface="华文宋体" pitchFamily="2" charset="-122"/>
            </a:endParaRPr>
          </a:p>
        </p:txBody>
      </p:sp>
    </p:spTree>
    <p:custDataLst>
      <p:tags r:id="rId1"/>
    </p:custDataLst>
    <p:extLst>
      <p:ext uri="{BB962C8B-B14F-4D97-AF65-F5344CB8AC3E}">
        <p14:creationId xmlns:p14="http://schemas.microsoft.com/office/powerpoint/2010/main" val="4004994962"/>
      </p:ext>
    </p:extLst>
  </p:cSld>
  <p:clrMapOvr>
    <a:masterClrMapping/>
  </p:clrMapOvr>
  <p:transition spd="slow" advTm="4397">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52"/>
                                        </p:tgtEl>
                                        <p:attrNameLst>
                                          <p:attrName>style.visibility</p:attrName>
                                        </p:attrNameLst>
                                      </p:cBhvr>
                                      <p:to>
                                        <p:strVal val="visible"/>
                                      </p:to>
                                    </p:set>
                                    <p:animEffect transition="in" filter="fade">
                                      <p:cBhvr>
                                        <p:cTn id="7" dur="1000"/>
                                        <p:tgtEl>
                                          <p:spTgt spid="6152"/>
                                        </p:tgtEl>
                                      </p:cBhvr>
                                    </p:animEffect>
                                    <p:anim calcmode="lin" valueType="num">
                                      <p:cBhvr>
                                        <p:cTn id="8" dur="1000" fill="hold"/>
                                        <p:tgtEl>
                                          <p:spTgt spid="6152"/>
                                        </p:tgtEl>
                                        <p:attrNameLst>
                                          <p:attrName>ppt_x</p:attrName>
                                        </p:attrNameLst>
                                      </p:cBhvr>
                                      <p:tavLst>
                                        <p:tav tm="0">
                                          <p:val>
                                            <p:strVal val="#ppt_x"/>
                                          </p:val>
                                        </p:tav>
                                        <p:tav tm="100000">
                                          <p:val>
                                            <p:strVal val="#ppt_x"/>
                                          </p:val>
                                        </p:tav>
                                      </p:tavLst>
                                    </p:anim>
                                    <p:anim calcmode="lin" valueType="num">
                                      <p:cBhvr>
                                        <p:cTn id="9" dur="1000" fill="hold"/>
                                        <p:tgtEl>
                                          <p:spTgt spid="615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56"/>
                                        </p:tgtEl>
                                        <p:attrNameLst>
                                          <p:attrName>style.visibility</p:attrName>
                                        </p:attrNameLst>
                                      </p:cBhvr>
                                      <p:to>
                                        <p:strVal val="visible"/>
                                      </p:to>
                                    </p:set>
                                    <p:animEffect transition="in" filter="fade">
                                      <p:cBhvr>
                                        <p:cTn id="12" dur="1000"/>
                                        <p:tgtEl>
                                          <p:spTgt spid="6156"/>
                                        </p:tgtEl>
                                      </p:cBhvr>
                                    </p:animEffect>
                                    <p:anim calcmode="lin" valueType="num">
                                      <p:cBhvr>
                                        <p:cTn id="13" dur="1000" fill="hold"/>
                                        <p:tgtEl>
                                          <p:spTgt spid="6156"/>
                                        </p:tgtEl>
                                        <p:attrNameLst>
                                          <p:attrName>ppt_x</p:attrName>
                                        </p:attrNameLst>
                                      </p:cBhvr>
                                      <p:tavLst>
                                        <p:tav tm="0">
                                          <p:val>
                                            <p:strVal val="#ppt_x"/>
                                          </p:val>
                                        </p:tav>
                                        <p:tav tm="100000">
                                          <p:val>
                                            <p:strVal val="#ppt_x"/>
                                          </p:val>
                                        </p:tav>
                                      </p:tavLst>
                                    </p:anim>
                                    <p:anim calcmode="lin" valueType="num">
                                      <p:cBhvr>
                                        <p:cTn id="14" dur="1000" fill="hold"/>
                                        <p:tgtEl>
                                          <p:spTgt spid="615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60"/>
                                        </p:tgtEl>
                                        <p:attrNameLst>
                                          <p:attrName>style.visibility</p:attrName>
                                        </p:attrNameLst>
                                      </p:cBhvr>
                                      <p:to>
                                        <p:strVal val="visible"/>
                                      </p:to>
                                    </p:set>
                                    <p:animEffect transition="in" filter="fade">
                                      <p:cBhvr>
                                        <p:cTn id="17" dur="1000"/>
                                        <p:tgtEl>
                                          <p:spTgt spid="6160"/>
                                        </p:tgtEl>
                                      </p:cBhvr>
                                    </p:animEffect>
                                    <p:anim calcmode="lin" valueType="num">
                                      <p:cBhvr>
                                        <p:cTn id="18" dur="1000" fill="hold"/>
                                        <p:tgtEl>
                                          <p:spTgt spid="6160"/>
                                        </p:tgtEl>
                                        <p:attrNameLst>
                                          <p:attrName>ppt_x</p:attrName>
                                        </p:attrNameLst>
                                      </p:cBhvr>
                                      <p:tavLst>
                                        <p:tav tm="0">
                                          <p:val>
                                            <p:strVal val="#ppt_x"/>
                                          </p:val>
                                        </p:tav>
                                        <p:tav tm="100000">
                                          <p:val>
                                            <p:strVal val="#ppt_x"/>
                                          </p:val>
                                        </p:tav>
                                      </p:tavLst>
                                    </p:anim>
                                    <p:anim calcmode="lin" valueType="num">
                                      <p:cBhvr>
                                        <p:cTn id="19" dur="1000" fill="hold"/>
                                        <p:tgtEl>
                                          <p:spTgt spid="616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64"/>
                                        </p:tgtEl>
                                        <p:attrNameLst>
                                          <p:attrName>style.visibility</p:attrName>
                                        </p:attrNameLst>
                                      </p:cBhvr>
                                      <p:to>
                                        <p:strVal val="visible"/>
                                      </p:to>
                                    </p:set>
                                    <p:animEffect transition="in" filter="fade">
                                      <p:cBhvr>
                                        <p:cTn id="22" dur="1000"/>
                                        <p:tgtEl>
                                          <p:spTgt spid="6164"/>
                                        </p:tgtEl>
                                      </p:cBhvr>
                                    </p:animEffect>
                                    <p:anim calcmode="lin" valueType="num">
                                      <p:cBhvr>
                                        <p:cTn id="23" dur="1000" fill="hold"/>
                                        <p:tgtEl>
                                          <p:spTgt spid="6164"/>
                                        </p:tgtEl>
                                        <p:attrNameLst>
                                          <p:attrName>ppt_x</p:attrName>
                                        </p:attrNameLst>
                                      </p:cBhvr>
                                      <p:tavLst>
                                        <p:tav tm="0">
                                          <p:val>
                                            <p:strVal val="#ppt_x"/>
                                          </p:val>
                                        </p:tav>
                                        <p:tav tm="100000">
                                          <p:val>
                                            <p:strVal val="#ppt_x"/>
                                          </p:val>
                                        </p:tav>
                                      </p:tavLst>
                                    </p:anim>
                                    <p:anim calcmode="lin" valueType="num">
                                      <p:cBhvr>
                                        <p:cTn id="24" dur="1000" fill="hold"/>
                                        <p:tgtEl>
                                          <p:spTgt spid="616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168"/>
                                        </p:tgtEl>
                                        <p:attrNameLst>
                                          <p:attrName>style.visibility</p:attrName>
                                        </p:attrNameLst>
                                      </p:cBhvr>
                                      <p:to>
                                        <p:strVal val="visible"/>
                                      </p:to>
                                    </p:set>
                                    <p:animEffect transition="in" filter="fade">
                                      <p:cBhvr>
                                        <p:cTn id="27" dur="1000"/>
                                        <p:tgtEl>
                                          <p:spTgt spid="6168"/>
                                        </p:tgtEl>
                                      </p:cBhvr>
                                    </p:animEffect>
                                    <p:anim calcmode="lin" valueType="num">
                                      <p:cBhvr>
                                        <p:cTn id="28" dur="1000" fill="hold"/>
                                        <p:tgtEl>
                                          <p:spTgt spid="6168"/>
                                        </p:tgtEl>
                                        <p:attrNameLst>
                                          <p:attrName>ppt_x</p:attrName>
                                        </p:attrNameLst>
                                      </p:cBhvr>
                                      <p:tavLst>
                                        <p:tav tm="0">
                                          <p:val>
                                            <p:strVal val="#ppt_x"/>
                                          </p:val>
                                        </p:tav>
                                        <p:tav tm="100000">
                                          <p:val>
                                            <p:strVal val="#ppt_x"/>
                                          </p:val>
                                        </p:tav>
                                      </p:tavLst>
                                    </p:anim>
                                    <p:anim calcmode="lin" valueType="num">
                                      <p:cBhvr>
                                        <p:cTn id="29" dur="1000" fill="hold"/>
                                        <p:tgtEl>
                                          <p:spTgt spid="616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157"/>
                                        </p:tgtEl>
                                        <p:attrNameLst>
                                          <p:attrName>style.visibility</p:attrName>
                                        </p:attrNameLst>
                                      </p:cBhvr>
                                      <p:to>
                                        <p:strVal val="visible"/>
                                      </p:to>
                                    </p:set>
                                    <p:animEffect transition="in" filter="fade">
                                      <p:cBhvr>
                                        <p:cTn id="34" dur="1000"/>
                                        <p:tgtEl>
                                          <p:spTgt spid="6157"/>
                                        </p:tgtEl>
                                      </p:cBhvr>
                                    </p:animEffect>
                                    <p:anim calcmode="lin" valueType="num">
                                      <p:cBhvr>
                                        <p:cTn id="35" dur="1000" fill="hold"/>
                                        <p:tgtEl>
                                          <p:spTgt spid="6157"/>
                                        </p:tgtEl>
                                        <p:attrNameLst>
                                          <p:attrName>ppt_x</p:attrName>
                                        </p:attrNameLst>
                                      </p:cBhvr>
                                      <p:tavLst>
                                        <p:tav tm="0">
                                          <p:val>
                                            <p:strVal val="#ppt_x"/>
                                          </p:val>
                                        </p:tav>
                                        <p:tav tm="100000">
                                          <p:val>
                                            <p:strVal val="#ppt_x"/>
                                          </p:val>
                                        </p:tav>
                                      </p:tavLst>
                                    </p:anim>
                                    <p:anim calcmode="lin" valueType="num">
                                      <p:cBhvr>
                                        <p:cTn id="36" dur="1000" fill="hold"/>
                                        <p:tgtEl>
                                          <p:spTgt spid="615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162"/>
                                        </p:tgtEl>
                                        <p:attrNameLst>
                                          <p:attrName>style.visibility</p:attrName>
                                        </p:attrNameLst>
                                      </p:cBhvr>
                                      <p:to>
                                        <p:strVal val="visible"/>
                                      </p:to>
                                    </p:set>
                                    <p:animEffect transition="in" filter="fade">
                                      <p:cBhvr>
                                        <p:cTn id="39" dur="1000"/>
                                        <p:tgtEl>
                                          <p:spTgt spid="6162"/>
                                        </p:tgtEl>
                                      </p:cBhvr>
                                    </p:animEffect>
                                    <p:anim calcmode="lin" valueType="num">
                                      <p:cBhvr>
                                        <p:cTn id="40" dur="1000" fill="hold"/>
                                        <p:tgtEl>
                                          <p:spTgt spid="6162"/>
                                        </p:tgtEl>
                                        <p:attrNameLst>
                                          <p:attrName>ppt_x</p:attrName>
                                        </p:attrNameLst>
                                      </p:cBhvr>
                                      <p:tavLst>
                                        <p:tav tm="0">
                                          <p:val>
                                            <p:strVal val="#ppt_x"/>
                                          </p:val>
                                        </p:tav>
                                        <p:tav tm="100000">
                                          <p:val>
                                            <p:strVal val="#ppt_x"/>
                                          </p:val>
                                        </p:tav>
                                      </p:tavLst>
                                    </p:anim>
                                    <p:anim calcmode="lin" valueType="num">
                                      <p:cBhvr>
                                        <p:cTn id="41" dur="1000" fill="hold"/>
                                        <p:tgtEl>
                                          <p:spTgt spid="616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165"/>
                                        </p:tgtEl>
                                        <p:attrNameLst>
                                          <p:attrName>style.visibility</p:attrName>
                                        </p:attrNameLst>
                                      </p:cBhvr>
                                      <p:to>
                                        <p:strVal val="visible"/>
                                      </p:to>
                                    </p:set>
                                    <p:animEffect transition="in" filter="fade">
                                      <p:cBhvr>
                                        <p:cTn id="44" dur="1000"/>
                                        <p:tgtEl>
                                          <p:spTgt spid="6165"/>
                                        </p:tgtEl>
                                      </p:cBhvr>
                                    </p:animEffect>
                                    <p:anim calcmode="lin" valueType="num">
                                      <p:cBhvr>
                                        <p:cTn id="45" dur="1000" fill="hold"/>
                                        <p:tgtEl>
                                          <p:spTgt spid="6165"/>
                                        </p:tgtEl>
                                        <p:attrNameLst>
                                          <p:attrName>ppt_x</p:attrName>
                                        </p:attrNameLst>
                                      </p:cBhvr>
                                      <p:tavLst>
                                        <p:tav tm="0">
                                          <p:val>
                                            <p:strVal val="#ppt_x"/>
                                          </p:val>
                                        </p:tav>
                                        <p:tav tm="100000">
                                          <p:val>
                                            <p:strVal val="#ppt_x"/>
                                          </p:val>
                                        </p:tav>
                                      </p:tavLst>
                                    </p:anim>
                                    <p:anim calcmode="lin" valueType="num">
                                      <p:cBhvr>
                                        <p:cTn id="46" dur="1000" fill="hold"/>
                                        <p:tgtEl>
                                          <p:spTgt spid="616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169"/>
                                        </p:tgtEl>
                                        <p:attrNameLst>
                                          <p:attrName>style.visibility</p:attrName>
                                        </p:attrNameLst>
                                      </p:cBhvr>
                                      <p:to>
                                        <p:strVal val="visible"/>
                                      </p:to>
                                    </p:set>
                                    <p:animEffect transition="in" filter="fade">
                                      <p:cBhvr>
                                        <p:cTn id="49" dur="1000"/>
                                        <p:tgtEl>
                                          <p:spTgt spid="6169"/>
                                        </p:tgtEl>
                                      </p:cBhvr>
                                    </p:animEffect>
                                    <p:anim calcmode="lin" valueType="num">
                                      <p:cBhvr>
                                        <p:cTn id="50" dur="1000" fill="hold"/>
                                        <p:tgtEl>
                                          <p:spTgt spid="6169"/>
                                        </p:tgtEl>
                                        <p:attrNameLst>
                                          <p:attrName>ppt_x</p:attrName>
                                        </p:attrNameLst>
                                      </p:cBhvr>
                                      <p:tavLst>
                                        <p:tav tm="0">
                                          <p:val>
                                            <p:strVal val="#ppt_x"/>
                                          </p:val>
                                        </p:tav>
                                        <p:tav tm="100000">
                                          <p:val>
                                            <p:strVal val="#ppt_x"/>
                                          </p:val>
                                        </p:tav>
                                      </p:tavLst>
                                    </p:anim>
                                    <p:anim calcmode="lin" valueType="num">
                                      <p:cBhvr>
                                        <p:cTn id="51" dur="1000" fill="hold"/>
                                        <p:tgtEl>
                                          <p:spTgt spid="616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6153"/>
                                        </p:tgtEl>
                                        <p:attrNameLst>
                                          <p:attrName>style.visibility</p:attrName>
                                        </p:attrNameLst>
                                      </p:cBhvr>
                                      <p:to>
                                        <p:strVal val="visible"/>
                                      </p:to>
                                    </p:set>
                                    <p:animEffect transition="in" filter="fade">
                                      <p:cBhvr>
                                        <p:cTn id="54" dur="1000"/>
                                        <p:tgtEl>
                                          <p:spTgt spid="6153"/>
                                        </p:tgtEl>
                                      </p:cBhvr>
                                    </p:animEffect>
                                    <p:anim calcmode="lin" valueType="num">
                                      <p:cBhvr>
                                        <p:cTn id="55" dur="1000" fill="hold"/>
                                        <p:tgtEl>
                                          <p:spTgt spid="6153"/>
                                        </p:tgtEl>
                                        <p:attrNameLst>
                                          <p:attrName>ppt_x</p:attrName>
                                        </p:attrNameLst>
                                      </p:cBhvr>
                                      <p:tavLst>
                                        <p:tav tm="0">
                                          <p:val>
                                            <p:strVal val="#ppt_x"/>
                                          </p:val>
                                        </p:tav>
                                        <p:tav tm="100000">
                                          <p:val>
                                            <p:strVal val="#ppt_x"/>
                                          </p:val>
                                        </p:tav>
                                      </p:tavLst>
                                    </p:anim>
                                    <p:anim calcmode="lin" valueType="num">
                                      <p:cBhvr>
                                        <p:cTn id="56" dur="1000" fill="hold"/>
                                        <p:tgtEl>
                                          <p:spTgt spid="615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154"/>
                                        </p:tgtEl>
                                        <p:attrNameLst>
                                          <p:attrName>style.visibility</p:attrName>
                                        </p:attrNameLst>
                                      </p:cBhvr>
                                      <p:to>
                                        <p:strVal val="visible"/>
                                      </p:to>
                                    </p:set>
                                    <p:animEffect transition="in" filter="fade">
                                      <p:cBhvr>
                                        <p:cTn id="61" dur="1000"/>
                                        <p:tgtEl>
                                          <p:spTgt spid="6154"/>
                                        </p:tgtEl>
                                      </p:cBhvr>
                                    </p:animEffect>
                                    <p:anim calcmode="lin" valueType="num">
                                      <p:cBhvr>
                                        <p:cTn id="62" dur="1000" fill="hold"/>
                                        <p:tgtEl>
                                          <p:spTgt spid="6154"/>
                                        </p:tgtEl>
                                        <p:attrNameLst>
                                          <p:attrName>ppt_x</p:attrName>
                                        </p:attrNameLst>
                                      </p:cBhvr>
                                      <p:tavLst>
                                        <p:tav tm="0">
                                          <p:val>
                                            <p:strVal val="#ppt_x"/>
                                          </p:val>
                                        </p:tav>
                                        <p:tav tm="100000">
                                          <p:val>
                                            <p:strVal val="#ppt_x"/>
                                          </p:val>
                                        </p:tav>
                                      </p:tavLst>
                                    </p:anim>
                                    <p:anim calcmode="lin" valueType="num">
                                      <p:cBhvr>
                                        <p:cTn id="63" dur="1000" fill="hold"/>
                                        <p:tgtEl>
                                          <p:spTgt spid="6154"/>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6158"/>
                                        </p:tgtEl>
                                        <p:attrNameLst>
                                          <p:attrName>style.visibility</p:attrName>
                                        </p:attrNameLst>
                                      </p:cBhvr>
                                      <p:to>
                                        <p:strVal val="visible"/>
                                      </p:to>
                                    </p:set>
                                    <p:animEffect transition="in" filter="fade">
                                      <p:cBhvr>
                                        <p:cTn id="66" dur="1000"/>
                                        <p:tgtEl>
                                          <p:spTgt spid="6158"/>
                                        </p:tgtEl>
                                      </p:cBhvr>
                                    </p:animEffect>
                                    <p:anim calcmode="lin" valueType="num">
                                      <p:cBhvr>
                                        <p:cTn id="67" dur="1000" fill="hold"/>
                                        <p:tgtEl>
                                          <p:spTgt spid="6158"/>
                                        </p:tgtEl>
                                        <p:attrNameLst>
                                          <p:attrName>ppt_x</p:attrName>
                                        </p:attrNameLst>
                                      </p:cBhvr>
                                      <p:tavLst>
                                        <p:tav tm="0">
                                          <p:val>
                                            <p:strVal val="#ppt_x"/>
                                          </p:val>
                                        </p:tav>
                                        <p:tav tm="100000">
                                          <p:val>
                                            <p:strVal val="#ppt_x"/>
                                          </p:val>
                                        </p:tav>
                                      </p:tavLst>
                                    </p:anim>
                                    <p:anim calcmode="lin" valueType="num">
                                      <p:cBhvr>
                                        <p:cTn id="68" dur="1000" fill="hold"/>
                                        <p:tgtEl>
                                          <p:spTgt spid="615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6161"/>
                                        </p:tgtEl>
                                        <p:attrNameLst>
                                          <p:attrName>style.visibility</p:attrName>
                                        </p:attrNameLst>
                                      </p:cBhvr>
                                      <p:to>
                                        <p:strVal val="visible"/>
                                      </p:to>
                                    </p:set>
                                    <p:animEffect transition="in" filter="fade">
                                      <p:cBhvr>
                                        <p:cTn id="71" dur="1000"/>
                                        <p:tgtEl>
                                          <p:spTgt spid="6161"/>
                                        </p:tgtEl>
                                      </p:cBhvr>
                                    </p:animEffect>
                                    <p:anim calcmode="lin" valueType="num">
                                      <p:cBhvr>
                                        <p:cTn id="72" dur="1000" fill="hold"/>
                                        <p:tgtEl>
                                          <p:spTgt spid="6161"/>
                                        </p:tgtEl>
                                        <p:attrNameLst>
                                          <p:attrName>ppt_x</p:attrName>
                                        </p:attrNameLst>
                                      </p:cBhvr>
                                      <p:tavLst>
                                        <p:tav tm="0">
                                          <p:val>
                                            <p:strVal val="#ppt_x"/>
                                          </p:val>
                                        </p:tav>
                                        <p:tav tm="100000">
                                          <p:val>
                                            <p:strVal val="#ppt_x"/>
                                          </p:val>
                                        </p:tav>
                                      </p:tavLst>
                                    </p:anim>
                                    <p:anim calcmode="lin" valueType="num">
                                      <p:cBhvr>
                                        <p:cTn id="73" dur="1000" fill="hold"/>
                                        <p:tgtEl>
                                          <p:spTgt spid="616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6167"/>
                                        </p:tgtEl>
                                        <p:attrNameLst>
                                          <p:attrName>style.visibility</p:attrName>
                                        </p:attrNameLst>
                                      </p:cBhvr>
                                      <p:to>
                                        <p:strVal val="visible"/>
                                      </p:to>
                                    </p:set>
                                    <p:animEffect transition="in" filter="fade">
                                      <p:cBhvr>
                                        <p:cTn id="76" dur="1000"/>
                                        <p:tgtEl>
                                          <p:spTgt spid="6167"/>
                                        </p:tgtEl>
                                      </p:cBhvr>
                                    </p:animEffect>
                                    <p:anim calcmode="lin" valueType="num">
                                      <p:cBhvr>
                                        <p:cTn id="77" dur="1000" fill="hold"/>
                                        <p:tgtEl>
                                          <p:spTgt spid="6167"/>
                                        </p:tgtEl>
                                        <p:attrNameLst>
                                          <p:attrName>ppt_x</p:attrName>
                                        </p:attrNameLst>
                                      </p:cBhvr>
                                      <p:tavLst>
                                        <p:tav tm="0">
                                          <p:val>
                                            <p:strVal val="#ppt_x"/>
                                          </p:val>
                                        </p:tav>
                                        <p:tav tm="100000">
                                          <p:val>
                                            <p:strVal val="#ppt_x"/>
                                          </p:val>
                                        </p:tav>
                                      </p:tavLst>
                                    </p:anim>
                                    <p:anim calcmode="lin" valueType="num">
                                      <p:cBhvr>
                                        <p:cTn id="78" dur="1000" fill="hold"/>
                                        <p:tgtEl>
                                          <p:spTgt spid="616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6170"/>
                                        </p:tgtEl>
                                        <p:attrNameLst>
                                          <p:attrName>style.visibility</p:attrName>
                                        </p:attrNameLst>
                                      </p:cBhvr>
                                      <p:to>
                                        <p:strVal val="visible"/>
                                      </p:to>
                                    </p:set>
                                    <p:animEffect transition="in" filter="fade">
                                      <p:cBhvr>
                                        <p:cTn id="81" dur="1000"/>
                                        <p:tgtEl>
                                          <p:spTgt spid="6170"/>
                                        </p:tgtEl>
                                      </p:cBhvr>
                                    </p:animEffect>
                                    <p:anim calcmode="lin" valueType="num">
                                      <p:cBhvr>
                                        <p:cTn id="82" dur="1000" fill="hold"/>
                                        <p:tgtEl>
                                          <p:spTgt spid="6170"/>
                                        </p:tgtEl>
                                        <p:attrNameLst>
                                          <p:attrName>ppt_x</p:attrName>
                                        </p:attrNameLst>
                                      </p:cBhvr>
                                      <p:tavLst>
                                        <p:tav tm="0">
                                          <p:val>
                                            <p:strVal val="#ppt_x"/>
                                          </p:val>
                                        </p:tav>
                                        <p:tav tm="100000">
                                          <p:val>
                                            <p:strVal val="#ppt_x"/>
                                          </p:val>
                                        </p:tav>
                                      </p:tavLst>
                                    </p:anim>
                                    <p:anim calcmode="lin" valueType="num">
                                      <p:cBhvr>
                                        <p:cTn id="83" dur="1000" fill="hold"/>
                                        <p:tgtEl>
                                          <p:spTgt spid="6170"/>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6155"/>
                                        </p:tgtEl>
                                        <p:attrNameLst>
                                          <p:attrName>style.visibility</p:attrName>
                                        </p:attrNameLst>
                                      </p:cBhvr>
                                      <p:to>
                                        <p:strVal val="visible"/>
                                      </p:to>
                                    </p:set>
                                    <p:animEffect transition="in" filter="fade">
                                      <p:cBhvr>
                                        <p:cTn id="88" dur="1000"/>
                                        <p:tgtEl>
                                          <p:spTgt spid="6155"/>
                                        </p:tgtEl>
                                      </p:cBhvr>
                                    </p:animEffect>
                                    <p:anim calcmode="lin" valueType="num">
                                      <p:cBhvr>
                                        <p:cTn id="89" dur="1000" fill="hold"/>
                                        <p:tgtEl>
                                          <p:spTgt spid="6155"/>
                                        </p:tgtEl>
                                        <p:attrNameLst>
                                          <p:attrName>ppt_x</p:attrName>
                                        </p:attrNameLst>
                                      </p:cBhvr>
                                      <p:tavLst>
                                        <p:tav tm="0">
                                          <p:val>
                                            <p:strVal val="#ppt_x"/>
                                          </p:val>
                                        </p:tav>
                                        <p:tav tm="100000">
                                          <p:val>
                                            <p:strVal val="#ppt_x"/>
                                          </p:val>
                                        </p:tav>
                                      </p:tavLst>
                                    </p:anim>
                                    <p:anim calcmode="lin" valueType="num">
                                      <p:cBhvr>
                                        <p:cTn id="90" dur="1000" fill="hold"/>
                                        <p:tgtEl>
                                          <p:spTgt spid="6155"/>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6159"/>
                                        </p:tgtEl>
                                        <p:attrNameLst>
                                          <p:attrName>style.visibility</p:attrName>
                                        </p:attrNameLst>
                                      </p:cBhvr>
                                      <p:to>
                                        <p:strVal val="visible"/>
                                      </p:to>
                                    </p:set>
                                    <p:animEffect transition="in" filter="fade">
                                      <p:cBhvr>
                                        <p:cTn id="93" dur="1000"/>
                                        <p:tgtEl>
                                          <p:spTgt spid="6159"/>
                                        </p:tgtEl>
                                      </p:cBhvr>
                                    </p:animEffect>
                                    <p:anim calcmode="lin" valueType="num">
                                      <p:cBhvr>
                                        <p:cTn id="94" dur="1000" fill="hold"/>
                                        <p:tgtEl>
                                          <p:spTgt spid="6159"/>
                                        </p:tgtEl>
                                        <p:attrNameLst>
                                          <p:attrName>ppt_x</p:attrName>
                                        </p:attrNameLst>
                                      </p:cBhvr>
                                      <p:tavLst>
                                        <p:tav tm="0">
                                          <p:val>
                                            <p:strVal val="#ppt_x"/>
                                          </p:val>
                                        </p:tav>
                                        <p:tav tm="100000">
                                          <p:val>
                                            <p:strVal val="#ppt_x"/>
                                          </p:val>
                                        </p:tav>
                                      </p:tavLst>
                                    </p:anim>
                                    <p:anim calcmode="lin" valueType="num">
                                      <p:cBhvr>
                                        <p:cTn id="95" dur="1000" fill="hold"/>
                                        <p:tgtEl>
                                          <p:spTgt spid="6159"/>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6163"/>
                                        </p:tgtEl>
                                        <p:attrNameLst>
                                          <p:attrName>style.visibility</p:attrName>
                                        </p:attrNameLst>
                                      </p:cBhvr>
                                      <p:to>
                                        <p:strVal val="visible"/>
                                      </p:to>
                                    </p:set>
                                    <p:animEffect transition="in" filter="fade">
                                      <p:cBhvr>
                                        <p:cTn id="98" dur="1000"/>
                                        <p:tgtEl>
                                          <p:spTgt spid="6163"/>
                                        </p:tgtEl>
                                      </p:cBhvr>
                                    </p:animEffect>
                                    <p:anim calcmode="lin" valueType="num">
                                      <p:cBhvr>
                                        <p:cTn id="99" dur="1000" fill="hold"/>
                                        <p:tgtEl>
                                          <p:spTgt spid="6163"/>
                                        </p:tgtEl>
                                        <p:attrNameLst>
                                          <p:attrName>ppt_x</p:attrName>
                                        </p:attrNameLst>
                                      </p:cBhvr>
                                      <p:tavLst>
                                        <p:tav tm="0">
                                          <p:val>
                                            <p:strVal val="#ppt_x"/>
                                          </p:val>
                                        </p:tav>
                                        <p:tav tm="100000">
                                          <p:val>
                                            <p:strVal val="#ppt_x"/>
                                          </p:val>
                                        </p:tav>
                                      </p:tavLst>
                                    </p:anim>
                                    <p:anim calcmode="lin" valueType="num">
                                      <p:cBhvr>
                                        <p:cTn id="100" dur="1000" fill="hold"/>
                                        <p:tgtEl>
                                          <p:spTgt spid="616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6166"/>
                                        </p:tgtEl>
                                        <p:attrNameLst>
                                          <p:attrName>style.visibility</p:attrName>
                                        </p:attrNameLst>
                                      </p:cBhvr>
                                      <p:to>
                                        <p:strVal val="visible"/>
                                      </p:to>
                                    </p:set>
                                    <p:animEffect transition="in" filter="fade">
                                      <p:cBhvr>
                                        <p:cTn id="103" dur="1000"/>
                                        <p:tgtEl>
                                          <p:spTgt spid="6166"/>
                                        </p:tgtEl>
                                      </p:cBhvr>
                                    </p:animEffect>
                                    <p:anim calcmode="lin" valueType="num">
                                      <p:cBhvr>
                                        <p:cTn id="104" dur="1000" fill="hold"/>
                                        <p:tgtEl>
                                          <p:spTgt spid="6166"/>
                                        </p:tgtEl>
                                        <p:attrNameLst>
                                          <p:attrName>ppt_x</p:attrName>
                                        </p:attrNameLst>
                                      </p:cBhvr>
                                      <p:tavLst>
                                        <p:tav tm="0">
                                          <p:val>
                                            <p:strVal val="#ppt_x"/>
                                          </p:val>
                                        </p:tav>
                                        <p:tav tm="100000">
                                          <p:val>
                                            <p:strVal val="#ppt_x"/>
                                          </p:val>
                                        </p:tav>
                                      </p:tavLst>
                                    </p:anim>
                                    <p:anim calcmode="lin" valueType="num">
                                      <p:cBhvr>
                                        <p:cTn id="105" dur="1000" fill="hold"/>
                                        <p:tgtEl>
                                          <p:spTgt spid="616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6171"/>
                                        </p:tgtEl>
                                        <p:attrNameLst>
                                          <p:attrName>style.visibility</p:attrName>
                                        </p:attrNameLst>
                                      </p:cBhvr>
                                      <p:to>
                                        <p:strVal val="visible"/>
                                      </p:to>
                                    </p:set>
                                    <p:animEffect transition="in" filter="fade">
                                      <p:cBhvr>
                                        <p:cTn id="108" dur="1000"/>
                                        <p:tgtEl>
                                          <p:spTgt spid="6171"/>
                                        </p:tgtEl>
                                      </p:cBhvr>
                                    </p:animEffect>
                                    <p:anim calcmode="lin" valueType="num">
                                      <p:cBhvr>
                                        <p:cTn id="109" dur="1000" fill="hold"/>
                                        <p:tgtEl>
                                          <p:spTgt spid="6171"/>
                                        </p:tgtEl>
                                        <p:attrNameLst>
                                          <p:attrName>ppt_x</p:attrName>
                                        </p:attrNameLst>
                                      </p:cBhvr>
                                      <p:tavLst>
                                        <p:tav tm="0">
                                          <p:val>
                                            <p:strVal val="#ppt_x"/>
                                          </p:val>
                                        </p:tav>
                                        <p:tav tm="100000">
                                          <p:val>
                                            <p:strVal val="#ppt_x"/>
                                          </p:val>
                                        </p:tav>
                                      </p:tavLst>
                                    </p:anim>
                                    <p:anim calcmode="lin" valueType="num">
                                      <p:cBhvr>
                                        <p:cTn id="110" dur="1000" fill="hold"/>
                                        <p:tgtEl>
                                          <p:spTgt spid="61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animBg="1"/>
      <p:bldP spid="6153" grpId="0" animBg="1"/>
      <p:bldP spid="6154" grpId="0" animBg="1"/>
      <p:bldP spid="6155" grpId="0" animBg="1"/>
      <p:bldP spid="6156" grpId="0"/>
      <p:bldP spid="6157" grpId="0"/>
      <p:bldP spid="6158" grpId="0"/>
      <p:bldP spid="6159" grpId="0"/>
      <p:bldP spid="6160" grpId="0"/>
      <p:bldP spid="6161" grpId="0"/>
      <p:bldP spid="6162" grpId="0"/>
      <p:bldP spid="6163" grpId="0"/>
      <p:bldP spid="6164" grpId="0" animBg="1"/>
      <p:bldP spid="6165" grpId="0" animBg="1"/>
      <p:bldP spid="6166" grpId="0" animBg="1"/>
      <p:bldP spid="6167" grpId="0" animBg="1"/>
      <p:bldP spid="6168" grpId="0"/>
      <p:bldP spid="6169" grpId="0"/>
      <p:bldP spid="6170" grpId="0"/>
      <p:bldP spid="617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p:cNvSpPr>
            <a:spLocks noChangeArrowheads="1"/>
          </p:cNvSpPr>
          <p:nvPr/>
        </p:nvSpPr>
        <p:spPr bwMode="auto">
          <a:xfrm>
            <a:off x="5467462" y="272924"/>
            <a:ext cx="1257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2800" dirty="0">
                <a:solidFill>
                  <a:srgbClr val="262626"/>
                </a:solidFill>
                <a:latin typeface="华文宋体" pitchFamily="2" charset="-122"/>
                <a:ea typeface="华文宋体" pitchFamily="2" charset="-122"/>
                <a:sym typeface="华文宋体" pitchFamily="2" charset="-122"/>
              </a:rPr>
              <a:t>步骤</a:t>
            </a:r>
            <a:r>
              <a:rPr lang="en-US" altLang="zh-CN" sz="2800" dirty="0">
                <a:solidFill>
                  <a:srgbClr val="262626"/>
                </a:solidFill>
                <a:latin typeface="华文宋体" pitchFamily="2" charset="-122"/>
                <a:ea typeface="华文宋体" pitchFamily="2" charset="-122"/>
                <a:sym typeface="华文宋体" pitchFamily="2" charset="-122"/>
              </a:rPr>
              <a:t>1</a:t>
            </a:r>
            <a:endParaRPr lang="en-US" altLang="zh-CN" sz="2000" dirty="0">
              <a:solidFill>
                <a:srgbClr val="262626"/>
              </a:solidFill>
              <a:latin typeface="华文宋体" pitchFamily="2" charset="-122"/>
              <a:ea typeface="华文宋体" pitchFamily="2" charset="-122"/>
              <a:sym typeface="华文宋体" pitchFamily="2" charset="-122"/>
            </a:endParaRPr>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232" name="文本框 42"/>
          <p:cNvSpPr>
            <a:spLocks noChangeArrowheads="1"/>
          </p:cNvSpPr>
          <p:nvPr/>
        </p:nvSpPr>
        <p:spPr bwMode="auto">
          <a:xfrm>
            <a:off x="5907949" y="1729457"/>
            <a:ext cx="4963007" cy="706299"/>
          </a:xfrm>
          <a:prstGeom prst="rect">
            <a:avLst/>
          </a:prstGeom>
          <a:solidFill>
            <a:srgbClr val="D0EAEB"/>
          </a:solidFill>
          <a:ln>
            <a:noFill/>
          </a:ln>
        </p:spPr>
        <p:txBody>
          <a:bodyPr wrap="square">
            <a:spAutoFit/>
          </a:bodyPr>
          <a:lstStyle/>
          <a:p>
            <a:r>
              <a:rPr lang="en-US" altLang="zh-CN" sz="2000" dirty="0">
                <a:solidFill>
                  <a:srgbClr val="262626"/>
                </a:solidFill>
                <a:latin typeface="华文宋体" pitchFamily="2" charset="-122"/>
                <a:ea typeface="华文宋体" pitchFamily="2" charset="-122"/>
                <a:sym typeface="方正姚体" pitchFamily="2" charset="-122"/>
              </a:rPr>
              <a:t>Combiner:</a:t>
            </a:r>
            <a:r>
              <a:rPr lang="zh-CN" altLang="en-US" sz="2000" dirty="0">
                <a:solidFill>
                  <a:srgbClr val="262626"/>
                </a:solidFill>
                <a:latin typeface="华文宋体" pitchFamily="2" charset="-122"/>
                <a:ea typeface="华文宋体" pitchFamily="2" charset="-122"/>
                <a:sym typeface="方正姚体" pitchFamily="2" charset="-122"/>
              </a:rPr>
              <a:t>将得到的键值对中的单词和类名作为</a:t>
            </a:r>
            <a:r>
              <a:rPr lang="en-US" altLang="zh-CN" sz="2000" dirty="0">
                <a:solidFill>
                  <a:srgbClr val="262626"/>
                </a:solidFill>
                <a:latin typeface="华文宋体" pitchFamily="2" charset="-122"/>
                <a:ea typeface="华文宋体" pitchFamily="2" charset="-122"/>
                <a:sym typeface="方正姚体" pitchFamily="2" charset="-122"/>
              </a:rPr>
              <a:t>key</a:t>
            </a:r>
            <a:r>
              <a:rPr lang="zh-CN" altLang="en-US" sz="2000" dirty="0">
                <a:solidFill>
                  <a:srgbClr val="262626"/>
                </a:solidFill>
                <a:latin typeface="华文宋体" pitchFamily="2" charset="-122"/>
                <a:ea typeface="华文宋体" pitchFamily="2" charset="-122"/>
                <a:sym typeface="方正姚体" pitchFamily="2" charset="-122"/>
              </a:rPr>
              <a:t>，文件名作为</a:t>
            </a:r>
            <a:r>
              <a:rPr lang="en-US" altLang="zh-CN" sz="2000" dirty="0">
                <a:solidFill>
                  <a:srgbClr val="262626"/>
                </a:solidFill>
                <a:latin typeface="华文宋体" pitchFamily="2" charset="-122"/>
                <a:ea typeface="华文宋体" pitchFamily="2" charset="-122"/>
                <a:sym typeface="方正姚体" pitchFamily="2" charset="-122"/>
              </a:rPr>
              <a:t>value</a:t>
            </a:r>
            <a:r>
              <a:rPr lang="zh-CN" altLang="en-US" sz="2000" dirty="0">
                <a:solidFill>
                  <a:srgbClr val="262626"/>
                </a:solidFill>
                <a:latin typeface="华文宋体" pitchFamily="2" charset="-122"/>
                <a:ea typeface="华文宋体" pitchFamily="2" charset="-122"/>
                <a:sym typeface="方正姚体" pitchFamily="2" charset="-122"/>
              </a:rPr>
              <a:t>输出。</a:t>
            </a:r>
            <a:endParaRPr lang="en-US" altLang="zh-CN" sz="2000" dirty="0">
              <a:solidFill>
                <a:srgbClr val="262626"/>
              </a:solidFill>
              <a:latin typeface="华文宋体" pitchFamily="2" charset="-122"/>
              <a:ea typeface="华文宋体" pitchFamily="2" charset="-122"/>
              <a:sym typeface="方正姚体" pitchFamily="2" charset="-122"/>
            </a:endParaRPr>
          </a:p>
        </p:txBody>
      </p:sp>
      <p:sp>
        <p:nvSpPr>
          <p:cNvPr id="4" name="文本框 3">
            <a:extLst>
              <a:ext uri="{FF2B5EF4-FFF2-40B4-BE49-F238E27FC236}">
                <a16:creationId xmlns:a16="http://schemas.microsoft.com/office/drawing/2014/main" id="{8F17C086-8CBE-4A49-8C86-8D587AA59FE1}"/>
              </a:ext>
            </a:extLst>
          </p:cNvPr>
          <p:cNvSpPr txBox="1"/>
          <p:nvPr/>
        </p:nvSpPr>
        <p:spPr>
          <a:xfrm>
            <a:off x="5907949" y="2562582"/>
            <a:ext cx="4963007" cy="1631216"/>
          </a:xfrm>
          <a:prstGeom prst="rect">
            <a:avLst/>
          </a:prstGeom>
          <a:solidFill>
            <a:srgbClr val="2F2637"/>
          </a:solidFill>
        </p:spPr>
        <p:txBody>
          <a:bodyPr wrap="square" rtlCol="0">
            <a:spAutoFit/>
          </a:bodyPr>
          <a:lstStyle/>
          <a:p>
            <a:pPr lvl="0"/>
            <a:r>
              <a:rPr lang="en-US" altLang="zh-CN" sz="2000" dirty="0">
                <a:solidFill>
                  <a:schemeClr val="bg1"/>
                </a:solidFill>
                <a:latin typeface="华文宋体" pitchFamily="2" charset="-122"/>
                <a:ea typeface="华文宋体" pitchFamily="2" charset="-122"/>
                <a:sym typeface="方正姚体" pitchFamily="2" charset="-122"/>
              </a:rPr>
              <a:t>Reduce:</a:t>
            </a:r>
            <a:r>
              <a:rPr lang="zh-CN" altLang="en-US" sz="2000" dirty="0">
                <a:solidFill>
                  <a:schemeClr val="bg1"/>
                </a:solidFill>
                <a:latin typeface="华文宋体" pitchFamily="2" charset="-122"/>
                <a:ea typeface="华文宋体" pitchFamily="2" charset="-122"/>
                <a:sym typeface="方正姚体" pitchFamily="2" charset="-122"/>
              </a:rPr>
              <a:t>将得到的键值对中的单词作为</a:t>
            </a:r>
            <a:r>
              <a:rPr lang="en-US" altLang="zh-CN" sz="2000" dirty="0">
                <a:solidFill>
                  <a:schemeClr val="bg1"/>
                </a:solidFill>
                <a:latin typeface="华文宋体" pitchFamily="2" charset="-122"/>
                <a:ea typeface="华文宋体" pitchFamily="2" charset="-122"/>
                <a:sym typeface="方正姚体" pitchFamily="2" charset="-122"/>
              </a:rPr>
              <a:t>key</a:t>
            </a:r>
            <a:r>
              <a:rPr lang="zh-CN" altLang="en-US" sz="2000" dirty="0">
                <a:solidFill>
                  <a:schemeClr val="bg1"/>
                </a:solidFill>
                <a:latin typeface="华文宋体" pitchFamily="2" charset="-122"/>
                <a:ea typeface="华文宋体" pitchFamily="2" charset="-122"/>
                <a:sym typeface="方正姚体" pitchFamily="2" charset="-122"/>
              </a:rPr>
              <a:t>，统计文件名的数量作为</a:t>
            </a:r>
            <a:r>
              <a:rPr lang="en-US" altLang="zh-CN" sz="2000" dirty="0">
                <a:solidFill>
                  <a:schemeClr val="bg1"/>
                </a:solidFill>
                <a:latin typeface="华文宋体" pitchFamily="2" charset="-122"/>
                <a:ea typeface="华文宋体" pitchFamily="2" charset="-122"/>
                <a:sym typeface="方正姚体" pitchFamily="2" charset="-122"/>
              </a:rPr>
              <a:t>value</a:t>
            </a:r>
            <a:r>
              <a:rPr lang="zh-CN" altLang="en-US" sz="2000" dirty="0">
                <a:solidFill>
                  <a:schemeClr val="bg1"/>
                </a:solidFill>
                <a:latin typeface="华文宋体" pitchFamily="2" charset="-122"/>
                <a:ea typeface="华文宋体" pitchFamily="2" charset="-122"/>
                <a:sym typeface="方正姚体" pitchFamily="2" charset="-122"/>
              </a:rPr>
              <a:t>输出。各个类之间没有特殊性，且类总数已知，因此无需保存类名。选择的目的是选出能够以最大的可能性区分不同类型邮件的单词。</a:t>
            </a:r>
            <a:endParaRPr lang="zh-CN" altLang="en-US" sz="2000" dirty="0">
              <a:solidFill>
                <a:schemeClr val="bg1"/>
              </a:solidFill>
              <a:latin typeface="华文宋体" pitchFamily="2" charset="-122"/>
              <a:ea typeface="华文宋体" pitchFamily="2" charset="-122"/>
              <a:sym typeface="华文宋体" pitchFamily="2" charset="-122"/>
            </a:endParaRPr>
          </a:p>
        </p:txBody>
      </p:sp>
      <p:pic>
        <p:nvPicPr>
          <p:cNvPr id="3" name="图片 2">
            <a:extLst>
              <a:ext uri="{FF2B5EF4-FFF2-40B4-BE49-F238E27FC236}">
                <a16:creationId xmlns:a16="http://schemas.microsoft.com/office/drawing/2014/main" id="{0968D723-A206-47CD-89AE-78B4B3E33077}"/>
              </a:ext>
            </a:extLst>
          </p:cNvPr>
          <p:cNvPicPr>
            <a:picLocks noChangeAspect="1"/>
          </p:cNvPicPr>
          <p:nvPr/>
        </p:nvPicPr>
        <p:blipFill rotWithShape="1">
          <a:blip r:embed="rId4"/>
          <a:srcRect r="22334" b="-62"/>
          <a:stretch/>
        </p:blipFill>
        <p:spPr>
          <a:xfrm>
            <a:off x="519867" y="1708210"/>
            <a:ext cx="5070228" cy="4947800"/>
          </a:xfrm>
          <a:prstGeom prst="rect">
            <a:avLst/>
          </a:prstGeom>
        </p:spPr>
      </p:pic>
      <p:sp>
        <p:nvSpPr>
          <p:cNvPr id="16" name="文本框 12">
            <a:extLst>
              <a:ext uri="{FF2B5EF4-FFF2-40B4-BE49-F238E27FC236}">
                <a16:creationId xmlns:a16="http://schemas.microsoft.com/office/drawing/2014/main" id="{6555B2F1-8E24-4E87-AB0C-7722EB571642}"/>
              </a:ext>
            </a:extLst>
          </p:cNvPr>
          <p:cNvSpPr>
            <a:spLocks noChangeArrowheads="1"/>
          </p:cNvSpPr>
          <p:nvPr/>
        </p:nvSpPr>
        <p:spPr bwMode="auto">
          <a:xfrm>
            <a:off x="342900" y="1308100"/>
            <a:ext cx="7601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en-US" altLang="zh-CN" sz="2000" dirty="0">
                <a:solidFill>
                  <a:srgbClr val="262626"/>
                </a:solidFill>
                <a:latin typeface="华文宋体" pitchFamily="2" charset="-122"/>
                <a:ea typeface="华文宋体" pitchFamily="2" charset="-122"/>
                <a:cs typeface="Calibri" panose="020F0502020204030204" pitchFamily="34" charset="0"/>
                <a:sym typeface="华文宋体" pitchFamily="2" charset="-122"/>
              </a:rPr>
              <a:t>m</a:t>
            </a:r>
            <a:r>
              <a:rPr lang="en-US" altLang="zh-CN" dirty="0">
                <a:solidFill>
                  <a:srgbClr val="262626"/>
                </a:solidFill>
                <a:latin typeface="华文宋体" pitchFamily="2" charset="-122"/>
                <a:ea typeface="华文宋体" pitchFamily="2" charset="-122"/>
                <a:sym typeface="华文宋体" pitchFamily="2" charset="-122"/>
              </a:rPr>
              <a:t>ap:</a:t>
            </a:r>
            <a:endParaRPr lang="en-US" altLang="zh-CN" sz="1400" dirty="0">
              <a:solidFill>
                <a:srgbClr val="262626"/>
              </a:solidFill>
              <a:latin typeface="华文宋体" pitchFamily="2" charset="-122"/>
              <a:ea typeface="华文宋体" pitchFamily="2" charset="-122"/>
              <a:sym typeface="华文宋体" pitchFamily="2" charset="-122"/>
            </a:endParaRPr>
          </a:p>
        </p:txBody>
      </p:sp>
    </p:spTree>
    <p:custDataLst>
      <p:tags r:id="rId1"/>
    </p:custDataLst>
    <p:extLst>
      <p:ext uri="{BB962C8B-B14F-4D97-AF65-F5344CB8AC3E}">
        <p14:creationId xmlns:p14="http://schemas.microsoft.com/office/powerpoint/2010/main" val="3596304984"/>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232"/>
                                        </p:tgtEl>
                                        <p:attrNameLst>
                                          <p:attrName>style.visibility</p:attrName>
                                        </p:attrNameLst>
                                      </p:cBhvr>
                                      <p:to>
                                        <p:strVal val="visible"/>
                                      </p:to>
                                    </p:set>
                                    <p:animEffect transition="in" filter="wipe(down)">
                                      <p:cBhvr>
                                        <p:cTn id="7" dur="500"/>
                                        <p:tgtEl>
                                          <p:spTgt spid="92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50281" y="1154112"/>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p:cNvSpPr>
            <a:spLocks noChangeArrowheads="1"/>
          </p:cNvSpPr>
          <p:nvPr/>
        </p:nvSpPr>
        <p:spPr bwMode="auto">
          <a:xfrm>
            <a:off x="5467462" y="272924"/>
            <a:ext cx="1257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2800" dirty="0">
                <a:solidFill>
                  <a:srgbClr val="262626"/>
                </a:solidFill>
                <a:latin typeface="华文宋体" pitchFamily="2" charset="-122"/>
                <a:ea typeface="华文宋体" pitchFamily="2" charset="-122"/>
                <a:sym typeface="华文宋体" pitchFamily="2" charset="-122"/>
              </a:rPr>
              <a:t>步骤</a:t>
            </a:r>
            <a:r>
              <a:rPr lang="en-US" altLang="zh-CN" sz="2800" dirty="0">
                <a:solidFill>
                  <a:srgbClr val="262626"/>
                </a:solidFill>
                <a:latin typeface="华文宋体" pitchFamily="2" charset="-122"/>
                <a:ea typeface="华文宋体" pitchFamily="2" charset="-122"/>
                <a:sym typeface="华文宋体" pitchFamily="2" charset="-122"/>
              </a:rPr>
              <a:t>2</a:t>
            </a:r>
            <a:endParaRPr lang="en-US" altLang="zh-CN" sz="2000" dirty="0">
              <a:solidFill>
                <a:srgbClr val="262626"/>
              </a:solidFill>
              <a:latin typeface="华文宋体" pitchFamily="2" charset="-122"/>
              <a:ea typeface="华文宋体" pitchFamily="2" charset="-122"/>
              <a:sym typeface="华文宋体" pitchFamily="2" charset="-122"/>
            </a:endParaRPr>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6" name="文本框 12">
            <a:extLst>
              <a:ext uri="{FF2B5EF4-FFF2-40B4-BE49-F238E27FC236}">
                <a16:creationId xmlns:a16="http://schemas.microsoft.com/office/drawing/2014/main" id="{6555B2F1-8E24-4E87-AB0C-7722EB571642}"/>
              </a:ext>
            </a:extLst>
          </p:cNvPr>
          <p:cNvSpPr>
            <a:spLocks noChangeArrowheads="1"/>
          </p:cNvSpPr>
          <p:nvPr/>
        </p:nvSpPr>
        <p:spPr bwMode="auto">
          <a:xfrm>
            <a:off x="380590" y="1461620"/>
            <a:ext cx="3550387" cy="1384995"/>
          </a:xfrm>
          <a:prstGeom prst="rect">
            <a:avLst/>
          </a:prstGeom>
          <a:noFill/>
          <a:ln>
            <a:noFill/>
          </a:ln>
        </p:spPr>
        <p:txBody>
          <a:bodyPr wrap="square">
            <a:spAutoFit/>
          </a:bodyPr>
          <a:lstStyle/>
          <a:p>
            <a:r>
              <a:rPr lang="en-US" altLang="zh-CN" sz="20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en-US" altLang="zh-CN" sz="2000" dirty="0">
                <a:solidFill>
                  <a:srgbClr val="262626"/>
                </a:solidFill>
                <a:latin typeface="华文宋体" pitchFamily="2" charset="-122"/>
                <a:ea typeface="华文宋体" pitchFamily="2" charset="-122"/>
                <a:cs typeface="Calibri" panose="020F0502020204030204" pitchFamily="34" charset="0"/>
                <a:sym typeface="华文宋体" pitchFamily="2" charset="-122"/>
              </a:rPr>
              <a:t>m</a:t>
            </a:r>
            <a:r>
              <a:rPr lang="en-US" altLang="zh-CN" dirty="0">
                <a:solidFill>
                  <a:srgbClr val="262626"/>
                </a:solidFill>
                <a:latin typeface="华文宋体" pitchFamily="2" charset="-122"/>
                <a:ea typeface="华文宋体" pitchFamily="2" charset="-122"/>
                <a:sym typeface="华文宋体" pitchFamily="2" charset="-122"/>
              </a:rPr>
              <a:t>ap:</a:t>
            </a:r>
            <a:r>
              <a:rPr lang="zh-CN" altLang="en-US" dirty="0">
                <a:solidFill>
                  <a:srgbClr val="262626"/>
                </a:solidFill>
                <a:latin typeface="华文宋体" pitchFamily="2" charset="-122"/>
                <a:ea typeface="华文宋体" pitchFamily="2" charset="-122"/>
                <a:sym typeface="华文宋体" pitchFamily="2" charset="-122"/>
              </a:rPr>
              <a:t>将</a:t>
            </a:r>
            <a:r>
              <a:rPr lang="en-US" altLang="zh-CN" dirty="0">
                <a:solidFill>
                  <a:srgbClr val="262626"/>
                </a:solidFill>
                <a:latin typeface="华文宋体" pitchFamily="2" charset="-122"/>
                <a:ea typeface="华文宋体" pitchFamily="2" charset="-122"/>
                <a:sym typeface="华文宋体" pitchFamily="2" charset="-122"/>
              </a:rPr>
              <a:t>1_1</a:t>
            </a:r>
            <a:r>
              <a:rPr lang="zh-CN" altLang="en-US" dirty="0">
                <a:solidFill>
                  <a:srgbClr val="262626"/>
                </a:solidFill>
                <a:latin typeface="华文宋体" pitchFamily="2" charset="-122"/>
                <a:ea typeface="华文宋体" pitchFamily="2" charset="-122"/>
                <a:sym typeface="华文宋体" pitchFamily="2" charset="-122"/>
              </a:rPr>
              <a:t>中得到的单词和这个单词在某个类中的出现数量分开，分别作为</a:t>
            </a:r>
            <a:r>
              <a:rPr lang="en-US" altLang="zh-CN" dirty="0">
                <a:solidFill>
                  <a:srgbClr val="262626"/>
                </a:solidFill>
                <a:latin typeface="华文宋体" pitchFamily="2" charset="-122"/>
                <a:ea typeface="华文宋体" pitchFamily="2" charset="-122"/>
                <a:sym typeface="华文宋体" pitchFamily="2" charset="-122"/>
              </a:rPr>
              <a:t>key</a:t>
            </a:r>
            <a:r>
              <a:rPr lang="zh-CN" altLang="en-US" dirty="0">
                <a:solidFill>
                  <a:srgbClr val="262626"/>
                </a:solidFill>
                <a:latin typeface="华文宋体" pitchFamily="2" charset="-122"/>
                <a:ea typeface="华文宋体" pitchFamily="2" charset="-122"/>
                <a:sym typeface="华文宋体" pitchFamily="2" charset="-122"/>
              </a:rPr>
              <a:t>和</a:t>
            </a:r>
            <a:r>
              <a:rPr lang="en-US" altLang="zh-CN" dirty="0">
                <a:solidFill>
                  <a:srgbClr val="262626"/>
                </a:solidFill>
                <a:latin typeface="华文宋体" pitchFamily="2" charset="-122"/>
                <a:ea typeface="华文宋体" pitchFamily="2" charset="-122"/>
                <a:sym typeface="华文宋体" pitchFamily="2" charset="-122"/>
              </a:rPr>
              <a:t>value</a:t>
            </a:r>
            <a:r>
              <a:rPr lang="zh-CN" altLang="en-US" dirty="0">
                <a:solidFill>
                  <a:srgbClr val="262626"/>
                </a:solidFill>
                <a:latin typeface="华文宋体" pitchFamily="2" charset="-122"/>
                <a:ea typeface="华文宋体" pitchFamily="2" charset="-122"/>
                <a:sym typeface="华文宋体" pitchFamily="2" charset="-122"/>
              </a:rPr>
              <a:t>输出。</a:t>
            </a:r>
            <a:endParaRPr lang="en-US" altLang="zh-CN" dirty="0">
              <a:solidFill>
                <a:srgbClr val="262626"/>
              </a:solidFill>
              <a:latin typeface="华文宋体" pitchFamily="2" charset="-122"/>
              <a:ea typeface="华文宋体" pitchFamily="2" charset="-122"/>
              <a:sym typeface="华文宋体" pitchFamily="2" charset="-122"/>
            </a:endParaRPr>
          </a:p>
          <a:p>
            <a:endParaRPr lang="en-US" altLang="zh-CN" sz="1400" dirty="0">
              <a:solidFill>
                <a:srgbClr val="262626"/>
              </a:solidFill>
              <a:latin typeface="华文宋体" pitchFamily="2" charset="-122"/>
              <a:ea typeface="华文宋体" pitchFamily="2" charset="-122"/>
              <a:sym typeface="华文宋体" pitchFamily="2" charset="-122"/>
            </a:endParaRPr>
          </a:p>
          <a:p>
            <a:endParaRPr lang="en-US" altLang="zh-CN" sz="1400" dirty="0">
              <a:solidFill>
                <a:srgbClr val="262626"/>
              </a:solidFill>
              <a:latin typeface="华文宋体" pitchFamily="2" charset="-122"/>
              <a:ea typeface="华文宋体" pitchFamily="2" charset="-122"/>
              <a:sym typeface="华文宋体" pitchFamily="2" charset="-122"/>
            </a:endParaRPr>
          </a:p>
        </p:txBody>
      </p:sp>
      <p:pic>
        <p:nvPicPr>
          <p:cNvPr id="5" name="图片 4">
            <a:extLst>
              <a:ext uri="{FF2B5EF4-FFF2-40B4-BE49-F238E27FC236}">
                <a16:creationId xmlns:a16="http://schemas.microsoft.com/office/drawing/2014/main" id="{B677C908-FD1A-4ECB-A256-664BABF71A7F}"/>
              </a:ext>
            </a:extLst>
          </p:cNvPr>
          <p:cNvPicPr>
            <a:picLocks noChangeAspect="1"/>
          </p:cNvPicPr>
          <p:nvPr/>
        </p:nvPicPr>
        <p:blipFill>
          <a:blip r:embed="rId4"/>
          <a:stretch>
            <a:fillRect/>
          </a:stretch>
        </p:blipFill>
        <p:spPr>
          <a:xfrm>
            <a:off x="4542914" y="1308100"/>
            <a:ext cx="6668432" cy="5546782"/>
          </a:xfrm>
          <a:prstGeom prst="rect">
            <a:avLst/>
          </a:prstGeom>
        </p:spPr>
      </p:pic>
      <p:sp>
        <p:nvSpPr>
          <p:cNvPr id="18" name="文本框 12">
            <a:extLst>
              <a:ext uri="{FF2B5EF4-FFF2-40B4-BE49-F238E27FC236}">
                <a16:creationId xmlns:a16="http://schemas.microsoft.com/office/drawing/2014/main" id="{30B96ACF-BB56-4855-A0CB-41904331609D}"/>
              </a:ext>
            </a:extLst>
          </p:cNvPr>
          <p:cNvSpPr>
            <a:spLocks noChangeArrowheads="1"/>
          </p:cNvSpPr>
          <p:nvPr/>
        </p:nvSpPr>
        <p:spPr bwMode="auto">
          <a:xfrm>
            <a:off x="380590" y="3045387"/>
            <a:ext cx="27295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en-US" altLang="zh-CN" sz="2000" dirty="0">
                <a:solidFill>
                  <a:srgbClr val="262626"/>
                </a:solidFill>
                <a:latin typeface="华文宋体" pitchFamily="2" charset="-122"/>
                <a:ea typeface="华文宋体" pitchFamily="2" charset="-122"/>
                <a:cs typeface="Calibri" panose="020F0502020204030204" pitchFamily="34" charset="0"/>
                <a:sym typeface="华文宋体" pitchFamily="2" charset="-122"/>
              </a:rPr>
              <a:t>reduce </a:t>
            </a:r>
            <a:r>
              <a:rPr lang="zh-CN" altLang="en-US" sz="2000" dirty="0">
                <a:solidFill>
                  <a:srgbClr val="262626"/>
                </a:solidFill>
                <a:latin typeface="华文宋体" pitchFamily="2" charset="-122"/>
                <a:ea typeface="华文宋体" pitchFamily="2" charset="-122"/>
                <a:cs typeface="Calibri" panose="020F0502020204030204" pitchFamily="34" charset="0"/>
                <a:sym typeface="华文宋体" pitchFamily="2" charset="-122"/>
              </a:rPr>
              <a:t>：</a:t>
            </a:r>
            <a:endParaRPr lang="en-US" altLang="zh-CN" sz="1400" dirty="0">
              <a:solidFill>
                <a:srgbClr val="262626"/>
              </a:solidFill>
              <a:latin typeface="华文宋体" pitchFamily="2" charset="-122"/>
              <a:ea typeface="华文宋体" pitchFamily="2" charset="-122"/>
              <a:sym typeface="华文宋体" pitchFamily="2" charset="-122"/>
            </a:endParaRPr>
          </a:p>
        </p:txBody>
      </p:sp>
    </p:spTree>
    <p:custDataLst>
      <p:tags r:id="rId1"/>
    </p:custDataLst>
    <p:extLst>
      <p:ext uri="{BB962C8B-B14F-4D97-AF65-F5344CB8AC3E}">
        <p14:creationId xmlns:p14="http://schemas.microsoft.com/office/powerpoint/2010/main" val="2674219353"/>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p:cNvSpPr>
            <a:spLocks noChangeArrowheads="1"/>
          </p:cNvSpPr>
          <p:nvPr/>
        </p:nvSpPr>
        <p:spPr bwMode="auto">
          <a:xfrm>
            <a:off x="5467462" y="272924"/>
            <a:ext cx="1257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2800" dirty="0">
                <a:solidFill>
                  <a:srgbClr val="262626"/>
                </a:solidFill>
                <a:latin typeface="华文宋体" pitchFamily="2" charset="-122"/>
                <a:ea typeface="华文宋体" pitchFamily="2" charset="-122"/>
                <a:sym typeface="华文宋体" pitchFamily="2" charset="-122"/>
              </a:rPr>
              <a:t>步骤</a:t>
            </a:r>
            <a:r>
              <a:rPr lang="en-US" altLang="zh-CN" sz="2800" dirty="0">
                <a:solidFill>
                  <a:srgbClr val="262626"/>
                </a:solidFill>
                <a:latin typeface="华文宋体" pitchFamily="2" charset="-122"/>
                <a:ea typeface="华文宋体" pitchFamily="2" charset="-122"/>
                <a:sym typeface="华文宋体" pitchFamily="2" charset="-122"/>
              </a:rPr>
              <a:t>3</a:t>
            </a:r>
            <a:endParaRPr lang="en-US" altLang="zh-CN" sz="2000" dirty="0">
              <a:solidFill>
                <a:srgbClr val="262626"/>
              </a:solidFill>
              <a:latin typeface="华文宋体" pitchFamily="2" charset="-122"/>
              <a:ea typeface="华文宋体" pitchFamily="2" charset="-122"/>
              <a:sym typeface="华文宋体" pitchFamily="2" charset="-122"/>
            </a:endParaRPr>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232" name="文本框 42"/>
          <p:cNvSpPr>
            <a:spLocks noChangeArrowheads="1"/>
          </p:cNvSpPr>
          <p:nvPr/>
        </p:nvSpPr>
        <p:spPr bwMode="auto">
          <a:xfrm>
            <a:off x="330975" y="2203615"/>
            <a:ext cx="11553049" cy="1323439"/>
          </a:xfrm>
          <a:prstGeom prst="rect">
            <a:avLst/>
          </a:prstGeom>
          <a:solidFill>
            <a:srgbClr val="D0EAEB"/>
          </a:solidFill>
          <a:ln>
            <a:noFill/>
          </a:ln>
        </p:spPr>
        <p:txBody>
          <a:bodyPr wrap="square">
            <a:spAutoFit/>
          </a:bodyPr>
          <a:lstStyle/>
          <a:p>
            <a:r>
              <a:rPr lang="en-US" altLang="zh-CN" sz="2000" dirty="0">
                <a:solidFill>
                  <a:srgbClr val="262626"/>
                </a:solidFill>
                <a:latin typeface="华文宋体" pitchFamily="2" charset="-122"/>
                <a:ea typeface="华文宋体" pitchFamily="2" charset="-122"/>
                <a:sym typeface="方正姚体" pitchFamily="2" charset="-122"/>
              </a:rPr>
              <a:t>Map:</a:t>
            </a:r>
            <a:r>
              <a:rPr lang="zh-CN" altLang="en-US" sz="2000" dirty="0">
                <a:solidFill>
                  <a:srgbClr val="262626"/>
                </a:solidFill>
                <a:latin typeface="华文宋体" pitchFamily="2" charset="-122"/>
                <a:ea typeface="华文宋体" pitchFamily="2" charset="-122"/>
                <a:sym typeface="方正姚体" pitchFamily="2" charset="-122"/>
              </a:rPr>
              <a:t>将</a:t>
            </a:r>
            <a:r>
              <a:rPr lang="en-US" altLang="zh-CN" sz="2000" dirty="0">
                <a:solidFill>
                  <a:srgbClr val="262626"/>
                </a:solidFill>
                <a:latin typeface="华文宋体" pitchFamily="2" charset="-122"/>
                <a:ea typeface="华文宋体" pitchFamily="2" charset="-122"/>
                <a:sym typeface="方正姚体" pitchFamily="2" charset="-122"/>
              </a:rPr>
              <a:t>1_2</a:t>
            </a:r>
            <a:r>
              <a:rPr lang="zh-CN" altLang="en-US" sz="2000" dirty="0">
                <a:solidFill>
                  <a:srgbClr val="262626"/>
                </a:solidFill>
                <a:latin typeface="华文宋体" pitchFamily="2" charset="-122"/>
                <a:ea typeface="华文宋体" pitchFamily="2" charset="-122"/>
                <a:sym typeface="方正姚体" pitchFamily="2" charset="-122"/>
              </a:rPr>
              <a:t>中得到的输出结果拆成单词、信息熵、出现总次数，信息熵作为</a:t>
            </a:r>
            <a:r>
              <a:rPr lang="en-US" altLang="zh-CN" sz="2000" dirty="0">
                <a:solidFill>
                  <a:srgbClr val="262626"/>
                </a:solidFill>
                <a:latin typeface="华文宋体" pitchFamily="2" charset="-122"/>
                <a:ea typeface="华文宋体" pitchFamily="2" charset="-122"/>
                <a:sym typeface="方正姚体" pitchFamily="2" charset="-122"/>
              </a:rPr>
              <a:t>key</a:t>
            </a:r>
            <a:r>
              <a:rPr lang="zh-CN" altLang="en-US" sz="2000" dirty="0">
                <a:solidFill>
                  <a:srgbClr val="262626"/>
                </a:solidFill>
                <a:latin typeface="华文宋体" pitchFamily="2" charset="-122"/>
                <a:ea typeface="华文宋体" pitchFamily="2" charset="-122"/>
                <a:sym typeface="方正姚体" pitchFamily="2" charset="-122"/>
              </a:rPr>
              <a:t>，剩余内容作为</a:t>
            </a:r>
            <a:r>
              <a:rPr lang="en-US" altLang="zh-CN" sz="2000" dirty="0">
                <a:solidFill>
                  <a:srgbClr val="262626"/>
                </a:solidFill>
                <a:latin typeface="华文宋体" pitchFamily="2" charset="-122"/>
                <a:ea typeface="华文宋体" pitchFamily="2" charset="-122"/>
                <a:sym typeface="方正姚体" pitchFamily="2" charset="-122"/>
              </a:rPr>
              <a:t>value</a:t>
            </a:r>
            <a:r>
              <a:rPr lang="zh-CN" altLang="en-US" sz="2000" dirty="0">
                <a:solidFill>
                  <a:srgbClr val="262626"/>
                </a:solidFill>
                <a:latin typeface="华文宋体" pitchFamily="2" charset="-122"/>
                <a:ea typeface="华文宋体" pitchFamily="2" charset="-122"/>
                <a:sym typeface="方正姚体" pitchFamily="2" charset="-122"/>
              </a:rPr>
              <a:t>输出，便于排序。</a:t>
            </a:r>
          </a:p>
          <a:p>
            <a:endParaRPr lang="zh-CN" altLang="en-US" sz="2000" dirty="0">
              <a:solidFill>
                <a:srgbClr val="262626"/>
              </a:solidFill>
              <a:latin typeface="华文宋体" pitchFamily="2" charset="-122"/>
              <a:ea typeface="华文宋体" pitchFamily="2" charset="-122"/>
              <a:sym typeface="方正姚体" pitchFamily="2" charset="-122"/>
            </a:endParaRPr>
          </a:p>
          <a:p>
            <a:r>
              <a:rPr lang="en-US" altLang="zh-CN" sz="2000" dirty="0">
                <a:solidFill>
                  <a:srgbClr val="262626"/>
                </a:solidFill>
                <a:latin typeface="华文宋体" pitchFamily="2" charset="-122"/>
                <a:ea typeface="华文宋体" pitchFamily="2" charset="-122"/>
                <a:sym typeface="方正姚体" pitchFamily="2" charset="-122"/>
              </a:rPr>
              <a:t>Reduce:</a:t>
            </a:r>
            <a:r>
              <a:rPr lang="zh-CN" altLang="en-US" sz="2000" dirty="0">
                <a:solidFill>
                  <a:srgbClr val="262626"/>
                </a:solidFill>
                <a:latin typeface="华文宋体" pitchFamily="2" charset="-122"/>
                <a:ea typeface="华文宋体" pitchFamily="2" charset="-122"/>
                <a:sym typeface="方正姚体" pitchFamily="2" charset="-122"/>
              </a:rPr>
              <a:t>直接输出得到的键值对。</a:t>
            </a:r>
            <a:endParaRPr lang="en-US" altLang="zh-CN" sz="2000" dirty="0">
              <a:solidFill>
                <a:srgbClr val="262626"/>
              </a:solidFill>
              <a:latin typeface="华文宋体" pitchFamily="2" charset="-122"/>
              <a:ea typeface="华文宋体" pitchFamily="2" charset="-122"/>
              <a:sym typeface="方正姚体" pitchFamily="2" charset="-122"/>
            </a:endParaRPr>
          </a:p>
        </p:txBody>
      </p:sp>
      <p:sp>
        <p:nvSpPr>
          <p:cNvPr id="4" name="文本框 3">
            <a:extLst>
              <a:ext uri="{FF2B5EF4-FFF2-40B4-BE49-F238E27FC236}">
                <a16:creationId xmlns:a16="http://schemas.microsoft.com/office/drawing/2014/main" id="{8F17C086-8CBE-4A49-8C86-8D587AA59FE1}"/>
              </a:ext>
            </a:extLst>
          </p:cNvPr>
          <p:cNvSpPr txBox="1"/>
          <p:nvPr/>
        </p:nvSpPr>
        <p:spPr>
          <a:xfrm>
            <a:off x="342899" y="1618119"/>
            <a:ext cx="11541125" cy="400110"/>
          </a:xfrm>
          <a:prstGeom prst="rect">
            <a:avLst/>
          </a:prstGeom>
          <a:solidFill>
            <a:srgbClr val="2F2637"/>
          </a:solidFill>
        </p:spPr>
        <p:txBody>
          <a:bodyPr wrap="square" rtlCol="0">
            <a:spAutoFit/>
          </a:bodyPr>
          <a:lstStyle/>
          <a:p>
            <a:pPr lvl="0"/>
            <a:r>
              <a:rPr lang="zh-CN" altLang="en-US" sz="2000" dirty="0">
                <a:solidFill>
                  <a:schemeClr val="bg1"/>
                </a:solidFill>
                <a:latin typeface="华文宋体" pitchFamily="2" charset="-122"/>
                <a:ea typeface="华文宋体" pitchFamily="2" charset="-122"/>
                <a:sym typeface="方正姚体" pitchFamily="2" charset="-122"/>
              </a:rPr>
              <a:t>对</a:t>
            </a:r>
            <a:r>
              <a:rPr lang="en-US" altLang="zh-CN" sz="2000" dirty="0">
                <a:solidFill>
                  <a:schemeClr val="bg1"/>
                </a:solidFill>
                <a:latin typeface="华文宋体" pitchFamily="2" charset="-122"/>
                <a:ea typeface="华文宋体" pitchFamily="2" charset="-122"/>
                <a:sym typeface="方正姚体" pitchFamily="2" charset="-122"/>
              </a:rPr>
              <a:t>1_2</a:t>
            </a:r>
            <a:r>
              <a:rPr lang="zh-CN" altLang="en-US" sz="2000" dirty="0">
                <a:solidFill>
                  <a:schemeClr val="bg1"/>
                </a:solidFill>
                <a:latin typeface="华文宋体" pitchFamily="2" charset="-122"/>
                <a:ea typeface="华文宋体" pitchFamily="2" charset="-122"/>
                <a:sym typeface="方正姚体" pitchFamily="2" charset="-122"/>
              </a:rPr>
              <a:t>的结果按信息熵升序排序。</a:t>
            </a:r>
            <a:endParaRPr lang="zh-CN" altLang="en-US" sz="2000" dirty="0">
              <a:solidFill>
                <a:schemeClr val="bg1"/>
              </a:solidFill>
              <a:latin typeface="华文宋体" pitchFamily="2" charset="-122"/>
              <a:ea typeface="华文宋体" pitchFamily="2" charset="-122"/>
              <a:sym typeface="华文宋体" pitchFamily="2" charset="-122"/>
            </a:endParaRPr>
          </a:p>
        </p:txBody>
      </p:sp>
    </p:spTree>
    <p:custDataLst>
      <p:tags r:id="rId1"/>
    </p:custDataLst>
    <p:extLst>
      <p:ext uri="{BB962C8B-B14F-4D97-AF65-F5344CB8AC3E}">
        <p14:creationId xmlns:p14="http://schemas.microsoft.com/office/powerpoint/2010/main" val="269044140"/>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32"/>
                                        </p:tgtEl>
                                        <p:attrNameLst>
                                          <p:attrName>style.visibility</p:attrName>
                                        </p:attrNameLst>
                                      </p:cBhvr>
                                      <p:to>
                                        <p:strVal val="visible"/>
                                      </p:to>
                                    </p:set>
                                    <p:animEffect transition="in" filter="fade">
                                      <p:cBhvr>
                                        <p:cTn id="12" dur="500"/>
                                        <p:tgtEl>
                                          <p:spTgt spid="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p:cNvSpPr>
            <a:spLocks noChangeArrowheads="1"/>
          </p:cNvSpPr>
          <p:nvPr/>
        </p:nvSpPr>
        <p:spPr bwMode="auto">
          <a:xfrm>
            <a:off x="5467462" y="272924"/>
            <a:ext cx="1257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2800" dirty="0">
                <a:solidFill>
                  <a:srgbClr val="262626"/>
                </a:solidFill>
                <a:latin typeface="华文宋体" pitchFamily="2" charset="-122"/>
                <a:ea typeface="华文宋体" pitchFamily="2" charset="-122"/>
                <a:sym typeface="华文宋体" pitchFamily="2" charset="-122"/>
              </a:rPr>
              <a:t>步骤</a:t>
            </a:r>
            <a:r>
              <a:rPr lang="en-US" altLang="zh-CN" sz="2800" dirty="0">
                <a:solidFill>
                  <a:srgbClr val="262626"/>
                </a:solidFill>
                <a:latin typeface="华文宋体" pitchFamily="2" charset="-122"/>
                <a:ea typeface="华文宋体" pitchFamily="2" charset="-122"/>
                <a:sym typeface="华文宋体" pitchFamily="2" charset="-122"/>
              </a:rPr>
              <a:t>4</a:t>
            </a:r>
            <a:endParaRPr lang="en-US" altLang="zh-CN" sz="2000" dirty="0">
              <a:solidFill>
                <a:srgbClr val="262626"/>
              </a:solidFill>
              <a:latin typeface="华文宋体" pitchFamily="2" charset="-122"/>
              <a:ea typeface="华文宋体" pitchFamily="2" charset="-122"/>
              <a:sym typeface="华文宋体" pitchFamily="2" charset="-122"/>
            </a:endParaRPr>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232" name="文本框 42"/>
          <p:cNvSpPr>
            <a:spLocks noChangeArrowheads="1"/>
          </p:cNvSpPr>
          <p:nvPr/>
        </p:nvSpPr>
        <p:spPr bwMode="auto">
          <a:xfrm>
            <a:off x="342900" y="2878464"/>
            <a:ext cx="11553049" cy="1323439"/>
          </a:xfrm>
          <a:prstGeom prst="rect">
            <a:avLst/>
          </a:prstGeom>
          <a:solidFill>
            <a:srgbClr val="D0EAEB"/>
          </a:solidFill>
          <a:ln>
            <a:noFill/>
          </a:ln>
        </p:spPr>
        <p:txBody>
          <a:bodyPr wrap="square">
            <a:spAutoFit/>
          </a:bodyPr>
          <a:lstStyle/>
          <a:p>
            <a:r>
              <a:rPr lang="en-US" altLang="zh-CN" sz="2000" dirty="0">
                <a:solidFill>
                  <a:srgbClr val="262626"/>
                </a:solidFill>
                <a:latin typeface="华文宋体" pitchFamily="2" charset="-122"/>
                <a:ea typeface="华文宋体" pitchFamily="2" charset="-122"/>
                <a:sym typeface="方正姚体" pitchFamily="2" charset="-122"/>
              </a:rPr>
              <a:t>Map:</a:t>
            </a:r>
            <a:r>
              <a:rPr lang="zh-CN" altLang="en-US" sz="2000" dirty="0">
                <a:solidFill>
                  <a:srgbClr val="262626"/>
                </a:solidFill>
                <a:latin typeface="华文宋体" pitchFamily="2" charset="-122"/>
                <a:ea typeface="华文宋体" pitchFamily="2" charset="-122"/>
                <a:sym typeface="方正姚体" pitchFamily="2" charset="-122"/>
              </a:rPr>
              <a:t>使用了自定义的输入格式，输入的</a:t>
            </a:r>
            <a:r>
              <a:rPr lang="en-US" altLang="zh-CN" sz="2000" dirty="0">
                <a:solidFill>
                  <a:srgbClr val="262626"/>
                </a:solidFill>
                <a:latin typeface="华文宋体" pitchFamily="2" charset="-122"/>
                <a:ea typeface="华文宋体" pitchFamily="2" charset="-122"/>
                <a:sym typeface="方正姚体" pitchFamily="2" charset="-122"/>
              </a:rPr>
              <a:t>key</a:t>
            </a:r>
            <a:r>
              <a:rPr lang="zh-CN" altLang="en-US" sz="2000" dirty="0">
                <a:solidFill>
                  <a:srgbClr val="262626"/>
                </a:solidFill>
                <a:latin typeface="华文宋体" pitchFamily="2" charset="-122"/>
                <a:ea typeface="华文宋体" pitchFamily="2" charset="-122"/>
                <a:sym typeface="方正姚体" pitchFamily="2" charset="-122"/>
              </a:rPr>
              <a:t>为行号而不是输入指针偏移量。将</a:t>
            </a:r>
            <a:r>
              <a:rPr lang="en-US" altLang="zh-CN" sz="2000" dirty="0">
                <a:solidFill>
                  <a:srgbClr val="262626"/>
                </a:solidFill>
                <a:latin typeface="华文宋体" pitchFamily="2" charset="-122"/>
                <a:ea typeface="华文宋体" pitchFamily="2" charset="-122"/>
                <a:sym typeface="方正姚体" pitchFamily="2" charset="-122"/>
              </a:rPr>
              <a:t>1_3</a:t>
            </a:r>
            <a:r>
              <a:rPr lang="zh-CN" altLang="en-US" sz="2000" dirty="0">
                <a:solidFill>
                  <a:srgbClr val="262626"/>
                </a:solidFill>
                <a:latin typeface="华文宋体" pitchFamily="2" charset="-122"/>
                <a:ea typeface="华文宋体" pitchFamily="2" charset="-122"/>
                <a:sym typeface="方正姚体" pitchFamily="2" charset="-122"/>
              </a:rPr>
              <a:t>输出文件中行号小于</a:t>
            </a:r>
            <a:r>
              <a:rPr lang="en-US" altLang="zh-CN" sz="2000" dirty="0">
                <a:solidFill>
                  <a:srgbClr val="262626"/>
                </a:solidFill>
                <a:latin typeface="华文宋体" pitchFamily="2" charset="-122"/>
                <a:ea typeface="华文宋体" pitchFamily="2" charset="-122"/>
                <a:sym typeface="方正姚体" pitchFamily="2" charset="-122"/>
              </a:rPr>
              <a:t>k</a:t>
            </a:r>
            <a:r>
              <a:rPr lang="zh-CN" altLang="en-US" sz="2000" dirty="0">
                <a:solidFill>
                  <a:srgbClr val="262626"/>
                </a:solidFill>
                <a:latin typeface="华文宋体" pitchFamily="2" charset="-122"/>
                <a:ea typeface="华文宋体" pitchFamily="2" charset="-122"/>
                <a:sym typeface="方正姚体" pitchFamily="2" charset="-122"/>
              </a:rPr>
              <a:t>的键值对输出。</a:t>
            </a:r>
          </a:p>
          <a:p>
            <a:endParaRPr lang="zh-CN" altLang="en-US" sz="2000" dirty="0">
              <a:solidFill>
                <a:srgbClr val="262626"/>
              </a:solidFill>
              <a:latin typeface="华文宋体" pitchFamily="2" charset="-122"/>
              <a:ea typeface="华文宋体" pitchFamily="2" charset="-122"/>
              <a:sym typeface="方正姚体" pitchFamily="2" charset="-122"/>
            </a:endParaRPr>
          </a:p>
          <a:p>
            <a:r>
              <a:rPr lang="en-US" altLang="zh-CN" sz="2000" dirty="0">
                <a:solidFill>
                  <a:srgbClr val="262626"/>
                </a:solidFill>
                <a:latin typeface="华文宋体" pitchFamily="2" charset="-122"/>
                <a:ea typeface="华文宋体" pitchFamily="2" charset="-122"/>
                <a:sym typeface="方正姚体" pitchFamily="2" charset="-122"/>
              </a:rPr>
              <a:t>Reduce:</a:t>
            </a:r>
            <a:r>
              <a:rPr lang="zh-CN" altLang="en-US" sz="2000" dirty="0">
                <a:solidFill>
                  <a:srgbClr val="262626"/>
                </a:solidFill>
                <a:latin typeface="华文宋体" pitchFamily="2" charset="-122"/>
                <a:ea typeface="华文宋体" pitchFamily="2" charset="-122"/>
                <a:sym typeface="方正姚体" pitchFamily="2" charset="-122"/>
              </a:rPr>
              <a:t>直接输出得到的键值对。</a:t>
            </a:r>
            <a:endParaRPr lang="en-US" altLang="zh-CN" sz="2000" dirty="0">
              <a:solidFill>
                <a:srgbClr val="262626"/>
              </a:solidFill>
              <a:latin typeface="华文宋体" pitchFamily="2" charset="-122"/>
              <a:ea typeface="华文宋体" pitchFamily="2" charset="-122"/>
              <a:sym typeface="方正姚体" pitchFamily="2" charset="-122"/>
            </a:endParaRPr>
          </a:p>
        </p:txBody>
      </p:sp>
      <p:sp>
        <p:nvSpPr>
          <p:cNvPr id="4" name="文本框 3">
            <a:extLst>
              <a:ext uri="{FF2B5EF4-FFF2-40B4-BE49-F238E27FC236}">
                <a16:creationId xmlns:a16="http://schemas.microsoft.com/office/drawing/2014/main" id="{8F17C086-8CBE-4A49-8C86-8D587AA59FE1}"/>
              </a:ext>
            </a:extLst>
          </p:cNvPr>
          <p:cNvSpPr txBox="1"/>
          <p:nvPr/>
        </p:nvSpPr>
        <p:spPr>
          <a:xfrm>
            <a:off x="342900" y="1551671"/>
            <a:ext cx="11541125" cy="1015663"/>
          </a:xfrm>
          <a:prstGeom prst="rect">
            <a:avLst/>
          </a:prstGeom>
          <a:solidFill>
            <a:srgbClr val="2F2637"/>
          </a:solidFill>
        </p:spPr>
        <p:txBody>
          <a:bodyPr wrap="square" rtlCol="0">
            <a:spAutoFit/>
          </a:bodyPr>
          <a:lstStyle/>
          <a:p>
            <a:pPr lvl="0"/>
            <a:r>
              <a:rPr lang="zh-CN" altLang="en-US" sz="2000" dirty="0">
                <a:solidFill>
                  <a:schemeClr val="bg1"/>
                </a:solidFill>
                <a:latin typeface="华文宋体" pitchFamily="2" charset="-122"/>
                <a:ea typeface="华文宋体" pitchFamily="2" charset="-122"/>
                <a:sym typeface="方正姚体" pitchFamily="2" charset="-122"/>
              </a:rPr>
              <a:t>选择前</a:t>
            </a:r>
            <a:r>
              <a:rPr lang="en-US" altLang="zh-CN" sz="2000" dirty="0">
                <a:solidFill>
                  <a:schemeClr val="bg1"/>
                </a:solidFill>
                <a:latin typeface="华文宋体" pitchFamily="2" charset="-122"/>
                <a:ea typeface="华文宋体" pitchFamily="2" charset="-122"/>
                <a:sym typeface="方正姚体" pitchFamily="2" charset="-122"/>
              </a:rPr>
              <a:t>k</a:t>
            </a:r>
            <a:r>
              <a:rPr lang="zh-CN" altLang="en-US" sz="2000" dirty="0">
                <a:solidFill>
                  <a:schemeClr val="bg1"/>
                </a:solidFill>
                <a:latin typeface="华文宋体" pitchFamily="2" charset="-122"/>
                <a:ea typeface="华文宋体" pitchFamily="2" charset="-122"/>
                <a:sym typeface="方正姚体" pitchFamily="2" charset="-122"/>
              </a:rPr>
              <a:t>个较小的信息熵对应的词语作为特征词。</a:t>
            </a:r>
            <a:r>
              <a:rPr lang="en-US" altLang="zh-CN" sz="2000" dirty="0">
                <a:solidFill>
                  <a:schemeClr val="bg1"/>
                </a:solidFill>
                <a:latin typeface="华文宋体" pitchFamily="2" charset="-122"/>
                <a:ea typeface="华文宋体" pitchFamily="2" charset="-122"/>
                <a:sym typeface="方正姚体" pitchFamily="2" charset="-122"/>
              </a:rPr>
              <a:t>k</a:t>
            </a:r>
            <a:r>
              <a:rPr lang="zh-CN" altLang="en-US" sz="2000" dirty="0">
                <a:solidFill>
                  <a:schemeClr val="bg1"/>
                </a:solidFill>
                <a:latin typeface="华文宋体" pitchFamily="2" charset="-122"/>
                <a:ea typeface="华文宋体" pitchFamily="2" charset="-122"/>
                <a:sym typeface="方正姚体" pitchFamily="2" charset="-122"/>
              </a:rPr>
              <a:t>即为特征向量的维数，其大小可以调整，且</a:t>
            </a:r>
            <a:r>
              <a:rPr lang="zh-CN" altLang="en-US" sz="2000" b="1" dirty="0">
                <a:solidFill>
                  <a:schemeClr val="bg1"/>
                </a:solidFill>
                <a:latin typeface="华文宋体" pitchFamily="2" charset="-122"/>
                <a:ea typeface="华文宋体" pitchFamily="2" charset="-122"/>
                <a:sym typeface="方正姚体" pitchFamily="2" charset="-122"/>
              </a:rPr>
              <a:t>会对运行时间产生很大的影响</a:t>
            </a:r>
            <a:r>
              <a:rPr lang="zh-CN" altLang="en-US" sz="2000" dirty="0">
                <a:solidFill>
                  <a:schemeClr val="bg1"/>
                </a:solidFill>
                <a:latin typeface="华文宋体" pitchFamily="2" charset="-122"/>
                <a:ea typeface="华文宋体" pitchFamily="2" charset="-122"/>
                <a:sym typeface="方正姚体" pitchFamily="2" charset="-122"/>
              </a:rPr>
              <a:t>。</a:t>
            </a:r>
            <a:endParaRPr lang="en-US" altLang="zh-CN" sz="2000" dirty="0">
              <a:solidFill>
                <a:schemeClr val="bg1"/>
              </a:solidFill>
              <a:latin typeface="华文宋体" pitchFamily="2" charset="-122"/>
              <a:ea typeface="华文宋体" pitchFamily="2" charset="-122"/>
              <a:sym typeface="方正姚体" pitchFamily="2" charset="-122"/>
            </a:endParaRPr>
          </a:p>
          <a:p>
            <a:pPr lvl="0"/>
            <a:endParaRPr lang="zh-CN" altLang="en-US" sz="2000" dirty="0">
              <a:solidFill>
                <a:schemeClr val="bg1"/>
              </a:solidFill>
              <a:latin typeface="华文宋体" pitchFamily="2" charset="-122"/>
              <a:ea typeface="华文宋体" pitchFamily="2" charset="-122"/>
              <a:sym typeface="华文宋体" pitchFamily="2" charset="-122"/>
            </a:endParaRPr>
          </a:p>
        </p:txBody>
      </p:sp>
    </p:spTree>
    <p:custDataLst>
      <p:tags r:id="rId1"/>
    </p:custDataLst>
    <p:extLst>
      <p:ext uri="{BB962C8B-B14F-4D97-AF65-F5344CB8AC3E}">
        <p14:creationId xmlns:p14="http://schemas.microsoft.com/office/powerpoint/2010/main" val="229255048"/>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32"/>
                                        </p:tgtEl>
                                        <p:attrNameLst>
                                          <p:attrName>style.visibility</p:attrName>
                                        </p:attrNameLst>
                                      </p:cBhvr>
                                      <p:to>
                                        <p:strVal val="visible"/>
                                      </p:to>
                                    </p:set>
                                    <p:animEffect transition="in" filter="wipe(down)">
                                      <p:cBhvr>
                                        <p:cTn id="12" dur="500"/>
                                        <p:tgtEl>
                                          <p:spTgt spid="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6146"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47"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48"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6149"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6150" name="文本框 12"/>
          <p:cNvSpPr>
            <a:spLocks noChangeArrowheads="1"/>
          </p:cNvSpPr>
          <p:nvPr/>
        </p:nvSpPr>
        <p:spPr bwMode="auto">
          <a:xfrm>
            <a:off x="4355780" y="278746"/>
            <a:ext cx="34804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特征向量权重计算</a:t>
            </a:r>
            <a:endParaRPr lang="en-US" altLang="zh-CN" sz="2000" b="1" dirty="0">
              <a:solidFill>
                <a:srgbClr val="262626"/>
              </a:solidFill>
              <a:latin typeface="华文宋体" pitchFamily="2" charset="-122"/>
              <a:ea typeface="华文宋体" pitchFamily="2" charset="-122"/>
              <a:sym typeface="华文宋体" pitchFamily="2" charset="-122"/>
            </a:endParaRPr>
          </a:p>
        </p:txBody>
      </p:sp>
      <p:grpSp>
        <p:nvGrpSpPr>
          <p:cNvPr id="6151" name="组合 1"/>
          <p:cNvGrpSpPr/>
          <p:nvPr/>
        </p:nvGrpSpPr>
        <p:grpSpPr bwMode="auto">
          <a:xfrm>
            <a:off x="5367338" y="1000125"/>
            <a:ext cx="1468437" cy="307975"/>
            <a:chOff x="0" y="0"/>
            <a:chExt cx="1541192" cy="321992"/>
          </a:xfrm>
        </p:grpSpPr>
        <p:sp>
          <p:nvSpPr>
            <p:cNvPr id="6172"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73"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74"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75"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6152" name="任意多边形 11"/>
          <p:cNvSpPr>
            <a:spLocks noChangeArrowheads="1"/>
          </p:cNvSpPr>
          <p:nvPr/>
        </p:nvSpPr>
        <p:spPr bwMode="auto">
          <a:xfrm>
            <a:off x="2379663" y="3330095"/>
            <a:ext cx="2243138" cy="1698625"/>
          </a:xfrm>
          <a:custGeom>
            <a:avLst/>
            <a:gdLst>
              <a:gd name="T0" fmla="*/ 2243138 w 1552486"/>
              <a:gd name="T1" fmla="*/ 1698625 h 1174802"/>
              <a:gd name="T2" fmla="*/ 2243138 w 1552486"/>
              <a:gd name="T3" fmla="*/ 792502 h 1174802"/>
              <a:gd name="T4" fmla="*/ 2094968 w 1552486"/>
              <a:gd name="T5" fmla="*/ 792502 h 1174802"/>
              <a:gd name="T6" fmla="*/ 2094968 w 1552486"/>
              <a:gd name="T7" fmla="*/ 854283 h 1174802"/>
              <a:gd name="T8" fmla="*/ 1465244 w 1552486"/>
              <a:gd name="T9" fmla="*/ 224117 h 1174802"/>
              <a:gd name="T10" fmla="*/ 0 w 1552486"/>
              <a:gd name="T11" fmla="*/ 401222 h 1174802"/>
              <a:gd name="T12" fmla="*/ 436281 w 1552486"/>
              <a:gd name="T13" fmla="*/ 582448 h 1174802"/>
              <a:gd name="T14" fmla="*/ 1411738 w 1552486"/>
              <a:gd name="T15" fmla="*/ 1546232 h 1174802"/>
              <a:gd name="T16" fmla="*/ 1341767 w 1552486"/>
              <a:gd name="T17" fmla="*/ 1546232 h 1174802"/>
              <a:gd name="T18" fmla="*/ 1341767 w 1552486"/>
              <a:gd name="T19" fmla="*/ 1698625 h 1174802"/>
              <a:gd name="T20" fmla="*/ 2243138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D0EAEB"/>
          </a:solidFill>
          <a:ln w="12700" cap="flat" cmpd="sng">
            <a:solidFill>
              <a:srgbClr val="2F2637">
                <a:alpha val="50195"/>
              </a:srgbClr>
            </a:solidFill>
            <a:miter lim="800000"/>
          </a:ln>
        </p:spPr>
        <p:txBody>
          <a:bodyPr anchor="ctr"/>
          <a:lstStyle/>
          <a:p>
            <a:endParaRPr lang="zh-CN" altLang="en-US"/>
          </a:p>
        </p:txBody>
      </p:sp>
      <p:sp>
        <p:nvSpPr>
          <p:cNvPr id="6153" name="任意多边形 14"/>
          <p:cNvSpPr>
            <a:spLocks noChangeArrowheads="1"/>
          </p:cNvSpPr>
          <p:nvPr/>
        </p:nvSpPr>
        <p:spPr bwMode="auto">
          <a:xfrm flipV="1">
            <a:off x="6603714" y="3630613"/>
            <a:ext cx="2243137" cy="1698625"/>
          </a:xfrm>
          <a:custGeom>
            <a:avLst/>
            <a:gdLst>
              <a:gd name="T0" fmla="*/ 2243137 w 1552486"/>
              <a:gd name="T1" fmla="*/ 1698625 h 1174802"/>
              <a:gd name="T2" fmla="*/ 2243137 w 1552486"/>
              <a:gd name="T3" fmla="*/ 792502 h 1174802"/>
              <a:gd name="T4" fmla="*/ 2094967 w 1552486"/>
              <a:gd name="T5" fmla="*/ 792502 h 1174802"/>
              <a:gd name="T6" fmla="*/ 2094967 w 1552486"/>
              <a:gd name="T7" fmla="*/ 854283 h 1174802"/>
              <a:gd name="T8" fmla="*/ 1465243 w 1552486"/>
              <a:gd name="T9" fmla="*/ 224117 h 1174802"/>
              <a:gd name="T10" fmla="*/ 0 w 1552486"/>
              <a:gd name="T11" fmla="*/ 401222 h 1174802"/>
              <a:gd name="T12" fmla="*/ 436281 w 1552486"/>
              <a:gd name="T13" fmla="*/ 582448 h 1174802"/>
              <a:gd name="T14" fmla="*/ 1411737 w 1552486"/>
              <a:gd name="T15" fmla="*/ 1546232 h 1174802"/>
              <a:gd name="T16" fmla="*/ 1341766 w 1552486"/>
              <a:gd name="T17" fmla="*/ 1546232 h 1174802"/>
              <a:gd name="T18" fmla="*/ 1341766 w 1552486"/>
              <a:gd name="T19" fmla="*/ 1698625 h 1174802"/>
              <a:gd name="T20" fmla="*/ 2243137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6" name="矩形 20"/>
          <p:cNvSpPr>
            <a:spLocks noChangeArrowheads="1"/>
          </p:cNvSpPr>
          <p:nvPr/>
        </p:nvSpPr>
        <p:spPr bwMode="auto">
          <a:xfrm>
            <a:off x="3947265" y="4321091"/>
            <a:ext cx="5699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262626"/>
                </a:solidFill>
                <a:latin typeface="华文宋体" pitchFamily="2" charset="-122"/>
                <a:ea typeface="华文宋体" pitchFamily="2" charset="-122"/>
                <a:sym typeface="华文宋体" pitchFamily="2" charset="-122"/>
              </a:rPr>
              <a:t>01</a:t>
            </a:r>
            <a:endParaRPr lang="zh-CN" altLang="en-US" sz="3200" b="1" dirty="0">
              <a:solidFill>
                <a:srgbClr val="262626"/>
              </a:solidFill>
              <a:latin typeface="华文宋体" pitchFamily="2" charset="-122"/>
              <a:ea typeface="华文宋体" pitchFamily="2" charset="-122"/>
              <a:sym typeface="华文宋体" pitchFamily="2" charset="-122"/>
            </a:endParaRPr>
          </a:p>
        </p:txBody>
      </p:sp>
      <p:sp>
        <p:nvSpPr>
          <p:cNvPr id="6157" name="矩形 21"/>
          <p:cNvSpPr>
            <a:spLocks noChangeArrowheads="1"/>
          </p:cNvSpPr>
          <p:nvPr/>
        </p:nvSpPr>
        <p:spPr bwMode="auto">
          <a:xfrm>
            <a:off x="8159145" y="3711769"/>
            <a:ext cx="5699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FFFFFF"/>
                </a:solidFill>
                <a:latin typeface="华文宋体" pitchFamily="2" charset="-122"/>
                <a:ea typeface="华文宋体" pitchFamily="2" charset="-122"/>
                <a:sym typeface="华文宋体" pitchFamily="2" charset="-122"/>
              </a:rPr>
              <a:t>02</a:t>
            </a:r>
            <a:endParaRPr lang="zh-CN" altLang="en-US" sz="3200" b="1" dirty="0">
              <a:solidFill>
                <a:srgbClr val="FFFFFF"/>
              </a:solidFill>
              <a:latin typeface="华文宋体" pitchFamily="2" charset="-122"/>
              <a:ea typeface="华文宋体" pitchFamily="2" charset="-122"/>
              <a:sym typeface="华文宋体" pitchFamily="2" charset="-122"/>
            </a:endParaRPr>
          </a:p>
        </p:txBody>
      </p:sp>
      <p:sp>
        <p:nvSpPr>
          <p:cNvPr id="6160" name="矩形 24"/>
          <p:cNvSpPr>
            <a:spLocks noChangeArrowheads="1"/>
          </p:cNvSpPr>
          <p:nvPr/>
        </p:nvSpPr>
        <p:spPr bwMode="auto">
          <a:xfrm rot="2700000">
            <a:off x="3152784" y="3844690"/>
            <a:ext cx="101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rgbClr val="262626"/>
                </a:solidFill>
                <a:latin typeface="华文宋体" pitchFamily="2" charset="-122"/>
                <a:ea typeface="华文宋体" pitchFamily="2" charset="-122"/>
                <a:sym typeface="华文宋体" pitchFamily="2" charset="-122"/>
              </a:rPr>
              <a:t>STEP</a:t>
            </a:r>
            <a:endParaRPr lang="zh-CN" altLang="en-US" sz="2800" dirty="0">
              <a:solidFill>
                <a:srgbClr val="262626"/>
              </a:solidFill>
              <a:latin typeface="华文宋体" pitchFamily="2" charset="-122"/>
              <a:ea typeface="华文宋体" pitchFamily="2" charset="-122"/>
              <a:sym typeface="华文宋体" pitchFamily="2" charset="-122"/>
            </a:endParaRPr>
          </a:p>
        </p:txBody>
      </p:sp>
      <p:sp>
        <p:nvSpPr>
          <p:cNvPr id="6162" name="矩形 26"/>
          <p:cNvSpPr>
            <a:spLocks noChangeArrowheads="1"/>
          </p:cNvSpPr>
          <p:nvPr/>
        </p:nvSpPr>
        <p:spPr bwMode="auto">
          <a:xfrm rot="-2700000">
            <a:off x="7390318" y="4281110"/>
            <a:ext cx="1017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rgbClr val="FFFFFF"/>
                </a:solidFill>
                <a:latin typeface="华文宋体" pitchFamily="2" charset="-122"/>
                <a:ea typeface="华文宋体" pitchFamily="2" charset="-122"/>
                <a:sym typeface="华文宋体" pitchFamily="2" charset="-122"/>
              </a:rPr>
              <a:t>STEP</a:t>
            </a:r>
            <a:endParaRPr lang="zh-CN" altLang="en-US" sz="2800" dirty="0">
              <a:solidFill>
                <a:srgbClr val="FFFFFF"/>
              </a:solidFill>
              <a:latin typeface="华文宋体" pitchFamily="2" charset="-122"/>
              <a:ea typeface="华文宋体" pitchFamily="2" charset="-122"/>
              <a:sym typeface="华文宋体" pitchFamily="2" charset="-122"/>
            </a:endParaRPr>
          </a:p>
        </p:txBody>
      </p:sp>
      <p:sp>
        <p:nvSpPr>
          <p:cNvPr id="6164" name="Freeform 46"/>
          <p:cNvSpPr>
            <a:spLocks noEditPoints="1" noChangeArrowheads="1"/>
          </p:cNvSpPr>
          <p:nvPr/>
        </p:nvSpPr>
        <p:spPr bwMode="auto">
          <a:xfrm>
            <a:off x="2855982" y="3516461"/>
            <a:ext cx="358775" cy="358775"/>
          </a:xfrm>
          <a:custGeom>
            <a:avLst/>
            <a:gdLst>
              <a:gd name="T0" fmla="*/ 179388 w 144"/>
              <a:gd name="T1" fmla="*/ 0 h 144"/>
              <a:gd name="T2" fmla="*/ 0 w 144"/>
              <a:gd name="T3" fmla="*/ 179388 h 144"/>
              <a:gd name="T4" fmla="*/ 179388 w 144"/>
              <a:gd name="T5" fmla="*/ 358775 h 144"/>
              <a:gd name="T6" fmla="*/ 358775 w 144"/>
              <a:gd name="T7" fmla="*/ 179388 h 144"/>
              <a:gd name="T8" fmla="*/ 179388 w 144"/>
              <a:gd name="T9" fmla="*/ 0 h 144"/>
              <a:gd name="T10" fmla="*/ 274064 w 144"/>
              <a:gd name="T11" fmla="*/ 226726 h 144"/>
              <a:gd name="T12" fmla="*/ 269081 w 144"/>
              <a:gd name="T13" fmla="*/ 231709 h 144"/>
              <a:gd name="T14" fmla="*/ 209285 w 144"/>
              <a:gd name="T15" fmla="*/ 231709 h 144"/>
              <a:gd name="T16" fmla="*/ 209285 w 144"/>
              <a:gd name="T17" fmla="*/ 249149 h 144"/>
              <a:gd name="T18" fmla="*/ 251641 w 144"/>
              <a:gd name="T19" fmla="*/ 249149 h 144"/>
              <a:gd name="T20" fmla="*/ 256624 w 144"/>
              <a:gd name="T21" fmla="*/ 254132 h 144"/>
              <a:gd name="T22" fmla="*/ 256624 w 144"/>
              <a:gd name="T23" fmla="*/ 269081 h 144"/>
              <a:gd name="T24" fmla="*/ 251641 w 144"/>
              <a:gd name="T25" fmla="*/ 274064 h 144"/>
              <a:gd name="T26" fmla="*/ 107134 w 144"/>
              <a:gd name="T27" fmla="*/ 274064 h 144"/>
              <a:gd name="T28" fmla="*/ 102151 w 144"/>
              <a:gd name="T29" fmla="*/ 269081 h 144"/>
              <a:gd name="T30" fmla="*/ 102151 w 144"/>
              <a:gd name="T31" fmla="*/ 254132 h 144"/>
              <a:gd name="T32" fmla="*/ 107134 w 144"/>
              <a:gd name="T33" fmla="*/ 249149 h 144"/>
              <a:gd name="T34" fmla="*/ 149490 w 144"/>
              <a:gd name="T35" fmla="*/ 249149 h 144"/>
              <a:gd name="T36" fmla="*/ 149490 w 144"/>
              <a:gd name="T37" fmla="*/ 231709 h 144"/>
              <a:gd name="T38" fmla="*/ 89694 w 144"/>
              <a:gd name="T39" fmla="*/ 231709 h 144"/>
              <a:gd name="T40" fmla="*/ 84711 w 144"/>
              <a:gd name="T41" fmla="*/ 226726 h 144"/>
              <a:gd name="T42" fmla="*/ 84711 w 144"/>
              <a:gd name="T43" fmla="*/ 92185 h 144"/>
              <a:gd name="T44" fmla="*/ 89694 w 144"/>
              <a:gd name="T45" fmla="*/ 87202 h 144"/>
              <a:gd name="T46" fmla="*/ 269081 w 144"/>
              <a:gd name="T47" fmla="*/ 87202 h 144"/>
              <a:gd name="T48" fmla="*/ 274064 w 144"/>
              <a:gd name="T49" fmla="*/ 92185 h 144"/>
              <a:gd name="T50" fmla="*/ 274064 w 144"/>
              <a:gd name="T51" fmla="*/ 226726 h 1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4"/>
              <a:gd name="T79" fmla="*/ 0 h 144"/>
              <a:gd name="T80" fmla="*/ 144 w 144"/>
              <a:gd name="T81" fmla="*/ 144 h 1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10" y="91"/>
                </a:moveTo>
                <a:cubicBezTo>
                  <a:pt x="110" y="92"/>
                  <a:pt x="109" y="93"/>
                  <a:pt x="108" y="93"/>
                </a:cubicBezTo>
                <a:cubicBezTo>
                  <a:pt x="84" y="93"/>
                  <a:pt x="84" y="93"/>
                  <a:pt x="84" y="93"/>
                </a:cubicBezTo>
                <a:cubicBezTo>
                  <a:pt x="84" y="100"/>
                  <a:pt x="84" y="100"/>
                  <a:pt x="84" y="100"/>
                </a:cubicBezTo>
                <a:cubicBezTo>
                  <a:pt x="101" y="100"/>
                  <a:pt x="101" y="100"/>
                  <a:pt x="101" y="100"/>
                </a:cubicBezTo>
                <a:cubicBezTo>
                  <a:pt x="102" y="100"/>
                  <a:pt x="103" y="101"/>
                  <a:pt x="103" y="102"/>
                </a:cubicBezTo>
                <a:cubicBezTo>
                  <a:pt x="103" y="108"/>
                  <a:pt x="103" y="108"/>
                  <a:pt x="103" y="108"/>
                </a:cubicBezTo>
                <a:cubicBezTo>
                  <a:pt x="103" y="109"/>
                  <a:pt x="102" y="110"/>
                  <a:pt x="101" y="110"/>
                </a:cubicBezTo>
                <a:cubicBezTo>
                  <a:pt x="43" y="110"/>
                  <a:pt x="43" y="110"/>
                  <a:pt x="43" y="110"/>
                </a:cubicBezTo>
                <a:cubicBezTo>
                  <a:pt x="42" y="110"/>
                  <a:pt x="41" y="109"/>
                  <a:pt x="41" y="108"/>
                </a:cubicBezTo>
                <a:cubicBezTo>
                  <a:pt x="41" y="102"/>
                  <a:pt x="41" y="102"/>
                  <a:pt x="41" y="102"/>
                </a:cubicBezTo>
                <a:cubicBezTo>
                  <a:pt x="41" y="101"/>
                  <a:pt x="42" y="100"/>
                  <a:pt x="43" y="100"/>
                </a:cubicBezTo>
                <a:cubicBezTo>
                  <a:pt x="60" y="100"/>
                  <a:pt x="60" y="100"/>
                  <a:pt x="60" y="100"/>
                </a:cubicBezTo>
                <a:cubicBezTo>
                  <a:pt x="60" y="93"/>
                  <a:pt x="60" y="93"/>
                  <a:pt x="60" y="93"/>
                </a:cubicBezTo>
                <a:cubicBezTo>
                  <a:pt x="36" y="93"/>
                  <a:pt x="36" y="93"/>
                  <a:pt x="36" y="93"/>
                </a:cubicBezTo>
                <a:cubicBezTo>
                  <a:pt x="35" y="93"/>
                  <a:pt x="34" y="92"/>
                  <a:pt x="34" y="91"/>
                </a:cubicBezTo>
                <a:cubicBezTo>
                  <a:pt x="34" y="37"/>
                  <a:pt x="34" y="37"/>
                  <a:pt x="34" y="37"/>
                </a:cubicBezTo>
                <a:cubicBezTo>
                  <a:pt x="34" y="36"/>
                  <a:pt x="35" y="35"/>
                  <a:pt x="36" y="35"/>
                </a:cubicBezTo>
                <a:cubicBezTo>
                  <a:pt x="108" y="35"/>
                  <a:pt x="108" y="35"/>
                  <a:pt x="108" y="35"/>
                </a:cubicBezTo>
                <a:cubicBezTo>
                  <a:pt x="109" y="35"/>
                  <a:pt x="110" y="36"/>
                  <a:pt x="110" y="37"/>
                </a:cubicBezTo>
                <a:lnTo>
                  <a:pt x="110" y="9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65" name="Freeform 52"/>
          <p:cNvSpPr>
            <a:spLocks noEditPoints="1" noChangeArrowheads="1"/>
          </p:cNvSpPr>
          <p:nvPr/>
        </p:nvSpPr>
        <p:spPr bwMode="auto">
          <a:xfrm>
            <a:off x="7024687" y="4812744"/>
            <a:ext cx="358775" cy="358775"/>
          </a:xfrm>
          <a:custGeom>
            <a:avLst/>
            <a:gdLst>
              <a:gd name="T0" fmla="*/ 179388 w 144"/>
              <a:gd name="T1" fmla="*/ 0 h 144"/>
              <a:gd name="T2" fmla="*/ 0 w 144"/>
              <a:gd name="T3" fmla="*/ 179388 h 144"/>
              <a:gd name="T4" fmla="*/ 179388 w 144"/>
              <a:gd name="T5" fmla="*/ 358775 h 144"/>
              <a:gd name="T6" fmla="*/ 358775 w 144"/>
              <a:gd name="T7" fmla="*/ 179388 h 144"/>
              <a:gd name="T8" fmla="*/ 179388 w 144"/>
              <a:gd name="T9" fmla="*/ 0 h 144"/>
              <a:gd name="T10" fmla="*/ 274064 w 144"/>
              <a:gd name="T11" fmla="*/ 189353 h 144"/>
              <a:gd name="T12" fmla="*/ 261607 w 144"/>
              <a:gd name="T13" fmla="*/ 226726 h 144"/>
              <a:gd name="T14" fmla="*/ 271573 w 144"/>
              <a:gd name="T15" fmla="*/ 259115 h 144"/>
              <a:gd name="T16" fmla="*/ 226726 w 144"/>
              <a:gd name="T17" fmla="*/ 291505 h 144"/>
              <a:gd name="T18" fmla="*/ 199319 w 144"/>
              <a:gd name="T19" fmla="*/ 274064 h 144"/>
              <a:gd name="T20" fmla="*/ 179388 w 144"/>
              <a:gd name="T21" fmla="*/ 276556 h 144"/>
              <a:gd name="T22" fmla="*/ 159456 w 144"/>
              <a:gd name="T23" fmla="*/ 274064 h 144"/>
              <a:gd name="T24" fmla="*/ 132049 w 144"/>
              <a:gd name="T25" fmla="*/ 291505 h 144"/>
              <a:gd name="T26" fmla="*/ 87202 w 144"/>
              <a:gd name="T27" fmla="*/ 259115 h 144"/>
              <a:gd name="T28" fmla="*/ 97168 w 144"/>
              <a:gd name="T29" fmla="*/ 226726 h 144"/>
              <a:gd name="T30" fmla="*/ 84711 w 144"/>
              <a:gd name="T31" fmla="*/ 189353 h 144"/>
              <a:gd name="T32" fmla="*/ 57304 w 144"/>
              <a:gd name="T33" fmla="*/ 169422 h 144"/>
              <a:gd name="T34" fmla="*/ 74745 w 144"/>
              <a:gd name="T35" fmla="*/ 114609 h 144"/>
              <a:gd name="T36" fmla="*/ 107134 w 144"/>
              <a:gd name="T37" fmla="*/ 114609 h 144"/>
              <a:gd name="T38" fmla="*/ 139524 w 144"/>
              <a:gd name="T39" fmla="*/ 92185 h 144"/>
              <a:gd name="T40" fmla="*/ 149490 w 144"/>
              <a:gd name="T41" fmla="*/ 59796 h 144"/>
              <a:gd name="T42" fmla="*/ 209285 w 144"/>
              <a:gd name="T43" fmla="*/ 59796 h 144"/>
              <a:gd name="T44" fmla="*/ 219251 w 144"/>
              <a:gd name="T45" fmla="*/ 92185 h 144"/>
              <a:gd name="T46" fmla="*/ 251641 w 144"/>
              <a:gd name="T47" fmla="*/ 114609 h 144"/>
              <a:gd name="T48" fmla="*/ 284030 w 144"/>
              <a:gd name="T49" fmla="*/ 114609 h 144"/>
              <a:gd name="T50" fmla="*/ 301471 w 144"/>
              <a:gd name="T51" fmla="*/ 169422 h 144"/>
              <a:gd name="T52" fmla="*/ 274064 w 144"/>
              <a:gd name="T53" fmla="*/ 189353 h 1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4"/>
              <a:gd name="T82" fmla="*/ 0 h 144"/>
              <a:gd name="T83" fmla="*/ 144 w 144"/>
              <a:gd name="T84" fmla="*/ 144 h 1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10" y="76"/>
                </a:moveTo>
                <a:cubicBezTo>
                  <a:pt x="110" y="81"/>
                  <a:pt x="108" y="87"/>
                  <a:pt x="105" y="91"/>
                </a:cubicBezTo>
                <a:cubicBezTo>
                  <a:pt x="109" y="104"/>
                  <a:pt x="109" y="104"/>
                  <a:pt x="109" y="104"/>
                </a:cubicBezTo>
                <a:cubicBezTo>
                  <a:pt x="91" y="117"/>
                  <a:pt x="91" y="117"/>
                  <a:pt x="91" y="117"/>
                </a:cubicBezTo>
                <a:cubicBezTo>
                  <a:pt x="80" y="110"/>
                  <a:pt x="80" y="110"/>
                  <a:pt x="80" y="110"/>
                </a:cubicBezTo>
                <a:cubicBezTo>
                  <a:pt x="78" y="110"/>
                  <a:pt x="75" y="111"/>
                  <a:pt x="72" y="111"/>
                </a:cubicBezTo>
                <a:cubicBezTo>
                  <a:pt x="69" y="111"/>
                  <a:pt x="66" y="110"/>
                  <a:pt x="64" y="110"/>
                </a:cubicBezTo>
                <a:cubicBezTo>
                  <a:pt x="53" y="117"/>
                  <a:pt x="53" y="117"/>
                  <a:pt x="53" y="117"/>
                </a:cubicBezTo>
                <a:cubicBezTo>
                  <a:pt x="35" y="104"/>
                  <a:pt x="35" y="104"/>
                  <a:pt x="35" y="104"/>
                </a:cubicBezTo>
                <a:cubicBezTo>
                  <a:pt x="39" y="91"/>
                  <a:pt x="39" y="91"/>
                  <a:pt x="39" y="91"/>
                </a:cubicBezTo>
                <a:cubicBezTo>
                  <a:pt x="36" y="87"/>
                  <a:pt x="34" y="81"/>
                  <a:pt x="34" y="76"/>
                </a:cubicBezTo>
                <a:cubicBezTo>
                  <a:pt x="23" y="68"/>
                  <a:pt x="23" y="68"/>
                  <a:pt x="23" y="68"/>
                </a:cubicBezTo>
                <a:cubicBezTo>
                  <a:pt x="30" y="46"/>
                  <a:pt x="30" y="46"/>
                  <a:pt x="30" y="46"/>
                </a:cubicBezTo>
                <a:cubicBezTo>
                  <a:pt x="43" y="46"/>
                  <a:pt x="43" y="46"/>
                  <a:pt x="43" y="46"/>
                </a:cubicBezTo>
                <a:cubicBezTo>
                  <a:pt x="47" y="42"/>
                  <a:pt x="51" y="39"/>
                  <a:pt x="56" y="37"/>
                </a:cubicBezTo>
                <a:cubicBezTo>
                  <a:pt x="60" y="24"/>
                  <a:pt x="60" y="24"/>
                  <a:pt x="60" y="24"/>
                </a:cubicBezTo>
                <a:cubicBezTo>
                  <a:pt x="84" y="24"/>
                  <a:pt x="84" y="24"/>
                  <a:pt x="84" y="24"/>
                </a:cubicBezTo>
                <a:cubicBezTo>
                  <a:pt x="88" y="37"/>
                  <a:pt x="88" y="37"/>
                  <a:pt x="88" y="37"/>
                </a:cubicBezTo>
                <a:cubicBezTo>
                  <a:pt x="93" y="39"/>
                  <a:pt x="97" y="42"/>
                  <a:pt x="101" y="46"/>
                </a:cubicBezTo>
                <a:cubicBezTo>
                  <a:pt x="114" y="46"/>
                  <a:pt x="114" y="46"/>
                  <a:pt x="114" y="46"/>
                </a:cubicBezTo>
                <a:cubicBezTo>
                  <a:pt x="121" y="68"/>
                  <a:pt x="121" y="68"/>
                  <a:pt x="121" y="68"/>
                </a:cubicBezTo>
                <a:lnTo>
                  <a:pt x="110" y="76"/>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68" name="文本框 34"/>
          <p:cNvSpPr>
            <a:spLocks noChangeArrowheads="1"/>
          </p:cNvSpPr>
          <p:nvPr/>
        </p:nvSpPr>
        <p:spPr bwMode="auto">
          <a:xfrm>
            <a:off x="1077747" y="2337730"/>
            <a:ext cx="3915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Calibri" panose="020F0502020204030204" pitchFamily="34" charset="0"/>
                <a:cs typeface="Calibri" panose="020F0502020204030204" pitchFamily="34" charset="0"/>
                <a:sym typeface="方正姚体" pitchFamily="2" charset="-122"/>
              </a:rPr>
              <a:t>计算每个类的每个文档中，每个词的词频（占该文章总数的多少）</a:t>
            </a:r>
            <a:endParaRPr lang="zh-CN" altLang="en-US" sz="1400" dirty="0">
              <a:solidFill>
                <a:srgbClr val="3F3E40"/>
              </a:solidFill>
              <a:latin typeface="华文宋体" pitchFamily="2" charset="-122"/>
              <a:ea typeface="华文宋体" pitchFamily="2" charset="-122"/>
              <a:sym typeface="华文宋体" pitchFamily="2" charset="-122"/>
            </a:endParaRPr>
          </a:p>
        </p:txBody>
      </p:sp>
      <p:sp>
        <p:nvSpPr>
          <p:cNvPr id="6169" name="文本框 35"/>
          <p:cNvSpPr>
            <a:spLocks noChangeArrowheads="1"/>
          </p:cNvSpPr>
          <p:nvPr/>
        </p:nvSpPr>
        <p:spPr bwMode="auto">
          <a:xfrm>
            <a:off x="5273343" y="5703887"/>
            <a:ext cx="525153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Calibri" panose="020F0502020204030204" pitchFamily="34" charset="0"/>
                <a:cs typeface="Calibri" panose="020F0502020204030204" pitchFamily="34" charset="0"/>
                <a:sym typeface="方正姚体" pitchFamily="2" charset="-122"/>
              </a:rPr>
              <a:t>计算每个类的每个文档的特征向量。向量的每列权重是归一化后的</a:t>
            </a:r>
            <a:r>
              <a:rPr lang="en-US" altLang="zh-CN" dirty="0">
                <a:solidFill>
                  <a:srgbClr val="000000"/>
                </a:solidFill>
                <a:latin typeface="Calibri" panose="020F0502020204030204" pitchFamily="34" charset="0"/>
                <a:cs typeface="Calibri" panose="020F0502020204030204" pitchFamily="34" charset="0"/>
                <a:sym typeface="方正姚体" pitchFamily="2" charset="-122"/>
              </a:rPr>
              <a:t>TF-IDF</a:t>
            </a:r>
            <a:r>
              <a:rPr lang="zh-CN" altLang="en-US" dirty="0">
                <a:solidFill>
                  <a:srgbClr val="000000"/>
                </a:solidFill>
                <a:latin typeface="Calibri" panose="020F0502020204030204" pitchFamily="34" charset="0"/>
                <a:cs typeface="Calibri" panose="020F0502020204030204" pitchFamily="34" charset="0"/>
                <a:sym typeface="方正姚体" pitchFamily="2" charset="-122"/>
              </a:rPr>
              <a:t>。此时得到总数据集。</a:t>
            </a:r>
            <a:endParaRPr lang="zh-CN" altLang="en-US" sz="1200" dirty="0">
              <a:solidFill>
                <a:srgbClr val="3F3E40"/>
              </a:solidFill>
              <a:latin typeface="华文宋体" pitchFamily="2" charset="-122"/>
              <a:ea typeface="华文宋体" pitchFamily="2" charset="-122"/>
              <a:sym typeface="华文宋体" pitchFamily="2" charset="-122"/>
            </a:endParaRPr>
          </a:p>
        </p:txBody>
      </p:sp>
    </p:spTree>
    <p:custDataLst>
      <p:tags r:id="rId1"/>
    </p:custDataLst>
    <p:extLst>
      <p:ext uri="{BB962C8B-B14F-4D97-AF65-F5344CB8AC3E}">
        <p14:creationId xmlns:p14="http://schemas.microsoft.com/office/powerpoint/2010/main" val="595250183"/>
      </p:ext>
    </p:extLst>
  </p:cSld>
  <p:clrMapOvr>
    <a:masterClrMapping/>
  </p:clrMapOvr>
  <p:transition spd="slow" advTm="4397">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52"/>
                                        </p:tgtEl>
                                        <p:attrNameLst>
                                          <p:attrName>style.visibility</p:attrName>
                                        </p:attrNameLst>
                                      </p:cBhvr>
                                      <p:to>
                                        <p:strVal val="visible"/>
                                      </p:to>
                                    </p:set>
                                    <p:animEffect transition="in" filter="fade">
                                      <p:cBhvr>
                                        <p:cTn id="7" dur="1000"/>
                                        <p:tgtEl>
                                          <p:spTgt spid="6152"/>
                                        </p:tgtEl>
                                      </p:cBhvr>
                                    </p:animEffect>
                                    <p:anim calcmode="lin" valueType="num">
                                      <p:cBhvr>
                                        <p:cTn id="8" dur="1000" fill="hold"/>
                                        <p:tgtEl>
                                          <p:spTgt spid="6152"/>
                                        </p:tgtEl>
                                        <p:attrNameLst>
                                          <p:attrName>ppt_x</p:attrName>
                                        </p:attrNameLst>
                                      </p:cBhvr>
                                      <p:tavLst>
                                        <p:tav tm="0">
                                          <p:val>
                                            <p:strVal val="#ppt_x"/>
                                          </p:val>
                                        </p:tav>
                                        <p:tav tm="100000">
                                          <p:val>
                                            <p:strVal val="#ppt_x"/>
                                          </p:val>
                                        </p:tav>
                                      </p:tavLst>
                                    </p:anim>
                                    <p:anim calcmode="lin" valueType="num">
                                      <p:cBhvr>
                                        <p:cTn id="9" dur="1000" fill="hold"/>
                                        <p:tgtEl>
                                          <p:spTgt spid="615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56"/>
                                        </p:tgtEl>
                                        <p:attrNameLst>
                                          <p:attrName>style.visibility</p:attrName>
                                        </p:attrNameLst>
                                      </p:cBhvr>
                                      <p:to>
                                        <p:strVal val="visible"/>
                                      </p:to>
                                    </p:set>
                                    <p:animEffect transition="in" filter="fade">
                                      <p:cBhvr>
                                        <p:cTn id="12" dur="1000"/>
                                        <p:tgtEl>
                                          <p:spTgt spid="6156"/>
                                        </p:tgtEl>
                                      </p:cBhvr>
                                    </p:animEffect>
                                    <p:anim calcmode="lin" valueType="num">
                                      <p:cBhvr>
                                        <p:cTn id="13" dur="1000" fill="hold"/>
                                        <p:tgtEl>
                                          <p:spTgt spid="6156"/>
                                        </p:tgtEl>
                                        <p:attrNameLst>
                                          <p:attrName>ppt_x</p:attrName>
                                        </p:attrNameLst>
                                      </p:cBhvr>
                                      <p:tavLst>
                                        <p:tav tm="0">
                                          <p:val>
                                            <p:strVal val="#ppt_x"/>
                                          </p:val>
                                        </p:tav>
                                        <p:tav tm="100000">
                                          <p:val>
                                            <p:strVal val="#ppt_x"/>
                                          </p:val>
                                        </p:tav>
                                      </p:tavLst>
                                    </p:anim>
                                    <p:anim calcmode="lin" valueType="num">
                                      <p:cBhvr>
                                        <p:cTn id="14" dur="1000" fill="hold"/>
                                        <p:tgtEl>
                                          <p:spTgt spid="615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60"/>
                                        </p:tgtEl>
                                        <p:attrNameLst>
                                          <p:attrName>style.visibility</p:attrName>
                                        </p:attrNameLst>
                                      </p:cBhvr>
                                      <p:to>
                                        <p:strVal val="visible"/>
                                      </p:to>
                                    </p:set>
                                    <p:animEffect transition="in" filter="fade">
                                      <p:cBhvr>
                                        <p:cTn id="17" dur="1000"/>
                                        <p:tgtEl>
                                          <p:spTgt spid="6160"/>
                                        </p:tgtEl>
                                      </p:cBhvr>
                                    </p:animEffect>
                                    <p:anim calcmode="lin" valueType="num">
                                      <p:cBhvr>
                                        <p:cTn id="18" dur="1000" fill="hold"/>
                                        <p:tgtEl>
                                          <p:spTgt spid="6160"/>
                                        </p:tgtEl>
                                        <p:attrNameLst>
                                          <p:attrName>ppt_x</p:attrName>
                                        </p:attrNameLst>
                                      </p:cBhvr>
                                      <p:tavLst>
                                        <p:tav tm="0">
                                          <p:val>
                                            <p:strVal val="#ppt_x"/>
                                          </p:val>
                                        </p:tav>
                                        <p:tav tm="100000">
                                          <p:val>
                                            <p:strVal val="#ppt_x"/>
                                          </p:val>
                                        </p:tav>
                                      </p:tavLst>
                                    </p:anim>
                                    <p:anim calcmode="lin" valueType="num">
                                      <p:cBhvr>
                                        <p:cTn id="19" dur="1000" fill="hold"/>
                                        <p:tgtEl>
                                          <p:spTgt spid="616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64"/>
                                        </p:tgtEl>
                                        <p:attrNameLst>
                                          <p:attrName>style.visibility</p:attrName>
                                        </p:attrNameLst>
                                      </p:cBhvr>
                                      <p:to>
                                        <p:strVal val="visible"/>
                                      </p:to>
                                    </p:set>
                                    <p:animEffect transition="in" filter="fade">
                                      <p:cBhvr>
                                        <p:cTn id="22" dur="1000"/>
                                        <p:tgtEl>
                                          <p:spTgt spid="6164"/>
                                        </p:tgtEl>
                                      </p:cBhvr>
                                    </p:animEffect>
                                    <p:anim calcmode="lin" valueType="num">
                                      <p:cBhvr>
                                        <p:cTn id="23" dur="1000" fill="hold"/>
                                        <p:tgtEl>
                                          <p:spTgt spid="6164"/>
                                        </p:tgtEl>
                                        <p:attrNameLst>
                                          <p:attrName>ppt_x</p:attrName>
                                        </p:attrNameLst>
                                      </p:cBhvr>
                                      <p:tavLst>
                                        <p:tav tm="0">
                                          <p:val>
                                            <p:strVal val="#ppt_x"/>
                                          </p:val>
                                        </p:tav>
                                        <p:tav tm="100000">
                                          <p:val>
                                            <p:strVal val="#ppt_x"/>
                                          </p:val>
                                        </p:tav>
                                      </p:tavLst>
                                    </p:anim>
                                    <p:anim calcmode="lin" valueType="num">
                                      <p:cBhvr>
                                        <p:cTn id="24" dur="1000" fill="hold"/>
                                        <p:tgtEl>
                                          <p:spTgt spid="616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168"/>
                                        </p:tgtEl>
                                        <p:attrNameLst>
                                          <p:attrName>style.visibility</p:attrName>
                                        </p:attrNameLst>
                                      </p:cBhvr>
                                      <p:to>
                                        <p:strVal val="visible"/>
                                      </p:to>
                                    </p:set>
                                    <p:animEffect transition="in" filter="fade">
                                      <p:cBhvr>
                                        <p:cTn id="27" dur="1000"/>
                                        <p:tgtEl>
                                          <p:spTgt spid="6168"/>
                                        </p:tgtEl>
                                      </p:cBhvr>
                                    </p:animEffect>
                                    <p:anim calcmode="lin" valueType="num">
                                      <p:cBhvr>
                                        <p:cTn id="28" dur="1000" fill="hold"/>
                                        <p:tgtEl>
                                          <p:spTgt spid="6168"/>
                                        </p:tgtEl>
                                        <p:attrNameLst>
                                          <p:attrName>ppt_x</p:attrName>
                                        </p:attrNameLst>
                                      </p:cBhvr>
                                      <p:tavLst>
                                        <p:tav tm="0">
                                          <p:val>
                                            <p:strVal val="#ppt_x"/>
                                          </p:val>
                                        </p:tav>
                                        <p:tav tm="100000">
                                          <p:val>
                                            <p:strVal val="#ppt_x"/>
                                          </p:val>
                                        </p:tav>
                                      </p:tavLst>
                                    </p:anim>
                                    <p:anim calcmode="lin" valueType="num">
                                      <p:cBhvr>
                                        <p:cTn id="29" dur="1000" fill="hold"/>
                                        <p:tgtEl>
                                          <p:spTgt spid="616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157"/>
                                        </p:tgtEl>
                                        <p:attrNameLst>
                                          <p:attrName>style.visibility</p:attrName>
                                        </p:attrNameLst>
                                      </p:cBhvr>
                                      <p:to>
                                        <p:strVal val="visible"/>
                                      </p:to>
                                    </p:set>
                                    <p:animEffect transition="in" filter="fade">
                                      <p:cBhvr>
                                        <p:cTn id="34" dur="1000"/>
                                        <p:tgtEl>
                                          <p:spTgt spid="6157"/>
                                        </p:tgtEl>
                                      </p:cBhvr>
                                    </p:animEffect>
                                    <p:anim calcmode="lin" valueType="num">
                                      <p:cBhvr>
                                        <p:cTn id="35" dur="1000" fill="hold"/>
                                        <p:tgtEl>
                                          <p:spTgt spid="6157"/>
                                        </p:tgtEl>
                                        <p:attrNameLst>
                                          <p:attrName>ppt_x</p:attrName>
                                        </p:attrNameLst>
                                      </p:cBhvr>
                                      <p:tavLst>
                                        <p:tav tm="0">
                                          <p:val>
                                            <p:strVal val="#ppt_x"/>
                                          </p:val>
                                        </p:tav>
                                        <p:tav tm="100000">
                                          <p:val>
                                            <p:strVal val="#ppt_x"/>
                                          </p:val>
                                        </p:tav>
                                      </p:tavLst>
                                    </p:anim>
                                    <p:anim calcmode="lin" valueType="num">
                                      <p:cBhvr>
                                        <p:cTn id="36" dur="1000" fill="hold"/>
                                        <p:tgtEl>
                                          <p:spTgt spid="615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162"/>
                                        </p:tgtEl>
                                        <p:attrNameLst>
                                          <p:attrName>style.visibility</p:attrName>
                                        </p:attrNameLst>
                                      </p:cBhvr>
                                      <p:to>
                                        <p:strVal val="visible"/>
                                      </p:to>
                                    </p:set>
                                    <p:animEffect transition="in" filter="fade">
                                      <p:cBhvr>
                                        <p:cTn id="39" dur="1000"/>
                                        <p:tgtEl>
                                          <p:spTgt spid="6162"/>
                                        </p:tgtEl>
                                      </p:cBhvr>
                                    </p:animEffect>
                                    <p:anim calcmode="lin" valueType="num">
                                      <p:cBhvr>
                                        <p:cTn id="40" dur="1000" fill="hold"/>
                                        <p:tgtEl>
                                          <p:spTgt spid="6162"/>
                                        </p:tgtEl>
                                        <p:attrNameLst>
                                          <p:attrName>ppt_x</p:attrName>
                                        </p:attrNameLst>
                                      </p:cBhvr>
                                      <p:tavLst>
                                        <p:tav tm="0">
                                          <p:val>
                                            <p:strVal val="#ppt_x"/>
                                          </p:val>
                                        </p:tav>
                                        <p:tav tm="100000">
                                          <p:val>
                                            <p:strVal val="#ppt_x"/>
                                          </p:val>
                                        </p:tav>
                                      </p:tavLst>
                                    </p:anim>
                                    <p:anim calcmode="lin" valueType="num">
                                      <p:cBhvr>
                                        <p:cTn id="41" dur="1000" fill="hold"/>
                                        <p:tgtEl>
                                          <p:spTgt spid="616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165"/>
                                        </p:tgtEl>
                                        <p:attrNameLst>
                                          <p:attrName>style.visibility</p:attrName>
                                        </p:attrNameLst>
                                      </p:cBhvr>
                                      <p:to>
                                        <p:strVal val="visible"/>
                                      </p:to>
                                    </p:set>
                                    <p:animEffect transition="in" filter="fade">
                                      <p:cBhvr>
                                        <p:cTn id="44" dur="1000"/>
                                        <p:tgtEl>
                                          <p:spTgt spid="6165"/>
                                        </p:tgtEl>
                                      </p:cBhvr>
                                    </p:animEffect>
                                    <p:anim calcmode="lin" valueType="num">
                                      <p:cBhvr>
                                        <p:cTn id="45" dur="1000" fill="hold"/>
                                        <p:tgtEl>
                                          <p:spTgt spid="6165"/>
                                        </p:tgtEl>
                                        <p:attrNameLst>
                                          <p:attrName>ppt_x</p:attrName>
                                        </p:attrNameLst>
                                      </p:cBhvr>
                                      <p:tavLst>
                                        <p:tav tm="0">
                                          <p:val>
                                            <p:strVal val="#ppt_x"/>
                                          </p:val>
                                        </p:tav>
                                        <p:tav tm="100000">
                                          <p:val>
                                            <p:strVal val="#ppt_x"/>
                                          </p:val>
                                        </p:tav>
                                      </p:tavLst>
                                    </p:anim>
                                    <p:anim calcmode="lin" valueType="num">
                                      <p:cBhvr>
                                        <p:cTn id="46" dur="1000" fill="hold"/>
                                        <p:tgtEl>
                                          <p:spTgt spid="616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169"/>
                                        </p:tgtEl>
                                        <p:attrNameLst>
                                          <p:attrName>style.visibility</p:attrName>
                                        </p:attrNameLst>
                                      </p:cBhvr>
                                      <p:to>
                                        <p:strVal val="visible"/>
                                      </p:to>
                                    </p:set>
                                    <p:animEffect transition="in" filter="fade">
                                      <p:cBhvr>
                                        <p:cTn id="49" dur="1000"/>
                                        <p:tgtEl>
                                          <p:spTgt spid="6169"/>
                                        </p:tgtEl>
                                      </p:cBhvr>
                                    </p:animEffect>
                                    <p:anim calcmode="lin" valueType="num">
                                      <p:cBhvr>
                                        <p:cTn id="50" dur="1000" fill="hold"/>
                                        <p:tgtEl>
                                          <p:spTgt spid="6169"/>
                                        </p:tgtEl>
                                        <p:attrNameLst>
                                          <p:attrName>ppt_x</p:attrName>
                                        </p:attrNameLst>
                                      </p:cBhvr>
                                      <p:tavLst>
                                        <p:tav tm="0">
                                          <p:val>
                                            <p:strVal val="#ppt_x"/>
                                          </p:val>
                                        </p:tav>
                                        <p:tav tm="100000">
                                          <p:val>
                                            <p:strVal val="#ppt_x"/>
                                          </p:val>
                                        </p:tav>
                                      </p:tavLst>
                                    </p:anim>
                                    <p:anim calcmode="lin" valueType="num">
                                      <p:cBhvr>
                                        <p:cTn id="51" dur="1000" fill="hold"/>
                                        <p:tgtEl>
                                          <p:spTgt spid="616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6153"/>
                                        </p:tgtEl>
                                        <p:attrNameLst>
                                          <p:attrName>style.visibility</p:attrName>
                                        </p:attrNameLst>
                                      </p:cBhvr>
                                      <p:to>
                                        <p:strVal val="visible"/>
                                      </p:to>
                                    </p:set>
                                    <p:animEffect transition="in" filter="fade">
                                      <p:cBhvr>
                                        <p:cTn id="54" dur="1000"/>
                                        <p:tgtEl>
                                          <p:spTgt spid="6153"/>
                                        </p:tgtEl>
                                      </p:cBhvr>
                                    </p:animEffect>
                                    <p:anim calcmode="lin" valueType="num">
                                      <p:cBhvr>
                                        <p:cTn id="55" dur="1000" fill="hold"/>
                                        <p:tgtEl>
                                          <p:spTgt spid="6153"/>
                                        </p:tgtEl>
                                        <p:attrNameLst>
                                          <p:attrName>ppt_x</p:attrName>
                                        </p:attrNameLst>
                                      </p:cBhvr>
                                      <p:tavLst>
                                        <p:tav tm="0">
                                          <p:val>
                                            <p:strVal val="#ppt_x"/>
                                          </p:val>
                                        </p:tav>
                                        <p:tav tm="100000">
                                          <p:val>
                                            <p:strVal val="#ppt_x"/>
                                          </p:val>
                                        </p:tav>
                                      </p:tavLst>
                                    </p:anim>
                                    <p:anim calcmode="lin" valueType="num">
                                      <p:cBhvr>
                                        <p:cTn id="56" dur="1000" fill="hold"/>
                                        <p:tgtEl>
                                          <p:spTgt spid="61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animBg="1"/>
      <p:bldP spid="6153" grpId="0" animBg="1"/>
      <p:bldP spid="6156" grpId="0"/>
      <p:bldP spid="6157" grpId="0"/>
      <p:bldP spid="6160" grpId="0"/>
      <p:bldP spid="6162" grpId="0"/>
      <p:bldP spid="6164" grpId="0" animBg="1"/>
      <p:bldP spid="6165" grpId="0" animBg="1"/>
      <p:bldP spid="6168" grpId="0"/>
      <p:bldP spid="616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145573" y="428248"/>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428248"/>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9223" name="组合 1"/>
          <p:cNvGrpSpPr/>
          <p:nvPr/>
        </p:nvGrpSpPr>
        <p:grpSpPr bwMode="auto">
          <a:xfrm>
            <a:off x="5320741" y="274261"/>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232" name="文本框 42"/>
          <p:cNvSpPr>
            <a:spLocks noChangeArrowheads="1"/>
          </p:cNvSpPr>
          <p:nvPr/>
        </p:nvSpPr>
        <p:spPr bwMode="auto">
          <a:xfrm>
            <a:off x="370911" y="1099384"/>
            <a:ext cx="11553049" cy="2554545"/>
          </a:xfrm>
          <a:prstGeom prst="rect">
            <a:avLst/>
          </a:prstGeom>
          <a:solidFill>
            <a:srgbClr val="D0EAEB"/>
          </a:solidFill>
          <a:ln>
            <a:noFill/>
          </a:ln>
        </p:spPr>
        <p:txBody>
          <a:bodyPr wrap="square">
            <a:spAutoFit/>
          </a:bodyPr>
          <a:lstStyle/>
          <a:p>
            <a:r>
              <a:rPr lang="zh-CN" altLang="en-US" sz="2000" dirty="0">
                <a:solidFill>
                  <a:srgbClr val="262626"/>
                </a:solidFill>
                <a:latin typeface="华文宋体" pitchFamily="2" charset="-122"/>
                <a:ea typeface="华文宋体" pitchFamily="2" charset="-122"/>
                <a:sym typeface="方正姚体" pitchFamily="2" charset="-122"/>
              </a:rPr>
              <a:t>步骤</a:t>
            </a:r>
            <a:r>
              <a:rPr lang="en-US" altLang="zh-CN" sz="2000" dirty="0">
                <a:solidFill>
                  <a:srgbClr val="262626"/>
                </a:solidFill>
                <a:latin typeface="华文宋体" pitchFamily="2" charset="-122"/>
                <a:ea typeface="华文宋体" pitchFamily="2" charset="-122"/>
                <a:sym typeface="方正姚体" pitchFamily="2" charset="-122"/>
              </a:rPr>
              <a:t>1</a:t>
            </a:r>
            <a:r>
              <a:rPr lang="zh-CN" altLang="en-US" sz="2000" dirty="0">
                <a:solidFill>
                  <a:srgbClr val="262626"/>
                </a:solidFill>
                <a:latin typeface="华文宋体" pitchFamily="2" charset="-122"/>
                <a:ea typeface="华文宋体" pitchFamily="2" charset="-122"/>
                <a:sym typeface="方正姚体" pitchFamily="2" charset="-122"/>
              </a:rPr>
              <a:t>：</a:t>
            </a:r>
            <a:endParaRPr lang="en-US" altLang="zh-CN" sz="2000" dirty="0">
              <a:solidFill>
                <a:srgbClr val="262626"/>
              </a:solidFill>
              <a:latin typeface="华文宋体" pitchFamily="2" charset="-122"/>
              <a:ea typeface="华文宋体" pitchFamily="2" charset="-122"/>
              <a:sym typeface="方正姚体" pitchFamily="2" charset="-122"/>
            </a:endParaRPr>
          </a:p>
          <a:p>
            <a:endParaRPr lang="en-US" altLang="zh-CN" sz="2000" dirty="0">
              <a:solidFill>
                <a:srgbClr val="262626"/>
              </a:solidFill>
              <a:latin typeface="华文宋体" pitchFamily="2" charset="-122"/>
              <a:ea typeface="华文宋体" pitchFamily="2" charset="-122"/>
              <a:sym typeface="方正姚体" pitchFamily="2" charset="-122"/>
            </a:endParaRPr>
          </a:p>
          <a:p>
            <a:r>
              <a:rPr lang="en-US" altLang="zh-CN" sz="2000" dirty="0">
                <a:solidFill>
                  <a:srgbClr val="262626"/>
                </a:solidFill>
                <a:latin typeface="华文宋体" pitchFamily="2" charset="-122"/>
                <a:ea typeface="华文宋体" pitchFamily="2" charset="-122"/>
                <a:sym typeface="方正姚体" pitchFamily="2" charset="-122"/>
              </a:rPr>
              <a:t>Map:</a:t>
            </a:r>
            <a:r>
              <a:rPr lang="zh-CN" altLang="en-US" sz="2000" dirty="0">
                <a:solidFill>
                  <a:srgbClr val="262626"/>
                </a:solidFill>
                <a:latin typeface="华文宋体" pitchFamily="2" charset="-122"/>
                <a:ea typeface="华文宋体" pitchFamily="2" charset="-122"/>
                <a:sym typeface="方正姚体" pitchFamily="2" charset="-122"/>
              </a:rPr>
              <a:t>与</a:t>
            </a:r>
            <a:r>
              <a:rPr lang="en-US" altLang="zh-CN" sz="2000" dirty="0">
                <a:solidFill>
                  <a:srgbClr val="262626"/>
                </a:solidFill>
                <a:latin typeface="华文宋体" pitchFamily="2" charset="-122"/>
                <a:ea typeface="华文宋体" pitchFamily="2" charset="-122"/>
                <a:sym typeface="方正姚体" pitchFamily="2" charset="-122"/>
              </a:rPr>
              <a:t>1_1</a:t>
            </a:r>
            <a:r>
              <a:rPr lang="zh-CN" altLang="en-US" sz="2000" dirty="0">
                <a:solidFill>
                  <a:srgbClr val="262626"/>
                </a:solidFill>
                <a:latin typeface="华文宋体" pitchFamily="2" charset="-122"/>
                <a:ea typeface="华文宋体" pitchFamily="2" charset="-122"/>
                <a:sym typeface="方正姚体" pitchFamily="2" charset="-122"/>
              </a:rPr>
              <a:t>中的</a:t>
            </a:r>
            <a:r>
              <a:rPr lang="en-US" altLang="zh-CN" sz="2000" dirty="0">
                <a:solidFill>
                  <a:srgbClr val="262626"/>
                </a:solidFill>
                <a:latin typeface="华文宋体" pitchFamily="2" charset="-122"/>
                <a:ea typeface="华文宋体" pitchFamily="2" charset="-122"/>
                <a:sym typeface="方正姚体" pitchFamily="2" charset="-122"/>
              </a:rPr>
              <a:t>Map</a:t>
            </a:r>
            <a:r>
              <a:rPr lang="zh-CN" altLang="en-US" sz="2000" dirty="0">
                <a:solidFill>
                  <a:srgbClr val="262626"/>
                </a:solidFill>
                <a:latin typeface="华文宋体" pitchFamily="2" charset="-122"/>
                <a:ea typeface="华文宋体" pitchFamily="2" charset="-122"/>
                <a:sym typeface="方正姚体" pitchFamily="2" charset="-122"/>
              </a:rPr>
              <a:t>基本相同，只是不使用停词表进行过滤。</a:t>
            </a:r>
          </a:p>
          <a:p>
            <a:endParaRPr lang="zh-CN" altLang="en-US" sz="2000" dirty="0">
              <a:solidFill>
                <a:srgbClr val="262626"/>
              </a:solidFill>
              <a:latin typeface="华文宋体" pitchFamily="2" charset="-122"/>
              <a:ea typeface="华文宋体" pitchFamily="2" charset="-122"/>
              <a:sym typeface="方正姚体" pitchFamily="2" charset="-122"/>
            </a:endParaRPr>
          </a:p>
          <a:p>
            <a:r>
              <a:rPr lang="en-US" altLang="zh-CN" sz="2000" dirty="0">
                <a:solidFill>
                  <a:srgbClr val="262626"/>
                </a:solidFill>
                <a:latin typeface="华文宋体" pitchFamily="2" charset="-122"/>
                <a:ea typeface="华文宋体" pitchFamily="2" charset="-122"/>
                <a:sym typeface="方正姚体" pitchFamily="2" charset="-122"/>
              </a:rPr>
              <a:t>Combiner:</a:t>
            </a:r>
            <a:r>
              <a:rPr lang="zh-CN" altLang="en-US" sz="2000" dirty="0">
                <a:solidFill>
                  <a:srgbClr val="262626"/>
                </a:solidFill>
                <a:latin typeface="华文宋体" pitchFamily="2" charset="-122"/>
                <a:ea typeface="华文宋体" pitchFamily="2" charset="-122"/>
                <a:sym typeface="方正姚体" pitchFamily="2" charset="-122"/>
              </a:rPr>
              <a:t>将</a:t>
            </a:r>
            <a:r>
              <a:rPr lang="en-US" altLang="zh-CN" sz="2000" dirty="0">
                <a:solidFill>
                  <a:srgbClr val="262626"/>
                </a:solidFill>
                <a:latin typeface="华文宋体" pitchFamily="2" charset="-122"/>
                <a:ea typeface="华文宋体" pitchFamily="2" charset="-122"/>
                <a:sym typeface="方正姚体" pitchFamily="2" charset="-122"/>
              </a:rPr>
              <a:t>Map</a:t>
            </a:r>
            <a:r>
              <a:rPr lang="zh-CN" altLang="en-US" sz="2000" dirty="0">
                <a:solidFill>
                  <a:srgbClr val="262626"/>
                </a:solidFill>
                <a:latin typeface="华文宋体" pitchFamily="2" charset="-122"/>
                <a:ea typeface="华文宋体" pitchFamily="2" charset="-122"/>
                <a:sym typeface="方正姚体" pitchFamily="2" charset="-122"/>
              </a:rPr>
              <a:t>中得到的类名和文件名作为</a:t>
            </a:r>
            <a:r>
              <a:rPr lang="en-US" altLang="zh-CN" sz="2000" dirty="0">
                <a:solidFill>
                  <a:srgbClr val="262626"/>
                </a:solidFill>
                <a:latin typeface="华文宋体" pitchFamily="2" charset="-122"/>
                <a:ea typeface="华文宋体" pitchFamily="2" charset="-122"/>
                <a:sym typeface="方正姚体" pitchFamily="2" charset="-122"/>
              </a:rPr>
              <a:t>key</a:t>
            </a:r>
            <a:r>
              <a:rPr lang="zh-CN" altLang="en-US" sz="2000" dirty="0">
                <a:solidFill>
                  <a:srgbClr val="262626"/>
                </a:solidFill>
                <a:latin typeface="华文宋体" pitchFamily="2" charset="-122"/>
                <a:ea typeface="华文宋体" pitchFamily="2" charset="-122"/>
                <a:sym typeface="方正姚体" pitchFamily="2" charset="-122"/>
              </a:rPr>
              <a:t>，单词和单词的出现次数作为</a:t>
            </a:r>
            <a:r>
              <a:rPr lang="en-US" altLang="zh-CN" sz="2000" dirty="0">
                <a:solidFill>
                  <a:srgbClr val="262626"/>
                </a:solidFill>
                <a:latin typeface="华文宋体" pitchFamily="2" charset="-122"/>
                <a:ea typeface="华文宋体" pitchFamily="2" charset="-122"/>
                <a:sym typeface="方正姚体" pitchFamily="2" charset="-122"/>
              </a:rPr>
              <a:t>`value`</a:t>
            </a:r>
            <a:r>
              <a:rPr lang="zh-CN" altLang="en-US" sz="2000" dirty="0">
                <a:solidFill>
                  <a:srgbClr val="262626"/>
                </a:solidFill>
                <a:latin typeface="华文宋体" pitchFamily="2" charset="-122"/>
                <a:ea typeface="华文宋体" pitchFamily="2" charset="-122"/>
                <a:sym typeface="方正姚体" pitchFamily="2" charset="-122"/>
              </a:rPr>
              <a:t>输出。</a:t>
            </a:r>
          </a:p>
          <a:p>
            <a:endParaRPr lang="zh-CN" altLang="en-US" sz="2000" dirty="0">
              <a:solidFill>
                <a:srgbClr val="262626"/>
              </a:solidFill>
              <a:latin typeface="华文宋体" pitchFamily="2" charset="-122"/>
              <a:ea typeface="华文宋体" pitchFamily="2" charset="-122"/>
              <a:sym typeface="方正姚体" pitchFamily="2" charset="-122"/>
            </a:endParaRPr>
          </a:p>
          <a:p>
            <a:r>
              <a:rPr lang="en-US" altLang="zh-CN" sz="2000" dirty="0">
                <a:solidFill>
                  <a:srgbClr val="262626"/>
                </a:solidFill>
                <a:latin typeface="华文宋体" pitchFamily="2" charset="-122"/>
                <a:ea typeface="华文宋体" pitchFamily="2" charset="-122"/>
                <a:sym typeface="方正姚体" pitchFamily="2" charset="-122"/>
              </a:rPr>
              <a:t>Reduce:</a:t>
            </a:r>
            <a:r>
              <a:rPr lang="zh-CN" altLang="en-US" sz="2000" dirty="0">
                <a:solidFill>
                  <a:srgbClr val="262626"/>
                </a:solidFill>
                <a:latin typeface="华文宋体" pitchFamily="2" charset="-122"/>
                <a:ea typeface="华文宋体" pitchFamily="2" charset="-122"/>
                <a:sym typeface="方正姚体" pitchFamily="2" charset="-122"/>
              </a:rPr>
              <a:t>将一个上一步</a:t>
            </a:r>
            <a:r>
              <a:rPr lang="en-US" altLang="zh-CN" sz="2000" dirty="0">
                <a:solidFill>
                  <a:srgbClr val="262626"/>
                </a:solidFill>
                <a:latin typeface="华文宋体" pitchFamily="2" charset="-122"/>
                <a:ea typeface="华文宋体" pitchFamily="2" charset="-122"/>
                <a:sym typeface="方正姚体" pitchFamily="2" charset="-122"/>
              </a:rPr>
              <a:t>value</a:t>
            </a:r>
            <a:r>
              <a:rPr lang="zh-CN" altLang="en-US" sz="2000" dirty="0">
                <a:solidFill>
                  <a:srgbClr val="262626"/>
                </a:solidFill>
                <a:latin typeface="华文宋体" pitchFamily="2" charset="-122"/>
                <a:ea typeface="华文宋体" pitchFamily="2" charset="-122"/>
                <a:sym typeface="方正姚体" pitchFamily="2" charset="-122"/>
              </a:rPr>
              <a:t>中的所有出现次数相加，得到一个文件中所有单词的数量，进而得到一个文件中所有单词的词频。输出类名，文件名，单词和词频。</a:t>
            </a:r>
            <a:endParaRPr lang="en-US" altLang="zh-CN" sz="2000" dirty="0">
              <a:solidFill>
                <a:srgbClr val="262626"/>
              </a:solidFill>
              <a:latin typeface="华文宋体" pitchFamily="2" charset="-122"/>
              <a:ea typeface="华文宋体" pitchFamily="2" charset="-122"/>
              <a:sym typeface="方正姚体" pitchFamily="2" charset="-122"/>
            </a:endParaRPr>
          </a:p>
        </p:txBody>
      </p:sp>
      <p:sp>
        <p:nvSpPr>
          <p:cNvPr id="4" name="文本框 3">
            <a:extLst>
              <a:ext uri="{FF2B5EF4-FFF2-40B4-BE49-F238E27FC236}">
                <a16:creationId xmlns:a16="http://schemas.microsoft.com/office/drawing/2014/main" id="{8F17C086-8CBE-4A49-8C86-8D587AA59FE1}"/>
              </a:ext>
            </a:extLst>
          </p:cNvPr>
          <p:cNvSpPr txBox="1"/>
          <p:nvPr/>
        </p:nvSpPr>
        <p:spPr>
          <a:xfrm>
            <a:off x="376872" y="4044460"/>
            <a:ext cx="11547088" cy="2246769"/>
          </a:xfrm>
          <a:prstGeom prst="rect">
            <a:avLst/>
          </a:prstGeom>
          <a:solidFill>
            <a:srgbClr val="2F2637"/>
          </a:solidFill>
        </p:spPr>
        <p:txBody>
          <a:bodyPr wrap="square" rtlCol="0">
            <a:spAutoFit/>
          </a:bodyPr>
          <a:lstStyle/>
          <a:p>
            <a:pPr lvl="0"/>
            <a:r>
              <a:rPr lang="zh-CN" altLang="en-US" sz="2000" dirty="0">
                <a:solidFill>
                  <a:schemeClr val="bg1"/>
                </a:solidFill>
                <a:latin typeface="华文宋体" pitchFamily="2" charset="-122"/>
                <a:ea typeface="华文宋体" pitchFamily="2" charset="-122"/>
                <a:sym typeface="方正姚体" pitchFamily="2" charset="-122"/>
              </a:rPr>
              <a:t>步骤</a:t>
            </a:r>
            <a:r>
              <a:rPr lang="en-US" altLang="zh-CN" sz="2000" dirty="0">
                <a:solidFill>
                  <a:schemeClr val="bg1"/>
                </a:solidFill>
                <a:latin typeface="华文宋体" pitchFamily="2" charset="-122"/>
                <a:ea typeface="华文宋体" pitchFamily="2" charset="-122"/>
                <a:sym typeface="方正姚体" pitchFamily="2" charset="-122"/>
              </a:rPr>
              <a:t>2</a:t>
            </a:r>
            <a:r>
              <a:rPr lang="zh-CN" altLang="en-US" sz="2000" dirty="0">
                <a:solidFill>
                  <a:schemeClr val="bg1"/>
                </a:solidFill>
                <a:latin typeface="华文宋体" pitchFamily="2" charset="-122"/>
                <a:ea typeface="华文宋体" pitchFamily="2" charset="-122"/>
                <a:sym typeface="方正姚体" pitchFamily="2" charset="-122"/>
              </a:rPr>
              <a:t>：</a:t>
            </a:r>
            <a:endParaRPr lang="en-US" altLang="zh-CN" sz="2000" dirty="0">
              <a:solidFill>
                <a:schemeClr val="bg1"/>
              </a:solidFill>
              <a:latin typeface="华文宋体" pitchFamily="2" charset="-122"/>
              <a:ea typeface="华文宋体" pitchFamily="2" charset="-122"/>
              <a:sym typeface="方正姚体" pitchFamily="2" charset="-122"/>
            </a:endParaRPr>
          </a:p>
          <a:p>
            <a:pPr lvl="0"/>
            <a:endParaRPr lang="en-US" altLang="zh-CN" sz="2000" dirty="0">
              <a:solidFill>
                <a:schemeClr val="bg1"/>
              </a:solidFill>
              <a:latin typeface="华文宋体" pitchFamily="2" charset="-122"/>
              <a:ea typeface="华文宋体" pitchFamily="2" charset="-122"/>
              <a:sym typeface="方正姚体" pitchFamily="2" charset="-122"/>
            </a:endParaRPr>
          </a:p>
          <a:p>
            <a:pPr lvl="0"/>
            <a:r>
              <a:rPr lang="en-US" altLang="zh-CN" sz="2000" dirty="0">
                <a:solidFill>
                  <a:schemeClr val="bg1"/>
                </a:solidFill>
                <a:latin typeface="华文宋体" pitchFamily="2" charset="-122"/>
                <a:ea typeface="华文宋体" pitchFamily="2" charset="-122"/>
                <a:sym typeface="方正姚体" pitchFamily="2" charset="-122"/>
              </a:rPr>
              <a:t>Map:</a:t>
            </a:r>
            <a:r>
              <a:rPr lang="zh-CN" altLang="en-US" sz="2000" dirty="0">
                <a:solidFill>
                  <a:schemeClr val="bg1"/>
                </a:solidFill>
                <a:latin typeface="华文宋体" pitchFamily="2" charset="-122"/>
                <a:ea typeface="华文宋体" pitchFamily="2" charset="-122"/>
                <a:sym typeface="方正姚体" pitchFamily="2" charset="-122"/>
              </a:rPr>
              <a:t>从</a:t>
            </a:r>
            <a:r>
              <a:rPr lang="en-US" altLang="zh-CN" sz="2000" dirty="0">
                <a:solidFill>
                  <a:schemeClr val="bg1"/>
                </a:solidFill>
                <a:latin typeface="华文宋体" pitchFamily="2" charset="-122"/>
                <a:ea typeface="华文宋体" pitchFamily="2" charset="-122"/>
                <a:sym typeface="方正姚体" pitchFamily="2" charset="-122"/>
              </a:rPr>
              <a:t>1_1</a:t>
            </a:r>
            <a:r>
              <a:rPr lang="zh-CN" altLang="en-US" sz="2000" dirty="0">
                <a:solidFill>
                  <a:schemeClr val="bg1"/>
                </a:solidFill>
                <a:latin typeface="华文宋体" pitchFamily="2" charset="-122"/>
                <a:ea typeface="华文宋体" pitchFamily="2" charset="-122"/>
                <a:sym typeface="方正姚体" pitchFamily="2" charset="-122"/>
              </a:rPr>
              <a:t>的结果（单词和每个类中出现过该单词的文档数量）中算出每个类中每个文档中每个关键词的</a:t>
            </a:r>
            <a:r>
              <a:rPr lang="en-US" altLang="zh-CN" sz="2000" dirty="0">
                <a:solidFill>
                  <a:schemeClr val="bg1"/>
                </a:solidFill>
                <a:latin typeface="华文宋体" pitchFamily="2" charset="-122"/>
                <a:ea typeface="华文宋体" pitchFamily="2" charset="-122"/>
                <a:sym typeface="方正姚体" pitchFamily="2" charset="-122"/>
              </a:rPr>
              <a:t>TF-IDF</a:t>
            </a:r>
            <a:r>
              <a:rPr lang="zh-CN" altLang="en-US" sz="2000" dirty="0">
                <a:solidFill>
                  <a:schemeClr val="bg1"/>
                </a:solidFill>
                <a:latin typeface="华文宋体" pitchFamily="2" charset="-122"/>
                <a:ea typeface="华文宋体" pitchFamily="2" charset="-122"/>
                <a:sym typeface="方正姚体" pitchFamily="2" charset="-122"/>
              </a:rPr>
              <a:t>。</a:t>
            </a:r>
          </a:p>
          <a:p>
            <a:pPr lvl="0"/>
            <a:endParaRPr lang="zh-CN" altLang="en-US" sz="2000" dirty="0">
              <a:solidFill>
                <a:schemeClr val="bg1"/>
              </a:solidFill>
              <a:latin typeface="华文宋体" pitchFamily="2" charset="-122"/>
              <a:ea typeface="华文宋体" pitchFamily="2" charset="-122"/>
              <a:sym typeface="方正姚体" pitchFamily="2" charset="-122"/>
            </a:endParaRPr>
          </a:p>
          <a:p>
            <a:pPr lvl="0"/>
            <a:r>
              <a:rPr lang="en-US" altLang="zh-CN" sz="2000" dirty="0">
                <a:solidFill>
                  <a:schemeClr val="bg1"/>
                </a:solidFill>
                <a:latin typeface="华文宋体" pitchFamily="2" charset="-122"/>
                <a:ea typeface="华文宋体" pitchFamily="2" charset="-122"/>
                <a:sym typeface="方正姚体" pitchFamily="2" charset="-122"/>
              </a:rPr>
              <a:t>Reduce:</a:t>
            </a:r>
            <a:r>
              <a:rPr lang="zh-CN" altLang="en-US" sz="2000" dirty="0">
                <a:solidFill>
                  <a:schemeClr val="bg1"/>
                </a:solidFill>
                <a:latin typeface="华文宋体" pitchFamily="2" charset="-122"/>
                <a:ea typeface="华文宋体" pitchFamily="2" charset="-122"/>
                <a:sym typeface="方正姚体" pitchFamily="2" charset="-122"/>
              </a:rPr>
              <a:t>对于每个文档生成一个特征向量。其中，所有特征词的</a:t>
            </a:r>
            <a:r>
              <a:rPr lang="en-US" altLang="zh-CN" sz="2000" dirty="0">
                <a:solidFill>
                  <a:schemeClr val="bg1"/>
                </a:solidFill>
                <a:latin typeface="华文宋体" pitchFamily="2" charset="-122"/>
                <a:ea typeface="华文宋体" pitchFamily="2" charset="-122"/>
                <a:sym typeface="方正姚体" pitchFamily="2" charset="-122"/>
              </a:rPr>
              <a:t>TF-IDF</a:t>
            </a:r>
            <a:r>
              <a:rPr lang="zh-CN" altLang="en-US" sz="2000" dirty="0">
                <a:solidFill>
                  <a:schemeClr val="bg1"/>
                </a:solidFill>
                <a:latin typeface="华文宋体" pitchFamily="2" charset="-122"/>
                <a:ea typeface="华文宋体" pitchFamily="2" charset="-122"/>
                <a:sym typeface="方正姚体" pitchFamily="2" charset="-122"/>
              </a:rPr>
              <a:t>值被做了归一化，也就是每个特征向量的分量和为</a:t>
            </a:r>
            <a:r>
              <a:rPr lang="en-US" altLang="zh-CN" sz="2000" dirty="0">
                <a:solidFill>
                  <a:schemeClr val="bg1"/>
                </a:solidFill>
                <a:latin typeface="华文宋体" pitchFamily="2" charset="-122"/>
                <a:ea typeface="华文宋体" pitchFamily="2" charset="-122"/>
                <a:sym typeface="方正姚体" pitchFamily="2" charset="-122"/>
              </a:rPr>
              <a:t>1</a:t>
            </a:r>
            <a:r>
              <a:rPr lang="zh-CN" altLang="en-US" sz="2000" dirty="0">
                <a:solidFill>
                  <a:schemeClr val="bg1"/>
                </a:solidFill>
                <a:latin typeface="华文宋体" pitchFamily="2" charset="-122"/>
                <a:ea typeface="华文宋体" pitchFamily="2" charset="-122"/>
                <a:sym typeface="方正姚体" pitchFamily="2" charset="-122"/>
              </a:rPr>
              <a:t>。</a:t>
            </a:r>
            <a:endParaRPr lang="zh-CN" altLang="en-US" sz="2000" dirty="0">
              <a:solidFill>
                <a:schemeClr val="bg1"/>
              </a:solidFill>
              <a:latin typeface="华文宋体" pitchFamily="2" charset="-122"/>
              <a:ea typeface="华文宋体" pitchFamily="2" charset="-122"/>
              <a:sym typeface="华文宋体" pitchFamily="2" charset="-122"/>
            </a:endParaRPr>
          </a:p>
        </p:txBody>
      </p:sp>
    </p:spTree>
    <p:custDataLst>
      <p:tags r:id="rId1"/>
    </p:custDataLst>
    <p:extLst>
      <p:ext uri="{BB962C8B-B14F-4D97-AF65-F5344CB8AC3E}">
        <p14:creationId xmlns:p14="http://schemas.microsoft.com/office/powerpoint/2010/main" val="3050474772"/>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232"/>
                                        </p:tgtEl>
                                        <p:attrNameLst>
                                          <p:attrName>style.visibility</p:attrName>
                                        </p:attrNameLst>
                                      </p:cBhvr>
                                      <p:to>
                                        <p:strVal val="visible"/>
                                      </p:to>
                                    </p:set>
                                    <p:animEffect transition="in" filter="wipe(down)">
                                      <p:cBhvr>
                                        <p:cTn id="7" dur="500"/>
                                        <p:tgtEl>
                                          <p:spTgt spid="92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6146"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47"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48"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6149"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6150" name="文本框 12"/>
          <p:cNvSpPr>
            <a:spLocks noChangeArrowheads="1"/>
          </p:cNvSpPr>
          <p:nvPr/>
        </p:nvSpPr>
        <p:spPr bwMode="auto">
          <a:xfrm>
            <a:off x="5174961" y="270461"/>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文本分类</a:t>
            </a:r>
            <a:endParaRPr lang="en-US" altLang="zh-CN" sz="2000" dirty="0">
              <a:solidFill>
                <a:srgbClr val="262626"/>
              </a:solidFill>
              <a:latin typeface="华文宋体" pitchFamily="2" charset="-122"/>
              <a:ea typeface="华文宋体" pitchFamily="2" charset="-122"/>
              <a:sym typeface="华文宋体" pitchFamily="2" charset="-122"/>
            </a:endParaRPr>
          </a:p>
        </p:txBody>
      </p:sp>
      <p:grpSp>
        <p:nvGrpSpPr>
          <p:cNvPr id="6151" name="组合 1"/>
          <p:cNvGrpSpPr/>
          <p:nvPr/>
        </p:nvGrpSpPr>
        <p:grpSpPr bwMode="auto">
          <a:xfrm>
            <a:off x="5367338" y="1000125"/>
            <a:ext cx="1468437" cy="307975"/>
            <a:chOff x="0" y="0"/>
            <a:chExt cx="1541192" cy="321992"/>
          </a:xfrm>
        </p:grpSpPr>
        <p:sp>
          <p:nvSpPr>
            <p:cNvPr id="6172"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73"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74"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75"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6152" name="任意多边形 11"/>
          <p:cNvSpPr>
            <a:spLocks noChangeArrowheads="1"/>
          </p:cNvSpPr>
          <p:nvPr/>
        </p:nvSpPr>
        <p:spPr bwMode="auto">
          <a:xfrm>
            <a:off x="177476" y="2743994"/>
            <a:ext cx="2243138" cy="1698625"/>
          </a:xfrm>
          <a:custGeom>
            <a:avLst/>
            <a:gdLst>
              <a:gd name="T0" fmla="*/ 2243138 w 1552486"/>
              <a:gd name="T1" fmla="*/ 1698625 h 1174802"/>
              <a:gd name="T2" fmla="*/ 2243138 w 1552486"/>
              <a:gd name="T3" fmla="*/ 792502 h 1174802"/>
              <a:gd name="T4" fmla="*/ 2094968 w 1552486"/>
              <a:gd name="T5" fmla="*/ 792502 h 1174802"/>
              <a:gd name="T6" fmla="*/ 2094968 w 1552486"/>
              <a:gd name="T7" fmla="*/ 854283 h 1174802"/>
              <a:gd name="T8" fmla="*/ 1465244 w 1552486"/>
              <a:gd name="T9" fmla="*/ 224117 h 1174802"/>
              <a:gd name="T10" fmla="*/ 0 w 1552486"/>
              <a:gd name="T11" fmla="*/ 401222 h 1174802"/>
              <a:gd name="T12" fmla="*/ 436281 w 1552486"/>
              <a:gd name="T13" fmla="*/ 582448 h 1174802"/>
              <a:gd name="T14" fmla="*/ 1411738 w 1552486"/>
              <a:gd name="T15" fmla="*/ 1546232 h 1174802"/>
              <a:gd name="T16" fmla="*/ 1341767 w 1552486"/>
              <a:gd name="T17" fmla="*/ 1546232 h 1174802"/>
              <a:gd name="T18" fmla="*/ 1341767 w 1552486"/>
              <a:gd name="T19" fmla="*/ 1698625 h 1174802"/>
              <a:gd name="T20" fmla="*/ 2243138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D0EAEB"/>
          </a:solidFill>
          <a:ln w="12700" cap="flat" cmpd="sng">
            <a:solidFill>
              <a:srgbClr val="2F2637">
                <a:alpha val="50195"/>
              </a:srgbClr>
            </a:solidFill>
            <a:miter lim="800000"/>
          </a:ln>
        </p:spPr>
        <p:txBody>
          <a:bodyPr anchor="ctr"/>
          <a:lstStyle/>
          <a:p>
            <a:endParaRPr lang="zh-CN" altLang="en-US"/>
          </a:p>
        </p:txBody>
      </p:sp>
      <p:sp>
        <p:nvSpPr>
          <p:cNvPr id="6153" name="任意多边形 14"/>
          <p:cNvSpPr>
            <a:spLocks noChangeArrowheads="1"/>
          </p:cNvSpPr>
          <p:nvPr/>
        </p:nvSpPr>
        <p:spPr bwMode="auto">
          <a:xfrm flipV="1">
            <a:off x="1561306" y="3907935"/>
            <a:ext cx="2243137" cy="1698625"/>
          </a:xfrm>
          <a:custGeom>
            <a:avLst/>
            <a:gdLst>
              <a:gd name="T0" fmla="*/ 2243137 w 1552486"/>
              <a:gd name="T1" fmla="*/ 1698625 h 1174802"/>
              <a:gd name="T2" fmla="*/ 2243137 w 1552486"/>
              <a:gd name="T3" fmla="*/ 792502 h 1174802"/>
              <a:gd name="T4" fmla="*/ 2094967 w 1552486"/>
              <a:gd name="T5" fmla="*/ 792502 h 1174802"/>
              <a:gd name="T6" fmla="*/ 2094967 w 1552486"/>
              <a:gd name="T7" fmla="*/ 854283 h 1174802"/>
              <a:gd name="T8" fmla="*/ 1465243 w 1552486"/>
              <a:gd name="T9" fmla="*/ 224117 h 1174802"/>
              <a:gd name="T10" fmla="*/ 0 w 1552486"/>
              <a:gd name="T11" fmla="*/ 401222 h 1174802"/>
              <a:gd name="T12" fmla="*/ 436281 w 1552486"/>
              <a:gd name="T13" fmla="*/ 582448 h 1174802"/>
              <a:gd name="T14" fmla="*/ 1411737 w 1552486"/>
              <a:gd name="T15" fmla="*/ 1546232 h 1174802"/>
              <a:gd name="T16" fmla="*/ 1341766 w 1552486"/>
              <a:gd name="T17" fmla="*/ 1546232 h 1174802"/>
              <a:gd name="T18" fmla="*/ 1341766 w 1552486"/>
              <a:gd name="T19" fmla="*/ 1698625 h 1174802"/>
              <a:gd name="T20" fmla="*/ 2243137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4" name="任意多边形 18"/>
          <p:cNvSpPr>
            <a:spLocks noChangeArrowheads="1"/>
          </p:cNvSpPr>
          <p:nvPr/>
        </p:nvSpPr>
        <p:spPr bwMode="auto">
          <a:xfrm>
            <a:off x="4561646" y="3110746"/>
            <a:ext cx="2243137" cy="1698625"/>
          </a:xfrm>
          <a:custGeom>
            <a:avLst/>
            <a:gdLst>
              <a:gd name="T0" fmla="*/ 2243137 w 1552486"/>
              <a:gd name="T1" fmla="*/ 1698625 h 1174802"/>
              <a:gd name="T2" fmla="*/ 2243137 w 1552486"/>
              <a:gd name="T3" fmla="*/ 792502 h 1174802"/>
              <a:gd name="T4" fmla="*/ 2094967 w 1552486"/>
              <a:gd name="T5" fmla="*/ 792502 h 1174802"/>
              <a:gd name="T6" fmla="*/ 2094967 w 1552486"/>
              <a:gd name="T7" fmla="*/ 854283 h 1174802"/>
              <a:gd name="T8" fmla="*/ 1465243 w 1552486"/>
              <a:gd name="T9" fmla="*/ 224117 h 1174802"/>
              <a:gd name="T10" fmla="*/ 0 w 1552486"/>
              <a:gd name="T11" fmla="*/ 401222 h 1174802"/>
              <a:gd name="T12" fmla="*/ 436281 w 1552486"/>
              <a:gd name="T13" fmla="*/ 582448 h 1174802"/>
              <a:gd name="T14" fmla="*/ 1411737 w 1552486"/>
              <a:gd name="T15" fmla="*/ 1546232 h 1174802"/>
              <a:gd name="T16" fmla="*/ 1341766 w 1552486"/>
              <a:gd name="T17" fmla="*/ 1546232 h 1174802"/>
              <a:gd name="T18" fmla="*/ 1341766 w 1552486"/>
              <a:gd name="T19" fmla="*/ 1698625 h 1174802"/>
              <a:gd name="T20" fmla="*/ 2243137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D0EAEB"/>
          </a:solidFill>
          <a:ln w="12700" cap="flat" cmpd="sng">
            <a:solidFill>
              <a:srgbClr val="2F2637">
                <a:alpha val="50195"/>
              </a:srgbClr>
            </a:solidFill>
            <a:miter lim="800000"/>
          </a:ln>
        </p:spPr>
        <p:txBody>
          <a:bodyPr anchor="ctr"/>
          <a:lstStyle/>
          <a:p>
            <a:endParaRPr lang="zh-CN" altLang="en-US"/>
          </a:p>
        </p:txBody>
      </p:sp>
      <p:sp>
        <p:nvSpPr>
          <p:cNvPr id="6155" name="任意多边形 19"/>
          <p:cNvSpPr>
            <a:spLocks noChangeArrowheads="1"/>
          </p:cNvSpPr>
          <p:nvPr/>
        </p:nvSpPr>
        <p:spPr bwMode="auto">
          <a:xfrm flipV="1">
            <a:off x="6911678" y="3934192"/>
            <a:ext cx="2244725" cy="1698625"/>
          </a:xfrm>
          <a:custGeom>
            <a:avLst/>
            <a:gdLst>
              <a:gd name="T0" fmla="*/ 2244725 w 1552486"/>
              <a:gd name="T1" fmla="*/ 1698625 h 1174802"/>
              <a:gd name="T2" fmla="*/ 2244725 w 1552486"/>
              <a:gd name="T3" fmla="*/ 792502 h 1174802"/>
              <a:gd name="T4" fmla="*/ 2096450 w 1552486"/>
              <a:gd name="T5" fmla="*/ 792502 h 1174802"/>
              <a:gd name="T6" fmla="*/ 2096450 w 1552486"/>
              <a:gd name="T7" fmla="*/ 854283 h 1174802"/>
              <a:gd name="T8" fmla="*/ 1466281 w 1552486"/>
              <a:gd name="T9" fmla="*/ 224117 h 1174802"/>
              <a:gd name="T10" fmla="*/ 0 w 1552486"/>
              <a:gd name="T11" fmla="*/ 401222 h 1174802"/>
              <a:gd name="T12" fmla="*/ 436590 w 1552486"/>
              <a:gd name="T13" fmla="*/ 582448 h 1174802"/>
              <a:gd name="T14" fmla="*/ 1412736 w 1552486"/>
              <a:gd name="T15" fmla="*/ 1546232 h 1174802"/>
              <a:gd name="T16" fmla="*/ 1342716 w 1552486"/>
              <a:gd name="T17" fmla="*/ 1546232 h 1174802"/>
              <a:gd name="T18" fmla="*/ 1342716 w 1552486"/>
              <a:gd name="T19" fmla="*/ 1698625 h 1174802"/>
              <a:gd name="T20" fmla="*/ 2244725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6" name="矩形 20"/>
          <p:cNvSpPr>
            <a:spLocks noChangeArrowheads="1"/>
          </p:cNvSpPr>
          <p:nvPr/>
        </p:nvSpPr>
        <p:spPr bwMode="auto">
          <a:xfrm>
            <a:off x="1766682" y="3782745"/>
            <a:ext cx="5699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262626"/>
                </a:solidFill>
                <a:latin typeface="华文宋体" pitchFamily="2" charset="-122"/>
                <a:ea typeface="华文宋体" pitchFamily="2" charset="-122"/>
                <a:sym typeface="华文宋体" pitchFamily="2" charset="-122"/>
              </a:rPr>
              <a:t>01</a:t>
            </a:r>
            <a:endParaRPr lang="zh-CN" altLang="en-US" sz="3200" b="1" dirty="0">
              <a:solidFill>
                <a:srgbClr val="262626"/>
              </a:solidFill>
              <a:latin typeface="华文宋体" pitchFamily="2" charset="-122"/>
              <a:ea typeface="华文宋体" pitchFamily="2" charset="-122"/>
              <a:sym typeface="华文宋体" pitchFamily="2" charset="-122"/>
            </a:endParaRPr>
          </a:p>
        </p:txBody>
      </p:sp>
      <p:sp>
        <p:nvSpPr>
          <p:cNvPr id="6157" name="矩形 21"/>
          <p:cNvSpPr>
            <a:spLocks noChangeArrowheads="1"/>
          </p:cNvSpPr>
          <p:nvPr/>
        </p:nvSpPr>
        <p:spPr bwMode="auto">
          <a:xfrm>
            <a:off x="3197494" y="3912832"/>
            <a:ext cx="5699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FFFFFF"/>
                </a:solidFill>
                <a:latin typeface="华文宋体" pitchFamily="2" charset="-122"/>
                <a:ea typeface="华文宋体" pitchFamily="2" charset="-122"/>
                <a:sym typeface="华文宋体" pitchFamily="2" charset="-122"/>
              </a:rPr>
              <a:t>02</a:t>
            </a:r>
            <a:endParaRPr lang="zh-CN" altLang="en-US" sz="3200" b="1" dirty="0">
              <a:solidFill>
                <a:srgbClr val="FFFFFF"/>
              </a:solidFill>
              <a:latin typeface="华文宋体" pitchFamily="2" charset="-122"/>
              <a:ea typeface="华文宋体" pitchFamily="2" charset="-122"/>
              <a:sym typeface="华文宋体" pitchFamily="2" charset="-122"/>
            </a:endParaRPr>
          </a:p>
        </p:txBody>
      </p:sp>
      <p:sp>
        <p:nvSpPr>
          <p:cNvPr id="6158" name="矩形 22"/>
          <p:cNvSpPr>
            <a:spLocks noChangeArrowheads="1"/>
          </p:cNvSpPr>
          <p:nvPr/>
        </p:nvSpPr>
        <p:spPr bwMode="auto">
          <a:xfrm>
            <a:off x="6135624" y="4150519"/>
            <a:ext cx="5699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262626"/>
                </a:solidFill>
                <a:latin typeface="华文宋体" pitchFamily="2" charset="-122"/>
                <a:ea typeface="华文宋体" pitchFamily="2" charset="-122"/>
                <a:sym typeface="华文宋体" pitchFamily="2" charset="-122"/>
              </a:rPr>
              <a:t>03</a:t>
            </a:r>
            <a:endParaRPr lang="zh-CN" altLang="en-US" sz="3200" b="1" dirty="0">
              <a:solidFill>
                <a:srgbClr val="262626"/>
              </a:solidFill>
              <a:latin typeface="华文宋体" pitchFamily="2" charset="-122"/>
              <a:ea typeface="华文宋体" pitchFamily="2" charset="-122"/>
              <a:sym typeface="华文宋体" pitchFamily="2" charset="-122"/>
            </a:endParaRPr>
          </a:p>
        </p:txBody>
      </p:sp>
      <p:sp>
        <p:nvSpPr>
          <p:cNvPr id="6159" name="矩形 23"/>
          <p:cNvSpPr>
            <a:spLocks noChangeArrowheads="1"/>
          </p:cNvSpPr>
          <p:nvPr/>
        </p:nvSpPr>
        <p:spPr bwMode="auto">
          <a:xfrm>
            <a:off x="8559819" y="3997280"/>
            <a:ext cx="5699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FFFFFF"/>
                </a:solidFill>
                <a:latin typeface="华文宋体" pitchFamily="2" charset="-122"/>
                <a:ea typeface="华文宋体" pitchFamily="2" charset="-122"/>
                <a:sym typeface="华文宋体" pitchFamily="2" charset="-122"/>
              </a:rPr>
              <a:t>04</a:t>
            </a:r>
            <a:endParaRPr lang="zh-CN" altLang="en-US" sz="3200" b="1" dirty="0">
              <a:solidFill>
                <a:srgbClr val="FFFFFF"/>
              </a:solidFill>
              <a:latin typeface="华文宋体" pitchFamily="2" charset="-122"/>
              <a:ea typeface="华文宋体" pitchFamily="2" charset="-122"/>
              <a:sym typeface="华文宋体" pitchFamily="2" charset="-122"/>
            </a:endParaRPr>
          </a:p>
        </p:txBody>
      </p:sp>
      <p:sp>
        <p:nvSpPr>
          <p:cNvPr id="6160" name="矩形 24"/>
          <p:cNvSpPr>
            <a:spLocks noChangeArrowheads="1"/>
          </p:cNvSpPr>
          <p:nvPr/>
        </p:nvSpPr>
        <p:spPr bwMode="auto">
          <a:xfrm rot="2700000">
            <a:off x="999209" y="3296223"/>
            <a:ext cx="101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rgbClr val="262626"/>
                </a:solidFill>
                <a:latin typeface="华文宋体" pitchFamily="2" charset="-122"/>
                <a:ea typeface="华文宋体" pitchFamily="2" charset="-122"/>
                <a:sym typeface="华文宋体" pitchFamily="2" charset="-122"/>
              </a:rPr>
              <a:t>STEP</a:t>
            </a:r>
            <a:endParaRPr lang="zh-CN" altLang="en-US" sz="2800" dirty="0">
              <a:solidFill>
                <a:srgbClr val="262626"/>
              </a:solidFill>
              <a:latin typeface="华文宋体" pitchFamily="2" charset="-122"/>
              <a:ea typeface="华文宋体" pitchFamily="2" charset="-122"/>
              <a:sym typeface="华文宋体" pitchFamily="2" charset="-122"/>
            </a:endParaRPr>
          </a:p>
        </p:txBody>
      </p:sp>
      <p:sp>
        <p:nvSpPr>
          <p:cNvPr id="6161" name="矩形 25"/>
          <p:cNvSpPr>
            <a:spLocks noChangeArrowheads="1"/>
          </p:cNvSpPr>
          <p:nvPr/>
        </p:nvSpPr>
        <p:spPr bwMode="auto">
          <a:xfrm rot="2700000">
            <a:off x="5346147" y="3637047"/>
            <a:ext cx="10175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rgbClr val="262626"/>
                </a:solidFill>
                <a:latin typeface="华文宋体" pitchFamily="2" charset="-122"/>
                <a:ea typeface="华文宋体" pitchFamily="2" charset="-122"/>
                <a:sym typeface="华文宋体" pitchFamily="2" charset="-122"/>
              </a:rPr>
              <a:t>STEP</a:t>
            </a:r>
            <a:endParaRPr lang="zh-CN" altLang="en-US" sz="2800" dirty="0">
              <a:solidFill>
                <a:srgbClr val="262626"/>
              </a:solidFill>
              <a:latin typeface="华文宋体" pitchFamily="2" charset="-122"/>
              <a:ea typeface="华文宋体" pitchFamily="2" charset="-122"/>
              <a:sym typeface="华文宋体" pitchFamily="2" charset="-122"/>
            </a:endParaRPr>
          </a:p>
        </p:txBody>
      </p:sp>
      <p:sp>
        <p:nvSpPr>
          <p:cNvPr id="6162" name="矩形 26"/>
          <p:cNvSpPr>
            <a:spLocks noChangeArrowheads="1"/>
          </p:cNvSpPr>
          <p:nvPr/>
        </p:nvSpPr>
        <p:spPr bwMode="auto">
          <a:xfrm rot="-2700000">
            <a:off x="2456189" y="4451079"/>
            <a:ext cx="1017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rgbClr val="FFFFFF"/>
                </a:solidFill>
                <a:latin typeface="华文宋体" pitchFamily="2" charset="-122"/>
                <a:ea typeface="华文宋体" pitchFamily="2" charset="-122"/>
                <a:sym typeface="华文宋体" pitchFamily="2" charset="-122"/>
              </a:rPr>
              <a:t>STEP</a:t>
            </a:r>
            <a:endParaRPr lang="zh-CN" altLang="en-US" sz="2800" dirty="0">
              <a:solidFill>
                <a:srgbClr val="FFFFFF"/>
              </a:solidFill>
              <a:latin typeface="华文宋体" pitchFamily="2" charset="-122"/>
              <a:ea typeface="华文宋体" pitchFamily="2" charset="-122"/>
              <a:sym typeface="华文宋体" pitchFamily="2" charset="-122"/>
            </a:endParaRPr>
          </a:p>
        </p:txBody>
      </p:sp>
      <p:sp>
        <p:nvSpPr>
          <p:cNvPr id="6163" name="矩形 27"/>
          <p:cNvSpPr>
            <a:spLocks noChangeArrowheads="1"/>
          </p:cNvSpPr>
          <p:nvPr/>
        </p:nvSpPr>
        <p:spPr bwMode="auto">
          <a:xfrm rot="-2700000">
            <a:off x="7615298" y="4548227"/>
            <a:ext cx="1016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rgbClr val="FFFFFF"/>
                </a:solidFill>
                <a:latin typeface="华文宋体" pitchFamily="2" charset="-122"/>
                <a:ea typeface="华文宋体" pitchFamily="2" charset="-122"/>
                <a:sym typeface="华文宋体" pitchFamily="2" charset="-122"/>
              </a:rPr>
              <a:t>STEP</a:t>
            </a:r>
            <a:endParaRPr lang="zh-CN" altLang="en-US" sz="2800" dirty="0">
              <a:solidFill>
                <a:srgbClr val="FFFFFF"/>
              </a:solidFill>
              <a:latin typeface="华文宋体" pitchFamily="2" charset="-122"/>
              <a:ea typeface="华文宋体" pitchFamily="2" charset="-122"/>
              <a:sym typeface="华文宋体" pitchFamily="2" charset="-122"/>
            </a:endParaRPr>
          </a:p>
        </p:txBody>
      </p:sp>
      <p:sp>
        <p:nvSpPr>
          <p:cNvPr id="6164" name="Freeform 46"/>
          <p:cNvSpPr>
            <a:spLocks noEditPoints="1" noChangeArrowheads="1"/>
          </p:cNvSpPr>
          <p:nvPr/>
        </p:nvSpPr>
        <p:spPr bwMode="auto">
          <a:xfrm>
            <a:off x="775284" y="2906504"/>
            <a:ext cx="358775" cy="358775"/>
          </a:xfrm>
          <a:custGeom>
            <a:avLst/>
            <a:gdLst>
              <a:gd name="T0" fmla="*/ 179388 w 144"/>
              <a:gd name="T1" fmla="*/ 0 h 144"/>
              <a:gd name="T2" fmla="*/ 0 w 144"/>
              <a:gd name="T3" fmla="*/ 179388 h 144"/>
              <a:gd name="T4" fmla="*/ 179388 w 144"/>
              <a:gd name="T5" fmla="*/ 358775 h 144"/>
              <a:gd name="T6" fmla="*/ 358775 w 144"/>
              <a:gd name="T7" fmla="*/ 179388 h 144"/>
              <a:gd name="T8" fmla="*/ 179388 w 144"/>
              <a:gd name="T9" fmla="*/ 0 h 144"/>
              <a:gd name="T10" fmla="*/ 274064 w 144"/>
              <a:gd name="T11" fmla="*/ 226726 h 144"/>
              <a:gd name="T12" fmla="*/ 269081 w 144"/>
              <a:gd name="T13" fmla="*/ 231709 h 144"/>
              <a:gd name="T14" fmla="*/ 209285 w 144"/>
              <a:gd name="T15" fmla="*/ 231709 h 144"/>
              <a:gd name="T16" fmla="*/ 209285 w 144"/>
              <a:gd name="T17" fmla="*/ 249149 h 144"/>
              <a:gd name="T18" fmla="*/ 251641 w 144"/>
              <a:gd name="T19" fmla="*/ 249149 h 144"/>
              <a:gd name="T20" fmla="*/ 256624 w 144"/>
              <a:gd name="T21" fmla="*/ 254132 h 144"/>
              <a:gd name="T22" fmla="*/ 256624 w 144"/>
              <a:gd name="T23" fmla="*/ 269081 h 144"/>
              <a:gd name="T24" fmla="*/ 251641 w 144"/>
              <a:gd name="T25" fmla="*/ 274064 h 144"/>
              <a:gd name="T26" fmla="*/ 107134 w 144"/>
              <a:gd name="T27" fmla="*/ 274064 h 144"/>
              <a:gd name="T28" fmla="*/ 102151 w 144"/>
              <a:gd name="T29" fmla="*/ 269081 h 144"/>
              <a:gd name="T30" fmla="*/ 102151 w 144"/>
              <a:gd name="T31" fmla="*/ 254132 h 144"/>
              <a:gd name="T32" fmla="*/ 107134 w 144"/>
              <a:gd name="T33" fmla="*/ 249149 h 144"/>
              <a:gd name="T34" fmla="*/ 149490 w 144"/>
              <a:gd name="T35" fmla="*/ 249149 h 144"/>
              <a:gd name="T36" fmla="*/ 149490 w 144"/>
              <a:gd name="T37" fmla="*/ 231709 h 144"/>
              <a:gd name="T38" fmla="*/ 89694 w 144"/>
              <a:gd name="T39" fmla="*/ 231709 h 144"/>
              <a:gd name="T40" fmla="*/ 84711 w 144"/>
              <a:gd name="T41" fmla="*/ 226726 h 144"/>
              <a:gd name="T42" fmla="*/ 84711 w 144"/>
              <a:gd name="T43" fmla="*/ 92185 h 144"/>
              <a:gd name="T44" fmla="*/ 89694 w 144"/>
              <a:gd name="T45" fmla="*/ 87202 h 144"/>
              <a:gd name="T46" fmla="*/ 269081 w 144"/>
              <a:gd name="T47" fmla="*/ 87202 h 144"/>
              <a:gd name="T48" fmla="*/ 274064 w 144"/>
              <a:gd name="T49" fmla="*/ 92185 h 144"/>
              <a:gd name="T50" fmla="*/ 274064 w 144"/>
              <a:gd name="T51" fmla="*/ 226726 h 1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4"/>
              <a:gd name="T79" fmla="*/ 0 h 144"/>
              <a:gd name="T80" fmla="*/ 144 w 144"/>
              <a:gd name="T81" fmla="*/ 144 h 1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10" y="91"/>
                </a:moveTo>
                <a:cubicBezTo>
                  <a:pt x="110" y="92"/>
                  <a:pt x="109" y="93"/>
                  <a:pt x="108" y="93"/>
                </a:cubicBezTo>
                <a:cubicBezTo>
                  <a:pt x="84" y="93"/>
                  <a:pt x="84" y="93"/>
                  <a:pt x="84" y="93"/>
                </a:cubicBezTo>
                <a:cubicBezTo>
                  <a:pt x="84" y="100"/>
                  <a:pt x="84" y="100"/>
                  <a:pt x="84" y="100"/>
                </a:cubicBezTo>
                <a:cubicBezTo>
                  <a:pt x="101" y="100"/>
                  <a:pt x="101" y="100"/>
                  <a:pt x="101" y="100"/>
                </a:cubicBezTo>
                <a:cubicBezTo>
                  <a:pt x="102" y="100"/>
                  <a:pt x="103" y="101"/>
                  <a:pt x="103" y="102"/>
                </a:cubicBezTo>
                <a:cubicBezTo>
                  <a:pt x="103" y="108"/>
                  <a:pt x="103" y="108"/>
                  <a:pt x="103" y="108"/>
                </a:cubicBezTo>
                <a:cubicBezTo>
                  <a:pt x="103" y="109"/>
                  <a:pt x="102" y="110"/>
                  <a:pt x="101" y="110"/>
                </a:cubicBezTo>
                <a:cubicBezTo>
                  <a:pt x="43" y="110"/>
                  <a:pt x="43" y="110"/>
                  <a:pt x="43" y="110"/>
                </a:cubicBezTo>
                <a:cubicBezTo>
                  <a:pt x="42" y="110"/>
                  <a:pt x="41" y="109"/>
                  <a:pt x="41" y="108"/>
                </a:cubicBezTo>
                <a:cubicBezTo>
                  <a:pt x="41" y="102"/>
                  <a:pt x="41" y="102"/>
                  <a:pt x="41" y="102"/>
                </a:cubicBezTo>
                <a:cubicBezTo>
                  <a:pt x="41" y="101"/>
                  <a:pt x="42" y="100"/>
                  <a:pt x="43" y="100"/>
                </a:cubicBezTo>
                <a:cubicBezTo>
                  <a:pt x="60" y="100"/>
                  <a:pt x="60" y="100"/>
                  <a:pt x="60" y="100"/>
                </a:cubicBezTo>
                <a:cubicBezTo>
                  <a:pt x="60" y="93"/>
                  <a:pt x="60" y="93"/>
                  <a:pt x="60" y="93"/>
                </a:cubicBezTo>
                <a:cubicBezTo>
                  <a:pt x="36" y="93"/>
                  <a:pt x="36" y="93"/>
                  <a:pt x="36" y="93"/>
                </a:cubicBezTo>
                <a:cubicBezTo>
                  <a:pt x="35" y="93"/>
                  <a:pt x="34" y="92"/>
                  <a:pt x="34" y="91"/>
                </a:cubicBezTo>
                <a:cubicBezTo>
                  <a:pt x="34" y="37"/>
                  <a:pt x="34" y="37"/>
                  <a:pt x="34" y="37"/>
                </a:cubicBezTo>
                <a:cubicBezTo>
                  <a:pt x="34" y="36"/>
                  <a:pt x="35" y="35"/>
                  <a:pt x="36" y="35"/>
                </a:cubicBezTo>
                <a:cubicBezTo>
                  <a:pt x="108" y="35"/>
                  <a:pt x="108" y="35"/>
                  <a:pt x="108" y="35"/>
                </a:cubicBezTo>
                <a:cubicBezTo>
                  <a:pt x="109" y="35"/>
                  <a:pt x="110" y="36"/>
                  <a:pt x="110" y="37"/>
                </a:cubicBezTo>
                <a:lnTo>
                  <a:pt x="110" y="9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165" name="Freeform 52"/>
          <p:cNvSpPr>
            <a:spLocks noEditPoints="1" noChangeArrowheads="1"/>
          </p:cNvSpPr>
          <p:nvPr/>
        </p:nvSpPr>
        <p:spPr bwMode="auto">
          <a:xfrm>
            <a:off x="1990153" y="5076070"/>
            <a:ext cx="358775" cy="358775"/>
          </a:xfrm>
          <a:custGeom>
            <a:avLst/>
            <a:gdLst>
              <a:gd name="T0" fmla="*/ 179388 w 144"/>
              <a:gd name="T1" fmla="*/ 0 h 144"/>
              <a:gd name="T2" fmla="*/ 0 w 144"/>
              <a:gd name="T3" fmla="*/ 179388 h 144"/>
              <a:gd name="T4" fmla="*/ 179388 w 144"/>
              <a:gd name="T5" fmla="*/ 358775 h 144"/>
              <a:gd name="T6" fmla="*/ 358775 w 144"/>
              <a:gd name="T7" fmla="*/ 179388 h 144"/>
              <a:gd name="T8" fmla="*/ 179388 w 144"/>
              <a:gd name="T9" fmla="*/ 0 h 144"/>
              <a:gd name="T10" fmla="*/ 274064 w 144"/>
              <a:gd name="T11" fmla="*/ 189353 h 144"/>
              <a:gd name="T12" fmla="*/ 261607 w 144"/>
              <a:gd name="T13" fmla="*/ 226726 h 144"/>
              <a:gd name="T14" fmla="*/ 271573 w 144"/>
              <a:gd name="T15" fmla="*/ 259115 h 144"/>
              <a:gd name="T16" fmla="*/ 226726 w 144"/>
              <a:gd name="T17" fmla="*/ 291505 h 144"/>
              <a:gd name="T18" fmla="*/ 199319 w 144"/>
              <a:gd name="T19" fmla="*/ 274064 h 144"/>
              <a:gd name="T20" fmla="*/ 179388 w 144"/>
              <a:gd name="T21" fmla="*/ 276556 h 144"/>
              <a:gd name="T22" fmla="*/ 159456 w 144"/>
              <a:gd name="T23" fmla="*/ 274064 h 144"/>
              <a:gd name="T24" fmla="*/ 132049 w 144"/>
              <a:gd name="T25" fmla="*/ 291505 h 144"/>
              <a:gd name="T26" fmla="*/ 87202 w 144"/>
              <a:gd name="T27" fmla="*/ 259115 h 144"/>
              <a:gd name="T28" fmla="*/ 97168 w 144"/>
              <a:gd name="T29" fmla="*/ 226726 h 144"/>
              <a:gd name="T30" fmla="*/ 84711 w 144"/>
              <a:gd name="T31" fmla="*/ 189353 h 144"/>
              <a:gd name="T32" fmla="*/ 57304 w 144"/>
              <a:gd name="T33" fmla="*/ 169422 h 144"/>
              <a:gd name="T34" fmla="*/ 74745 w 144"/>
              <a:gd name="T35" fmla="*/ 114609 h 144"/>
              <a:gd name="T36" fmla="*/ 107134 w 144"/>
              <a:gd name="T37" fmla="*/ 114609 h 144"/>
              <a:gd name="T38" fmla="*/ 139524 w 144"/>
              <a:gd name="T39" fmla="*/ 92185 h 144"/>
              <a:gd name="T40" fmla="*/ 149490 w 144"/>
              <a:gd name="T41" fmla="*/ 59796 h 144"/>
              <a:gd name="T42" fmla="*/ 209285 w 144"/>
              <a:gd name="T43" fmla="*/ 59796 h 144"/>
              <a:gd name="T44" fmla="*/ 219251 w 144"/>
              <a:gd name="T45" fmla="*/ 92185 h 144"/>
              <a:gd name="T46" fmla="*/ 251641 w 144"/>
              <a:gd name="T47" fmla="*/ 114609 h 144"/>
              <a:gd name="T48" fmla="*/ 284030 w 144"/>
              <a:gd name="T49" fmla="*/ 114609 h 144"/>
              <a:gd name="T50" fmla="*/ 301471 w 144"/>
              <a:gd name="T51" fmla="*/ 169422 h 144"/>
              <a:gd name="T52" fmla="*/ 274064 w 144"/>
              <a:gd name="T53" fmla="*/ 189353 h 1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4"/>
              <a:gd name="T82" fmla="*/ 0 h 144"/>
              <a:gd name="T83" fmla="*/ 144 w 144"/>
              <a:gd name="T84" fmla="*/ 144 h 1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10" y="76"/>
                </a:moveTo>
                <a:cubicBezTo>
                  <a:pt x="110" y="81"/>
                  <a:pt x="108" y="87"/>
                  <a:pt x="105" y="91"/>
                </a:cubicBezTo>
                <a:cubicBezTo>
                  <a:pt x="109" y="104"/>
                  <a:pt x="109" y="104"/>
                  <a:pt x="109" y="104"/>
                </a:cubicBezTo>
                <a:cubicBezTo>
                  <a:pt x="91" y="117"/>
                  <a:pt x="91" y="117"/>
                  <a:pt x="91" y="117"/>
                </a:cubicBezTo>
                <a:cubicBezTo>
                  <a:pt x="80" y="110"/>
                  <a:pt x="80" y="110"/>
                  <a:pt x="80" y="110"/>
                </a:cubicBezTo>
                <a:cubicBezTo>
                  <a:pt x="78" y="110"/>
                  <a:pt x="75" y="111"/>
                  <a:pt x="72" y="111"/>
                </a:cubicBezTo>
                <a:cubicBezTo>
                  <a:pt x="69" y="111"/>
                  <a:pt x="66" y="110"/>
                  <a:pt x="64" y="110"/>
                </a:cubicBezTo>
                <a:cubicBezTo>
                  <a:pt x="53" y="117"/>
                  <a:pt x="53" y="117"/>
                  <a:pt x="53" y="117"/>
                </a:cubicBezTo>
                <a:cubicBezTo>
                  <a:pt x="35" y="104"/>
                  <a:pt x="35" y="104"/>
                  <a:pt x="35" y="104"/>
                </a:cubicBezTo>
                <a:cubicBezTo>
                  <a:pt x="39" y="91"/>
                  <a:pt x="39" y="91"/>
                  <a:pt x="39" y="91"/>
                </a:cubicBezTo>
                <a:cubicBezTo>
                  <a:pt x="36" y="87"/>
                  <a:pt x="34" y="81"/>
                  <a:pt x="34" y="76"/>
                </a:cubicBezTo>
                <a:cubicBezTo>
                  <a:pt x="23" y="68"/>
                  <a:pt x="23" y="68"/>
                  <a:pt x="23" y="68"/>
                </a:cubicBezTo>
                <a:cubicBezTo>
                  <a:pt x="30" y="46"/>
                  <a:pt x="30" y="46"/>
                  <a:pt x="30" y="46"/>
                </a:cubicBezTo>
                <a:cubicBezTo>
                  <a:pt x="43" y="46"/>
                  <a:pt x="43" y="46"/>
                  <a:pt x="43" y="46"/>
                </a:cubicBezTo>
                <a:cubicBezTo>
                  <a:pt x="47" y="42"/>
                  <a:pt x="51" y="39"/>
                  <a:pt x="56" y="37"/>
                </a:cubicBezTo>
                <a:cubicBezTo>
                  <a:pt x="60" y="24"/>
                  <a:pt x="60" y="24"/>
                  <a:pt x="60" y="24"/>
                </a:cubicBezTo>
                <a:cubicBezTo>
                  <a:pt x="84" y="24"/>
                  <a:pt x="84" y="24"/>
                  <a:pt x="84" y="24"/>
                </a:cubicBezTo>
                <a:cubicBezTo>
                  <a:pt x="88" y="37"/>
                  <a:pt x="88" y="37"/>
                  <a:pt x="88" y="37"/>
                </a:cubicBezTo>
                <a:cubicBezTo>
                  <a:pt x="93" y="39"/>
                  <a:pt x="97" y="42"/>
                  <a:pt x="101" y="46"/>
                </a:cubicBezTo>
                <a:cubicBezTo>
                  <a:pt x="114" y="46"/>
                  <a:pt x="114" y="46"/>
                  <a:pt x="114" y="46"/>
                </a:cubicBezTo>
                <a:cubicBezTo>
                  <a:pt x="121" y="68"/>
                  <a:pt x="121" y="68"/>
                  <a:pt x="121" y="68"/>
                </a:cubicBezTo>
                <a:lnTo>
                  <a:pt x="110" y="76"/>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166" name="Freeform 62"/>
          <p:cNvSpPr>
            <a:spLocks noEditPoints="1" noChangeArrowheads="1"/>
          </p:cNvSpPr>
          <p:nvPr/>
        </p:nvSpPr>
        <p:spPr bwMode="auto">
          <a:xfrm>
            <a:off x="7392120" y="5115215"/>
            <a:ext cx="358775" cy="358775"/>
          </a:xfrm>
          <a:custGeom>
            <a:avLst/>
            <a:gdLst>
              <a:gd name="T0" fmla="*/ 179388 w 144"/>
              <a:gd name="T1" fmla="*/ 0 h 144"/>
              <a:gd name="T2" fmla="*/ 0 w 144"/>
              <a:gd name="T3" fmla="*/ 179388 h 144"/>
              <a:gd name="T4" fmla="*/ 179388 w 144"/>
              <a:gd name="T5" fmla="*/ 358775 h 144"/>
              <a:gd name="T6" fmla="*/ 358775 w 144"/>
              <a:gd name="T7" fmla="*/ 179388 h 144"/>
              <a:gd name="T8" fmla="*/ 179388 w 144"/>
              <a:gd name="T9" fmla="*/ 0 h 144"/>
              <a:gd name="T10" fmla="*/ 124575 w 144"/>
              <a:gd name="T11" fmla="*/ 266590 h 144"/>
              <a:gd name="T12" fmla="*/ 119592 w 144"/>
              <a:gd name="T13" fmla="*/ 274064 h 144"/>
              <a:gd name="T14" fmla="*/ 82219 w 144"/>
              <a:gd name="T15" fmla="*/ 274064 h 144"/>
              <a:gd name="T16" fmla="*/ 74745 w 144"/>
              <a:gd name="T17" fmla="*/ 266590 h 144"/>
              <a:gd name="T18" fmla="*/ 74745 w 144"/>
              <a:gd name="T19" fmla="*/ 189353 h 144"/>
              <a:gd name="T20" fmla="*/ 82219 w 144"/>
              <a:gd name="T21" fmla="*/ 184370 h 144"/>
              <a:gd name="T22" fmla="*/ 119592 w 144"/>
              <a:gd name="T23" fmla="*/ 184370 h 144"/>
              <a:gd name="T24" fmla="*/ 124575 w 144"/>
              <a:gd name="T25" fmla="*/ 189353 h 144"/>
              <a:gd name="T26" fmla="*/ 124575 w 144"/>
              <a:gd name="T27" fmla="*/ 266590 h 144"/>
              <a:gd name="T28" fmla="*/ 199319 w 144"/>
              <a:gd name="T29" fmla="*/ 266590 h 144"/>
              <a:gd name="T30" fmla="*/ 191845 w 144"/>
              <a:gd name="T31" fmla="*/ 274064 h 144"/>
              <a:gd name="T32" fmla="*/ 156964 w 144"/>
              <a:gd name="T33" fmla="*/ 274064 h 144"/>
              <a:gd name="T34" fmla="*/ 149490 w 144"/>
              <a:gd name="T35" fmla="*/ 266590 h 144"/>
              <a:gd name="T36" fmla="*/ 149490 w 144"/>
              <a:gd name="T37" fmla="*/ 137032 h 144"/>
              <a:gd name="T38" fmla="*/ 156964 w 144"/>
              <a:gd name="T39" fmla="*/ 129558 h 144"/>
              <a:gd name="T40" fmla="*/ 191845 w 144"/>
              <a:gd name="T41" fmla="*/ 129558 h 144"/>
              <a:gd name="T42" fmla="*/ 199319 w 144"/>
              <a:gd name="T43" fmla="*/ 137032 h 144"/>
              <a:gd name="T44" fmla="*/ 199319 w 144"/>
              <a:gd name="T45" fmla="*/ 266590 h 144"/>
              <a:gd name="T46" fmla="*/ 274064 w 144"/>
              <a:gd name="T47" fmla="*/ 266590 h 144"/>
              <a:gd name="T48" fmla="*/ 266590 w 144"/>
              <a:gd name="T49" fmla="*/ 274064 h 144"/>
              <a:gd name="T50" fmla="*/ 229217 w 144"/>
              <a:gd name="T51" fmla="*/ 274064 h 144"/>
              <a:gd name="T52" fmla="*/ 221743 w 144"/>
              <a:gd name="T53" fmla="*/ 266590 h 144"/>
              <a:gd name="T54" fmla="*/ 221743 w 144"/>
              <a:gd name="T55" fmla="*/ 79728 h 144"/>
              <a:gd name="T56" fmla="*/ 229217 w 144"/>
              <a:gd name="T57" fmla="*/ 72253 h 144"/>
              <a:gd name="T58" fmla="*/ 266590 w 144"/>
              <a:gd name="T59" fmla="*/ 72253 h 144"/>
              <a:gd name="T60" fmla="*/ 274064 w 144"/>
              <a:gd name="T61" fmla="*/ 79728 h 144"/>
              <a:gd name="T62" fmla="*/ 274064 w 144"/>
              <a:gd name="T63" fmla="*/ 266590 h 1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4"/>
              <a:gd name="T97" fmla="*/ 0 h 144"/>
              <a:gd name="T98" fmla="*/ 144 w 144"/>
              <a:gd name="T99" fmla="*/ 144 h 1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50" y="107"/>
                </a:moveTo>
                <a:cubicBezTo>
                  <a:pt x="50" y="109"/>
                  <a:pt x="49" y="110"/>
                  <a:pt x="48" y="110"/>
                </a:cubicBezTo>
                <a:cubicBezTo>
                  <a:pt x="33" y="110"/>
                  <a:pt x="33" y="110"/>
                  <a:pt x="33" y="110"/>
                </a:cubicBezTo>
                <a:cubicBezTo>
                  <a:pt x="31" y="110"/>
                  <a:pt x="30" y="109"/>
                  <a:pt x="30" y="107"/>
                </a:cubicBezTo>
                <a:cubicBezTo>
                  <a:pt x="30" y="76"/>
                  <a:pt x="30" y="76"/>
                  <a:pt x="30" y="76"/>
                </a:cubicBezTo>
                <a:cubicBezTo>
                  <a:pt x="30" y="75"/>
                  <a:pt x="31" y="74"/>
                  <a:pt x="33" y="74"/>
                </a:cubicBezTo>
                <a:cubicBezTo>
                  <a:pt x="48" y="74"/>
                  <a:pt x="48" y="74"/>
                  <a:pt x="48" y="74"/>
                </a:cubicBezTo>
                <a:cubicBezTo>
                  <a:pt x="49" y="74"/>
                  <a:pt x="50" y="75"/>
                  <a:pt x="50" y="76"/>
                </a:cubicBezTo>
                <a:lnTo>
                  <a:pt x="50" y="107"/>
                </a:lnTo>
                <a:close/>
                <a:moveTo>
                  <a:pt x="80" y="107"/>
                </a:moveTo>
                <a:cubicBezTo>
                  <a:pt x="80" y="109"/>
                  <a:pt x="79" y="110"/>
                  <a:pt x="77" y="110"/>
                </a:cubicBezTo>
                <a:cubicBezTo>
                  <a:pt x="63" y="110"/>
                  <a:pt x="63" y="110"/>
                  <a:pt x="63" y="110"/>
                </a:cubicBezTo>
                <a:cubicBezTo>
                  <a:pt x="61" y="110"/>
                  <a:pt x="60" y="109"/>
                  <a:pt x="60" y="107"/>
                </a:cubicBezTo>
                <a:cubicBezTo>
                  <a:pt x="60" y="55"/>
                  <a:pt x="60" y="55"/>
                  <a:pt x="60" y="55"/>
                </a:cubicBezTo>
                <a:cubicBezTo>
                  <a:pt x="60" y="53"/>
                  <a:pt x="61" y="52"/>
                  <a:pt x="63" y="52"/>
                </a:cubicBezTo>
                <a:cubicBezTo>
                  <a:pt x="77" y="52"/>
                  <a:pt x="77" y="52"/>
                  <a:pt x="77" y="52"/>
                </a:cubicBezTo>
                <a:cubicBezTo>
                  <a:pt x="79" y="52"/>
                  <a:pt x="80" y="53"/>
                  <a:pt x="80" y="55"/>
                </a:cubicBezTo>
                <a:lnTo>
                  <a:pt x="80" y="107"/>
                </a:lnTo>
                <a:close/>
                <a:moveTo>
                  <a:pt x="110" y="107"/>
                </a:moveTo>
                <a:cubicBezTo>
                  <a:pt x="110" y="109"/>
                  <a:pt x="108" y="110"/>
                  <a:pt x="107" y="110"/>
                </a:cubicBezTo>
                <a:cubicBezTo>
                  <a:pt x="92" y="110"/>
                  <a:pt x="92" y="110"/>
                  <a:pt x="92" y="110"/>
                </a:cubicBezTo>
                <a:cubicBezTo>
                  <a:pt x="91" y="110"/>
                  <a:pt x="89" y="109"/>
                  <a:pt x="89" y="107"/>
                </a:cubicBezTo>
                <a:cubicBezTo>
                  <a:pt x="89" y="32"/>
                  <a:pt x="89" y="32"/>
                  <a:pt x="89" y="32"/>
                </a:cubicBezTo>
                <a:cubicBezTo>
                  <a:pt x="89" y="30"/>
                  <a:pt x="91" y="29"/>
                  <a:pt x="92" y="29"/>
                </a:cubicBezTo>
                <a:cubicBezTo>
                  <a:pt x="107" y="29"/>
                  <a:pt x="107" y="29"/>
                  <a:pt x="107" y="29"/>
                </a:cubicBezTo>
                <a:cubicBezTo>
                  <a:pt x="108" y="29"/>
                  <a:pt x="110" y="30"/>
                  <a:pt x="110" y="32"/>
                </a:cubicBezTo>
                <a:lnTo>
                  <a:pt x="110" y="107"/>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168" name="文本框 34"/>
          <p:cNvSpPr>
            <a:spLocks noChangeArrowheads="1"/>
          </p:cNvSpPr>
          <p:nvPr/>
        </p:nvSpPr>
        <p:spPr bwMode="auto">
          <a:xfrm>
            <a:off x="63637" y="1745233"/>
            <a:ext cx="34464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Calibri" panose="020F0502020204030204" pitchFamily="34" charset="0"/>
                <a:cs typeface="Calibri" panose="020F0502020204030204" pitchFamily="34" charset="0"/>
                <a:sym typeface="方正姚体" pitchFamily="2" charset="-122"/>
              </a:rPr>
              <a:t>把</a:t>
            </a:r>
            <a:r>
              <a:rPr lang="en-US" altLang="zh-CN" dirty="0">
                <a:solidFill>
                  <a:srgbClr val="000000"/>
                </a:solidFill>
                <a:latin typeface="Calibri" panose="020F0502020204030204" pitchFamily="34" charset="0"/>
                <a:cs typeface="Calibri" panose="020F0502020204030204" pitchFamily="34" charset="0"/>
                <a:sym typeface="方正姚体" pitchFamily="2" charset="-122"/>
              </a:rPr>
              <a:t>2_2</a:t>
            </a:r>
            <a:r>
              <a:rPr lang="zh-CN" altLang="en-US" dirty="0">
                <a:solidFill>
                  <a:srgbClr val="000000"/>
                </a:solidFill>
                <a:latin typeface="Calibri" panose="020F0502020204030204" pitchFamily="34" charset="0"/>
                <a:cs typeface="Calibri" panose="020F0502020204030204" pitchFamily="34" charset="0"/>
                <a:sym typeface="方正姚体" pitchFamily="2" charset="-122"/>
              </a:rPr>
              <a:t>的总数据集，按</a:t>
            </a:r>
            <a:r>
              <a:rPr lang="en-US" altLang="zh-CN" dirty="0">
                <a:solidFill>
                  <a:srgbClr val="000000"/>
                </a:solidFill>
                <a:latin typeface="Calibri" panose="020F0502020204030204" pitchFamily="34" charset="0"/>
                <a:cs typeface="Calibri" panose="020F0502020204030204" pitchFamily="34" charset="0"/>
                <a:sym typeface="方正姚体" pitchFamily="2" charset="-122"/>
              </a:rPr>
              <a:t>80%</a:t>
            </a:r>
            <a:r>
              <a:rPr lang="zh-CN" altLang="en-US" dirty="0">
                <a:solidFill>
                  <a:srgbClr val="000000"/>
                </a:solidFill>
                <a:latin typeface="Calibri" panose="020F0502020204030204" pitchFamily="34" charset="0"/>
                <a:cs typeface="Calibri" panose="020F0502020204030204" pitchFamily="34" charset="0"/>
                <a:sym typeface="方正姚体" pitchFamily="2" charset="-122"/>
              </a:rPr>
              <a:t>作为训练集。</a:t>
            </a:r>
            <a:endParaRPr lang="zh-CN" altLang="en-US" sz="1400" dirty="0">
              <a:solidFill>
                <a:srgbClr val="3F3E40"/>
              </a:solidFill>
              <a:latin typeface="华文宋体" pitchFamily="2" charset="-122"/>
              <a:ea typeface="华文宋体" pitchFamily="2" charset="-122"/>
              <a:sym typeface="华文宋体" pitchFamily="2" charset="-122"/>
            </a:endParaRPr>
          </a:p>
        </p:txBody>
      </p:sp>
      <p:sp>
        <p:nvSpPr>
          <p:cNvPr id="6169" name="文本框 35"/>
          <p:cNvSpPr>
            <a:spLocks noChangeArrowheads="1"/>
          </p:cNvSpPr>
          <p:nvPr/>
        </p:nvSpPr>
        <p:spPr bwMode="auto">
          <a:xfrm>
            <a:off x="784499" y="5621904"/>
            <a:ext cx="44267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Calibri" panose="020F0502020204030204" pitchFamily="34" charset="0"/>
                <a:cs typeface="Calibri" panose="020F0502020204030204" pitchFamily="34" charset="0"/>
                <a:sym typeface="方正姚体" pitchFamily="2" charset="-122"/>
              </a:rPr>
              <a:t>把</a:t>
            </a:r>
            <a:r>
              <a:rPr lang="en-US" altLang="zh-CN" dirty="0">
                <a:solidFill>
                  <a:srgbClr val="000000"/>
                </a:solidFill>
                <a:latin typeface="Calibri" panose="020F0502020204030204" pitchFamily="34" charset="0"/>
                <a:cs typeface="Calibri" panose="020F0502020204030204" pitchFamily="34" charset="0"/>
                <a:sym typeface="方正姚体" pitchFamily="2" charset="-122"/>
              </a:rPr>
              <a:t>2_2</a:t>
            </a:r>
            <a:r>
              <a:rPr lang="zh-CN" altLang="en-US" dirty="0">
                <a:solidFill>
                  <a:srgbClr val="000000"/>
                </a:solidFill>
                <a:latin typeface="Calibri" panose="020F0502020204030204" pitchFamily="34" charset="0"/>
                <a:cs typeface="Calibri" panose="020F0502020204030204" pitchFamily="34" charset="0"/>
                <a:sym typeface="方正姚体" pitchFamily="2" charset="-122"/>
              </a:rPr>
              <a:t>的总数据集，按</a:t>
            </a:r>
            <a:r>
              <a:rPr lang="en-US" altLang="zh-CN" dirty="0">
                <a:solidFill>
                  <a:srgbClr val="000000"/>
                </a:solidFill>
                <a:latin typeface="Calibri" panose="020F0502020204030204" pitchFamily="34" charset="0"/>
                <a:cs typeface="Calibri" panose="020F0502020204030204" pitchFamily="34" charset="0"/>
                <a:sym typeface="方正姚体" pitchFamily="2" charset="-122"/>
              </a:rPr>
              <a:t>20%</a:t>
            </a:r>
            <a:r>
              <a:rPr lang="zh-CN" altLang="en-US" dirty="0">
                <a:solidFill>
                  <a:srgbClr val="000000"/>
                </a:solidFill>
                <a:latin typeface="Calibri" panose="020F0502020204030204" pitchFamily="34" charset="0"/>
                <a:cs typeface="Calibri" panose="020F0502020204030204" pitchFamily="34" charset="0"/>
                <a:sym typeface="方正姚体" pitchFamily="2" charset="-122"/>
              </a:rPr>
              <a:t>作为测试集。</a:t>
            </a:r>
            <a:endParaRPr lang="zh-CN" altLang="en-US" sz="1200" dirty="0">
              <a:solidFill>
                <a:srgbClr val="3F3E40"/>
              </a:solidFill>
              <a:latin typeface="华文宋体" pitchFamily="2" charset="-122"/>
              <a:ea typeface="华文宋体" pitchFamily="2" charset="-122"/>
              <a:sym typeface="华文宋体" pitchFamily="2" charset="-122"/>
            </a:endParaRPr>
          </a:p>
        </p:txBody>
      </p:sp>
      <p:sp>
        <p:nvSpPr>
          <p:cNvPr id="6170" name="文本框 36"/>
          <p:cNvSpPr>
            <a:spLocks noChangeArrowheads="1"/>
          </p:cNvSpPr>
          <p:nvPr/>
        </p:nvSpPr>
        <p:spPr bwMode="auto">
          <a:xfrm>
            <a:off x="3606870" y="1608564"/>
            <a:ext cx="39646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Calibri" panose="020F0502020204030204" pitchFamily="34" charset="0"/>
                <a:cs typeface="Calibri" panose="020F0502020204030204" pitchFamily="34" charset="0"/>
                <a:sym typeface="方正姚体" pitchFamily="2" charset="-122"/>
              </a:rPr>
              <a:t>使用</a:t>
            </a:r>
            <a:r>
              <a:rPr lang="en-US" altLang="zh-CN" dirty="0">
                <a:solidFill>
                  <a:srgbClr val="000000"/>
                </a:solidFill>
                <a:latin typeface="Calibri" panose="020F0502020204030204" pitchFamily="34" charset="0"/>
                <a:cs typeface="Calibri" panose="020F0502020204030204" pitchFamily="34" charset="0"/>
                <a:sym typeface="方正姚体" pitchFamily="2" charset="-122"/>
              </a:rPr>
              <a:t>KNN</a:t>
            </a:r>
            <a:r>
              <a:rPr lang="zh-CN" altLang="en-US" dirty="0">
                <a:solidFill>
                  <a:srgbClr val="000000"/>
                </a:solidFill>
                <a:latin typeface="Calibri" panose="020F0502020204030204" pitchFamily="34" charset="0"/>
                <a:cs typeface="Calibri" panose="020F0502020204030204" pitchFamily="34" charset="0"/>
                <a:sym typeface="方正姚体" pitchFamily="2" charset="-122"/>
              </a:rPr>
              <a:t>，对于每个测试集，计算其有所有训练集的欧氏距离，取前</a:t>
            </a:r>
            <a:r>
              <a:rPr lang="en-US" altLang="zh-CN" dirty="0">
                <a:solidFill>
                  <a:srgbClr val="000000"/>
                </a:solidFill>
                <a:latin typeface="Calibri" panose="020F0502020204030204" pitchFamily="34" charset="0"/>
                <a:cs typeface="Calibri" panose="020F0502020204030204" pitchFamily="34" charset="0"/>
                <a:sym typeface="方正姚体" pitchFamily="2" charset="-122"/>
              </a:rPr>
              <a:t>k</a:t>
            </a:r>
            <a:r>
              <a:rPr lang="zh-CN" altLang="en-US" dirty="0">
                <a:solidFill>
                  <a:srgbClr val="000000"/>
                </a:solidFill>
                <a:latin typeface="Calibri" panose="020F0502020204030204" pitchFamily="34" charset="0"/>
                <a:cs typeface="Calibri" panose="020F0502020204030204" pitchFamily="34" charset="0"/>
                <a:sym typeface="方正姚体" pitchFamily="2" charset="-122"/>
              </a:rPr>
              <a:t>近的进行投票，投票权重按高斯函数。</a:t>
            </a:r>
            <a:endParaRPr lang="zh-CN" altLang="en-US" sz="1200" dirty="0">
              <a:solidFill>
                <a:srgbClr val="3F3E40"/>
              </a:solidFill>
              <a:latin typeface="华文宋体" pitchFamily="2" charset="-122"/>
              <a:ea typeface="华文宋体" pitchFamily="2" charset="-122"/>
              <a:sym typeface="华文宋体" pitchFamily="2" charset="-122"/>
            </a:endParaRPr>
          </a:p>
        </p:txBody>
      </p:sp>
      <p:sp>
        <p:nvSpPr>
          <p:cNvPr id="6171" name="文本框 37"/>
          <p:cNvSpPr>
            <a:spLocks noChangeArrowheads="1"/>
          </p:cNvSpPr>
          <p:nvPr/>
        </p:nvSpPr>
        <p:spPr bwMode="auto">
          <a:xfrm>
            <a:off x="6208982" y="5657671"/>
            <a:ext cx="54726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Calibri" panose="020F0502020204030204" pitchFamily="34" charset="0"/>
                <a:cs typeface="Calibri" panose="020F0502020204030204" pitchFamily="34" charset="0"/>
                <a:sym typeface="方正姚体" pitchFamily="2" charset="-122"/>
              </a:rPr>
              <a:t>贝叶斯分类器的准备阶段。对于每个类，计算训练集中属于这个类的所有向量的平均向量和方差向量。</a:t>
            </a:r>
            <a:endParaRPr lang="zh-CN" altLang="en-US" sz="1200" dirty="0">
              <a:solidFill>
                <a:srgbClr val="3F3E40"/>
              </a:solidFill>
              <a:latin typeface="华文宋体" pitchFamily="2" charset="-122"/>
              <a:ea typeface="华文宋体" pitchFamily="2" charset="-122"/>
              <a:sym typeface="华文宋体" pitchFamily="2" charset="-122"/>
            </a:endParaRPr>
          </a:p>
        </p:txBody>
      </p:sp>
      <p:sp>
        <p:nvSpPr>
          <p:cNvPr id="32" name="任意多边形 11">
            <a:extLst>
              <a:ext uri="{FF2B5EF4-FFF2-40B4-BE49-F238E27FC236}">
                <a16:creationId xmlns:a16="http://schemas.microsoft.com/office/drawing/2014/main" id="{08AD29D7-C4CC-4EEE-A63C-5A57EF7454AE}"/>
              </a:ext>
            </a:extLst>
          </p:cNvPr>
          <p:cNvSpPr>
            <a:spLocks noChangeArrowheads="1"/>
          </p:cNvSpPr>
          <p:nvPr/>
        </p:nvSpPr>
        <p:spPr bwMode="auto">
          <a:xfrm>
            <a:off x="9386384" y="3110746"/>
            <a:ext cx="2243138" cy="1698625"/>
          </a:xfrm>
          <a:custGeom>
            <a:avLst/>
            <a:gdLst>
              <a:gd name="T0" fmla="*/ 2243138 w 1552486"/>
              <a:gd name="T1" fmla="*/ 1698625 h 1174802"/>
              <a:gd name="T2" fmla="*/ 2243138 w 1552486"/>
              <a:gd name="T3" fmla="*/ 792502 h 1174802"/>
              <a:gd name="T4" fmla="*/ 2094968 w 1552486"/>
              <a:gd name="T5" fmla="*/ 792502 h 1174802"/>
              <a:gd name="T6" fmla="*/ 2094968 w 1552486"/>
              <a:gd name="T7" fmla="*/ 854283 h 1174802"/>
              <a:gd name="T8" fmla="*/ 1465244 w 1552486"/>
              <a:gd name="T9" fmla="*/ 224117 h 1174802"/>
              <a:gd name="T10" fmla="*/ 0 w 1552486"/>
              <a:gd name="T11" fmla="*/ 401222 h 1174802"/>
              <a:gd name="T12" fmla="*/ 436281 w 1552486"/>
              <a:gd name="T13" fmla="*/ 582448 h 1174802"/>
              <a:gd name="T14" fmla="*/ 1411738 w 1552486"/>
              <a:gd name="T15" fmla="*/ 1546232 h 1174802"/>
              <a:gd name="T16" fmla="*/ 1341767 w 1552486"/>
              <a:gd name="T17" fmla="*/ 1546232 h 1174802"/>
              <a:gd name="T18" fmla="*/ 1341767 w 1552486"/>
              <a:gd name="T19" fmla="*/ 1698625 h 1174802"/>
              <a:gd name="T20" fmla="*/ 2243138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D0EAEB"/>
          </a:solidFill>
          <a:ln w="12700" cap="flat" cmpd="sng">
            <a:solidFill>
              <a:srgbClr val="2F2637">
                <a:alpha val="50195"/>
              </a:srgbClr>
            </a:solidFill>
            <a:miter lim="800000"/>
          </a:ln>
        </p:spPr>
        <p:txBody>
          <a:bodyPr anchor="ctr"/>
          <a:lstStyle/>
          <a:p>
            <a:endParaRPr lang="zh-CN" altLang="en-US"/>
          </a:p>
        </p:txBody>
      </p:sp>
      <p:sp>
        <p:nvSpPr>
          <p:cNvPr id="33" name="矩形 25">
            <a:extLst>
              <a:ext uri="{FF2B5EF4-FFF2-40B4-BE49-F238E27FC236}">
                <a16:creationId xmlns:a16="http://schemas.microsoft.com/office/drawing/2014/main" id="{C874FAB6-CD43-4E20-90C0-2F666675FDC2}"/>
              </a:ext>
            </a:extLst>
          </p:cNvPr>
          <p:cNvSpPr>
            <a:spLocks noChangeArrowheads="1"/>
          </p:cNvSpPr>
          <p:nvPr/>
        </p:nvSpPr>
        <p:spPr bwMode="auto">
          <a:xfrm rot="2700000">
            <a:off x="10129897" y="3550016"/>
            <a:ext cx="10175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rgbClr val="262626"/>
                </a:solidFill>
                <a:latin typeface="华文宋体" pitchFamily="2" charset="-122"/>
                <a:ea typeface="华文宋体" pitchFamily="2" charset="-122"/>
                <a:sym typeface="华文宋体" pitchFamily="2" charset="-122"/>
              </a:rPr>
              <a:t>STEP</a:t>
            </a:r>
            <a:endParaRPr lang="zh-CN" altLang="en-US" sz="2800" dirty="0">
              <a:solidFill>
                <a:srgbClr val="262626"/>
              </a:solidFill>
              <a:latin typeface="华文宋体" pitchFamily="2" charset="-122"/>
              <a:ea typeface="华文宋体" pitchFamily="2" charset="-122"/>
              <a:sym typeface="华文宋体" pitchFamily="2" charset="-122"/>
            </a:endParaRPr>
          </a:p>
        </p:txBody>
      </p:sp>
      <p:sp>
        <p:nvSpPr>
          <p:cNvPr id="34" name="Freeform 76">
            <a:extLst>
              <a:ext uri="{FF2B5EF4-FFF2-40B4-BE49-F238E27FC236}">
                <a16:creationId xmlns:a16="http://schemas.microsoft.com/office/drawing/2014/main" id="{2125C7F4-E7EC-4338-A376-88AD80240037}"/>
              </a:ext>
            </a:extLst>
          </p:cNvPr>
          <p:cNvSpPr>
            <a:spLocks noEditPoints="1" noChangeArrowheads="1"/>
          </p:cNvSpPr>
          <p:nvPr/>
        </p:nvSpPr>
        <p:spPr bwMode="auto">
          <a:xfrm>
            <a:off x="4879714" y="3265279"/>
            <a:ext cx="358775" cy="358775"/>
          </a:xfrm>
          <a:custGeom>
            <a:avLst/>
            <a:gdLst>
              <a:gd name="T0" fmla="*/ 179388 w 144"/>
              <a:gd name="T1" fmla="*/ 0 h 144"/>
              <a:gd name="T2" fmla="*/ 0 w 144"/>
              <a:gd name="T3" fmla="*/ 179388 h 144"/>
              <a:gd name="T4" fmla="*/ 179388 w 144"/>
              <a:gd name="T5" fmla="*/ 358775 h 144"/>
              <a:gd name="T6" fmla="*/ 358775 w 144"/>
              <a:gd name="T7" fmla="*/ 179388 h 144"/>
              <a:gd name="T8" fmla="*/ 179388 w 144"/>
              <a:gd name="T9" fmla="*/ 0 h 144"/>
              <a:gd name="T10" fmla="*/ 129558 w 144"/>
              <a:gd name="T11" fmla="*/ 84711 h 144"/>
              <a:gd name="T12" fmla="*/ 154473 w 144"/>
              <a:gd name="T13" fmla="*/ 109626 h 144"/>
              <a:gd name="T14" fmla="*/ 129558 w 144"/>
              <a:gd name="T15" fmla="*/ 134541 h 144"/>
              <a:gd name="T16" fmla="*/ 104643 w 144"/>
              <a:gd name="T17" fmla="*/ 109626 h 144"/>
              <a:gd name="T18" fmla="*/ 129558 w 144"/>
              <a:gd name="T19" fmla="*/ 84711 h 144"/>
              <a:gd name="T20" fmla="*/ 219251 w 144"/>
              <a:gd name="T21" fmla="*/ 234200 h 144"/>
              <a:gd name="T22" fmla="*/ 137032 w 144"/>
              <a:gd name="T23" fmla="*/ 301471 h 144"/>
              <a:gd name="T24" fmla="*/ 72253 w 144"/>
              <a:gd name="T25" fmla="*/ 219251 h 144"/>
              <a:gd name="T26" fmla="*/ 154473 w 144"/>
              <a:gd name="T27" fmla="*/ 154473 h 144"/>
              <a:gd name="T28" fmla="*/ 219251 w 144"/>
              <a:gd name="T29" fmla="*/ 234200 h 144"/>
              <a:gd name="T30" fmla="*/ 221743 w 144"/>
              <a:gd name="T31" fmla="*/ 146998 h 144"/>
              <a:gd name="T32" fmla="*/ 181879 w 144"/>
              <a:gd name="T33" fmla="*/ 99660 h 144"/>
              <a:gd name="T34" fmla="*/ 229217 w 144"/>
              <a:gd name="T35" fmla="*/ 59796 h 144"/>
              <a:gd name="T36" fmla="*/ 269081 w 144"/>
              <a:gd name="T37" fmla="*/ 109626 h 144"/>
              <a:gd name="T38" fmla="*/ 221743 w 144"/>
              <a:gd name="T39" fmla="*/ 146998 h 144"/>
              <a:gd name="T40" fmla="*/ 269081 w 144"/>
              <a:gd name="T41" fmla="*/ 234200 h 144"/>
              <a:gd name="T42" fmla="*/ 239183 w 144"/>
              <a:gd name="T43" fmla="*/ 196828 h 144"/>
              <a:gd name="T44" fmla="*/ 276556 w 144"/>
              <a:gd name="T45" fmla="*/ 166930 h 144"/>
              <a:gd name="T46" fmla="*/ 306454 w 144"/>
              <a:gd name="T47" fmla="*/ 204302 h 144"/>
              <a:gd name="T48" fmla="*/ 269081 w 144"/>
              <a:gd name="T49" fmla="*/ 234200 h 1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
              <a:gd name="T76" fmla="*/ 0 h 144"/>
              <a:gd name="T77" fmla="*/ 144 w 144"/>
              <a:gd name="T78" fmla="*/ 144 h 1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52" y="34"/>
                </a:moveTo>
                <a:cubicBezTo>
                  <a:pt x="58" y="34"/>
                  <a:pt x="62" y="38"/>
                  <a:pt x="62" y="44"/>
                </a:cubicBezTo>
                <a:cubicBezTo>
                  <a:pt x="62" y="49"/>
                  <a:pt x="58" y="54"/>
                  <a:pt x="52" y="54"/>
                </a:cubicBezTo>
                <a:cubicBezTo>
                  <a:pt x="47" y="54"/>
                  <a:pt x="42" y="49"/>
                  <a:pt x="42" y="44"/>
                </a:cubicBezTo>
                <a:cubicBezTo>
                  <a:pt x="42" y="38"/>
                  <a:pt x="47" y="34"/>
                  <a:pt x="52" y="34"/>
                </a:cubicBezTo>
                <a:close/>
                <a:moveTo>
                  <a:pt x="88" y="94"/>
                </a:moveTo>
                <a:cubicBezTo>
                  <a:pt x="86" y="111"/>
                  <a:pt x="72" y="122"/>
                  <a:pt x="55" y="121"/>
                </a:cubicBezTo>
                <a:cubicBezTo>
                  <a:pt x="39" y="119"/>
                  <a:pt x="27" y="104"/>
                  <a:pt x="29" y="88"/>
                </a:cubicBezTo>
                <a:cubicBezTo>
                  <a:pt x="31" y="72"/>
                  <a:pt x="45" y="60"/>
                  <a:pt x="62" y="62"/>
                </a:cubicBezTo>
                <a:cubicBezTo>
                  <a:pt x="78" y="64"/>
                  <a:pt x="90" y="78"/>
                  <a:pt x="88" y="94"/>
                </a:cubicBezTo>
                <a:close/>
                <a:moveTo>
                  <a:pt x="89" y="59"/>
                </a:moveTo>
                <a:cubicBezTo>
                  <a:pt x="79" y="58"/>
                  <a:pt x="72" y="50"/>
                  <a:pt x="73" y="40"/>
                </a:cubicBezTo>
                <a:cubicBezTo>
                  <a:pt x="74" y="30"/>
                  <a:pt x="83" y="23"/>
                  <a:pt x="92" y="24"/>
                </a:cubicBezTo>
                <a:cubicBezTo>
                  <a:pt x="102" y="25"/>
                  <a:pt x="109" y="34"/>
                  <a:pt x="108" y="44"/>
                </a:cubicBezTo>
                <a:cubicBezTo>
                  <a:pt x="107" y="53"/>
                  <a:pt x="98" y="60"/>
                  <a:pt x="89" y="59"/>
                </a:cubicBezTo>
                <a:close/>
                <a:moveTo>
                  <a:pt x="108" y="94"/>
                </a:moveTo>
                <a:cubicBezTo>
                  <a:pt x="101" y="93"/>
                  <a:pt x="95" y="86"/>
                  <a:pt x="96" y="79"/>
                </a:cubicBezTo>
                <a:cubicBezTo>
                  <a:pt x="97" y="71"/>
                  <a:pt x="104" y="66"/>
                  <a:pt x="111" y="67"/>
                </a:cubicBezTo>
                <a:cubicBezTo>
                  <a:pt x="119" y="68"/>
                  <a:pt x="124" y="74"/>
                  <a:pt x="123" y="82"/>
                </a:cubicBezTo>
                <a:cubicBezTo>
                  <a:pt x="123" y="89"/>
                  <a:pt x="116" y="95"/>
                  <a:pt x="108" y="94"/>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67" name="Freeform 76"/>
          <p:cNvSpPr>
            <a:spLocks noEditPoints="1" noChangeArrowheads="1"/>
          </p:cNvSpPr>
          <p:nvPr/>
        </p:nvSpPr>
        <p:spPr bwMode="auto">
          <a:xfrm>
            <a:off x="9802677" y="3227298"/>
            <a:ext cx="358775" cy="358775"/>
          </a:xfrm>
          <a:custGeom>
            <a:avLst/>
            <a:gdLst>
              <a:gd name="T0" fmla="*/ 179388 w 144"/>
              <a:gd name="T1" fmla="*/ 0 h 144"/>
              <a:gd name="T2" fmla="*/ 0 w 144"/>
              <a:gd name="T3" fmla="*/ 179388 h 144"/>
              <a:gd name="T4" fmla="*/ 179388 w 144"/>
              <a:gd name="T5" fmla="*/ 358775 h 144"/>
              <a:gd name="T6" fmla="*/ 358775 w 144"/>
              <a:gd name="T7" fmla="*/ 179388 h 144"/>
              <a:gd name="T8" fmla="*/ 179388 w 144"/>
              <a:gd name="T9" fmla="*/ 0 h 144"/>
              <a:gd name="T10" fmla="*/ 129558 w 144"/>
              <a:gd name="T11" fmla="*/ 84711 h 144"/>
              <a:gd name="T12" fmla="*/ 154473 w 144"/>
              <a:gd name="T13" fmla="*/ 109626 h 144"/>
              <a:gd name="T14" fmla="*/ 129558 w 144"/>
              <a:gd name="T15" fmla="*/ 134541 h 144"/>
              <a:gd name="T16" fmla="*/ 104643 w 144"/>
              <a:gd name="T17" fmla="*/ 109626 h 144"/>
              <a:gd name="T18" fmla="*/ 129558 w 144"/>
              <a:gd name="T19" fmla="*/ 84711 h 144"/>
              <a:gd name="T20" fmla="*/ 219251 w 144"/>
              <a:gd name="T21" fmla="*/ 234200 h 144"/>
              <a:gd name="T22" fmla="*/ 137032 w 144"/>
              <a:gd name="T23" fmla="*/ 301471 h 144"/>
              <a:gd name="T24" fmla="*/ 72253 w 144"/>
              <a:gd name="T25" fmla="*/ 219251 h 144"/>
              <a:gd name="T26" fmla="*/ 154473 w 144"/>
              <a:gd name="T27" fmla="*/ 154473 h 144"/>
              <a:gd name="T28" fmla="*/ 219251 w 144"/>
              <a:gd name="T29" fmla="*/ 234200 h 144"/>
              <a:gd name="T30" fmla="*/ 221743 w 144"/>
              <a:gd name="T31" fmla="*/ 146998 h 144"/>
              <a:gd name="T32" fmla="*/ 181879 w 144"/>
              <a:gd name="T33" fmla="*/ 99660 h 144"/>
              <a:gd name="T34" fmla="*/ 229217 w 144"/>
              <a:gd name="T35" fmla="*/ 59796 h 144"/>
              <a:gd name="T36" fmla="*/ 269081 w 144"/>
              <a:gd name="T37" fmla="*/ 109626 h 144"/>
              <a:gd name="T38" fmla="*/ 221743 w 144"/>
              <a:gd name="T39" fmla="*/ 146998 h 144"/>
              <a:gd name="T40" fmla="*/ 269081 w 144"/>
              <a:gd name="T41" fmla="*/ 234200 h 144"/>
              <a:gd name="T42" fmla="*/ 239183 w 144"/>
              <a:gd name="T43" fmla="*/ 196828 h 144"/>
              <a:gd name="T44" fmla="*/ 276556 w 144"/>
              <a:gd name="T45" fmla="*/ 166930 h 144"/>
              <a:gd name="T46" fmla="*/ 306454 w 144"/>
              <a:gd name="T47" fmla="*/ 204302 h 144"/>
              <a:gd name="T48" fmla="*/ 269081 w 144"/>
              <a:gd name="T49" fmla="*/ 234200 h 1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
              <a:gd name="T76" fmla="*/ 0 h 144"/>
              <a:gd name="T77" fmla="*/ 144 w 144"/>
              <a:gd name="T78" fmla="*/ 144 h 1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52" y="34"/>
                </a:moveTo>
                <a:cubicBezTo>
                  <a:pt x="58" y="34"/>
                  <a:pt x="62" y="38"/>
                  <a:pt x="62" y="44"/>
                </a:cubicBezTo>
                <a:cubicBezTo>
                  <a:pt x="62" y="49"/>
                  <a:pt x="58" y="54"/>
                  <a:pt x="52" y="54"/>
                </a:cubicBezTo>
                <a:cubicBezTo>
                  <a:pt x="47" y="54"/>
                  <a:pt x="42" y="49"/>
                  <a:pt x="42" y="44"/>
                </a:cubicBezTo>
                <a:cubicBezTo>
                  <a:pt x="42" y="38"/>
                  <a:pt x="47" y="34"/>
                  <a:pt x="52" y="34"/>
                </a:cubicBezTo>
                <a:close/>
                <a:moveTo>
                  <a:pt x="88" y="94"/>
                </a:moveTo>
                <a:cubicBezTo>
                  <a:pt x="86" y="111"/>
                  <a:pt x="72" y="122"/>
                  <a:pt x="55" y="121"/>
                </a:cubicBezTo>
                <a:cubicBezTo>
                  <a:pt x="39" y="119"/>
                  <a:pt x="27" y="104"/>
                  <a:pt x="29" y="88"/>
                </a:cubicBezTo>
                <a:cubicBezTo>
                  <a:pt x="31" y="72"/>
                  <a:pt x="45" y="60"/>
                  <a:pt x="62" y="62"/>
                </a:cubicBezTo>
                <a:cubicBezTo>
                  <a:pt x="78" y="64"/>
                  <a:pt x="90" y="78"/>
                  <a:pt x="88" y="94"/>
                </a:cubicBezTo>
                <a:close/>
                <a:moveTo>
                  <a:pt x="89" y="59"/>
                </a:moveTo>
                <a:cubicBezTo>
                  <a:pt x="79" y="58"/>
                  <a:pt x="72" y="50"/>
                  <a:pt x="73" y="40"/>
                </a:cubicBezTo>
                <a:cubicBezTo>
                  <a:pt x="74" y="30"/>
                  <a:pt x="83" y="23"/>
                  <a:pt x="92" y="24"/>
                </a:cubicBezTo>
                <a:cubicBezTo>
                  <a:pt x="102" y="25"/>
                  <a:pt x="109" y="34"/>
                  <a:pt x="108" y="44"/>
                </a:cubicBezTo>
                <a:cubicBezTo>
                  <a:pt x="107" y="53"/>
                  <a:pt x="98" y="60"/>
                  <a:pt x="89" y="59"/>
                </a:cubicBezTo>
                <a:close/>
                <a:moveTo>
                  <a:pt x="108" y="94"/>
                </a:moveTo>
                <a:cubicBezTo>
                  <a:pt x="101" y="93"/>
                  <a:pt x="95" y="86"/>
                  <a:pt x="96" y="79"/>
                </a:cubicBezTo>
                <a:cubicBezTo>
                  <a:pt x="97" y="71"/>
                  <a:pt x="104" y="66"/>
                  <a:pt x="111" y="67"/>
                </a:cubicBezTo>
                <a:cubicBezTo>
                  <a:pt x="119" y="68"/>
                  <a:pt x="124" y="74"/>
                  <a:pt x="123" y="82"/>
                </a:cubicBezTo>
                <a:cubicBezTo>
                  <a:pt x="123" y="89"/>
                  <a:pt x="116" y="95"/>
                  <a:pt x="108" y="94"/>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 name="矩形 22">
            <a:extLst>
              <a:ext uri="{FF2B5EF4-FFF2-40B4-BE49-F238E27FC236}">
                <a16:creationId xmlns:a16="http://schemas.microsoft.com/office/drawing/2014/main" id="{5163FC51-3D27-4A4A-9843-6660F9111269}"/>
              </a:ext>
            </a:extLst>
          </p:cNvPr>
          <p:cNvSpPr>
            <a:spLocks noChangeArrowheads="1"/>
          </p:cNvSpPr>
          <p:nvPr/>
        </p:nvSpPr>
        <p:spPr bwMode="auto">
          <a:xfrm>
            <a:off x="10944367" y="4051014"/>
            <a:ext cx="5693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262626"/>
                </a:solidFill>
                <a:latin typeface="华文宋体" pitchFamily="2" charset="-122"/>
                <a:ea typeface="华文宋体" pitchFamily="2" charset="-122"/>
                <a:sym typeface="华文宋体" pitchFamily="2" charset="-122"/>
              </a:rPr>
              <a:t>05</a:t>
            </a:r>
            <a:endParaRPr lang="zh-CN" altLang="en-US" sz="3200" b="1" dirty="0">
              <a:solidFill>
                <a:srgbClr val="262626"/>
              </a:solidFill>
              <a:latin typeface="华文宋体" pitchFamily="2" charset="-122"/>
              <a:ea typeface="华文宋体" pitchFamily="2" charset="-122"/>
              <a:sym typeface="华文宋体" pitchFamily="2" charset="-122"/>
            </a:endParaRPr>
          </a:p>
        </p:txBody>
      </p:sp>
      <p:sp>
        <p:nvSpPr>
          <p:cNvPr id="36" name="文本框 36">
            <a:extLst>
              <a:ext uri="{FF2B5EF4-FFF2-40B4-BE49-F238E27FC236}">
                <a16:creationId xmlns:a16="http://schemas.microsoft.com/office/drawing/2014/main" id="{6D57967E-1DEC-4811-B84D-5739FC5D5D93}"/>
              </a:ext>
            </a:extLst>
          </p:cNvPr>
          <p:cNvSpPr>
            <a:spLocks noChangeArrowheads="1"/>
          </p:cNvSpPr>
          <p:nvPr/>
        </p:nvSpPr>
        <p:spPr bwMode="auto">
          <a:xfrm>
            <a:off x="7979345" y="1536385"/>
            <a:ext cx="40054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Calibri" panose="020F0502020204030204" pitchFamily="34" charset="0"/>
                <a:cs typeface="Calibri" panose="020F0502020204030204" pitchFamily="34" charset="0"/>
                <a:sym typeface="方正姚体" pitchFamily="2" charset="-122"/>
              </a:rPr>
              <a:t>贝叶斯分类器的计算阶段。对于测试集中每个向量，计算他属于各个类的概率。</a:t>
            </a:r>
            <a:endParaRPr lang="zh-CN" altLang="en-US" sz="1200" dirty="0">
              <a:solidFill>
                <a:srgbClr val="3F3E40"/>
              </a:solidFill>
              <a:latin typeface="华文宋体" pitchFamily="2" charset="-122"/>
              <a:ea typeface="华文宋体" pitchFamily="2" charset="-122"/>
              <a:sym typeface="华文宋体" pitchFamily="2" charset="-122"/>
            </a:endParaRPr>
          </a:p>
        </p:txBody>
      </p:sp>
    </p:spTree>
    <p:custDataLst>
      <p:tags r:id="rId1"/>
    </p:custDataLst>
    <p:extLst>
      <p:ext uri="{BB962C8B-B14F-4D97-AF65-F5344CB8AC3E}">
        <p14:creationId xmlns:p14="http://schemas.microsoft.com/office/powerpoint/2010/main" val="1012503276"/>
      </p:ext>
    </p:extLst>
  </p:cSld>
  <p:clrMapOvr>
    <a:masterClrMapping/>
  </p:clrMapOvr>
  <p:transition spd="slow" advTm="4397">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52"/>
                                        </p:tgtEl>
                                        <p:attrNameLst>
                                          <p:attrName>style.visibility</p:attrName>
                                        </p:attrNameLst>
                                      </p:cBhvr>
                                      <p:to>
                                        <p:strVal val="visible"/>
                                      </p:to>
                                    </p:set>
                                    <p:animEffect transition="in" filter="fade">
                                      <p:cBhvr>
                                        <p:cTn id="7" dur="1000"/>
                                        <p:tgtEl>
                                          <p:spTgt spid="6152"/>
                                        </p:tgtEl>
                                      </p:cBhvr>
                                    </p:animEffect>
                                    <p:anim calcmode="lin" valueType="num">
                                      <p:cBhvr>
                                        <p:cTn id="8" dur="1000" fill="hold"/>
                                        <p:tgtEl>
                                          <p:spTgt spid="6152"/>
                                        </p:tgtEl>
                                        <p:attrNameLst>
                                          <p:attrName>ppt_x</p:attrName>
                                        </p:attrNameLst>
                                      </p:cBhvr>
                                      <p:tavLst>
                                        <p:tav tm="0">
                                          <p:val>
                                            <p:strVal val="#ppt_x"/>
                                          </p:val>
                                        </p:tav>
                                        <p:tav tm="100000">
                                          <p:val>
                                            <p:strVal val="#ppt_x"/>
                                          </p:val>
                                        </p:tav>
                                      </p:tavLst>
                                    </p:anim>
                                    <p:anim calcmode="lin" valueType="num">
                                      <p:cBhvr>
                                        <p:cTn id="9" dur="1000" fill="hold"/>
                                        <p:tgtEl>
                                          <p:spTgt spid="615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56"/>
                                        </p:tgtEl>
                                        <p:attrNameLst>
                                          <p:attrName>style.visibility</p:attrName>
                                        </p:attrNameLst>
                                      </p:cBhvr>
                                      <p:to>
                                        <p:strVal val="visible"/>
                                      </p:to>
                                    </p:set>
                                    <p:animEffect transition="in" filter="fade">
                                      <p:cBhvr>
                                        <p:cTn id="12" dur="1000"/>
                                        <p:tgtEl>
                                          <p:spTgt spid="6156"/>
                                        </p:tgtEl>
                                      </p:cBhvr>
                                    </p:animEffect>
                                    <p:anim calcmode="lin" valueType="num">
                                      <p:cBhvr>
                                        <p:cTn id="13" dur="1000" fill="hold"/>
                                        <p:tgtEl>
                                          <p:spTgt spid="6156"/>
                                        </p:tgtEl>
                                        <p:attrNameLst>
                                          <p:attrName>ppt_x</p:attrName>
                                        </p:attrNameLst>
                                      </p:cBhvr>
                                      <p:tavLst>
                                        <p:tav tm="0">
                                          <p:val>
                                            <p:strVal val="#ppt_x"/>
                                          </p:val>
                                        </p:tav>
                                        <p:tav tm="100000">
                                          <p:val>
                                            <p:strVal val="#ppt_x"/>
                                          </p:val>
                                        </p:tav>
                                      </p:tavLst>
                                    </p:anim>
                                    <p:anim calcmode="lin" valueType="num">
                                      <p:cBhvr>
                                        <p:cTn id="14" dur="1000" fill="hold"/>
                                        <p:tgtEl>
                                          <p:spTgt spid="615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60"/>
                                        </p:tgtEl>
                                        <p:attrNameLst>
                                          <p:attrName>style.visibility</p:attrName>
                                        </p:attrNameLst>
                                      </p:cBhvr>
                                      <p:to>
                                        <p:strVal val="visible"/>
                                      </p:to>
                                    </p:set>
                                    <p:animEffect transition="in" filter="fade">
                                      <p:cBhvr>
                                        <p:cTn id="17" dur="1000"/>
                                        <p:tgtEl>
                                          <p:spTgt spid="6160"/>
                                        </p:tgtEl>
                                      </p:cBhvr>
                                    </p:animEffect>
                                    <p:anim calcmode="lin" valueType="num">
                                      <p:cBhvr>
                                        <p:cTn id="18" dur="1000" fill="hold"/>
                                        <p:tgtEl>
                                          <p:spTgt spid="6160"/>
                                        </p:tgtEl>
                                        <p:attrNameLst>
                                          <p:attrName>ppt_x</p:attrName>
                                        </p:attrNameLst>
                                      </p:cBhvr>
                                      <p:tavLst>
                                        <p:tav tm="0">
                                          <p:val>
                                            <p:strVal val="#ppt_x"/>
                                          </p:val>
                                        </p:tav>
                                        <p:tav tm="100000">
                                          <p:val>
                                            <p:strVal val="#ppt_x"/>
                                          </p:val>
                                        </p:tav>
                                      </p:tavLst>
                                    </p:anim>
                                    <p:anim calcmode="lin" valueType="num">
                                      <p:cBhvr>
                                        <p:cTn id="19" dur="1000" fill="hold"/>
                                        <p:tgtEl>
                                          <p:spTgt spid="616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64"/>
                                        </p:tgtEl>
                                        <p:attrNameLst>
                                          <p:attrName>style.visibility</p:attrName>
                                        </p:attrNameLst>
                                      </p:cBhvr>
                                      <p:to>
                                        <p:strVal val="visible"/>
                                      </p:to>
                                    </p:set>
                                    <p:animEffect transition="in" filter="fade">
                                      <p:cBhvr>
                                        <p:cTn id="22" dur="1000"/>
                                        <p:tgtEl>
                                          <p:spTgt spid="6164"/>
                                        </p:tgtEl>
                                      </p:cBhvr>
                                    </p:animEffect>
                                    <p:anim calcmode="lin" valueType="num">
                                      <p:cBhvr>
                                        <p:cTn id="23" dur="1000" fill="hold"/>
                                        <p:tgtEl>
                                          <p:spTgt spid="6164"/>
                                        </p:tgtEl>
                                        <p:attrNameLst>
                                          <p:attrName>ppt_x</p:attrName>
                                        </p:attrNameLst>
                                      </p:cBhvr>
                                      <p:tavLst>
                                        <p:tav tm="0">
                                          <p:val>
                                            <p:strVal val="#ppt_x"/>
                                          </p:val>
                                        </p:tav>
                                        <p:tav tm="100000">
                                          <p:val>
                                            <p:strVal val="#ppt_x"/>
                                          </p:val>
                                        </p:tav>
                                      </p:tavLst>
                                    </p:anim>
                                    <p:anim calcmode="lin" valueType="num">
                                      <p:cBhvr>
                                        <p:cTn id="24" dur="1000" fill="hold"/>
                                        <p:tgtEl>
                                          <p:spTgt spid="616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168"/>
                                        </p:tgtEl>
                                        <p:attrNameLst>
                                          <p:attrName>style.visibility</p:attrName>
                                        </p:attrNameLst>
                                      </p:cBhvr>
                                      <p:to>
                                        <p:strVal val="visible"/>
                                      </p:to>
                                    </p:set>
                                    <p:animEffect transition="in" filter="fade">
                                      <p:cBhvr>
                                        <p:cTn id="27" dur="1000"/>
                                        <p:tgtEl>
                                          <p:spTgt spid="6168"/>
                                        </p:tgtEl>
                                      </p:cBhvr>
                                    </p:animEffect>
                                    <p:anim calcmode="lin" valueType="num">
                                      <p:cBhvr>
                                        <p:cTn id="28" dur="1000" fill="hold"/>
                                        <p:tgtEl>
                                          <p:spTgt spid="6168"/>
                                        </p:tgtEl>
                                        <p:attrNameLst>
                                          <p:attrName>ppt_x</p:attrName>
                                        </p:attrNameLst>
                                      </p:cBhvr>
                                      <p:tavLst>
                                        <p:tav tm="0">
                                          <p:val>
                                            <p:strVal val="#ppt_x"/>
                                          </p:val>
                                        </p:tav>
                                        <p:tav tm="100000">
                                          <p:val>
                                            <p:strVal val="#ppt_x"/>
                                          </p:val>
                                        </p:tav>
                                      </p:tavLst>
                                    </p:anim>
                                    <p:anim calcmode="lin" valueType="num">
                                      <p:cBhvr>
                                        <p:cTn id="29" dur="1000" fill="hold"/>
                                        <p:tgtEl>
                                          <p:spTgt spid="616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157"/>
                                        </p:tgtEl>
                                        <p:attrNameLst>
                                          <p:attrName>style.visibility</p:attrName>
                                        </p:attrNameLst>
                                      </p:cBhvr>
                                      <p:to>
                                        <p:strVal val="visible"/>
                                      </p:to>
                                    </p:set>
                                    <p:animEffect transition="in" filter="fade">
                                      <p:cBhvr>
                                        <p:cTn id="34" dur="1000"/>
                                        <p:tgtEl>
                                          <p:spTgt spid="6157"/>
                                        </p:tgtEl>
                                      </p:cBhvr>
                                    </p:animEffect>
                                    <p:anim calcmode="lin" valueType="num">
                                      <p:cBhvr>
                                        <p:cTn id="35" dur="1000" fill="hold"/>
                                        <p:tgtEl>
                                          <p:spTgt spid="6157"/>
                                        </p:tgtEl>
                                        <p:attrNameLst>
                                          <p:attrName>ppt_x</p:attrName>
                                        </p:attrNameLst>
                                      </p:cBhvr>
                                      <p:tavLst>
                                        <p:tav tm="0">
                                          <p:val>
                                            <p:strVal val="#ppt_x"/>
                                          </p:val>
                                        </p:tav>
                                        <p:tav tm="100000">
                                          <p:val>
                                            <p:strVal val="#ppt_x"/>
                                          </p:val>
                                        </p:tav>
                                      </p:tavLst>
                                    </p:anim>
                                    <p:anim calcmode="lin" valueType="num">
                                      <p:cBhvr>
                                        <p:cTn id="36" dur="1000" fill="hold"/>
                                        <p:tgtEl>
                                          <p:spTgt spid="615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162"/>
                                        </p:tgtEl>
                                        <p:attrNameLst>
                                          <p:attrName>style.visibility</p:attrName>
                                        </p:attrNameLst>
                                      </p:cBhvr>
                                      <p:to>
                                        <p:strVal val="visible"/>
                                      </p:to>
                                    </p:set>
                                    <p:animEffect transition="in" filter="fade">
                                      <p:cBhvr>
                                        <p:cTn id="39" dur="1000"/>
                                        <p:tgtEl>
                                          <p:spTgt spid="6162"/>
                                        </p:tgtEl>
                                      </p:cBhvr>
                                    </p:animEffect>
                                    <p:anim calcmode="lin" valueType="num">
                                      <p:cBhvr>
                                        <p:cTn id="40" dur="1000" fill="hold"/>
                                        <p:tgtEl>
                                          <p:spTgt spid="6162"/>
                                        </p:tgtEl>
                                        <p:attrNameLst>
                                          <p:attrName>ppt_x</p:attrName>
                                        </p:attrNameLst>
                                      </p:cBhvr>
                                      <p:tavLst>
                                        <p:tav tm="0">
                                          <p:val>
                                            <p:strVal val="#ppt_x"/>
                                          </p:val>
                                        </p:tav>
                                        <p:tav tm="100000">
                                          <p:val>
                                            <p:strVal val="#ppt_x"/>
                                          </p:val>
                                        </p:tav>
                                      </p:tavLst>
                                    </p:anim>
                                    <p:anim calcmode="lin" valueType="num">
                                      <p:cBhvr>
                                        <p:cTn id="41" dur="1000" fill="hold"/>
                                        <p:tgtEl>
                                          <p:spTgt spid="616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165"/>
                                        </p:tgtEl>
                                        <p:attrNameLst>
                                          <p:attrName>style.visibility</p:attrName>
                                        </p:attrNameLst>
                                      </p:cBhvr>
                                      <p:to>
                                        <p:strVal val="visible"/>
                                      </p:to>
                                    </p:set>
                                    <p:animEffect transition="in" filter="fade">
                                      <p:cBhvr>
                                        <p:cTn id="44" dur="1000"/>
                                        <p:tgtEl>
                                          <p:spTgt spid="6165"/>
                                        </p:tgtEl>
                                      </p:cBhvr>
                                    </p:animEffect>
                                    <p:anim calcmode="lin" valueType="num">
                                      <p:cBhvr>
                                        <p:cTn id="45" dur="1000" fill="hold"/>
                                        <p:tgtEl>
                                          <p:spTgt spid="6165"/>
                                        </p:tgtEl>
                                        <p:attrNameLst>
                                          <p:attrName>ppt_x</p:attrName>
                                        </p:attrNameLst>
                                      </p:cBhvr>
                                      <p:tavLst>
                                        <p:tav tm="0">
                                          <p:val>
                                            <p:strVal val="#ppt_x"/>
                                          </p:val>
                                        </p:tav>
                                        <p:tav tm="100000">
                                          <p:val>
                                            <p:strVal val="#ppt_x"/>
                                          </p:val>
                                        </p:tav>
                                      </p:tavLst>
                                    </p:anim>
                                    <p:anim calcmode="lin" valueType="num">
                                      <p:cBhvr>
                                        <p:cTn id="46" dur="1000" fill="hold"/>
                                        <p:tgtEl>
                                          <p:spTgt spid="616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169"/>
                                        </p:tgtEl>
                                        <p:attrNameLst>
                                          <p:attrName>style.visibility</p:attrName>
                                        </p:attrNameLst>
                                      </p:cBhvr>
                                      <p:to>
                                        <p:strVal val="visible"/>
                                      </p:to>
                                    </p:set>
                                    <p:animEffect transition="in" filter="fade">
                                      <p:cBhvr>
                                        <p:cTn id="49" dur="1000"/>
                                        <p:tgtEl>
                                          <p:spTgt spid="6169"/>
                                        </p:tgtEl>
                                      </p:cBhvr>
                                    </p:animEffect>
                                    <p:anim calcmode="lin" valueType="num">
                                      <p:cBhvr>
                                        <p:cTn id="50" dur="1000" fill="hold"/>
                                        <p:tgtEl>
                                          <p:spTgt spid="6169"/>
                                        </p:tgtEl>
                                        <p:attrNameLst>
                                          <p:attrName>ppt_x</p:attrName>
                                        </p:attrNameLst>
                                      </p:cBhvr>
                                      <p:tavLst>
                                        <p:tav tm="0">
                                          <p:val>
                                            <p:strVal val="#ppt_x"/>
                                          </p:val>
                                        </p:tav>
                                        <p:tav tm="100000">
                                          <p:val>
                                            <p:strVal val="#ppt_x"/>
                                          </p:val>
                                        </p:tav>
                                      </p:tavLst>
                                    </p:anim>
                                    <p:anim calcmode="lin" valueType="num">
                                      <p:cBhvr>
                                        <p:cTn id="51" dur="1000" fill="hold"/>
                                        <p:tgtEl>
                                          <p:spTgt spid="616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6153"/>
                                        </p:tgtEl>
                                        <p:attrNameLst>
                                          <p:attrName>style.visibility</p:attrName>
                                        </p:attrNameLst>
                                      </p:cBhvr>
                                      <p:to>
                                        <p:strVal val="visible"/>
                                      </p:to>
                                    </p:set>
                                    <p:animEffect transition="in" filter="fade">
                                      <p:cBhvr>
                                        <p:cTn id="54" dur="1000"/>
                                        <p:tgtEl>
                                          <p:spTgt spid="6153"/>
                                        </p:tgtEl>
                                      </p:cBhvr>
                                    </p:animEffect>
                                    <p:anim calcmode="lin" valueType="num">
                                      <p:cBhvr>
                                        <p:cTn id="55" dur="1000" fill="hold"/>
                                        <p:tgtEl>
                                          <p:spTgt spid="6153"/>
                                        </p:tgtEl>
                                        <p:attrNameLst>
                                          <p:attrName>ppt_x</p:attrName>
                                        </p:attrNameLst>
                                      </p:cBhvr>
                                      <p:tavLst>
                                        <p:tav tm="0">
                                          <p:val>
                                            <p:strVal val="#ppt_x"/>
                                          </p:val>
                                        </p:tav>
                                        <p:tav tm="100000">
                                          <p:val>
                                            <p:strVal val="#ppt_x"/>
                                          </p:val>
                                        </p:tav>
                                      </p:tavLst>
                                    </p:anim>
                                    <p:anim calcmode="lin" valueType="num">
                                      <p:cBhvr>
                                        <p:cTn id="56" dur="1000" fill="hold"/>
                                        <p:tgtEl>
                                          <p:spTgt spid="615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154"/>
                                        </p:tgtEl>
                                        <p:attrNameLst>
                                          <p:attrName>style.visibility</p:attrName>
                                        </p:attrNameLst>
                                      </p:cBhvr>
                                      <p:to>
                                        <p:strVal val="visible"/>
                                      </p:to>
                                    </p:set>
                                    <p:animEffect transition="in" filter="fade">
                                      <p:cBhvr>
                                        <p:cTn id="61" dur="1000"/>
                                        <p:tgtEl>
                                          <p:spTgt spid="6154"/>
                                        </p:tgtEl>
                                      </p:cBhvr>
                                    </p:animEffect>
                                    <p:anim calcmode="lin" valueType="num">
                                      <p:cBhvr>
                                        <p:cTn id="62" dur="1000" fill="hold"/>
                                        <p:tgtEl>
                                          <p:spTgt spid="6154"/>
                                        </p:tgtEl>
                                        <p:attrNameLst>
                                          <p:attrName>ppt_x</p:attrName>
                                        </p:attrNameLst>
                                      </p:cBhvr>
                                      <p:tavLst>
                                        <p:tav tm="0">
                                          <p:val>
                                            <p:strVal val="#ppt_x"/>
                                          </p:val>
                                        </p:tav>
                                        <p:tav tm="100000">
                                          <p:val>
                                            <p:strVal val="#ppt_x"/>
                                          </p:val>
                                        </p:tav>
                                      </p:tavLst>
                                    </p:anim>
                                    <p:anim calcmode="lin" valueType="num">
                                      <p:cBhvr>
                                        <p:cTn id="63" dur="1000" fill="hold"/>
                                        <p:tgtEl>
                                          <p:spTgt spid="6154"/>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6158"/>
                                        </p:tgtEl>
                                        <p:attrNameLst>
                                          <p:attrName>style.visibility</p:attrName>
                                        </p:attrNameLst>
                                      </p:cBhvr>
                                      <p:to>
                                        <p:strVal val="visible"/>
                                      </p:to>
                                    </p:set>
                                    <p:animEffect transition="in" filter="fade">
                                      <p:cBhvr>
                                        <p:cTn id="66" dur="1000"/>
                                        <p:tgtEl>
                                          <p:spTgt spid="6158"/>
                                        </p:tgtEl>
                                      </p:cBhvr>
                                    </p:animEffect>
                                    <p:anim calcmode="lin" valueType="num">
                                      <p:cBhvr>
                                        <p:cTn id="67" dur="1000" fill="hold"/>
                                        <p:tgtEl>
                                          <p:spTgt spid="6158"/>
                                        </p:tgtEl>
                                        <p:attrNameLst>
                                          <p:attrName>ppt_x</p:attrName>
                                        </p:attrNameLst>
                                      </p:cBhvr>
                                      <p:tavLst>
                                        <p:tav tm="0">
                                          <p:val>
                                            <p:strVal val="#ppt_x"/>
                                          </p:val>
                                        </p:tav>
                                        <p:tav tm="100000">
                                          <p:val>
                                            <p:strVal val="#ppt_x"/>
                                          </p:val>
                                        </p:tav>
                                      </p:tavLst>
                                    </p:anim>
                                    <p:anim calcmode="lin" valueType="num">
                                      <p:cBhvr>
                                        <p:cTn id="68" dur="1000" fill="hold"/>
                                        <p:tgtEl>
                                          <p:spTgt spid="615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6161"/>
                                        </p:tgtEl>
                                        <p:attrNameLst>
                                          <p:attrName>style.visibility</p:attrName>
                                        </p:attrNameLst>
                                      </p:cBhvr>
                                      <p:to>
                                        <p:strVal val="visible"/>
                                      </p:to>
                                    </p:set>
                                    <p:animEffect transition="in" filter="fade">
                                      <p:cBhvr>
                                        <p:cTn id="71" dur="1000"/>
                                        <p:tgtEl>
                                          <p:spTgt spid="6161"/>
                                        </p:tgtEl>
                                      </p:cBhvr>
                                    </p:animEffect>
                                    <p:anim calcmode="lin" valueType="num">
                                      <p:cBhvr>
                                        <p:cTn id="72" dur="1000" fill="hold"/>
                                        <p:tgtEl>
                                          <p:spTgt spid="6161"/>
                                        </p:tgtEl>
                                        <p:attrNameLst>
                                          <p:attrName>ppt_x</p:attrName>
                                        </p:attrNameLst>
                                      </p:cBhvr>
                                      <p:tavLst>
                                        <p:tav tm="0">
                                          <p:val>
                                            <p:strVal val="#ppt_x"/>
                                          </p:val>
                                        </p:tav>
                                        <p:tav tm="100000">
                                          <p:val>
                                            <p:strVal val="#ppt_x"/>
                                          </p:val>
                                        </p:tav>
                                      </p:tavLst>
                                    </p:anim>
                                    <p:anim calcmode="lin" valueType="num">
                                      <p:cBhvr>
                                        <p:cTn id="73" dur="1000" fill="hold"/>
                                        <p:tgtEl>
                                          <p:spTgt spid="616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6170"/>
                                        </p:tgtEl>
                                        <p:attrNameLst>
                                          <p:attrName>style.visibility</p:attrName>
                                        </p:attrNameLst>
                                      </p:cBhvr>
                                      <p:to>
                                        <p:strVal val="visible"/>
                                      </p:to>
                                    </p:set>
                                    <p:animEffect transition="in" filter="fade">
                                      <p:cBhvr>
                                        <p:cTn id="76" dur="1000"/>
                                        <p:tgtEl>
                                          <p:spTgt spid="6170"/>
                                        </p:tgtEl>
                                      </p:cBhvr>
                                    </p:animEffect>
                                    <p:anim calcmode="lin" valueType="num">
                                      <p:cBhvr>
                                        <p:cTn id="77" dur="1000" fill="hold"/>
                                        <p:tgtEl>
                                          <p:spTgt spid="6170"/>
                                        </p:tgtEl>
                                        <p:attrNameLst>
                                          <p:attrName>ppt_x</p:attrName>
                                        </p:attrNameLst>
                                      </p:cBhvr>
                                      <p:tavLst>
                                        <p:tav tm="0">
                                          <p:val>
                                            <p:strVal val="#ppt_x"/>
                                          </p:val>
                                        </p:tav>
                                        <p:tav tm="100000">
                                          <p:val>
                                            <p:strVal val="#ppt_x"/>
                                          </p:val>
                                        </p:tav>
                                      </p:tavLst>
                                    </p:anim>
                                    <p:anim calcmode="lin" valueType="num">
                                      <p:cBhvr>
                                        <p:cTn id="78" dur="1000" fill="hold"/>
                                        <p:tgtEl>
                                          <p:spTgt spid="617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1000"/>
                                        <p:tgtEl>
                                          <p:spTgt spid="34"/>
                                        </p:tgtEl>
                                      </p:cBhvr>
                                    </p:animEffect>
                                    <p:anim calcmode="lin" valueType="num">
                                      <p:cBhvr>
                                        <p:cTn id="82" dur="1000" fill="hold"/>
                                        <p:tgtEl>
                                          <p:spTgt spid="34"/>
                                        </p:tgtEl>
                                        <p:attrNameLst>
                                          <p:attrName>ppt_x</p:attrName>
                                        </p:attrNameLst>
                                      </p:cBhvr>
                                      <p:tavLst>
                                        <p:tav tm="0">
                                          <p:val>
                                            <p:strVal val="#ppt_x"/>
                                          </p:val>
                                        </p:tav>
                                        <p:tav tm="100000">
                                          <p:val>
                                            <p:strVal val="#ppt_x"/>
                                          </p:val>
                                        </p:tav>
                                      </p:tavLst>
                                    </p:anim>
                                    <p:anim calcmode="lin" valueType="num">
                                      <p:cBhvr>
                                        <p:cTn id="8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6155"/>
                                        </p:tgtEl>
                                        <p:attrNameLst>
                                          <p:attrName>style.visibility</p:attrName>
                                        </p:attrNameLst>
                                      </p:cBhvr>
                                      <p:to>
                                        <p:strVal val="visible"/>
                                      </p:to>
                                    </p:set>
                                    <p:animEffect transition="in" filter="fade">
                                      <p:cBhvr>
                                        <p:cTn id="88" dur="1000"/>
                                        <p:tgtEl>
                                          <p:spTgt spid="6155"/>
                                        </p:tgtEl>
                                      </p:cBhvr>
                                    </p:animEffect>
                                    <p:anim calcmode="lin" valueType="num">
                                      <p:cBhvr>
                                        <p:cTn id="89" dur="1000" fill="hold"/>
                                        <p:tgtEl>
                                          <p:spTgt spid="6155"/>
                                        </p:tgtEl>
                                        <p:attrNameLst>
                                          <p:attrName>ppt_x</p:attrName>
                                        </p:attrNameLst>
                                      </p:cBhvr>
                                      <p:tavLst>
                                        <p:tav tm="0">
                                          <p:val>
                                            <p:strVal val="#ppt_x"/>
                                          </p:val>
                                        </p:tav>
                                        <p:tav tm="100000">
                                          <p:val>
                                            <p:strVal val="#ppt_x"/>
                                          </p:val>
                                        </p:tav>
                                      </p:tavLst>
                                    </p:anim>
                                    <p:anim calcmode="lin" valueType="num">
                                      <p:cBhvr>
                                        <p:cTn id="90" dur="1000" fill="hold"/>
                                        <p:tgtEl>
                                          <p:spTgt spid="6155"/>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6159"/>
                                        </p:tgtEl>
                                        <p:attrNameLst>
                                          <p:attrName>style.visibility</p:attrName>
                                        </p:attrNameLst>
                                      </p:cBhvr>
                                      <p:to>
                                        <p:strVal val="visible"/>
                                      </p:to>
                                    </p:set>
                                    <p:animEffect transition="in" filter="fade">
                                      <p:cBhvr>
                                        <p:cTn id="93" dur="1000"/>
                                        <p:tgtEl>
                                          <p:spTgt spid="6159"/>
                                        </p:tgtEl>
                                      </p:cBhvr>
                                    </p:animEffect>
                                    <p:anim calcmode="lin" valueType="num">
                                      <p:cBhvr>
                                        <p:cTn id="94" dur="1000" fill="hold"/>
                                        <p:tgtEl>
                                          <p:spTgt spid="6159"/>
                                        </p:tgtEl>
                                        <p:attrNameLst>
                                          <p:attrName>ppt_x</p:attrName>
                                        </p:attrNameLst>
                                      </p:cBhvr>
                                      <p:tavLst>
                                        <p:tav tm="0">
                                          <p:val>
                                            <p:strVal val="#ppt_x"/>
                                          </p:val>
                                        </p:tav>
                                        <p:tav tm="100000">
                                          <p:val>
                                            <p:strVal val="#ppt_x"/>
                                          </p:val>
                                        </p:tav>
                                      </p:tavLst>
                                    </p:anim>
                                    <p:anim calcmode="lin" valueType="num">
                                      <p:cBhvr>
                                        <p:cTn id="95" dur="1000" fill="hold"/>
                                        <p:tgtEl>
                                          <p:spTgt spid="6159"/>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6163"/>
                                        </p:tgtEl>
                                        <p:attrNameLst>
                                          <p:attrName>style.visibility</p:attrName>
                                        </p:attrNameLst>
                                      </p:cBhvr>
                                      <p:to>
                                        <p:strVal val="visible"/>
                                      </p:to>
                                    </p:set>
                                    <p:animEffect transition="in" filter="fade">
                                      <p:cBhvr>
                                        <p:cTn id="98" dur="1000"/>
                                        <p:tgtEl>
                                          <p:spTgt spid="6163"/>
                                        </p:tgtEl>
                                      </p:cBhvr>
                                    </p:animEffect>
                                    <p:anim calcmode="lin" valueType="num">
                                      <p:cBhvr>
                                        <p:cTn id="99" dur="1000" fill="hold"/>
                                        <p:tgtEl>
                                          <p:spTgt spid="6163"/>
                                        </p:tgtEl>
                                        <p:attrNameLst>
                                          <p:attrName>ppt_x</p:attrName>
                                        </p:attrNameLst>
                                      </p:cBhvr>
                                      <p:tavLst>
                                        <p:tav tm="0">
                                          <p:val>
                                            <p:strVal val="#ppt_x"/>
                                          </p:val>
                                        </p:tav>
                                        <p:tav tm="100000">
                                          <p:val>
                                            <p:strVal val="#ppt_x"/>
                                          </p:val>
                                        </p:tav>
                                      </p:tavLst>
                                    </p:anim>
                                    <p:anim calcmode="lin" valueType="num">
                                      <p:cBhvr>
                                        <p:cTn id="100" dur="1000" fill="hold"/>
                                        <p:tgtEl>
                                          <p:spTgt spid="616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6166"/>
                                        </p:tgtEl>
                                        <p:attrNameLst>
                                          <p:attrName>style.visibility</p:attrName>
                                        </p:attrNameLst>
                                      </p:cBhvr>
                                      <p:to>
                                        <p:strVal val="visible"/>
                                      </p:to>
                                    </p:set>
                                    <p:animEffect transition="in" filter="fade">
                                      <p:cBhvr>
                                        <p:cTn id="103" dur="1000"/>
                                        <p:tgtEl>
                                          <p:spTgt spid="6166"/>
                                        </p:tgtEl>
                                      </p:cBhvr>
                                    </p:animEffect>
                                    <p:anim calcmode="lin" valueType="num">
                                      <p:cBhvr>
                                        <p:cTn id="104" dur="1000" fill="hold"/>
                                        <p:tgtEl>
                                          <p:spTgt spid="6166"/>
                                        </p:tgtEl>
                                        <p:attrNameLst>
                                          <p:attrName>ppt_x</p:attrName>
                                        </p:attrNameLst>
                                      </p:cBhvr>
                                      <p:tavLst>
                                        <p:tav tm="0">
                                          <p:val>
                                            <p:strVal val="#ppt_x"/>
                                          </p:val>
                                        </p:tav>
                                        <p:tav tm="100000">
                                          <p:val>
                                            <p:strVal val="#ppt_x"/>
                                          </p:val>
                                        </p:tav>
                                      </p:tavLst>
                                    </p:anim>
                                    <p:anim calcmode="lin" valueType="num">
                                      <p:cBhvr>
                                        <p:cTn id="105" dur="1000" fill="hold"/>
                                        <p:tgtEl>
                                          <p:spTgt spid="616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6171"/>
                                        </p:tgtEl>
                                        <p:attrNameLst>
                                          <p:attrName>style.visibility</p:attrName>
                                        </p:attrNameLst>
                                      </p:cBhvr>
                                      <p:to>
                                        <p:strVal val="visible"/>
                                      </p:to>
                                    </p:set>
                                    <p:animEffect transition="in" filter="fade">
                                      <p:cBhvr>
                                        <p:cTn id="108" dur="1000"/>
                                        <p:tgtEl>
                                          <p:spTgt spid="6171"/>
                                        </p:tgtEl>
                                      </p:cBhvr>
                                    </p:animEffect>
                                    <p:anim calcmode="lin" valueType="num">
                                      <p:cBhvr>
                                        <p:cTn id="109" dur="1000" fill="hold"/>
                                        <p:tgtEl>
                                          <p:spTgt spid="6171"/>
                                        </p:tgtEl>
                                        <p:attrNameLst>
                                          <p:attrName>ppt_x</p:attrName>
                                        </p:attrNameLst>
                                      </p:cBhvr>
                                      <p:tavLst>
                                        <p:tav tm="0">
                                          <p:val>
                                            <p:strVal val="#ppt_x"/>
                                          </p:val>
                                        </p:tav>
                                        <p:tav tm="100000">
                                          <p:val>
                                            <p:strVal val="#ppt_x"/>
                                          </p:val>
                                        </p:tav>
                                      </p:tavLst>
                                    </p:anim>
                                    <p:anim calcmode="lin" valueType="num">
                                      <p:cBhvr>
                                        <p:cTn id="110" dur="1000" fill="hold"/>
                                        <p:tgtEl>
                                          <p:spTgt spid="6171"/>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1000"/>
                                        <p:tgtEl>
                                          <p:spTgt spid="32"/>
                                        </p:tgtEl>
                                      </p:cBhvr>
                                    </p:animEffect>
                                    <p:anim calcmode="lin" valueType="num">
                                      <p:cBhvr>
                                        <p:cTn id="116" dur="1000" fill="hold"/>
                                        <p:tgtEl>
                                          <p:spTgt spid="32"/>
                                        </p:tgtEl>
                                        <p:attrNameLst>
                                          <p:attrName>ppt_x</p:attrName>
                                        </p:attrNameLst>
                                      </p:cBhvr>
                                      <p:tavLst>
                                        <p:tav tm="0">
                                          <p:val>
                                            <p:strVal val="#ppt_x"/>
                                          </p:val>
                                        </p:tav>
                                        <p:tav tm="100000">
                                          <p:val>
                                            <p:strVal val="#ppt_x"/>
                                          </p:val>
                                        </p:tav>
                                      </p:tavLst>
                                    </p:anim>
                                    <p:anim calcmode="lin" valueType="num">
                                      <p:cBhvr>
                                        <p:cTn id="117" dur="1000" fill="hold"/>
                                        <p:tgtEl>
                                          <p:spTgt spid="32"/>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6167"/>
                                        </p:tgtEl>
                                        <p:attrNameLst>
                                          <p:attrName>style.visibility</p:attrName>
                                        </p:attrNameLst>
                                      </p:cBhvr>
                                      <p:to>
                                        <p:strVal val="visible"/>
                                      </p:to>
                                    </p:set>
                                    <p:animEffect transition="in" filter="fade">
                                      <p:cBhvr>
                                        <p:cTn id="120" dur="1000"/>
                                        <p:tgtEl>
                                          <p:spTgt spid="6167"/>
                                        </p:tgtEl>
                                      </p:cBhvr>
                                    </p:animEffect>
                                    <p:anim calcmode="lin" valueType="num">
                                      <p:cBhvr>
                                        <p:cTn id="121" dur="1000" fill="hold"/>
                                        <p:tgtEl>
                                          <p:spTgt spid="6167"/>
                                        </p:tgtEl>
                                        <p:attrNameLst>
                                          <p:attrName>ppt_x</p:attrName>
                                        </p:attrNameLst>
                                      </p:cBhvr>
                                      <p:tavLst>
                                        <p:tav tm="0">
                                          <p:val>
                                            <p:strVal val="#ppt_x"/>
                                          </p:val>
                                        </p:tav>
                                        <p:tav tm="100000">
                                          <p:val>
                                            <p:strVal val="#ppt_x"/>
                                          </p:val>
                                        </p:tav>
                                      </p:tavLst>
                                    </p:anim>
                                    <p:anim calcmode="lin" valueType="num">
                                      <p:cBhvr>
                                        <p:cTn id="122" dur="1000" fill="hold"/>
                                        <p:tgtEl>
                                          <p:spTgt spid="6167"/>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1000"/>
                                        <p:tgtEl>
                                          <p:spTgt spid="33"/>
                                        </p:tgtEl>
                                      </p:cBhvr>
                                    </p:animEffect>
                                    <p:anim calcmode="lin" valueType="num">
                                      <p:cBhvr>
                                        <p:cTn id="126" dur="1000" fill="hold"/>
                                        <p:tgtEl>
                                          <p:spTgt spid="33"/>
                                        </p:tgtEl>
                                        <p:attrNameLst>
                                          <p:attrName>ppt_x</p:attrName>
                                        </p:attrNameLst>
                                      </p:cBhvr>
                                      <p:tavLst>
                                        <p:tav tm="0">
                                          <p:val>
                                            <p:strVal val="#ppt_x"/>
                                          </p:val>
                                        </p:tav>
                                        <p:tav tm="100000">
                                          <p:val>
                                            <p:strVal val="#ppt_x"/>
                                          </p:val>
                                        </p:tav>
                                      </p:tavLst>
                                    </p:anim>
                                    <p:anim calcmode="lin" valueType="num">
                                      <p:cBhvr>
                                        <p:cTn id="127" dur="1000" fill="hold"/>
                                        <p:tgtEl>
                                          <p:spTgt spid="33"/>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35"/>
                                        </p:tgtEl>
                                        <p:attrNameLst>
                                          <p:attrName>style.visibility</p:attrName>
                                        </p:attrNameLst>
                                      </p:cBhvr>
                                      <p:to>
                                        <p:strVal val="visible"/>
                                      </p:to>
                                    </p:set>
                                    <p:animEffect transition="in" filter="fade">
                                      <p:cBhvr>
                                        <p:cTn id="130" dur="1000"/>
                                        <p:tgtEl>
                                          <p:spTgt spid="35"/>
                                        </p:tgtEl>
                                      </p:cBhvr>
                                    </p:animEffect>
                                    <p:anim calcmode="lin" valueType="num">
                                      <p:cBhvr>
                                        <p:cTn id="131" dur="1000" fill="hold"/>
                                        <p:tgtEl>
                                          <p:spTgt spid="35"/>
                                        </p:tgtEl>
                                        <p:attrNameLst>
                                          <p:attrName>ppt_x</p:attrName>
                                        </p:attrNameLst>
                                      </p:cBhvr>
                                      <p:tavLst>
                                        <p:tav tm="0">
                                          <p:val>
                                            <p:strVal val="#ppt_x"/>
                                          </p:val>
                                        </p:tav>
                                        <p:tav tm="100000">
                                          <p:val>
                                            <p:strVal val="#ppt_x"/>
                                          </p:val>
                                        </p:tav>
                                      </p:tavLst>
                                    </p:anim>
                                    <p:anim calcmode="lin" valueType="num">
                                      <p:cBhvr>
                                        <p:cTn id="132" dur="1000" fill="hold"/>
                                        <p:tgtEl>
                                          <p:spTgt spid="35"/>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1000"/>
                                        <p:tgtEl>
                                          <p:spTgt spid="36"/>
                                        </p:tgtEl>
                                      </p:cBhvr>
                                    </p:animEffect>
                                    <p:anim calcmode="lin" valueType="num">
                                      <p:cBhvr>
                                        <p:cTn id="136" dur="1000" fill="hold"/>
                                        <p:tgtEl>
                                          <p:spTgt spid="36"/>
                                        </p:tgtEl>
                                        <p:attrNameLst>
                                          <p:attrName>ppt_x</p:attrName>
                                        </p:attrNameLst>
                                      </p:cBhvr>
                                      <p:tavLst>
                                        <p:tav tm="0">
                                          <p:val>
                                            <p:strVal val="#ppt_x"/>
                                          </p:val>
                                        </p:tav>
                                        <p:tav tm="100000">
                                          <p:val>
                                            <p:strVal val="#ppt_x"/>
                                          </p:val>
                                        </p:tav>
                                      </p:tavLst>
                                    </p:anim>
                                    <p:anim calcmode="lin" valueType="num">
                                      <p:cBhvr>
                                        <p:cTn id="13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animBg="1"/>
      <p:bldP spid="6153" grpId="0" animBg="1"/>
      <p:bldP spid="6154" grpId="0" animBg="1"/>
      <p:bldP spid="6155" grpId="0" animBg="1"/>
      <p:bldP spid="6156" grpId="0"/>
      <p:bldP spid="6157" grpId="0"/>
      <p:bldP spid="6158" grpId="0"/>
      <p:bldP spid="6159" grpId="0"/>
      <p:bldP spid="6160" grpId="0"/>
      <p:bldP spid="6161" grpId="0"/>
      <p:bldP spid="6162" grpId="0"/>
      <p:bldP spid="6163" grpId="0"/>
      <p:bldP spid="6164" grpId="0" animBg="1"/>
      <p:bldP spid="6165" grpId="0" animBg="1"/>
      <p:bldP spid="6166" grpId="0" animBg="1"/>
      <p:bldP spid="6168" grpId="0"/>
      <p:bldP spid="6169" grpId="0"/>
      <p:bldP spid="6170" grpId="0"/>
      <p:bldP spid="6171" grpId="0"/>
      <p:bldP spid="32" grpId="0" animBg="1"/>
      <p:bldP spid="33" grpId="0"/>
      <p:bldP spid="34" grpId="0" animBg="1"/>
      <p:bldP spid="6167" grpId="0" animBg="1"/>
      <p:bldP spid="35" grpId="0"/>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145573" y="428248"/>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428248"/>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9223" name="组合 1"/>
          <p:cNvGrpSpPr/>
          <p:nvPr/>
        </p:nvGrpSpPr>
        <p:grpSpPr bwMode="auto">
          <a:xfrm>
            <a:off x="5320741" y="274261"/>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232" name="文本框 42"/>
          <p:cNvSpPr>
            <a:spLocks noChangeArrowheads="1"/>
          </p:cNvSpPr>
          <p:nvPr/>
        </p:nvSpPr>
        <p:spPr bwMode="auto">
          <a:xfrm>
            <a:off x="370911" y="1099384"/>
            <a:ext cx="11553049" cy="1323439"/>
          </a:xfrm>
          <a:prstGeom prst="rect">
            <a:avLst/>
          </a:prstGeom>
          <a:solidFill>
            <a:srgbClr val="D0EAEB"/>
          </a:solidFill>
          <a:ln>
            <a:noFill/>
          </a:ln>
        </p:spPr>
        <p:txBody>
          <a:bodyPr wrap="square">
            <a:spAutoFit/>
          </a:bodyPr>
          <a:lstStyle/>
          <a:p>
            <a:r>
              <a:rPr lang="zh-CN" altLang="en-US" sz="2000" dirty="0">
                <a:solidFill>
                  <a:srgbClr val="262626"/>
                </a:solidFill>
                <a:latin typeface="华文宋体" pitchFamily="2" charset="-122"/>
                <a:ea typeface="华文宋体" pitchFamily="2" charset="-122"/>
                <a:sym typeface="方正姚体" pitchFamily="2" charset="-122"/>
              </a:rPr>
              <a:t>步骤</a:t>
            </a:r>
            <a:r>
              <a:rPr lang="en-US" altLang="zh-CN" sz="2000" dirty="0">
                <a:solidFill>
                  <a:srgbClr val="262626"/>
                </a:solidFill>
                <a:latin typeface="华文宋体" pitchFamily="2" charset="-122"/>
                <a:ea typeface="华文宋体" pitchFamily="2" charset="-122"/>
                <a:sym typeface="方正姚体" pitchFamily="2" charset="-122"/>
              </a:rPr>
              <a:t>4</a:t>
            </a:r>
            <a:r>
              <a:rPr lang="zh-CN" altLang="en-US" sz="2000" dirty="0">
                <a:solidFill>
                  <a:srgbClr val="262626"/>
                </a:solidFill>
                <a:latin typeface="华文宋体" pitchFamily="2" charset="-122"/>
                <a:ea typeface="华文宋体" pitchFamily="2" charset="-122"/>
                <a:sym typeface="方正姚体" pitchFamily="2" charset="-122"/>
              </a:rPr>
              <a:t>：</a:t>
            </a:r>
            <a:endParaRPr lang="en-US" altLang="zh-CN" sz="2000" dirty="0">
              <a:solidFill>
                <a:srgbClr val="262626"/>
              </a:solidFill>
              <a:latin typeface="华文宋体" pitchFamily="2" charset="-122"/>
              <a:ea typeface="华文宋体" pitchFamily="2" charset="-122"/>
              <a:sym typeface="方正姚体" pitchFamily="2" charset="-122"/>
            </a:endParaRPr>
          </a:p>
          <a:p>
            <a:endParaRPr lang="en-US" altLang="zh-CN" sz="2000" dirty="0">
              <a:solidFill>
                <a:srgbClr val="262626"/>
              </a:solidFill>
              <a:latin typeface="华文宋体" pitchFamily="2" charset="-122"/>
              <a:ea typeface="华文宋体" pitchFamily="2" charset="-122"/>
              <a:sym typeface="方正姚体" pitchFamily="2" charset="-122"/>
            </a:endParaRPr>
          </a:p>
          <a:p>
            <a:r>
              <a:rPr lang="zh-CN" altLang="en-US" sz="2000" dirty="0">
                <a:solidFill>
                  <a:srgbClr val="262626"/>
                </a:solidFill>
                <a:latin typeface="华文宋体" pitchFamily="2" charset="-122"/>
                <a:ea typeface="华文宋体" pitchFamily="2" charset="-122"/>
                <a:sym typeface="方正姚体" pitchFamily="2" charset="-122"/>
              </a:rPr>
              <a:t>高斯</a:t>
            </a:r>
            <a:r>
              <a:rPr lang="en-US" altLang="zh-CN" sz="2000" dirty="0" err="1">
                <a:solidFill>
                  <a:srgbClr val="262626"/>
                </a:solidFill>
                <a:latin typeface="华文宋体" pitchFamily="2" charset="-122"/>
                <a:ea typeface="华文宋体" pitchFamily="2" charset="-122"/>
                <a:sym typeface="方正姚体" pitchFamily="2" charset="-122"/>
              </a:rPr>
              <a:t>bayes</a:t>
            </a:r>
            <a:r>
              <a:rPr lang="zh-CN" altLang="en-US" sz="2000" dirty="0">
                <a:solidFill>
                  <a:srgbClr val="262626"/>
                </a:solidFill>
                <a:latin typeface="华文宋体" pitchFamily="2" charset="-122"/>
                <a:ea typeface="华文宋体" pitchFamily="2" charset="-122"/>
                <a:sym typeface="方正姚体" pitchFamily="2" charset="-122"/>
              </a:rPr>
              <a:t>的准备阶段。对于每个类，计算训练集中所有向量的平均向量和方差向量这样每个类，都有一行平均向量和一行方差向量。可以确定每个类的向量分布。</a:t>
            </a:r>
            <a:endParaRPr lang="en-US" altLang="zh-CN" sz="2000" dirty="0">
              <a:solidFill>
                <a:srgbClr val="262626"/>
              </a:solidFill>
              <a:latin typeface="华文宋体" pitchFamily="2" charset="-122"/>
              <a:ea typeface="华文宋体" pitchFamily="2" charset="-122"/>
              <a:sym typeface="方正姚体" pitchFamily="2" charset="-122"/>
            </a:endParaRPr>
          </a:p>
        </p:txBody>
      </p:sp>
      <p:sp>
        <p:nvSpPr>
          <p:cNvPr id="4" name="文本框 3">
            <a:extLst>
              <a:ext uri="{FF2B5EF4-FFF2-40B4-BE49-F238E27FC236}">
                <a16:creationId xmlns:a16="http://schemas.microsoft.com/office/drawing/2014/main" id="{8F17C086-8CBE-4A49-8C86-8D587AA59FE1}"/>
              </a:ext>
            </a:extLst>
          </p:cNvPr>
          <p:cNvSpPr txBox="1"/>
          <p:nvPr/>
        </p:nvSpPr>
        <p:spPr>
          <a:xfrm>
            <a:off x="346654" y="2767280"/>
            <a:ext cx="11577306" cy="1323440"/>
          </a:xfrm>
          <a:prstGeom prst="rect">
            <a:avLst/>
          </a:prstGeom>
          <a:solidFill>
            <a:srgbClr val="2F2637"/>
          </a:solidFill>
        </p:spPr>
        <p:txBody>
          <a:bodyPr wrap="square" rtlCol="0">
            <a:spAutoFit/>
          </a:bodyPr>
          <a:lstStyle/>
          <a:p>
            <a:pPr lvl="0"/>
            <a:r>
              <a:rPr lang="zh-CN" altLang="en-US" sz="2000" dirty="0">
                <a:solidFill>
                  <a:schemeClr val="bg1"/>
                </a:solidFill>
                <a:latin typeface="华文宋体" pitchFamily="2" charset="-122"/>
                <a:ea typeface="华文宋体" pitchFamily="2" charset="-122"/>
                <a:sym typeface="方正姚体" pitchFamily="2" charset="-122"/>
              </a:rPr>
              <a:t>步骤</a:t>
            </a:r>
            <a:r>
              <a:rPr lang="en-US" altLang="zh-CN" sz="2000" dirty="0">
                <a:solidFill>
                  <a:schemeClr val="bg1"/>
                </a:solidFill>
                <a:latin typeface="华文宋体" pitchFamily="2" charset="-122"/>
                <a:ea typeface="华文宋体" pitchFamily="2" charset="-122"/>
                <a:sym typeface="方正姚体" pitchFamily="2" charset="-122"/>
              </a:rPr>
              <a:t>5</a:t>
            </a:r>
            <a:r>
              <a:rPr lang="zh-CN" altLang="en-US" sz="2000" dirty="0">
                <a:solidFill>
                  <a:schemeClr val="bg1"/>
                </a:solidFill>
                <a:latin typeface="华文宋体" pitchFamily="2" charset="-122"/>
                <a:ea typeface="华文宋体" pitchFamily="2" charset="-122"/>
                <a:sym typeface="方正姚体" pitchFamily="2" charset="-122"/>
              </a:rPr>
              <a:t>：</a:t>
            </a:r>
            <a:endParaRPr lang="en-US" altLang="zh-CN" sz="2000" dirty="0">
              <a:solidFill>
                <a:schemeClr val="bg1"/>
              </a:solidFill>
              <a:latin typeface="华文宋体" pitchFamily="2" charset="-122"/>
              <a:ea typeface="华文宋体" pitchFamily="2" charset="-122"/>
              <a:sym typeface="方正姚体" pitchFamily="2" charset="-122"/>
            </a:endParaRPr>
          </a:p>
          <a:p>
            <a:pPr lvl="0"/>
            <a:endParaRPr lang="en-US" altLang="zh-CN" sz="2000" dirty="0">
              <a:solidFill>
                <a:schemeClr val="bg1"/>
              </a:solidFill>
              <a:latin typeface="华文宋体" pitchFamily="2" charset="-122"/>
              <a:ea typeface="华文宋体" pitchFamily="2" charset="-122"/>
              <a:sym typeface="方正姚体" pitchFamily="2" charset="-122"/>
            </a:endParaRPr>
          </a:p>
          <a:p>
            <a:pPr lvl="0"/>
            <a:r>
              <a:rPr lang="en-US" altLang="zh-CN" sz="2000" dirty="0">
                <a:solidFill>
                  <a:schemeClr val="bg1"/>
                </a:solidFill>
                <a:latin typeface="华文宋体" pitchFamily="2" charset="-122"/>
                <a:ea typeface="华文宋体" pitchFamily="2" charset="-122"/>
                <a:sym typeface="方正姚体" pitchFamily="2" charset="-122"/>
              </a:rPr>
              <a:t> </a:t>
            </a:r>
            <a:r>
              <a:rPr lang="zh-CN" altLang="en-US" sz="2000" dirty="0">
                <a:solidFill>
                  <a:schemeClr val="bg1"/>
                </a:solidFill>
                <a:latin typeface="华文宋体" pitchFamily="2" charset="-122"/>
                <a:ea typeface="华文宋体" pitchFamily="2" charset="-122"/>
                <a:sym typeface="方正姚体" pitchFamily="2" charset="-122"/>
              </a:rPr>
              <a:t>高斯</a:t>
            </a:r>
            <a:r>
              <a:rPr lang="en-US" altLang="zh-CN" sz="2000" dirty="0" err="1">
                <a:solidFill>
                  <a:schemeClr val="bg1"/>
                </a:solidFill>
                <a:latin typeface="华文宋体" pitchFamily="2" charset="-122"/>
                <a:ea typeface="华文宋体" pitchFamily="2" charset="-122"/>
                <a:sym typeface="方正姚体" pitchFamily="2" charset="-122"/>
              </a:rPr>
              <a:t>bayes</a:t>
            </a:r>
            <a:r>
              <a:rPr lang="zh-CN" altLang="en-US" sz="2000" dirty="0">
                <a:solidFill>
                  <a:schemeClr val="bg1"/>
                </a:solidFill>
                <a:latin typeface="华文宋体" pitchFamily="2" charset="-122"/>
                <a:ea typeface="华文宋体" pitchFamily="2" charset="-122"/>
                <a:sym typeface="方正姚体" pitchFamily="2" charset="-122"/>
              </a:rPr>
              <a:t>的计算阶段对于测试集中每个向量，计算他属于各个类的概率。概率的计算采用各个类的测试集数目*各个列的概率密度（概率密度用正态分布确定）结果为：真实类型</a:t>
            </a:r>
            <a:r>
              <a:rPr lang="en-US" altLang="zh-CN" sz="2000" dirty="0">
                <a:solidFill>
                  <a:schemeClr val="bg1"/>
                </a:solidFill>
                <a:latin typeface="华文宋体" pitchFamily="2" charset="-122"/>
                <a:ea typeface="华文宋体" pitchFamily="2" charset="-122"/>
                <a:sym typeface="方正姚体" pitchFamily="2" charset="-122"/>
              </a:rPr>
              <a:t>+</a:t>
            </a:r>
            <a:r>
              <a:rPr lang="zh-CN" altLang="en-US" sz="2000" dirty="0">
                <a:solidFill>
                  <a:schemeClr val="bg1"/>
                </a:solidFill>
                <a:latin typeface="华文宋体" pitchFamily="2" charset="-122"/>
                <a:ea typeface="华文宋体" pitchFamily="2" charset="-122"/>
                <a:sym typeface="方正姚体" pitchFamily="2" charset="-122"/>
              </a:rPr>
              <a:t>预测类型的形式 </a:t>
            </a:r>
            <a:endParaRPr lang="zh-CN" altLang="en-US" sz="2000" dirty="0">
              <a:solidFill>
                <a:schemeClr val="bg1"/>
              </a:solidFill>
              <a:latin typeface="华文宋体" pitchFamily="2" charset="-122"/>
              <a:ea typeface="华文宋体" pitchFamily="2" charset="-122"/>
              <a:sym typeface="华文宋体" pitchFamily="2" charset="-122"/>
            </a:endParaRPr>
          </a:p>
        </p:txBody>
      </p:sp>
    </p:spTree>
    <p:custDataLst>
      <p:tags r:id="rId1"/>
    </p:custDataLst>
    <p:extLst>
      <p:ext uri="{BB962C8B-B14F-4D97-AF65-F5344CB8AC3E}">
        <p14:creationId xmlns:p14="http://schemas.microsoft.com/office/powerpoint/2010/main" val="783304613"/>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232"/>
                                        </p:tgtEl>
                                        <p:attrNameLst>
                                          <p:attrName>style.visibility</p:attrName>
                                        </p:attrNameLst>
                                      </p:cBhvr>
                                      <p:to>
                                        <p:strVal val="visible"/>
                                      </p:to>
                                    </p:set>
                                    <p:animEffect transition="in" filter="wipe(down)">
                                      <p:cBhvr>
                                        <p:cTn id="7" dur="500"/>
                                        <p:tgtEl>
                                          <p:spTgt spid="92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4"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5"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6" name="矩形 13"/>
          <p:cNvSpPr>
            <a:spLocks noChangeArrowheads="1"/>
          </p:cNvSpPr>
          <p:nvPr/>
        </p:nvSpPr>
        <p:spPr bwMode="auto">
          <a:xfrm>
            <a:off x="0" y="0"/>
            <a:ext cx="12211050" cy="6858000"/>
          </a:xfrm>
          <a:prstGeom prst="rect">
            <a:avLst/>
          </a:prstGeom>
          <a:solidFill>
            <a:srgbClr val="263346">
              <a:alpha val="6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3077" name="任意多边形 14"/>
          <p:cNvSpPr>
            <a:spLocks noChangeArrowheads="1"/>
          </p:cNvSpPr>
          <p:nvPr/>
        </p:nvSpPr>
        <p:spPr bwMode="auto">
          <a:xfrm flipH="1">
            <a:off x="8734425" y="0"/>
            <a:ext cx="3459163" cy="6886575"/>
          </a:xfrm>
          <a:custGeom>
            <a:avLst/>
            <a:gdLst>
              <a:gd name="T0" fmla="*/ 16089 w 2891118"/>
              <a:gd name="T1" fmla="*/ 0 h 5755342"/>
              <a:gd name="T2" fmla="*/ 3459163 w 2891118"/>
              <a:gd name="T3" fmla="*/ 3443288 h 5755342"/>
              <a:gd name="T4" fmla="*/ 16089 w 2891118"/>
              <a:gd name="T5" fmla="*/ 6886575 h 5755342"/>
              <a:gd name="T6" fmla="*/ 0 w 2891118"/>
              <a:gd name="T7" fmla="*/ 6886168 h 5755342"/>
              <a:gd name="T8" fmla="*/ 0 w 2891118"/>
              <a:gd name="T9" fmla="*/ 407 h 5755342"/>
              <a:gd name="T10" fmla="*/ 0 60000 65536"/>
              <a:gd name="T11" fmla="*/ 0 60000 65536"/>
              <a:gd name="T12" fmla="*/ 0 60000 65536"/>
              <a:gd name="T13" fmla="*/ 0 60000 65536"/>
              <a:gd name="T14" fmla="*/ 0 60000 65536"/>
              <a:gd name="T15" fmla="*/ 0 w 2891118"/>
              <a:gd name="T16" fmla="*/ 0 h 5755342"/>
              <a:gd name="T17" fmla="*/ 2891118 w 2891118"/>
              <a:gd name="T18" fmla="*/ 5755342 h 5755342"/>
            </a:gdLst>
            <a:ahLst/>
            <a:cxnLst>
              <a:cxn ang="T10">
                <a:pos x="T0" y="T1"/>
              </a:cxn>
              <a:cxn ang="T11">
                <a:pos x="T2" y="T3"/>
              </a:cxn>
              <a:cxn ang="T12">
                <a:pos x="T4" y="T5"/>
              </a:cxn>
              <a:cxn ang="T13">
                <a:pos x="T6" y="T7"/>
              </a:cxn>
              <a:cxn ang="T14">
                <a:pos x="T8" y="T9"/>
              </a:cxn>
            </a:cxnLst>
            <a:rect l="T15" t="T16" r="T17" b="T18"/>
            <a:pathLst>
              <a:path w="2891118" h="5755342">
                <a:moveTo>
                  <a:pt x="13447" y="0"/>
                </a:moveTo>
                <a:cubicBezTo>
                  <a:pt x="1602741" y="0"/>
                  <a:pt x="2891118" y="1288377"/>
                  <a:pt x="2891118" y="2877671"/>
                </a:cubicBezTo>
                <a:cubicBezTo>
                  <a:pt x="2891118" y="4466965"/>
                  <a:pt x="1602741" y="5755342"/>
                  <a:pt x="13447" y="5755342"/>
                </a:cubicBezTo>
                <a:lnTo>
                  <a:pt x="0" y="5755002"/>
                </a:lnTo>
                <a:lnTo>
                  <a:pt x="0" y="340"/>
                </a:lnTo>
                <a:lnTo>
                  <a:pt x="13447" y="0"/>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3078" name="组合 15"/>
          <p:cNvGrpSpPr/>
          <p:nvPr/>
        </p:nvGrpSpPr>
        <p:grpSpPr bwMode="auto">
          <a:xfrm flipH="1">
            <a:off x="9680575" y="3892550"/>
            <a:ext cx="536575" cy="608013"/>
            <a:chOff x="0" y="0"/>
            <a:chExt cx="406393" cy="459645"/>
          </a:xfrm>
        </p:grpSpPr>
        <p:sp>
          <p:nvSpPr>
            <p:cNvPr id="310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0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05" name="Oval 150"/>
            <p:cNvSpPr>
              <a:spLocks noChangeArrowheads="1"/>
            </p:cNvSpPr>
            <p:nvPr/>
          </p:nvSpPr>
          <p:spPr bwMode="auto">
            <a:xfrm>
              <a:off x="97160" y="326983"/>
              <a:ext cx="37370" cy="37370"/>
            </a:xfrm>
            <a:prstGeom prst="ellipse">
              <a:avLst/>
            </a:prstGeom>
            <a:solidFill>
              <a:srgbClr val="2F263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grpSp>
      <p:grpSp>
        <p:nvGrpSpPr>
          <p:cNvPr id="3079" name="组合 19"/>
          <p:cNvGrpSpPr/>
          <p:nvPr/>
        </p:nvGrpSpPr>
        <p:grpSpPr bwMode="auto">
          <a:xfrm flipH="1">
            <a:off x="9661525" y="2449513"/>
            <a:ext cx="504825" cy="563562"/>
            <a:chOff x="0" y="0"/>
            <a:chExt cx="402656" cy="450303"/>
          </a:xfrm>
        </p:grpSpPr>
        <p:sp>
          <p:nvSpPr>
            <p:cNvPr id="3098"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9"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00"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01"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02"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3080" name="组合 33"/>
          <p:cNvGrpSpPr/>
          <p:nvPr/>
        </p:nvGrpSpPr>
        <p:grpSpPr bwMode="auto">
          <a:xfrm flipH="1">
            <a:off x="10418763" y="5597525"/>
            <a:ext cx="436562" cy="431800"/>
            <a:chOff x="0" y="0"/>
            <a:chExt cx="453105" cy="448433"/>
          </a:xfrm>
        </p:grpSpPr>
        <p:sp>
          <p:nvSpPr>
            <p:cNvPr id="3096"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7"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3081" name="组合 36"/>
          <p:cNvGrpSpPr/>
          <p:nvPr/>
        </p:nvGrpSpPr>
        <p:grpSpPr bwMode="auto">
          <a:xfrm flipH="1">
            <a:off x="10380663" y="876300"/>
            <a:ext cx="517525" cy="555625"/>
            <a:chOff x="0" y="0"/>
            <a:chExt cx="466184" cy="501686"/>
          </a:xfrm>
        </p:grpSpPr>
        <p:sp>
          <p:nvSpPr>
            <p:cNvPr id="309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2" name="Rectangle 155"/>
            <p:cNvSpPr>
              <a:spLocks noChangeArrowheads="1"/>
            </p:cNvSpPr>
            <p:nvPr/>
          </p:nvSpPr>
          <p:spPr bwMode="auto">
            <a:xfrm>
              <a:off x="160689" y="419472"/>
              <a:ext cx="9342" cy="32698"/>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09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3082" name="文本框 42"/>
          <p:cNvSpPr>
            <a:spLocks noChangeArrowheads="1"/>
          </p:cNvSpPr>
          <p:nvPr/>
        </p:nvSpPr>
        <p:spPr bwMode="auto">
          <a:xfrm>
            <a:off x="3429068" y="221722"/>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latin typeface="华文宋体" pitchFamily="2" charset="-122"/>
                <a:ea typeface="华文宋体" pitchFamily="2" charset="-122"/>
                <a:sym typeface="华文宋体" pitchFamily="2" charset="-122"/>
              </a:rPr>
              <a:t>设计思路</a:t>
            </a:r>
          </a:p>
        </p:txBody>
      </p:sp>
      <p:sp>
        <p:nvSpPr>
          <p:cNvPr id="3083" name="文本框 43"/>
          <p:cNvSpPr>
            <a:spLocks noChangeArrowheads="1"/>
          </p:cNvSpPr>
          <p:nvPr/>
        </p:nvSpPr>
        <p:spPr bwMode="auto">
          <a:xfrm>
            <a:off x="3429069" y="1050658"/>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latin typeface="华文宋体" pitchFamily="2" charset="-122"/>
                <a:ea typeface="华文宋体" pitchFamily="2" charset="-122"/>
                <a:sym typeface="华文宋体" pitchFamily="2" charset="-122"/>
              </a:rPr>
              <a:t>代码讲解</a:t>
            </a:r>
          </a:p>
        </p:txBody>
      </p:sp>
      <p:sp>
        <p:nvSpPr>
          <p:cNvPr id="3084" name="文本框 44"/>
          <p:cNvSpPr>
            <a:spLocks noChangeArrowheads="1"/>
          </p:cNvSpPr>
          <p:nvPr/>
        </p:nvSpPr>
        <p:spPr bwMode="auto">
          <a:xfrm>
            <a:off x="3429069" y="1889145"/>
            <a:ext cx="36407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latin typeface="华文宋体" pitchFamily="2" charset="-122"/>
                <a:ea typeface="华文宋体" pitchFamily="2" charset="-122"/>
                <a:sym typeface="华文宋体" pitchFamily="2" charset="-122"/>
              </a:rPr>
              <a:t>使用的</a:t>
            </a:r>
            <a:r>
              <a:rPr lang="en-US" altLang="zh-CN" sz="2800" b="1" dirty="0">
                <a:solidFill>
                  <a:schemeClr val="bg1"/>
                </a:solidFill>
                <a:latin typeface="华文宋体" pitchFamily="2" charset="-122"/>
                <a:ea typeface="华文宋体" pitchFamily="2" charset="-122"/>
                <a:sym typeface="华文宋体" pitchFamily="2" charset="-122"/>
              </a:rPr>
              <a:t>MapReduce</a:t>
            </a:r>
            <a:r>
              <a:rPr lang="zh-CN" altLang="en-US" sz="2800" b="1" dirty="0">
                <a:solidFill>
                  <a:schemeClr val="bg1"/>
                </a:solidFill>
                <a:latin typeface="华文宋体" pitchFamily="2" charset="-122"/>
                <a:ea typeface="华文宋体" pitchFamily="2" charset="-122"/>
                <a:sym typeface="华文宋体" pitchFamily="2" charset="-122"/>
              </a:rPr>
              <a:t>技术</a:t>
            </a:r>
          </a:p>
        </p:txBody>
      </p:sp>
      <p:sp>
        <p:nvSpPr>
          <p:cNvPr id="3086" name="任意多边形 46"/>
          <p:cNvSpPr>
            <a:spLocks noChangeArrowheads="1"/>
          </p:cNvSpPr>
          <p:nvPr/>
        </p:nvSpPr>
        <p:spPr bwMode="auto">
          <a:xfrm>
            <a:off x="-25400" y="668338"/>
            <a:ext cx="2225675" cy="5561012"/>
          </a:xfrm>
          <a:custGeom>
            <a:avLst/>
            <a:gdLst>
              <a:gd name="T0" fmla="*/ 0 w 2227188"/>
              <a:gd name="T1" fmla="*/ 0 h 5561218"/>
              <a:gd name="T2" fmla="*/ 223662 w 2227188"/>
              <a:gd name="T3" fmla="*/ 57547 h 5561218"/>
              <a:gd name="T4" fmla="*/ 2225675 w 2227188"/>
              <a:gd name="T5" fmla="*/ 2780506 h 5561218"/>
              <a:gd name="T6" fmla="*/ 223662 w 2227188"/>
              <a:gd name="T7" fmla="*/ 5503466 h 5561218"/>
              <a:gd name="T8" fmla="*/ 0 w 2227188"/>
              <a:gd name="T9" fmla="*/ 5561012 h 5561218"/>
              <a:gd name="T10" fmla="*/ 0 60000 65536"/>
              <a:gd name="T11" fmla="*/ 0 60000 65536"/>
              <a:gd name="T12" fmla="*/ 0 60000 65536"/>
              <a:gd name="T13" fmla="*/ 0 60000 65536"/>
              <a:gd name="T14" fmla="*/ 0 60000 65536"/>
              <a:gd name="T15" fmla="*/ 0 w 2227188"/>
              <a:gd name="T16" fmla="*/ 0 h 5561218"/>
              <a:gd name="T17" fmla="*/ 2227188 w 2227188"/>
              <a:gd name="T18" fmla="*/ 5561218 h 5561218"/>
            </a:gdLst>
            <a:ahLst/>
            <a:cxnLst>
              <a:cxn ang="T10">
                <a:pos x="T0" y="T1"/>
              </a:cxn>
              <a:cxn ang="T11">
                <a:pos x="T2" y="T3"/>
              </a:cxn>
              <a:cxn ang="T12">
                <a:pos x="T4" y="T5"/>
              </a:cxn>
              <a:cxn ang="T13">
                <a:pos x="T6" y="T7"/>
              </a:cxn>
              <a:cxn ang="T14">
                <a:pos x="T8" y="T9"/>
              </a:cxn>
            </a:cxnLst>
            <a:rect l="T15" t="T16" r="T17" b="T18"/>
            <a:pathLst>
              <a:path w="2227188" h="5561218">
                <a:moveTo>
                  <a:pt x="0" y="0"/>
                </a:moveTo>
                <a:lnTo>
                  <a:pt x="223814" y="57549"/>
                </a:lnTo>
                <a:cubicBezTo>
                  <a:pt x="1384468" y="418549"/>
                  <a:pt x="2227188" y="1501165"/>
                  <a:pt x="2227188" y="2780609"/>
                </a:cubicBezTo>
                <a:cubicBezTo>
                  <a:pt x="2227188" y="4060053"/>
                  <a:pt x="1384468" y="5142669"/>
                  <a:pt x="223814" y="5503670"/>
                </a:cubicBezTo>
                <a:lnTo>
                  <a:pt x="0" y="5561218"/>
                </a:lnTo>
                <a:lnTo>
                  <a:pt x="0" y="0"/>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3087" name="文本框 47"/>
          <p:cNvSpPr>
            <a:spLocks noChangeArrowheads="1"/>
          </p:cNvSpPr>
          <p:nvPr/>
        </p:nvSpPr>
        <p:spPr bwMode="auto">
          <a:xfrm rot="5400000">
            <a:off x="-880269" y="3032919"/>
            <a:ext cx="34750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800" b="1" dirty="0">
                <a:solidFill>
                  <a:srgbClr val="262626"/>
                </a:solidFill>
                <a:latin typeface="华文宋体" pitchFamily="2" charset="-122"/>
                <a:ea typeface="华文宋体" pitchFamily="2" charset="-122"/>
                <a:sym typeface="华文宋体" pitchFamily="2" charset="-122"/>
              </a:rPr>
              <a:t>CONCENTS</a:t>
            </a:r>
            <a:endParaRPr lang="zh-CN" altLang="en-US" sz="4800" b="1" dirty="0">
              <a:solidFill>
                <a:srgbClr val="262626"/>
              </a:solidFill>
              <a:latin typeface="华文宋体" pitchFamily="2" charset="-122"/>
              <a:ea typeface="华文宋体" pitchFamily="2" charset="-122"/>
              <a:sym typeface="华文宋体" pitchFamily="2" charset="-122"/>
            </a:endParaRPr>
          </a:p>
        </p:txBody>
      </p:sp>
      <p:sp>
        <p:nvSpPr>
          <p:cNvPr id="3088" name="直接连接符 48"/>
          <p:cNvSpPr>
            <a:spLocks noChangeShapeType="1"/>
          </p:cNvSpPr>
          <p:nvPr/>
        </p:nvSpPr>
        <p:spPr bwMode="auto">
          <a:xfrm>
            <a:off x="9828213" y="1685925"/>
            <a:ext cx="2009775" cy="0"/>
          </a:xfrm>
          <a:prstGeom prst="line">
            <a:avLst/>
          </a:prstGeom>
          <a:noFill/>
          <a:ln w="6350">
            <a:solidFill>
              <a:srgbClr val="262626">
                <a:alpha val="50195"/>
              </a:srgbClr>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089" name="直接连接符 49"/>
          <p:cNvSpPr>
            <a:spLocks noChangeShapeType="1"/>
          </p:cNvSpPr>
          <p:nvPr/>
        </p:nvSpPr>
        <p:spPr bwMode="auto">
          <a:xfrm>
            <a:off x="9828213" y="5143500"/>
            <a:ext cx="2009775" cy="0"/>
          </a:xfrm>
          <a:prstGeom prst="line">
            <a:avLst/>
          </a:prstGeom>
          <a:noFill/>
          <a:ln w="6350">
            <a:solidFill>
              <a:srgbClr val="262626">
                <a:alpha val="50195"/>
              </a:srgbClr>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090" name="直接连接符 50"/>
          <p:cNvSpPr>
            <a:spLocks noChangeShapeType="1"/>
          </p:cNvSpPr>
          <p:nvPr/>
        </p:nvSpPr>
        <p:spPr bwMode="auto">
          <a:xfrm>
            <a:off x="9213850" y="3432175"/>
            <a:ext cx="2519363" cy="1588"/>
          </a:xfrm>
          <a:prstGeom prst="line">
            <a:avLst/>
          </a:prstGeom>
          <a:noFill/>
          <a:ln w="6350">
            <a:solidFill>
              <a:srgbClr val="262626">
                <a:alpha val="50195"/>
              </a:srgbClr>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4" name="文本框 45">
            <a:extLst>
              <a:ext uri="{FF2B5EF4-FFF2-40B4-BE49-F238E27FC236}">
                <a16:creationId xmlns:a16="http://schemas.microsoft.com/office/drawing/2014/main" id="{BCDB30E1-D92A-41B8-A1CE-84A0AB2FE13D}"/>
              </a:ext>
            </a:extLst>
          </p:cNvPr>
          <p:cNvSpPr>
            <a:spLocks noChangeArrowheads="1"/>
          </p:cNvSpPr>
          <p:nvPr/>
        </p:nvSpPr>
        <p:spPr bwMode="auto">
          <a:xfrm>
            <a:off x="3429068" y="2751465"/>
            <a:ext cx="2898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chemeClr val="bg1"/>
                </a:solidFill>
                <a:latin typeface="华文宋体" pitchFamily="2" charset="-122"/>
                <a:ea typeface="华文宋体" pitchFamily="2" charset="-122"/>
                <a:sym typeface="华文宋体" pitchFamily="2" charset="-122"/>
              </a:rPr>
              <a:t>Bug</a:t>
            </a:r>
            <a:r>
              <a:rPr lang="zh-CN" altLang="en-US" sz="2800" b="1" dirty="0">
                <a:solidFill>
                  <a:schemeClr val="bg1"/>
                </a:solidFill>
                <a:latin typeface="华文宋体" pitchFamily="2" charset="-122"/>
                <a:ea typeface="华文宋体" pitchFamily="2" charset="-122"/>
                <a:sym typeface="华文宋体" pitchFamily="2" charset="-122"/>
              </a:rPr>
              <a:t>以及解决方法</a:t>
            </a:r>
          </a:p>
        </p:txBody>
      </p:sp>
      <p:sp>
        <p:nvSpPr>
          <p:cNvPr id="35" name="文本框 45">
            <a:extLst>
              <a:ext uri="{FF2B5EF4-FFF2-40B4-BE49-F238E27FC236}">
                <a16:creationId xmlns:a16="http://schemas.microsoft.com/office/drawing/2014/main" id="{75B22DB5-DE66-4CB1-82DE-EAFFD14FC659}"/>
              </a:ext>
            </a:extLst>
          </p:cNvPr>
          <p:cNvSpPr>
            <a:spLocks noChangeArrowheads="1"/>
          </p:cNvSpPr>
          <p:nvPr/>
        </p:nvSpPr>
        <p:spPr bwMode="auto">
          <a:xfrm>
            <a:off x="3429068" y="3619566"/>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latin typeface="华文宋体" pitchFamily="2" charset="-122"/>
                <a:ea typeface="华文宋体" pitchFamily="2" charset="-122"/>
                <a:sym typeface="华文宋体" pitchFamily="2" charset="-122"/>
              </a:rPr>
              <a:t>运行时间以及复杂度优化</a:t>
            </a:r>
          </a:p>
        </p:txBody>
      </p:sp>
      <p:sp>
        <p:nvSpPr>
          <p:cNvPr id="36" name="文本框 45">
            <a:extLst>
              <a:ext uri="{FF2B5EF4-FFF2-40B4-BE49-F238E27FC236}">
                <a16:creationId xmlns:a16="http://schemas.microsoft.com/office/drawing/2014/main" id="{7C957925-C5E3-42F2-A258-68197B81BC2E}"/>
              </a:ext>
            </a:extLst>
          </p:cNvPr>
          <p:cNvSpPr>
            <a:spLocks noChangeArrowheads="1"/>
          </p:cNvSpPr>
          <p:nvPr/>
        </p:nvSpPr>
        <p:spPr bwMode="auto">
          <a:xfrm>
            <a:off x="3408579" y="4496855"/>
            <a:ext cx="44935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latin typeface="华文宋体" pitchFamily="2" charset="-122"/>
                <a:ea typeface="华文宋体" pitchFamily="2" charset="-122"/>
                <a:sym typeface="华文宋体" pitchFamily="2" charset="-122"/>
              </a:rPr>
              <a:t>结果评估、分工、参考资料</a:t>
            </a:r>
          </a:p>
        </p:txBody>
      </p:sp>
      <p:sp>
        <p:nvSpPr>
          <p:cNvPr id="37" name="文本框 45">
            <a:extLst>
              <a:ext uri="{FF2B5EF4-FFF2-40B4-BE49-F238E27FC236}">
                <a16:creationId xmlns:a16="http://schemas.microsoft.com/office/drawing/2014/main" id="{7F4F70BE-6007-41E9-AA8B-7C617E8B095A}"/>
              </a:ext>
            </a:extLst>
          </p:cNvPr>
          <p:cNvSpPr>
            <a:spLocks noChangeArrowheads="1"/>
          </p:cNvSpPr>
          <p:nvPr/>
        </p:nvSpPr>
        <p:spPr bwMode="auto">
          <a:xfrm>
            <a:off x="3408363" y="537852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latin typeface="华文宋体" pitchFamily="2" charset="-122"/>
                <a:ea typeface="华文宋体" pitchFamily="2" charset="-122"/>
                <a:sym typeface="华文宋体" pitchFamily="2" charset="-122"/>
              </a:rPr>
              <a:t>失败尝试</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9545">
        <p:cut/>
      </p:transition>
    </mc:Choice>
    <mc:Fallback xmlns="">
      <p:transition advTm="9545">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086"/>
                                        </p:tgtEl>
                                        <p:attrNameLst>
                                          <p:attrName>style.visibility</p:attrName>
                                        </p:attrNameLst>
                                      </p:cBhvr>
                                      <p:to>
                                        <p:strVal val="visible"/>
                                      </p:to>
                                    </p:set>
                                    <p:animEffect transition="in" filter="circle(in)">
                                      <p:cBhvr>
                                        <p:cTn id="7" dur="2000"/>
                                        <p:tgtEl>
                                          <p:spTgt spid="308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077"/>
                                        </p:tgtEl>
                                        <p:attrNameLst>
                                          <p:attrName>style.visibility</p:attrName>
                                        </p:attrNameLst>
                                      </p:cBhvr>
                                      <p:to>
                                        <p:strVal val="visible"/>
                                      </p:to>
                                    </p:set>
                                    <p:animEffect transition="in" filter="circle(in)">
                                      <p:cBhvr>
                                        <p:cTn id="10" dur="2000"/>
                                        <p:tgtEl>
                                          <p:spTgt spid="307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079"/>
                                        </p:tgtEl>
                                        <p:attrNameLst>
                                          <p:attrName>style.visibility</p:attrName>
                                        </p:attrNameLst>
                                      </p:cBhvr>
                                      <p:to>
                                        <p:strVal val="visible"/>
                                      </p:to>
                                    </p:set>
                                    <p:animEffect transition="in" filter="circle(in)">
                                      <p:cBhvr>
                                        <p:cTn id="15" dur="2000"/>
                                        <p:tgtEl>
                                          <p:spTgt spid="3079"/>
                                        </p:tgtEl>
                                      </p:cBhvr>
                                    </p:animEffect>
                                  </p:childTnLst>
                                </p:cTn>
                              </p:par>
                              <p:par>
                                <p:cTn id="16" presetID="6" presetClass="entr" presetSubtype="16" fill="hold" nodeType="withEffect">
                                  <p:stCondLst>
                                    <p:cond delay="0"/>
                                  </p:stCondLst>
                                  <p:childTnLst>
                                    <p:set>
                                      <p:cBhvr>
                                        <p:cTn id="17" dur="1" fill="hold">
                                          <p:stCondLst>
                                            <p:cond delay="0"/>
                                          </p:stCondLst>
                                        </p:cTn>
                                        <p:tgtEl>
                                          <p:spTgt spid="3080"/>
                                        </p:tgtEl>
                                        <p:attrNameLst>
                                          <p:attrName>style.visibility</p:attrName>
                                        </p:attrNameLst>
                                      </p:cBhvr>
                                      <p:to>
                                        <p:strVal val="visible"/>
                                      </p:to>
                                    </p:set>
                                    <p:animEffect transition="in" filter="circle(in)">
                                      <p:cBhvr>
                                        <p:cTn id="18" dur="2000"/>
                                        <p:tgtEl>
                                          <p:spTgt spid="3080"/>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087"/>
                                        </p:tgtEl>
                                        <p:attrNameLst>
                                          <p:attrName>style.visibility</p:attrName>
                                        </p:attrNameLst>
                                      </p:cBhvr>
                                      <p:to>
                                        <p:strVal val="visible"/>
                                      </p:to>
                                    </p:set>
                                    <p:animEffect transition="in" filter="circle(in)">
                                      <p:cBhvr>
                                        <p:cTn id="21" dur="2000"/>
                                        <p:tgtEl>
                                          <p:spTgt spid="3087"/>
                                        </p:tgtEl>
                                      </p:cBhvr>
                                    </p:animEffect>
                                  </p:childTnLst>
                                </p:cTn>
                              </p:par>
                              <p:par>
                                <p:cTn id="22" presetID="6" presetClass="entr" presetSubtype="16" fill="hold" nodeType="withEffect">
                                  <p:stCondLst>
                                    <p:cond delay="0"/>
                                  </p:stCondLst>
                                  <p:childTnLst>
                                    <p:set>
                                      <p:cBhvr>
                                        <p:cTn id="23" dur="1" fill="hold">
                                          <p:stCondLst>
                                            <p:cond delay="0"/>
                                          </p:stCondLst>
                                        </p:cTn>
                                        <p:tgtEl>
                                          <p:spTgt spid="3081"/>
                                        </p:tgtEl>
                                        <p:attrNameLst>
                                          <p:attrName>style.visibility</p:attrName>
                                        </p:attrNameLst>
                                      </p:cBhvr>
                                      <p:to>
                                        <p:strVal val="visible"/>
                                      </p:to>
                                    </p:set>
                                    <p:animEffect transition="in" filter="circle(in)">
                                      <p:cBhvr>
                                        <p:cTn id="24" dur="2000"/>
                                        <p:tgtEl>
                                          <p:spTgt spid="3081"/>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088"/>
                                        </p:tgtEl>
                                        <p:attrNameLst>
                                          <p:attrName>style.visibility</p:attrName>
                                        </p:attrNameLst>
                                      </p:cBhvr>
                                      <p:to>
                                        <p:strVal val="visible"/>
                                      </p:to>
                                    </p:set>
                                    <p:animEffect transition="in" filter="circle(in)">
                                      <p:cBhvr>
                                        <p:cTn id="27" dur="2000"/>
                                        <p:tgtEl>
                                          <p:spTgt spid="3088"/>
                                        </p:tgtEl>
                                      </p:cBhvr>
                                    </p:animEffect>
                                  </p:childTnLst>
                                </p:cTn>
                              </p:par>
                              <p:par>
                                <p:cTn id="28" presetID="6" presetClass="entr" presetSubtype="16" fill="hold" nodeType="withEffect">
                                  <p:stCondLst>
                                    <p:cond delay="0"/>
                                  </p:stCondLst>
                                  <p:childTnLst>
                                    <p:set>
                                      <p:cBhvr>
                                        <p:cTn id="29" dur="1" fill="hold">
                                          <p:stCondLst>
                                            <p:cond delay="0"/>
                                          </p:stCondLst>
                                        </p:cTn>
                                        <p:tgtEl>
                                          <p:spTgt spid="3078"/>
                                        </p:tgtEl>
                                        <p:attrNameLst>
                                          <p:attrName>style.visibility</p:attrName>
                                        </p:attrNameLst>
                                      </p:cBhvr>
                                      <p:to>
                                        <p:strVal val="visible"/>
                                      </p:to>
                                    </p:set>
                                    <p:animEffect transition="in" filter="circle(in)">
                                      <p:cBhvr>
                                        <p:cTn id="30" dur="2000"/>
                                        <p:tgtEl>
                                          <p:spTgt spid="3078"/>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089"/>
                                        </p:tgtEl>
                                        <p:attrNameLst>
                                          <p:attrName>style.visibility</p:attrName>
                                        </p:attrNameLst>
                                      </p:cBhvr>
                                      <p:to>
                                        <p:strVal val="visible"/>
                                      </p:to>
                                    </p:set>
                                    <p:animEffect transition="in" filter="circle(in)">
                                      <p:cBhvr>
                                        <p:cTn id="33" dur="2000"/>
                                        <p:tgtEl>
                                          <p:spTgt spid="3089"/>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3090"/>
                                        </p:tgtEl>
                                        <p:attrNameLst>
                                          <p:attrName>style.visibility</p:attrName>
                                        </p:attrNameLst>
                                      </p:cBhvr>
                                      <p:to>
                                        <p:strVal val="visible"/>
                                      </p:to>
                                    </p:set>
                                    <p:animEffect transition="in" filter="circle(in)">
                                      <p:cBhvr>
                                        <p:cTn id="36" dur="2000"/>
                                        <p:tgtEl>
                                          <p:spTgt spid="3090"/>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fade">
                                      <p:cBhvr>
                                        <p:cTn id="41" dur="1000"/>
                                        <p:tgtEl>
                                          <p:spTgt spid="3082"/>
                                        </p:tgtEl>
                                      </p:cBhvr>
                                    </p:animEffect>
                                    <p:anim calcmode="lin" valueType="num">
                                      <p:cBhvr>
                                        <p:cTn id="42" dur="1000" fill="hold"/>
                                        <p:tgtEl>
                                          <p:spTgt spid="3082"/>
                                        </p:tgtEl>
                                        <p:attrNameLst>
                                          <p:attrName>ppt_x</p:attrName>
                                        </p:attrNameLst>
                                      </p:cBhvr>
                                      <p:tavLst>
                                        <p:tav tm="0">
                                          <p:val>
                                            <p:strVal val="#ppt_x"/>
                                          </p:val>
                                        </p:tav>
                                        <p:tav tm="100000">
                                          <p:val>
                                            <p:strVal val="#ppt_x"/>
                                          </p:val>
                                        </p:tav>
                                      </p:tavLst>
                                    </p:anim>
                                    <p:anim calcmode="lin" valueType="num">
                                      <p:cBhvr>
                                        <p:cTn id="43" dur="1000" fill="hold"/>
                                        <p:tgtEl>
                                          <p:spTgt spid="308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083"/>
                                        </p:tgtEl>
                                        <p:attrNameLst>
                                          <p:attrName>style.visibility</p:attrName>
                                        </p:attrNameLst>
                                      </p:cBhvr>
                                      <p:to>
                                        <p:strVal val="visible"/>
                                      </p:to>
                                    </p:set>
                                    <p:animEffect transition="in" filter="fade">
                                      <p:cBhvr>
                                        <p:cTn id="48" dur="1000"/>
                                        <p:tgtEl>
                                          <p:spTgt spid="3083"/>
                                        </p:tgtEl>
                                      </p:cBhvr>
                                    </p:animEffect>
                                    <p:anim calcmode="lin" valueType="num">
                                      <p:cBhvr>
                                        <p:cTn id="49" dur="1000" fill="hold"/>
                                        <p:tgtEl>
                                          <p:spTgt spid="3083"/>
                                        </p:tgtEl>
                                        <p:attrNameLst>
                                          <p:attrName>ppt_x</p:attrName>
                                        </p:attrNameLst>
                                      </p:cBhvr>
                                      <p:tavLst>
                                        <p:tav tm="0">
                                          <p:val>
                                            <p:strVal val="#ppt_x"/>
                                          </p:val>
                                        </p:tav>
                                        <p:tav tm="100000">
                                          <p:val>
                                            <p:strVal val="#ppt_x"/>
                                          </p:val>
                                        </p:tav>
                                      </p:tavLst>
                                    </p:anim>
                                    <p:anim calcmode="lin" valueType="num">
                                      <p:cBhvr>
                                        <p:cTn id="50" dur="1000" fill="hold"/>
                                        <p:tgtEl>
                                          <p:spTgt spid="308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084"/>
                                        </p:tgtEl>
                                        <p:attrNameLst>
                                          <p:attrName>style.visibility</p:attrName>
                                        </p:attrNameLst>
                                      </p:cBhvr>
                                      <p:to>
                                        <p:strVal val="visible"/>
                                      </p:to>
                                    </p:set>
                                    <p:animEffect transition="in" filter="fade">
                                      <p:cBhvr>
                                        <p:cTn id="55" dur="1000"/>
                                        <p:tgtEl>
                                          <p:spTgt spid="3084"/>
                                        </p:tgtEl>
                                      </p:cBhvr>
                                    </p:animEffect>
                                    <p:anim calcmode="lin" valueType="num">
                                      <p:cBhvr>
                                        <p:cTn id="56" dur="1000" fill="hold"/>
                                        <p:tgtEl>
                                          <p:spTgt spid="3084"/>
                                        </p:tgtEl>
                                        <p:attrNameLst>
                                          <p:attrName>ppt_x</p:attrName>
                                        </p:attrNameLst>
                                      </p:cBhvr>
                                      <p:tavLst>
                                        <p:tav tm="0">
                                          <p:val>
                                            <p:strVal val="#ppt_x"/>
                                          </p:val>
                                        </p:tav>
                                        <p:tav tm="100000">
                                          <p:val>
                                            <p:strVal val="#ppt_x"/>
                                          </p:val>
                                        </p:tav>
                                      </p:tavLst>
                                    </p:anim>
                                    <p:anim calcmode="lin" valueType="num">
                                      <p:cBhvr>
                                        <p:cTn id="57" dur="1000" fill="hold"/>
                                        <p:tgtEl>
                                          <p:spTgt spid="3084"/>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1000"/>
                                        <p:tgtEl>
                                          <p:spTgt spid="36"/>
                                        </p:tgtEl>
                                      </p:cBhvr>
                                    </p:animEffect>
                                    <p:anim calcmode="lin" valueType="num">
                                      <p:cBhvr>
                                        <p:cTn id="77" dur="1000" fill="hold"/>
                                        <p:tgtEl>
                                          <p:spTgt spid="36"/>
                                        </p:tgtEl>
                                        <p:attrNameLst>
                                          <p:attrName>ppt_x</p:attrName>
                                        </p:attrNameLst>
                                      </p:cBhvr>
                                      <p:tavLst>
                                        <p:tav tm="0">
                                          <p:val>
                                            <p:strVal val="#ppt_x"/>
                                          </p:val>
                                        </p:tav>
                                        <p:tav tm="100000">
                                          <p:val>
                                            <p:strVal val="#ppt_x"/>
                                          </p:val>
                                        </p:tav>
                                      </p:tavLst>
                                    </p:anim>
                                    <p:anim calcmode="lin" valueType="num">
                                      <p:cBhvr>
                                        <p:cTn id="7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1000"/>
                                        <p:tgtEl>
                                          <p:spTgt spid="37"/>
                                        </p:tgtEl>
                                      </p:cBhvr>
                                    </p:animEffect>
                                    <p:anim calcmode="lin" valueType="num">
                                      <p:cBhvr>
                                        <p:cTn id="84" dur="1000" fill="hold"/>
                                        <p:tgtEl>
                                          <p:spTgt spid="37"/>
                                        </p:tgtEl>
                                        <p:attrNameLst>
                                          <p:attrName>ppt_x</p:attrName>
                                        </p:attrNameLst>
                                      </p:cBhvr>
                                      <p:tavLst>
                                        <p:tav tm="0">
                                          <p:val>
                                            <p:strVal val="#ppt_x"/>
                                          </p:val>
                                        </p:tav>
                                        <p:tav tm="100000">
                                          <p:val>
                                            <p:strVal val="#ppt_x"/>
                                          </p:val>
                                        </p:tav>
                                      </p:tavLst>
                                    </p:anim>
                                    <p:anim calcmode="lin" valueType="num">
                                      <p:cBhvr>
                                        <p:cTn id="8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nimBg="1"/>
      <p:bldP spid="3082" grpId="0"/>
      <p:bldP spid="3083" grpId="0"/>
      <p:bldP spid="3084" grpId="0"/>
      <p:bldP spid="3086" grpId="0" animBg="1"/>
      <p:bldP spid="3087" grpId="0"/>
      <p:bldP spid="3088" grpId="0" animBg="1"/>
      <p:bldP spid="3089" grpId="0" animBg="1"/>
      <p:bldP spid="3090" grpId="0" animBg="1"/>
      <p:bldP spid="34" grpId="0"/>
      <p:bldP spid="35" grpId="0"/>
      <p:bldP spid="36"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6146"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47"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48"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6149"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6150" name="文本框 12"/>
          <p:cNvSpPr>
            <a:spLocks noChangeArrowheads="1"/>
          </p:cNvSpPr>
          <p:nvPr/>
        </p:nvSpPr>
        <p:spPr bwMode="auto">
          <a:xfrm>
            <a:off x="5145068" y="228025"/>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样本预测</a:t>
            </a:r>
            <a:endParaRPr lang="en-US" altLang="zh-CN" sz="2000" dirty="0">
              <a:solidFill>
                <a:srgbClr val="262626"/>
              </a:solidFill>
              <a:latin typeface="华文宋体" pitchFamily="2" charset="-122"/>
              <a:ea typeface="华文宋体" pitchFamily="2" charset="-122"/>
              <a:sym typeface="华文宋体" pitchFamily="2" charset="-122"/>
            </a:endParaRPr>
          </a:p>
        </p:txBody>
      </p:sp>
      <p:grpSp>
        <p:nvGrpSpPr>
          <p:cNvPr id="6151" name="组合 1"/>
          <p:cNvGrpSpPr/>
          <p:nvPr/>
        </p:nvGrpSpPr>
        <p:grpSpPr bwMode="auto">
          <a:xfrm>
            <a:off x="5367338" y="1000125"/>
            <a:ext cx="1468437" cy="307975"/>
            <a:chOff x="0" y="0"/>
            <a:chExt cx="1541192" cy="321992"/>
          </a:xfrm>
        </p:grpSpPr>
        <p:sp>
          <p:nvSpPr>
            <p:cNvPr id="6172"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73"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74"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75"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6152" name="任意多边形 11"/>
          <p:cNvSpPr>
            <a:spLocks noChangeArrowheads="1"/>
          </p:cNvSpPr>
          <p:nvPr/>
        </p:nvSpPr>
        <p:spPr bwMode="auto">
          <a:xfrm>
            <a:off x="2379663" y="3330095"/>
            <a:ext cx="2243138" cy="1698625"/>
          </a:xfrm>
          <a:custGeom>
            <a:avLst/>
            <a:gdLst>
              <a:gd name="T0" fmla="*/ 2243138 w 1552486"/>
              <a:gd name="T1" fmla="*/ 1698625 h 1174802"/>
              <a:gd name="T2" fmla="*/ 2243138 w 1552486"/>
              <a:gd name="T3" fmla="*/ 792502 h 1174802"/>
              <a:gd name="T4" fmla="*/ 2094968 w 1552486"/>
              <a:gd name="T5" fmla="*/ 792502 h 1174802"/>
              <a:gd name="T6" fmla="*/ 2094968 w 1552486"/>
              <a:gd name="T7" fmla="*/ 854283 h 1174802"/>
              <a:gd name="T8" fmla="*/ 1465244 w 1552486"/>
              <a:gd name="T9" fmla="*/ 224117 h 1174802"/>
              <a:gd name="T10" fmla="*/ 0 w 1552486"/>
              <a:gd name="T11" fmla="*/ 401222 h 1174802"/>
              <a:gd name="T12" fmla="*/ 436281 w 1552486"/>
              <a:gd name="T13" fmla="*/ 582448 h 1174802"/>
              <a:gd name="T14" fmla="*/ 1411738 w 1552486"/>
              <a:gd name="T15" fmla="*/ 1546232 h 1174802"/>
              <a:gd name="T16" fmla="*/ 1341767 w 1552486"/>
              <a:gd name="T17" fmla="*/ 1546232 h 1174802"/>
              <a:gd name="T18" fmla="*/ 1341767 w 1552486"/>
              <a:gd name="T19" fmla="*/ 1698625 h 1174802"/>
              <a:gd name="T20" fmla="*/ 2243138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D0EAEB"/>
          </a:solidFill>
          <a:ln w="12700" cap="flat" cmpd="sng">
            <a:solidFill>
              <a:srgbClr val="2F2637">
                <a:alpha val="50195"/>
              </a:srgbClr>
            </a:solidFill>
            <a:miter lim="800000"/>
          </a:ln>
        </p:spPr>
        <p:txBody>
          <a:bodyPr anchor="ctr"/>
          <a:lstStyle/>
          <a:p>
            <a:endParaRPr lang="zh-CN" altLang="en-US"/>
          </a:p>
        </p:txBody>
      </p:sp>
      <p:sp>
        <p:nvSpPr>
          <p:cNvPr id="6153" name="任意多边形 14"/>
          <p:cNvSpPr>
            <a:spLocks noChangeArrowheads="1"/>
          </p:cNvSpPr>
          <p:nvPr/>
        </p:nvSpPr>
        <p:spPr bwMode="auto">
          <a:xfrm flipV="1">
            <a:off x="6603714" y="3630613"/>
            <a:ext cx="2243137" cy="1698625"/>
          </a:xfrm>
          <a:custGeom>
            <a:avLst/>
            <a:gdLst>
              <a:gd name="T0" fmla="*/ 2243137 w 1552486"/>
              <a:gd name="T1" fmla="*/ 1698625 h 1174802"/>
              <a:gd name="T2" fmla="*/ 2243137 w 1552486"/>
              <a:gd name="T3" fmla="*/ 792502 h 1174802"/>
              <a:gd name="T4" fmla="*/ 2094967 w 1552486"/>
              <a:gd name="T5" fmla="*/ 792502 h 1174802"/>
              <a:gd name="T6" fmla="*/ 2094967 w 1552486"/>
              <a:gd name="T7" fmla="*/ 854283 h 1174802"/>
              <a:gd name="T8" fmla="*/ 1465243 w 1552486"/>
              <a:gd name="T9" fmla="*/ 224117 h 1174802"/>
              <a:gd name="T10" fmla="*/ 0 w 1552486"/>
              <a:gd name="T11" fmla="*/ 401222 h 1174802"/>
              <a:gd name="T12" fmla="*/ 436281 w 1552486"/>
              <a:gd name="T13" fmla="*/ 582448 h 1174802"/>
              <a:gd name="T14" fmla="*/ 1411737 w 1552486"/>
              <a:gd name="T15" fmla="*/ 1546232 h 1174802"/>
              <a:gd name="T16" fmla="*/ 1341766 w 1552486"/>
              <a:gd name="T17" fmla="*/ 1546232 h 1174802"/>
              <a:gd name="T18" fmla="*/ 1341766 w 1552486"/>
              <a:gd name="T19" fmla="*/ 1698625 h 1174802"/>
              <a:gd name="T20" fmla="*/ 2243137 w 1552486"/>
              <a:gd name="T21" fmla="*/ 1698625 h 11748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2486"/>
              <a:gd name="T34" fmla="*/ 0 h 1174802"/>
              <a:gd name="T35" fmla="*/ 1552486 w 1552486"/>
              <a:gd name="T36" fmla="*/ 1174802 h 11748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2486" h="1174802">
                <a:moveTo>
                  <a:pt x="1552486" y="1174802"/>
                </a:moveTo>
                <a:lnTo>
                  <a:pt x="1552486" y="548110"/>
                </a:lnTo>
                <a:lnTo>
                  <a:pt x="1449937" y="548110"/>
                </a:lnTo>
                <a:lnTo>
                  <a:pt x="1449937" y="590839"/>
                </a:lnTo>
                <a:lnTo>
                  <a:pt x="1014102" y="155004"/>
                </a:lnTo>
                <a:cubicBezTo>
                  <a:pt x="764374" y="-89025"/>
                  <a:pt x="312397" y="-42499"/>
                  <a:pt x="0" y="277493"/>
                </a:cubicBezTo>
                <a:cubicBezTo>
                  <a:pt x="126288" y="250906"/>
                  <a:pt x="258273" y="363901"/>
                  <a:pt x="301952" y="402832"/>
                </a:cubicBezTo>
                <a:lnTo>
                  <a:pt x="977070" y="1069404"/>
                </a:lnTo>
                <a:lnTo>
                  <a:pt x="928643" y="1069404"/>
                </a:lnTo>
                <a:lnTo>
                  <a:pt x="928643" y="1174802"/>
                </a:lnTo>
                <a:lnTo>
                  <a:pt x="1552486" y="1174802"/>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6" name="矩形 20"/>
          <p:cNvSpPr>
            <a:spLocks noChangeArrowheads="1"/>
          </p:cNvSpPr>
          <p:nvPr/>
        </p:nvSpPr>
        <p:spPr bwMode="auto">
          <a:xfrm>
            <a:off x="3947265" y="4321091"/>
            <a:ext cx="5699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262626"/>
                </a:solidFill>
                <a:latin typeface="华文宋体" pitchFamily="2" charset="-122"/>
                <a:ea typeface="华文宋体" pitchFamily="2" charset="-122"/>
                <a:sym typeface="华文宋体" pitchFamily="2" charset="-122"/>
              </a:rPr>
              <a:t>01</a:t>
            </a:r>
            <a:endParaRPr lang="zh-CN" altLang="en-US" sz="3200" b="1" dirty="0">
              <a:solidFill>
                <a:srgbClr val="262626"/>
              </a:solidFill>
              <a:latin typeface="华文宋体" pitchFamily="2" charset="-122"/>
              <a:ea typeface="华文宋体" pitchFamily="2" charset="-122"/>
              <a:sym typeface="华文宋体" pitchFamily="2" charset="-122"/>
            </a:endParaRPr>
          </a:p>
        </p:txBody>
      </p:sp>
      <p:sp>
        <p:nvSpPr>
          <p:cNvPr id="6157" name="矩形 21"/>
          <p:cNvSpPr>
            <a:spLocks noChangeArrowheads="1"/>
          </p:cNvSpPr>
          <p:nvPr/>
        </p:nvSpPr>
        <p:spPr bwMode="auto">
          <a:xfrm>
            <a:off x="8159145" y="3711769"/>
            <a:ext cx="5699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FFFFFF"/>
                </a:solidFill>
                <a:latin typeface="华文宋体" pitchFamily="2" charset="-122"/>
                <a:ea typeface="华文宋体" pitchFamily="2" charset="-122"/>
                <a:sym typeface="华文宋体" pitchFamily="2" charset="-122"/>
              </a:rPr>
              <a:t>02</a:t>
            </a:r>
            <a:endParaRPr lang="zh-CN" altLang="en-US" sz="3200" b="1" dirty="0">
              <a:solidFill>
                <a:srgbClr val="FFFFFF"/>
              </a:solidFill>
              <a:latin typeface="华文宋体" pitchFamily="2" charset="-122"/>
              <a:ea typeface="华文宋体" pitchFamily="2" charset="-122"/>
              <a:sym typeface="华文宋体" pitchFamily="2" charset="-122"/>
            </a:endParaRPr>
          </a:p>
        </p:txBody>
      </p:sp>
      <p:sp>
        <p:nvSpPr>
          <p:cNvPr id="6160" name="矩形 24"/>
          <p:cNvSpPr>
            <a:spLocks noChangeArrowheads="1"/>
          </p:cNvSpPr>
          <p:nvPr/>
        </p:nvSpPr>
        <p:spPr bwMode="auto">
          <a:xfrm rot="2700000">
            <a:off x="3152784" y="3844690"/>
            <a:ext cx="101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rgbClr val="262626"/>
                </a:solidFill>
                <a:latin typeface="华文宋体" pitchFamily="2" charset="-122"/>
                <a:ea typeface="华文宋体" pitchFamily="2" charset="-122"/>
                <a:sym typeface="华文宋体" pitchFamily="2" charset="-122"/>
              </a:rPr>
              <a:t>STEP</a:t>
            </a:r>
            <a:endParaRPr lang="zh-CN" altLang="en-US" sz="2800" dirty="0">
              <a:solidFill>
                <a:srgbClr val="262626"/>
              </a:solidFill>
              <a:latin typeface="华文宋体" pitchFamily="2" charset="-122"/>
              <a:ea typeface="华文宋体" pitchFamily="2" charset="-122"/>
              <a:sym typeface="华文宋体" pitchFamily="2" charset="-122"/>
            </a:endParaRPr>
          </a:p>
        </p:txBody>
      </p:sp>
      <p:sp>
        <p:nvSpPr>
          <p:cNvPr id="6162" name="矩形 26"/>
          <p:cNvSpPr>
            <a:spLocks noChangeArrowheads="1"/>
          </p:cNvSpPr>
          <p:nvPr/>
        </p:nvSpPr>
        <p:spPr bwMode="auto">
          <a:xfrm rot="-2700000">
            <a:off x="7390318" y="4281110"/>
            <a:ext cx="1017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rgbClr val="FFFFFF"/>
                </a:solidFill>
                <a:latin typeface="华文宋体" pitchFamily="2" charset="-122"/>
                <a:ea typeface="华文宋体" pitchFamily="2" charset="-122"/>
                <a:sym typeface="华文宋体" pitchFamily="2" charset="-122"/>
              </a:rPr>
              <a:t>STEP</a:t>
            </a:r>
            <a:endParaRPr lang="zh-CN" altLang="en-US" sz="2800" dirty="0">
              <a:solidFill>
                <a:srgbClr val="FFFFFF"/>
              </a:solidFill>
              <a:latin typeface="华文宋体" pitchFamily="2" charset="-122"/>
              <a:ea typeface="华文宋体" pitchFamily="2" charset="-122"/>
              <a:sym typeface="华文宋体" pitchFamily="2" charset="-122"/>
            </a:endParaRPr>
          </a:p>
        </p:txBody>
      </p:sp>
      <p:sp>
        <p:nvSpPr>
          <p:cNvPr id="6164" name="Freeform 46"/>
          <p:cNvSpPr>
            <a:spLocks noEditPoints="1" noChangeArrowheads="1"/>
          </p:cNvSpPr>
          <p:nvPr/>
        </p:nvSpPr>
        <p:spPr bwMode="auto">
          <a:xfrm>
            <a:off x="2855982" y="3516461"/>
            <a:ext cx="358775" cy="358775"/>
          </a:xfrm>
          <a:custGeom>
            <a:avLst/>
            <a:gdLst>
              <a:gd name="T0" fmla="*/ 179388 w 144"/>
              <a:gd name="T1" fmla="*/ 0 h 144"/>
              <a:gd name="T2" fmla="*/ 0 w 144"/>
              <a:gd name="T3" fmla="*/ 179388 h 144"/>
              <a:gd name="T4" fmla="*/ 179388 w 144"/>
              <a:gd name="T5" fmla="*/ 358775 h 144"/>
              <a:gd name="T6" fmla="*/ 358775 w 144"/>
              <a:gd name="T7" fmla="*/ 179388 h 144"/>
              <a:gd name="T8" fmla="*/ 179388 w 144"/>
              <a:gd name="T9" fmla="*/ 0 h 144"/>
              <a:gd name="T10" fmla="*/ 274064 w 144"/>
              <a:gd name="T11" fmla="*/ 226726 h 144"/>
              <a:gd name="T12" fmla="*/ 269081 w 144"/>
              <a:gd name="T13" fmla="*/ 231709 h 144"/>
              <a:gd name="T14" fmla="*/ 209285 w 144"/>
              <a:gd name="T15" fmla="*/ 231709 h 144"/>
              <a:gd name="T16" fmla="*/ 209285 w 144"/>
              <a:gd name="T17" fmla="*/ 249149 h 144"/>
              <a:gd name="T18" fmla="*/ 251641 w 144"/>
              <a:gd name="T19" fmla="*/ 249149 h 144"/>
              <a:gd name="T20" fmla="*/ 256624 w 144"/>
              <a:gd name="T21" fmla="*/ 254132 h 144"/>
              <a:gd name="T22" fmla="*/ 256624 w 144"/>
              <a:gd name="T23" fmla="*/ 269081 h 144"/>
              <a:gd name="T24" fmla="*/ 251641 w 144"/>
              <a:gd name="T25" fmla="*/ 274064 h 144"/>
              <a:gd name="T26" fmla="*/ 107134 w 144"/>
              <a:gd name="T27" fmla="*/ 274064 h 144"/>
              <a:gd name="T28" fmla="*/ 102151 w 144"/>
              <a:gd name="T29" fmla="*/ 269081 h 144"/>
              <a:gd name="T30" fmla="*/ 102151 w 144"/>
              <a:gd name="T31" fmla="*/ 254132 h 144"/>
              <a:gd name="T32" fmla="*/ 107134 w 144"/>
              <a:gd name="T33" fmla="*/ 249149 h 144"/>
              <a:gd name="T34" fmla="*/ 149490 w 144"/>
              <a:gd name="T35" fmla="*/ 249149 h 144"/>
              <a:gd name="T36" fmla="*/ 149490 w 144"/>
              <a:gd name="T37" fmla="*/ 231709 h 144"/>
              <a:gd name="T38" fmla="*/ 89694 w 144"/>
              <a:gd name="T39" fmla="*/ 231709 h 144"/>
              <a:gd name="T40" fmla="*/ 84711 w 144"/>
              <a:gd name="T41" fmla="*/ 226726 h 144"/>
              <a:gd name="T42" fmla="*/ 84711 w 144"/>
              <a:gd name="T43" fmla="*/ 92185 h 144"/>
              <a:gd name="T44" fmla="*/ 89694 w 144"/>
              <a:gd name="T45" fmla="*/ 87202 h 144"/>
              <a:gd name="T46" fmla="*/ 269081 w 144"/>
              <a:gd name="T47" fmla="*/ 87202 h 144"/>
              <a:gd name="T48" fmla="*/ 274064 w 144"/>
              <a:gd name="T49" fmla="*/ 92185 h 144"/>
              <a:gd name="T50" fmla="*/ 274064 w 144"/>
              <a:gd name="T51" fmla="*/ 226726 h 1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4"/>
              <a:gd name="T79" fmla="*/ 0 h 144"/>
              <a:gd name="T80" fmla="*/ 144 w 144"/>
              <a:gd name="T81" fmla="*/ 144 h 1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10" y="91"/>
                </a:moveTo>
                <a:cubicBezTo>
                  <a:pt x="110" y="92"/>
                  <a:pt x="109" y="93"/>
                  <a:pt x="108" y="93"/>
                </a:cubicBezTo>
                <a:cubicBezTo>
                  <a:pt x="84" y="93"/>
                  <a:pt x="84" y="93"/>
                  <a:pt x="84" y="93"/>
                </a:cubicBezTo>
                <a:cubicBezTo>
                  <a:pt x="84" y="100"/>
                  <a:pt x="84" y="100"/>
                  <a:pt x="84" y="100"/>
                </a:cubicBezTo>
                <a:cubicBezTo>
                  <a:pt x="101" y="100"/>
                  <a:pt x="101" y="100"/>
                  <a:pt x="101" y="100"/>
                </a:cubicBezTo>
                <a:cubicBezTo>
                  <a:pt x="102" y="100"/>
                  <a:pt x="103" y="101"/>
                  <a:pt x="103" y="102"/>
                </a:cubicBezTo>
                <a:cubicBezTo>
                  <a:pt x="103" y="108"/>
                  <a:pt x="103" y="108"/>
                  <a:pt x="103" y="108"/>
                </a:cubicBezTo>
                <a:cubicBezTo>
                  <a:pt x="103" y="109"/>
                  <a:pt x="102" y="110"/>
                  <a:pt x="101" y="110"/>
                </a:cubicBezTo>
                <a:cubicBezTo>
                  <a:pt x="43" y="110"/>
                  <a:pt x="43" y="110"/>
                  <a:pt x="43" y="110"/>
                </a:cubicBezTo>
                <a:cubicBezTo>
                  <a:pt x="42" y="110"/>
                  <a:pt x="41" y="109"/>
                  <a:pt x="41" y="108"/>
                </a:cubicBezTo>
                <a:cubicBezTo>
                  <a:pt x="41" y="102"/>
                  <a:pt x="41" y="102"/>
                  <a:pt x="41" y="102"/>
                </a:cubicBezTo>
                <a:cubicBezTo>
                  <a:pt x="41" y="101"/>
                  <a:pt x="42" y="100"/>
                  <a:pt x="43" y="100"/>
                </a:cubicBezTo>
                <a:cubicBezTo>
                  <a:pt x="60" y="100"/>
                  <a:pt x="60" y="100"/>
                  <a:pt x="60" y="100"/>
                </a:cubicBezTo>
                <a:cubicBezTo>
                  <a:pt x="60" y="93"/>
                  <a:pt x="60" y="93"/>
                  <a:pt x="60" y="93"/>
                </a:cubicBezTo>
                <a:cubicBezTo>
                  <a:pt x="36" y="93"/>
                  <a:pt x="36" y="93"/>
                  <a:pt x="36" y="93"/>
                </a:cubicBezTo>
                <a:cubicBezTo>
                  <a:pt x="35" y="93"/>
                  <a:pt x="34" y="92"/>
                  <a:pt x="34" y="91"/>
                </a:cubicBezTo>
                <a:cubicBezTo>
                  <a:pt x="34" y="37"/>
                  <a:pt x="34" y="37"/>
                  <a:pt x="34" y="37"/>
                </a:cubicBezTo>
                <a:cubicBezTo>
                  <a:pt x="34" y="36"/>
                  <a:pt x="35" y="35"/>
                  <a:pt x="36" y="35"/>
                </a:cubicBezTo>
                <a:cubicBezTo>
                  <a:pt x="108" y="35"/>
                  <a:pt x="108" y="35"/>
                  <a:pt x="108" y="35"/>
                </a:cubicBezTo>
                <a:cubicBezTo>
                  <a:pt x="109" y="35"/>
                  <a:pt x="110" y="36"/>
                  <a:pt x="110" y="37"/>
                </a:cubicBezTo>
                <a:lnTo>
                  <a:pt x="110" y="9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65" name="Freeform 52"/>
          <p:cNvSpPr>
            <a:spLocks noEditPoints="1" noChangeArrowheads="1"/>
          </p:cNvSpPr>
          <p:nvPr/>
        </p:nvSpPr>
        <p:spPr bwMode="auto">
          <a:xfrm>
            <a:off x="7024687" y="4812744"/>
            <a:ext cx="358775" cy="358775"/>
          </a:xfrm>
          <a:custGeom>
            <a:avLst/>
            <a:gdLst>
              <a:gd name="T0" fmla="*/ 179388 w 144"/>
              <a:gd name="T1" fmla="*/ 0 h 144"/>
              <a:gd name="T2" fmla="*/ 0 w 144"/>
              <a:gd name="T3" fmla="*/ 179388 h 144"/>
              <a:gd name="T4" fmla="*/ 179388 w 144"/>
              <a:gd name="T5" fmla="*/ 358775 h 144"/>
              <a:gd name="T6" fmla="*/ 358775 w 144"/>
              <a:gd name="T7" fmla="*/ 179388 h 144"/>
              <a:gd name="T8" fmla="*/ 179388 w 144"/>
              <a:gd name="T9" fmla="*/ 0 h 144"/>
              <a:gd name="T10" fmla="*/ 274064 w 144"/>
              <a:gd name="T11" fmla="*/ 189353 h 144"/>
              <a:gd name="T12" fmla="*/ 261607 w 144"/>
              <a:gd name="T13" fmla="*/ 226726 h 144"/>
              <a:gd name="T14" fmla="*/ 271573 w 144"/>
              <a:gd name="T15" fmla="*/ 259115 h 144"/>
              <a:gd name="T16" fmla="*/ 226726 w 144"/>
              <a:gd name="T17" fmla="*/ 291505 h 144"/>
              <a:gd name="T18" fmla="*/ 199319 w 144"/>
              <a:gd name="T19" fmla="*/ 274064 h 144"/>
              <a:gd name="T20" fmla="*/ 179388 w 144"/>
              <a:gd name="T21" fmla="*/ 276556 h 144"/>
              <a:gd name="T22" fmla="*/ 159456 w 144"/>
              <a:gd name="T23" fmla="*/ 274064 h 144"/>
              <a:gd name="T24" fmla="*/ 132049 w 144"/>
              <a:gd name="T25" fmla="*/ 291505 h 144"/>
              <a:gd name="T26" fmla="*/ 87202 w 144"/>
              <a:gd name="T27" fmla="*/ 259115 h 144"/>
              <a:gd name="T28" fmla="*/ 97168 w 144"/>
              <a:gd name="T29" fmla="*/ 226726 h 144"/>
              <a:gd name="T30" fmla="*/ 84711 w 144"/>
              <a:gd name="T31" fmla="*/ 189353 h 144"/>
              <a:gd name="T32" fmla="*/ 57304 w 144"/>
              <a:gd name="T33" fmla="*/ 169422 h 144"/>
              <a:gd name="T34" fmla="*/ 74745 w 144"/>
              <a:gd name="T35" fmla="*/ 114609 h 144"/>
              <a:gd name="T36" fmla="*/ 107134 w 144"/>
              <a:gd name="T37" fmla="*/ 114609 h 144"/>
              <a:gd name="T38" fmla="*/ 139524 w 144"/>
              <a:gd name="T39" fmla="*/ 92185 h 144"/>
              <a:gd name="T40" fmla="*/ 149490 w 144"/>
              <a:gd name="T41" fmla="*/ 59796 h 144"/>
              <a:gd name="T42" fmla="*/ 209285 w 144"/>
              <a:gd name="T43" fmla="*/ 59796 h 144"/>
              <a:gd name="T44" fmla="*/ 219251 w 144"/>
              <a:gd name="T45" fmla="*/ 92185 h 144"/>
              <a:gd name="T46" fmla="*/ 251641 w 144"/>
              <a:gd name="T47" fmla="*/ 114609 h 144"/>
              <a:gd name="T48" fmla="*/ 284030 w 144"/>
              <a:gd name="T49" fmla="*/ 114609 h 144"/>
              <a:gd name="T50" fmla="*/ 301471 w 144"/>
              <a:gd name="T51" fmla="*/ 169422 h 144"/>
              <a:gd name="T52" fmla="*/ 274064 w 144"/>
              <a:gd name="T53" fmla="*/ 189353 h 1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4"/>
              <a:gd name="T82" fmla="*/ 0 h 144"/>
              <a:gd name="T83" fmla="*/ 144 w 144"/>
              <a:gd name="T84" fmla="*/ 144 h 1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10" y="76"/>
                </a:moveTo>
                <a:cubicBezTo>
                  <a:pt x="110" y="81"/>
                  <a:pt x="108" y="87"/>
                  <a:pt x="105" y="91"/>
                </a:cubicBezTo>
                <a:cubicBezTo>
                  <a:pt x="109" y="104"/>
                  <a:pt x="109" y="104"/>
                  <a:pt x="109" y="104"/>
                </a:cubicBezTo>
                <a:cubicBezTo>
                  <a:pt x="91" y="117"/>
                  <a:pt x="91" y="117"/>
                  <a:pt x="91" y="117"/>
                </a:cubicBezTo>
                <a:cubicBezTo>
                  <a:pt x="80" y="110"/>
                  <a:pt x="80" y="110"/>
                  <a:pt x="80" y="110"/>
                </a:cubicBezTo>
                <a:cubicBezTo>
                  <a:pt x="78" y="110"/>
                  <a:pt x="75" y="111"/>
                  <a:pt x="72" y="111"/>
                </a:cubicBezTo>
                <a:cubicBezTo>
                  <a:pt x="69" y="111"/>
                  <a:pt x="66" y="110"/>
                  <a:pt x="64" y="110"/>
                </a:cubicBezTo>
                <a:cubicBezTo>
                  <a:pt x="53" y="117"/>
                  <a:pt x="53" y="117"/>
                  <a:pt x="53" y="117"/>
                </a:cubicBezTo>
                <a:cubicBezTo>
                  <a:pt x="35" y="104"/>
                  <a:pt x="35" y="104"/>
                  <a:pt x="35" y="104"/>
                </a:cubicBezTo>
                <a:cubicBezTo>
                  <a:pt x="39" y="91"/>
                  <a:pt x="39" y="91"/>
                  <a:pt x="39" y="91"/>
                </a:cubicBezTo>
                <a:cubicBezTo>
                  <a:pt x="36" y="87"/>
                  <a:pt x="34" y="81"/>
                  <a:pt x="34" y="76"/>
                </a:cubicBezTo>
                <a:cubicBezTo>
                  <a:pt x="23" y="68"/>
                  <a:pt x="23" y="68"/>
                  <a:pt x="23" y="68"/>
                </a:cubicBezTo>
                <a:cubicBezTo>
                  <a:pt x="30" y="46"/>
                  <a:pt x="30" y="46"/>
                  <a:pt x="30" y="46"/>
                </a:cubicBezTo>
                <a:cubicBezTo>
                  <a:pt x="43" y="46"/>
                  <a:pt x="43" y="46"/>
                  <a:pt x="43" y="46"/>
                </a:cubicBezTo>
                <a:cubicBezTo>
                  <a:pt x="47" y="42"/>
                  <a:pt x="51" y="39"/>
                  <a:pt x="56" y="37"/>
                </a:cubicBezTo>
                <a:cubicBezTo>
                  <a:pt x="60" y="24"/>
                  <a:pt x="60" y="24"/>
                  <a:pt x="60" y="24"/>
                </a:cubicBezTo>
                <a:cubicBezTo>
                  <a:pt x="84" y="24"/>
                  <a:pt x="84" y="24"/>
                  <a:pt x="84" y="24"/>
                </a:cubicBezTo>
                <a:cubicBezTo>
                  <a:pt x="88" y="37"/>
                  <a:pt x="88" y="37"/>
                  <a:pt x="88" y="37"/>
                </a:cubicBezTo>
                <a:cubicBezTo>
                  <a:pt x="93" y="39"/>
                  <a:pt x="97" y="42"/>
                  <a:pt x="101" y="46"/>
                </a:cubicBezTo>
                <a:cubicBezTo>
                  <a:pt x="114" y="46"/>
                  <a:pt x="114" y="46"/>
                  <a:pt x="114" y="46"/>
                </a:cubicBezTo>
                <a:cubicBezTo>
                  <a:pt x="121" y="68"/>
                  <a:pt x="121" y="68"/>
                  <a:pt x="121" y="68"/>
                </a:cubicBezTo>
                <a:lnTo>
                  <a:pt x="110" y="76"/>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68" name="文本框 34"/>
          <p:cNvSpPr>
            <a:spLocks noChangeArrowheads="1"/>
          </p:cNvSpPr>
          <p:nvPr/>
        </p:nvSpPr>
        <p:spPr bwMode="auto">
          <a:xfrm>
            <a:off x="1077747" y="2337729"/>
            <a:ext cx="50182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Calibri" panose="020F0502020204030204" pitchFamily="34" charset="0"/>
                <a:cs typeface="Calibri" panose="020F0502020204030204" pitchFamily="34" charset="0"/>
                <a:sym typeface="方正姚体" pitchFamily="2" charset="-122"/>
              </a:rPr>
              <a:t>统计</a:t>
            </a:r>
            <a:r>
              <a:rPr lang="en-US" altLang="zh-CN" dirty="0">
                <a:solidFill>
                  <a:srgbClr val="000000"/>
                </a:solidFill>
                <a:latin typeface="Calibri" panose="020F0502020204030204" pitchFamily="34" charset="0"/>
                <a:cs typeface="Calibri" panose="020F0502020204030204" pitchFamily="34" charset="0"/>
                <a:sym typeface="方正姚体" pitchFamily="2" charset="-122"/>
              </a:rPr>
              <a:t>knn</a:t>
            </a:r>
            <a:r>
              <a:rPr lang="zh-CN" altLang="en-US" dirty="0">
                <a:solidFill>
                  <a:srgbClr val="000000"/>
                </a:solidFill>
                <a:latin typeface="Calibri" panose="020F0502020204030204" pitchFamily="34" charset="0"/>
                <a:cs typeface="Calibri" panose="020F0502020204030204" pitchFamily="34" charset="0"/>
                <a:sym typeface="方正姚体" pitchFamily="2" charset="-122"/>
              </a:rPr>
              <a:t>的正确率输出为</a:t>
            </a:r>
            <a:r>
              <a:rPr lang="en-US" altLang="zh-CN" dirty="0">
                <a:solidFill>
                  <a:srgbClr val="000000"/>
                </a:solidFill>
                <a:latin typeface="Calibri" panose="020F0502020204030204" pitchFamily="34" charset="0"/>
                <a:cs typeface="Calibri" panose="020F0502020204030204" pitchFamily="34" charset="0"/>
                <a:sym typeface="方正姚体" pitchFamily="2" charset="-122"/>
              </a:rPr>
              <a:t>3</a:t>
            </a:r>
            <a:r>
              <a:rPr lang="zh-CN" altLang="en-US" dirty="0">
                <a:solidFill>
                  <a:srgbClr val="000000"/>
                </a:solidFill>
                <a:latin typeface="Calibri" panose="020F0502020204030204" pitchFamily="34" charset="0"/>
                <a:cs typeface="Calibri" panose="020F0502020204030204" pitchFamily="34" charset="0"/>
                <a:sym typeface="方正姚体" pitchFamily="2" charset="-122"/>
              </a:rPr>
              <a:t>列，第一列为类名，第二列为该列测试集数目，第三列为预测正确比例</a:t>
            </a:r>
            <a:endParaRPr lang="zh-CN" altLang="en-US" sz="1400" dirty="0">
              <a:solidFill>
                <a:srgbClr val="3F3E40"/>
              </a:solidFill>
              <a:latin typeface="华文宋体" pitchFamily="2" charset="-122"/>
              <a:ea typeface="华文宋体" pitchFamily="2" charset="-122"/>
              <a:sym typeface="华文宋体" pitchFamily="2" charset="-122"/>
            </a:endParaRPr>
          </a:p>
        </p:txBody>
      </p:sp>
      <p:sp>
        <p:nvSpPr>
          <p:cNvPr id="6169" name="文本框 35"/>
          <p:cNvSpPr>
            <a:spLocks noChangeArrowheads="1"/>
          </p:cNvSpPr>
          <p:nvPr/>
        </p:nvSpPr>
        <p:spPr bwMode="auto">
          <a:xfrm>
            <a:off x="5273343" y="5703887"/>
            <a:ext cx="525153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Calibri" panose="020F0502020204030204" pitchFamily="34" charset="0"/>
                <a:cs typeface="Calibri" panose="020F0502020204030204" pitchFamily="34" charset="0"/>
                <a:sym typeface="方正姚体" pitchFamily="2" charset="-122"/>
              </a:rPr>
              <a:t>统计贝叶斯正确率输出为</a:t>
            </a:r>
            <a:r>
              <a:rPr lang="en-US" altLang="zh-CN" dirty="0">
                <a:solidFill>
                  <a:srgbClr val="000000"/>
                </a:solidFill>
                <a:latin typeface="Calibri" panose="020F0502020204030204" pitchFamily="34" charset="0"/>
                <a:cs typeface="Calibri" panose="020F0502020204030204" pitchFamily="34" charset="0"/>
                <a:sym typeface="方正姚体" pitchFamily="2" charset="-122"/>
              </a:rPr>
              <a:t>3</a:t>
            </a:r>
            <a:r>
              <a:rPr lang="zh-CN" altLang="en-US" dirty="0">
                <a:solidFill>
                  <a:srgbClr val="000000"/>
                </a:solidFill>
                <a:latin typeface="Calibri" panose="020F0502020204030204" pitchFamily="34" charset="0"/>
                <a:cs typeface="Calibri" panose="020F0502020204030204" pitchFamily="34" charset="0"/>
                <a:sym typeface="方正姚体" pitchFamily="2" charset="-122"/>
              </a:rPr>
              <a:t>列，第一列为类名，第二列为该列测试集数目，第三列为预测正确比例</a:t>
            </a:r>
            <a:endParaRPr lang="zh-CN" altLang="en-US" sz="1200" dirty="0">
              <a:solidFill>
                <a:srgbClr val="3F3E40"/>
              </a:solidFill>
              <a:latin typeface="华文宋体" pitchFamily="2" charset="-122"/>
              <a:ea typeface="华文宋体" pitchFamily="2" charset="-122"/>
              <a:sym typeface="华文宋体" pitchFamily="2" charset="-122"/>
            </a:endParaRPr>
          </a:p>
        </p:txBody>
      </p:sp>
    </p:spTree>
    <p:custDataLst>
      <p:tags r:id="rId1"/>
    </p:custDataLst>
    <p:extLst>
      <p:ext uri="{BB962C8B-B14F-4D97-AF65-F5344CB8AC3E}">
        <p14:creationId xmlns:p14="http://schemas.microsoft.com/office/powerpoint/2010/main" val="2339320479"/>
      </p:ext>
    </p:extLst>
  </p:cSld>
  <p:clrMapOvr>
    <a:masterClrMapping/>
  </p:clrMapOvr>
  <p:transition spd="slow" advTm="4397">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52"/>
                                        </p:tgtEl>
                                        <p:attrNameLst>
                                          <p:attrName>style.visibility</p:attrName>
                                        </p:attrNameLst>
                                      </p:cBhvr>
                                      <p:to>
                                        <p:strVal val="visible"/>
                                      </p:to>
                                    </p:set>
                                    <p:animEffect transition="in" filter="fade">
                                      <p:cBhvr>
                                        <p:cTn id="7" dur="1000"/>
                                        <p:tgtEl>
                                          <p:spTgt spid="6152"/>
                                        </p:tgtEl>
                                      </p:cBhvr>
                                    </p:animEffect>
                                    <p:anim calcmode="lin" valueType="num">
                                      <p:cBhvr>
                                        <p:cTn id="8" dur="1000" fill="hold"/>
                                        <p:tgtEl>
                                          <p:spTgt spid="6152"/>
                                        </p:tgtEl>
                                        <p:attrNameLst>
                                          <p:attrName>ppt_x</p:attrName>
                                        </p:attrNameLst>
                                      </p:cBhvr>
                                      <p:tavLst>
                                        <p:tav tm="0">
                                          <p:val>
                                            <p:strVal val="#ppt_x"/>
                                          </p:val>
                                        </p:tav>
                                        <p:tav tm="100000">
                                          <p:val>
                                            <p:strVal val="#ppt_x"/>
                                          </p:val>
                                        </p:tav>
                                      </p:tavLst>
                                    </p:anim>
                                    <p:anim calcmode="lin" valueType="num">
                                      <p:cBhvr>
                                        <p:cTn id="9" dur="1000" fill="hold"/>
                                        <p:tgtEl>
                                          <p:spTgt spid="615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56"/>
                                        </p:tgtEl>
                                        <p:attrNameLst>
                                          <p:attrName>style.visibility</p:attrName>
                                        </p:attrNameLst>
                                      </p:cBhvr>
                                      <p:to>
                                        <p:strVal val="visible"/>
                                      </p:to>
                                    </p:set>
                                    <p:animEffect transition="in" filter="fade">
                                      <p:cBhvr>
                                        <p:cTn id="12" dur="1000"/>
                                        <p:tgtEl>
                                          <p:spTgt spid="6156"/>
                                        </p:tgtEl>
                                      </p:cBhvr>
                                    </p:animEffect>
                                    <p:anim calcmode="lin" valueType="num">
                                      <p:cBhvr>
                                        <p:cTn id="13" dur="1000" fill="hold"/>
                                        <p:tgtEl>
                                          <p:spTgt spid="6156"/>
                                        </p:tgtEl>
                                        <p:attrNameLst>
                                          <p:attrName>ppt_x</p:attrName>
                                        </p:attrNameLst>
                                      </p:cBhvr>
                                      <p:tavLst>
                                        <p:tav tm="0">
                                          <p:val>
                                            <p:strVal val="#ppt_x"/>
                                          </p:val>
                                        </p:tav>
                                        <p:tav tm="100000">
                                          <p:val>
                                            <p:strVal val="#ppt_x"/>
                                          </p:val>
                                        </p:tav>
                                      </p:tavLst>
                                    </p:anim>
                                    <p:anim calcmode="lin" valueType="num">
                                      <p:cBhvr>
                                        <p:cTn id="14" dur="1000" fill="hold"/>
                                        <p:tgtEl>
                                          <p:spTgt spid="615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60"/>
                                        </p:tgtEl>
                                        <p:attrNameLst>
                                          <p:attrName>style.visibility</p:attrName>
                                        </p:attrNameLst>
                                      </p:cBhvr>
                                      <p:to>
                                        <p:strVal val="visible"/>
                                      </p:to>
                                    </p:set>
                                    <p:animEffect transition="in" filter="fade">
                                      <p:cBhvr>
                                        <p:cTn id="17" dur="1000"/>
                                        <p:tgtEl>
                                          <p:spTgt spid="6160"/>
                                        </p:tgtEl>
                                      </p:cBhvr>
                                    </p:animEffect>
                                    <p:anim calcmode="lin" valueType="num">
                                      <p:cBhvr>
                                        <p:cTn id="18" dur="1000" fill="hold"/>
                                        <p:tgtEl>
                                          <p:spTgt spid="6160"/>
                                        </p:tgtEl>
                                        <p:attrNameLst>
                                          <p:attrName>ppt_x</p:attrName>
                                        </p:attrNameLst>
                                      </p:cBhvr>
                                      <p:tavLst>
                                        <p:tav tm="0">
                                          <p:val>
                                            <p:strVal val="#ppt_x"/>
                                          </p:val>
                                        </p:tav>
                                        <p:tav tm="100000">
                                          <p:val>
                                            <p:strVal val="#ppt_x"/>
                                          </p:val>
                                        </p:tav>
                                      </p:tavLst>
                                    </p:anim>
                                    <p:anim calcmode="lin" valueType="num">
                                      <p:cBhvr>
                                        <p:cTn id="19" dur="1000" fill="hold"/>
                                        <p:tgtEl>
                                          <p:spTgt spid="616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64"/>
                                        </p:tgtEl>
                                        <p:attrNameLst>
                                          <p:attrName>style.visibility</p:attrName>
                                        </p:attrNameLst>
                                      </p:cBhvr>
                                      <p:to>
                                        <p:strVal val="visible"/>
                                      </p:to>
                                    </p:set>
                                    <p:animEffect transition="in" filter="fade">
                                      <p:cBhvr>
                                        <p:cTn id="22" dur="1000"/>
                                        <p:tgtEl>
                                          <p:spTgt spid="6164"/>
                                        </p:tgtEl>
                                      </p:cBhvr>
                                    </p:animEffect>
                                    <p:anim calcmode="lin" valueType="num">
                                      <p:cBhvr>
                                        <p:cTn id="23" dur="1000" fill="hold"/>
                                        <p:tgtEl>
                                          <p:spTgt spid="6164"/>
                                        </p:tgtEl>
                                        <p:attrNameLst>
                                          <p:attrName>ppt_x</p:attrName>
                                        </p:attrNameLst>
                                      </p:cBhvr>
                                      <p:tavLst>
                                        <p:tav tm="0">
                                          <p:val>
                                            <p:strVal val="#ppt_x"/>
                                          </p:val>
                                        </p:tav>
                                        <p:tav tm="100000">
                                          <p:val>
                                            <p:strVal val="#ppt_x"/>
                                          </p:val>
                                        </p:tav>
                                      </p:tavLst>
                                    </p:anim>
                                    <p:anim calcmode="lin" valueType="num">
                                      <p:cBhvr>
                                        <p:cTn id="24" dur="1000" fill="hold"/>
                                        <p:tgtEl>
                                          <p:spTgt spid="616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168"/>
                                        </p:tgtEl>
                                        <p:attrNameLst>
                                          <p:attrName>style.visibility</p:attrName>
                                        </p:attrNameLst>
                                      </p:cBhvr>
                                      <p:to>
                                        <p:strVal val="visible"/>
                                      </p:to>
                                    </p:set>
                                    <p:animEffect transition="in" filter="fade">
                                      <p:cBhvr>
                                        <p:cTn id="27" dur="1000"/>
                                        <p:tgtEl>
                                          <p:spTgt spid="6168"/>
                                        </p:tgtEl>
                                      </p:cBhvr>
                                    </p:animEffect>
                                    <p:anim calcmode="lin" valueType="num">
                                      <p:cBhvr>
                                        <p:cTn id="28" dur="1000" fill="hold"/>
                                        <p:tgtEl>
                                          <p:spTgt spid="6168"/>
                                        </p:tgtEl>
                                        <p:attrNameLst>
                                          <p:attrName>ppt_x</p:attrName>
                                        </p:attrNameLst>
                                      </p:cBhvr>
                                      <p:tavLst>
                                        <p:tav tm="0">
                                          <p:val>
                                            <p:strVal val="#ppt_x"/>
                                          </p:val>
                                        </p:tav>
                                        <p:tav tm="100000">
                                          <p:val>
                                            <p:strVal val="#ppt_x"/>
                                          </p:val>
                                        </p:tav>
                                      </p:tavLst>
                                    </p:anim>
                                    <p:anim calcmode="lin" valueType="num">
                                      <p:cBhvr>
                                        <p:cTn id="29" dur="1000" fill="hold"/>
                                        <p:tgtEl>
                                          <p:spTgt spid="616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157"/>
                                        </p:tgtEl>
                                        <p:attrNameLst>
                                          <p:attrName>style.visibility</p:attrName>
                                        </p:attrNameLst>
                                      </p:cBhvr>
                                      <p:to>
                                        <p:strVal val="visible"/>
                                      </p:to>
                                    </p:set>
                                    <p:animEffect transition="in" filter="fade">
                                      <p:cBhvr>
                                        <p:cTn id="34" dur="1000"/>
                                        <p:tgtEl>
                                          <p:spTgt spid="6157"/>
                                        </p:tgtEl>
                                      </p:cBhvr>
                                    </p:animEffect>
                                    <p:anim calcmode="lin" valueType="num">
                                      <p:cBhvr>
                                        <p:cTn id="35" dur="1000" fill="hold"/>
                                        <p:tgtEl>
                                          <p:spTgt spid="6157"/>
                                        </p:tgtEl>
                                        <p:attrNameLst>
                                          <p:attrName>ppt_x</p:attrName>
                                        </p:attrNameLst>
                                      </p:cBhvr>
                                      <p:tavLst>
                                        <p:tav tm="0">
                                          <p:val>
                                            <p:strVal val="#ppt_x"/>
                                          </p:val>
                                        </p:tav>
                                        <p:tav tm="100000">
                                          <p:val>
                                            <p:strVal val="#ppt_x"/>
                                          </p:val>
                                        </p:tav>
                                      </p:tavLst>
                                    </p:anim>
                                    <p:anim calcmode="lin" valueType="num">
                                      <p:cBhvr>
                                        <p:cTn id="36" dur="1000" fill="hold"/>
                                        <p:tgtEl>
                                          <p:spTgt spid="615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162"/>
                                        </p:tgtEl>
                                        <p:attrNameLst>
                                          <p:attrName>style.visibility</p:attrName>
                                        </p:attrNameLst>
                                      </p:cBhvr>
                                      <p:to>
                                        <p:strVal val="visible"/>
                                      </p:to>
                                    </p:set>
                                    <p:animEffect transition="in" filter="fade">
                                      <p:cBhvr>
                                        <p:cTn id="39" dur="1000"/>
                                        <p:tgtEl>
                                          <p:spTgt spid="6162"/>
                                        </p:tgtEl>
                                      </p:cBhvr>
                                    </p:animEffect>
                                    <p:anim calcmode="lin" valueType="num">
                                      <p:cBhvr>
                                        <p:cTn id="40" dur="1000" fill="hold"/>
                                        <p:tgtEl>
                                          <p:spTgt spid="6162"/>
                                        </p:tgtEl>
                                        <p:attrNameLst>
                                          <p:attrName>ppt_x</p:attrName>
                                        </p:attrNameLst>
                                      </p:cBhvr>
                                      <p:tavLst>
                                        <p:tav tm="0">
                                          <p:val>
                                            <p:strVal val="#ppt_x"/>
                                          </p:val>
                                        </p:tav>
                                        <p:tav tm="100000">
                                          <p:val>
                                            <p:strVal val="#ppt_x"/>
                                          </p:val>
                                        </p:tav>
                                      </p:tavLst>
                                    </p:anim>
                                    <p:anim calcmode="lin" valueType="num">
                                      <p:cBhvr>
                                        <p:cTn id="41" dur="1000" fill="hold"/>
                                        <p:tgtEl>
                                          <p:spTgt spid="616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165"/>
                                        </p:tgtEl>
                                        <p:attrNameLst>
                                          <p:attrName>style.visibility</p:attrName>
                                        </p:attrNameLst>
                                      </p:cBhvr>
                                      <p:to>
                                        <p:strVal val="visible"/>
                                      </p:to>
                                    </p:set>
                                    <p:animEffect transition="in" filter="fade">
                                      <p:cBhvr>
                                        <p:cTn id="44" dur="1000"/>
                                        <p:tgtEl>
                                          <p:spTgt spid="6165"/>
                                        </p:tgtEl>
                                      </p:cBhvr>
                                    </p:animEffect>
                                    <p:anim calcmode="lin" valueType="num">
                                      <p:cBhvr>
                                        <p:cTn id="45" dur="1000" fill="hold"/>
                                        <p:tgtEl>
                                          <p:spTgt spid="6165"/>
                                        </p:tgtEl>
                                        <p:attrNameLst>
                                          <p:attrName>ppt_x</p:attrName>
                                        </p:attrNameLst>
                                      </p:cBhvr>
                                      <p:tavLst>
                                        <p:tav tm="0">
                                          <p:val>
                                            <p:strVal val="#ppt_x"/>
                                          </p:val>
                                        </p:tav>
                                        <p:tav tm="100000">
                                          <p:val>
                                            <p:strVal val="#ppt_x"/>
                                          </p:val>
                                        </p:tav>
                                      </p:tavLst>
                                    </p:anim>
                                    <p:anim calcmode="lin" valueType="num">
                                      <p:cBhvr>
                                        <p:cTn id="46" dur="1000" fill="hold"/>
                                        <p:tgtEl>
                                          <p:spTgt spid="616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169"/>
                                        </p:tgtEl>
                                        <p:attrNameLst>
                                          <p:attrName>style.visibility</p:attrName>
                                        </p:attrNameLst>
                                      </p:cBhvr>
                                      <p:to>
                                        <p:strVal val="visible"/>
                                      </p:to>
                                    </p:set>
                                    <p:animEffect transition="in" filter="fade">
                                      <p:cBhvr>
                                        <p:cTn id="49" dur="1000"/>
                                        <p:tgtEl>
                                          <p:spTgt spid="6169"/>
                                        </p:tgtEl>
                                      </p:cBhvr>
                                    </p:animEffect>
                                    <p:anim calcmode="lin" valueType="num">
                                      <p:cBhvr>
                                        <p:cTn id="50" dur="1000" fill="hold"/>
                                        <p:tgtEl>
                                          <p:spTgt spid="6169"/>
                                        </p:tgtEl>
                                        <p:attrNameLst>
                                          <p:attrName>ppt_x</p:attrName>
                                        </p:attrNameLst>
                                      </p:cBhvr>
                                      <p:tavLst>
                                        <p:tav tm="0">
                                          <p:val>
                                            <p:strVal val="#ppt_x"/>
                                          </p:val>
                                        </p:tav>
                                        <p:tav tm="100000">
                                          <p:val>
                                            <p:strVal val="#ppt_x"/>
                                          </p:val>
                                        </p:tav>
                                      </p:tavLst>
                                    </p:anim>
                                    <p:anim calcmode="lin" valueType="num">
                                      <p:cBhvr>
                                        <p:cTn id="51" dur="1000" fill="hold"/>
                                        <p:tgtEl>
                                          <p:spTgt spid="616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6153"/>
                                        </p:tgtEl>
                                        <p:attrNameLst>
                                          <p:attrName>style.visibility</p:attrName>
                                        </p:attrNameLst>
                                      </p:cBhvr>
                                      <p:to>
                                        <p:strVal val="visible"/>
                                      </p:to>
                                    </p:set>
                                    <p:animEffect transition="in" filter="fade">
                                      <p:cBhvr>
                                        <p:cTn id="54" dur="1000"/>
                                        <p:tgtEl>
                                          <p:spTgt spid="6153"/>
                                        </p:tgtEl>
                                      </p:cBhvr>
                                    </p:animEffect>
                                    <p:anim calcmode="lin" valueType="num">
                                      <p:cBhvr>
                                        <p:cTn id="55" dur="1000" fill="hold"/>
                                        <p:tgtEl>
                                          <p:spTgt spid="6153"/>
                                        </p:tgtEl>
                                        <p:attrNameLst>
                                          <p:attrName>ppt_x</p:attrName>
                                        </p:attrNameLst>
                                      </p:cBhvr>
                                      <p:tavLst>
                                        <p:tav tm="0">
                                          <p:val>
                                            <p:strVal val="#ppt_x"/>
                                          </p:val>
                                        </p:tav>
                                        <p:tav tm="100000">
                                          <p:val>
                                            <p:strVal val="#ppt_x"/>
                                          </p:val>
                                        </p:tav>
                                      </p:tavLst>
                                    </p:anim>
                                    <p:anim calcmode="lin" valueType="num">
                                      <p:cBhvr>
                                        <p:cTn id="56" dur="1000" fill="hold"/>
                                        <p:tgtEl>
                                          <p:spTgt spid="61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animBg="1"/>
      <p:bldP spid="6153" grpId="0" animBg="1"/>
      <p:bldP spid="6156" grpId="0"/>
      <p:bldP spid="6157" grpId="0"/>
      <p:bldP spid="6160" grpId="0"/>
      <p:bldP spid="6162" grpId="0"/>
      <p:bldP spid="6164" grpId="0" animBg="1"/>
      <p:bldP spid="6165" grpId="0" animBg="1"/>
      <p:bldP spid="6168" grpId="0"/>
      <p:bldP spid="616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p:cNvSpPr>
            <a:spLocks noChangeArrowheads="1"/>
          </p:cNvSpPr>
          <p:nvPr/>
        </p:nvSpPr>
        <p:spPr bwMode="auto">
          <a:xfrm>
            <a:off x="4563150" y="240219"/>
            <a:ext cx="28328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3200" b="1" dirty="0">
                <a:solidFill>
                  <a:srgbClr val="262626"/>
                </a:solidFill>
                <a:latin typeface="华文宋体" pitchFamily="2" charset="-122"/>
                <a:ea typeface="华文宋体" pitchFamily="2" charset="-122"/>
                <a:sym typeface="华文宋体" pitchFamily="2" charset="-122"/>
              </a:rPr>
              <a:t>代码中的亮点</a:t>
            </a:r>
            <a:endParaRPr lang="en-US" altLang="zh-CN" sz="2000" b="1" dirty="0">
              <a:solidFill>
                <a:srgbClr val="262626"/>
              </a:solidFill>
              <a:latin typeface="华文宋体" pitchFamily="2" charset="-122"/>
              <a:ea typeface="华文宋体" pitchFamily="2" charset="-122"/>
              <a:sym typeface="华文宋体" pitchFamily="2" charset="-122"/>
            </a:endParaRPr>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232" name="文本框 42"/>
          <p:cNvSpPr>
            <a:spLocks noChangeArrowheads="1"/>
          </p:cNvSpPr>
          <p:nvPr/>
        </p:nvSpPr>
        <p:spPr bwMode="auto">
          <a:xfrm>
            <a:off x="336408" y="2668705"/>
            <a:ext cx="11576474" cy="1015663"/>
          </a:xfrm>
          <a:prstGeom prst="rect">
            <a:avLst/>
          </a:prstGeom>
          <a:solidFill>
            <a:srgbClr val="D0EAEB"/>
          </a:solidFill>
          <a:ln>
            <a:noFill/>
          </a:ln>
        </p:spPr>
        <p:txBody>
          <a:bodyPr wrap="square">
            <a:spAutoFit/>
          </a:bodyPr>
          <a:lstStyle/>
          <a:p>
            <a:r>
              <a:rPr lang="zh-CN" altLang="en-US" sz="2000" b="1" dirty="0">
                <a:solidFill>
                  <a:srgbClr val="262626"/>
                </a:solidFill>
                <a:latin typeface="华文宋体" pitchFamily="2" charset="-122"/>
                <a:ea typeface="华文宋体" pitchFamily="2" charset="-122"/>
                <a:sym typeface="方正姚体" pitchFamily="2" charset="-122"/>
              </a:rPr>
              <a:t>贝叶斯分类器中的对数：</a:t>
            </a:r>
          </a:p>
          <a:p>
            <a:endParaRPr lang="zh-CN" altLang="en-US" sz="2000" dirty="0">
              <a:solidFill>
                <a:srgbClr val="262626"/>
              </a:solidFill>
              <a:latin typeface="华文宋体" pitchFamily="2" charset="-122"/>
              <a:ea typeface="华文宋体" pitchFamily="2" charset="-122"/>
              <a:sym typeface="方正姚体" pitchFamily="2" charset="-122"/>
            </a:endParaRPr>
          </a:p>
          <a:p>
            <a:r>
              <a:rPr lang="zh-CN" altLang="en-US" dirty="0">
                <a:solidFill>
                  <a:srgbClr val="262626"/>
                </a:solidFill>
                <a:latin typeface="华文宋体" pitchFamily="2" charset="-122"/>
                <a:ea typeface="华文宋体" pitchFamily="2" charset="-122"/>
                <a:sym typeface="方正姚体" pitchFamily="2" charset="-122"/>
              </a:rPr>
              <a:t>使用了取对数相加的方法避免了浮点小数相乘下溢的情况。</a:t>
            </a:r>
            <a:endParaRPr lang="en-US" altLang="zh-CN" dirty="0">
              <a:solidFill>
                <a:srgbClr val="262626"/>
              </a:solidFill>
              <a:latin typeface="华文宋体" pitchFamily="2" charset="-122"/>
              <a:ea typeface="华文宋体" pitchFamily="2" charset="-122"/>
              <a:sym typeface="方正姚体" pitchFamily="2" charset="-122"/>
            </a:endParaRPr>
          </a:p>
        </p:txBody>
      </p:sp>
      <p:sp>
        <p:nvSpPr>
          <p:cNvPr id="4" name="文本框 3">
            <a:extLst>
              <a:ext uri="{FF2B5EF4-FFF2-40B4-BE49-F238E27FC236}">
                <a16:creationId xmlns:a16="http://schemas.microsoft.com/office/drawing/2014/main" id="{8F17C086-8CBE-4A49-8C86-8D587AA59FE1}"/>
              </a:ext>
            </a:extLst>
          </p:cNvPr>
          <p:cNvSpPr txBox="1"/>
          <p:nvPr/>
        </p:nvSpPr>
        <p:spPr>
          <a:xfrm>
            <a:off x="371205" y="1443516"/>
            <a:ext cx="11541125" cy="1015663"/>
          </a:xfrm>
          <a:prstGeom prst="rect">
            <a:avLst/>
          </a:prstGeom>
          <a:solidFill>
            <a:srgbClr val="2F2637"/>
          </a:solidFill>
        </p:spPr>
        <p:txBody>
          <a:bodyPr wrap="square" rtlCol="0">
            <a:spAutoFit/>
          </a:bodyPr>
          <a:lstStyle/>
          <a:p>
            <a:pPr lvl="0"/>
            <a:r>
              <a:rPr lang="en-US" altLang="zh-CN" sz="2000" b="1" dirty="0">
                <a:solidFill>
                  <a:schemeClr val="bg1"/>
                </a:solidFill>
                <a:latin typeface="华文宋体" pitchFamily="2" charset="-122"/>
                <a:ea typeface="华文宋体" pitchFamily="2" charset="-122"/>
                <a:sym typeface="方正姚体" pitchFamily="2" charset="-122"/>
              </a:rPr>
              <a:t>KNN</a:t>
            </a:r>
            <a:r>
              <a:rPr lang="zh-CN" altLang="en-US" sz="2000" b="1" dirty="0">
                <a:solidFill>
                  <a:schemeClr val="bg1"/>
                </a:solidFill>
                <a:latin typeface="华文宋体" pitchFamily="2" charset="-122"/>
                <a:ea typeface="华文宋体" pitchFamily="2" charset="-122"/>
                <a:sym typeface="方正姚体" pitchFamily="2" charset="-122"/>
              </a:rPr>
              <a:t>中的高斯函数：</a:t>
            </a:r>
          </a:p>
          <a:p>
            <a:pPr lvl="0"/>
            <a:endParaRPr lang="zh-CN" altLang="en-US" sz="2000" dirty="0">
              <a:solidFill>
                <a:schemeClr val="bg1"/>
              </a:solidFill>
              <a:latin typeface="华文宋体" pitchFamily="2" charset="-122"/>
              <a:ea typeface="华文宋体" pitchFamily="2" charset="-122"/>
              <a:sym typeface="方正姚体" pitchFamily="2" charset="-122"/>
            </a:endParaRPr>
          </a:p>
          <a:p>
            <a:pPr lvl="0"/>
            <a:r>
              <a:rPr lang="zh-CN" altLang="en-US" dirty="0">
                <a:solidFill>
                  <a:schemeClr val="bg1"/>
                </a:solidFill>
                <a:latin typeface="华文宋体" pitchFamily="2" charset="-122"/>
                <a:ea typeface="华文宋体" pitchFamily="2" charset="-122"/>
                <a:sym typeface="方正姚体" pitchFamily="2" charset="-122"/>
              </a:rPr>
              <a:t>使用了高斯函数作为</a:t>
            </a:r>
            <a:r>
              <a:rPr lang="en-US" altLang="zh-CN" dirty="0">
                <a:solidFill>
                  <a:schemeClr val="bg1"/>
                </a:solidFill>
                <a:latin typeface="华文宋体" pitchFamily="2" charset="-122"/>
                <a:ea typeface="华文宋体" pitchFamily="2" charset="-122"/>
                <a:sym typeface="方正姚体" pitchFamily="2" charset="-122"/>
              </a:rPr>
              <a:t>KNN</a:t>
            </a:r>
            <a:r>
              <a:rPr lang="zh-CN" altLang="en-US" dirty="0">
                <a:solidFill>
                  <a:schemeClr val="bg1"/>
                </a:solidFill>
                <a:latin typeface="华文宋体" pitchFamily="2" charset="-122"/>
                <a:ea typeface="华文宋体" pitchFamily="2" charset="-122"/>
                <a:sym typeface="方正姚体" pitchFamily="2" charset="-122"/>
              </a:rPr>
              <a:t>中最近的</a:t>
            </a:r>
            <a:r>
              <a:rPr lang="en-US" altLang="zh-CN" dirty="0">
                <a:solidFill>
                  <a:schemeClr val="bg1"/>
                </a:solidFill>
                <a:latin typeface="华文宋体" pitchFamily="2" charset="-122"/>
                <a:ea typeface="华文宋体" pitchFamily="2" charset="-122"/>
                <a:sym typeface="方正姚体" pitchFamily="2" charset="-122"/>
              </a:rPr>
              <a:t>k</a:t>
            </a:r>
            <a:r>
              <a:rPr lang="zh-CN" altLang="en-US" dirty="0">
                <a:solidFill>
                  <a:schemeClr val="bg1"/>
                </a:solidFill>
                <a:latin typeface="华文宋体" pitchFamily="2" charset="-122"/>
                <a:ea typeface="华文宋体" pitchFamily="2" charset="-122"/>
                <a:sym typeface="方正姚体" pitchFamily="2" charset="-122"/>
              </a:rPr>
              <a:t>个训练集的投票权重。</a:t>
            </a:r>
            <a:endParaRPr lang="zh-CN" altLang="en-US" dirty="0">
              <a:solidFill>
                <a:schemeClr val="bg1"/>
              </a:solidFill>
              <a:latin typeface="华文宋体" pitchFamily="2" charset="-122"/>
              <a:ea typeface="华文宋体" pitchFamily="2" charset="-122"/>
              <a:sym typeface="华文宋体" pitchFamily="2" charset="-122"/>
            </a:endParaRPr>
          </a:p>
        </p:txBody>
      </p:sp>
      <p:sp>
        <p:nvSpPr>
          <p:cNvPr id="14" name="文本框 13">
            <a:extLst>
              <a:ext uri="{FF2B5EF4-FFF2-40B4-BE49-F238E27FC236}">
                <a16:creationId xmlns:a16="http://schemas.microsoft.com/office/drawing/2014/main" id="{BAD01529-6FDD-4053-AB1F-B0117DB5BC04}"/>
              </a:ext>
            </a:extLst>
          </p:cNvPr>
          <p:cNvSpPr txBox="1"/>
          <p:nvPr/>
        </p:nvSpPr>
        <p:spPr>
          <a:xfrm>
            <a:off x="342900" y="3893894"/>
            <a:ext cx="11541125" cy="1323439"/>
          </a:xfrm>
          <a:prstGeom prst="rect">
            <a:avLst/>
          </a:prstGeom>
          <a:solidFill>
            <a:srgbClr val="2F2637"/>
          </a:solidFill>
        </p:spPr>
        <p:txBody>
          <a:bodyPr wrap="square" rtlCol="0">
            <a:spAutoFit/>
          </a:bodyPr>
          <a:lstStyle/>
          <a:p>
            <a:pPr lvl="0"/>
            <a:r>
              <a:rPr lang="zh-CN" altLang="en-US" sz="2000" b="1" dirty="0">
                <a:solidFill>
                  <a:schemeClr val="bg1"/>
                </a:solidFill>
                <a:latin typeface="华文宋体" pitchFamily="2" charset="-122"/>
                <a:ea typeface="华文宋体" pitchFamily="2" charset="-122"/>
                <a:sym typeface="方正姚体" pitchFamily="2" charset="-122"/>
              </a:rPr>
              <a:t>贝叶斯分类器中的拉普拉斯校正：</a:t>
            </a:r>
          </a:p>
          <a:p>
            <a:pPr lvl="0"/>
            <a:endParaRPr lang="zh-CN" altLang="en-US" sz="2400" b="1" dirty="0">
              <a:solidFill>
                <a:schemeClr val="bg1"/>
              </a:solidFill>
              <a:latin typeface="华文宋体" pitchFamily="2" charset="-122"/>
              <a:ea typeface="华文宋体" pitchFamily="2" charset="-122"/>
              <a:sym typeface="方正姚体" pitchFamily="2" charset="-122"/>
            </a:endParaRPr>
          </a:p>
          <a:p>
            <a:pPr lvl="0"/>
            <a:r>
              <a:rPr lang="zh-CN" altLang="en-US" dirty="0">
                <a:solidFill>
                  <a:schemeClr val="bg1"/>
                </a:solidFill>
                <a:latin typeface="华文宋体" pitchFamily="2" charset="-122"/>
                <a:ea typeface="华文宋体" pitchFamily="2" charset="-122"/>
                <a:sym typeface="方正姚体" pitchFamily="2" charset="-122"/>
              </a:rPr>
              <a:t>每个分量的所有数字可能均为</a:t>
            </a:r>
            <a:r>
              <a:rPr lang="en-US" altLang="zh-CN" dirty="0">
                <a:solidFill>
                  <a:schemeClr val="bg1"/>
                </a:solidFill>
                <a:latin typeface="华文宋体" pitchFamily="2" charset="-122"/>
                <a:ea typeface="华文宋体" pitchFamily="2" charset="-122"/>
                <a:sym typeface="方正姚体" pitchFamily="2" charset="-122"/>
              </a:rPr>
              <a:t>0</a:t>
            </a:r>
            <a:r>
              <a:rPr lang="zh-CN" altLang="en-US" dirty="0">
                <a:solidFill>
                  <a:schemeClr val="bg1"/>
                </a:solidFill>
                <a:latin typeface="华文宋体" pitchFamily="2" charset="-122"/>
                <a:ea typeface="华文宋体" pitchFamily="2" charset="-122"/>
                <a:sym typeface="方正姚体" pitchFamily="2" charset="-122"/>
              </a:rPr>
              <a:t>，在这种情况下得不到正态分布。因此，使用拉普拉斯校正，将得到的每一个正态分布的方差加上一个极小的数字。</a:t>
            </a:r>
            <a:endParaRPr lang="zh-CN" altLang="en-US" sz="1600" dirty="0">
              <a:solidFill>
                <a:schemeClr val="bg1"/>
              </a:solidFill>
              <a:latin typeface="华文宋体" pitchFamily="2" charset="-122"/>
              <a:ea typeface="华文宋体" pitchFamily="2" charset="-122"/>
              <a:sym typeface="华文宋体" pitchFamily="2" charset="-122"/>
            </a:endParaRPr>
          </a:p>
        </p:txBody>
      </p:sp>
      <p:sp>
        <p:nvSpPr>
          <p:cNvPr id="15" name="文本框 42">
            <a:extLst>
              <a:ext uri="{FF2B5EF4-FFF2-40B4-BE49-F238E27FC236}">
                <a16:creationId xmlns:a16="http://schemas.microsoft.com/office/drawing/2014/main" id="{2AD37559-F20C-40DC-9998-D3E67619BD22}"/>
              </a:ext>
            </a:extLst>
          </p:cNvPr>
          <p:cNvSpPr>
            <a:spLocks noChangeArrowheads="1"/>
          </p:cNvSpPr>
          <p:nvPr/>
        </p:nvSpPr>
        <p:spPr bwMode="auto">
          <a:xfrm>
            <a:off x="330976" y="5414484"/>
            <a:ext cx="11553049" cy="1261884"/>
          </a:xfrm>
          <a:prstGeom prst="rect">
            <a:avLst/>
          </a:prstGeom>
          <a:solidFill>
            <a:srgbClr val="D0EAEB"/>
          </a:solidFill>
          <a:ln>
            <a:noFill/>
          </a:ln>
        </p:spPr>
        <p:txBody>
          <a:bodyPr wrap="square">
            <a:spAutoFit/>
          </a:bodyPr>
          <a:lstStyle/>
          <a:p>
            <a:r>
              <a:rPr lang="zh-CN" altLang="en-US" sz="2000" b="1" dirty="0">
                <a:solidFill>
                  <a:srgbClr val="262626"/>
                </a:solidFill>
                <a:latin typeface="华文宋体" pitchFamily="2" charset="-122"/>
                <a:ea typeface="华文宋体" pitchFamily="2" charset="-122"/>
                <a:sym typeface="方正姚体" pitchFamily="2" charset="-122"/>
              </a:rPr>
              <a:t>稀疏矩阵的处理：</a:t>
            </a:r>
          </a:p>
          <a:p>
            <a:endParaRPr lang="zh-CN" altLang="en-US" sz="2000" dirty="0">
              <a:solidFill>
                <a:srgbClr val="262626"/>
              </a:solidFill>
              <a:latin typeface="华文宋体" pitchFamily="2" charset="-122"/>
              <a:ea typeface="华文宋体" pitchFamily="2" charset="-122"/>
              <a:sym typeface="方正姚体" pitchFamily="2" charset="-122"/>
            </a:endParaRPr>
          </a:p>
          <a:p>
            <a:r>
              <a:rPr lang="zh-CN" altLang="en-US" dirty="0">
                <a:solidFill>
                  <a:srgbClr val="262626"/>
                </a:solidFill>
                <a:latin typeface="华文宋体" pitchFamily="2" charset="-122"/>
                <a:ea typeface="华文宋体" pitchFamily="2" charset="-122"/>
                <a:sym typeface="方正姚体" pitchFamily="2" charset="-122"/>
              </a:rPr>
              <a:t>由于使用信息熵选择关键词的原因，特征向量中会存在很多的</a:t>
            </a:r>
            <a:r>
              <a:rPr lang="en-US" altLang="zh-CN" dirty="0">
                <a:solidFill>
                  <a:srgbClr val="262626"/>
                </a:solidFill>
                <a:latin typeface="华文宋体" pitchFamily="2" charset="-122"/>
                <a:ea typeface="华文宋体" pitchFamily="2" charset="-122"/>
                <a:sym typeface="方正姚体" pitchFamily="2" charset="-122"/>
              </a:rPr>
              <a:t>0</a:t>
            </a:r>
            <a:r>
              <a:rPr lang="zh-CN" altLang="en-US" dirty="0">
                <a:solidFill>
                  <a:srgbClr val="262626"/>
                </a:solidFill>
                <a:latin typeface="华文宋体" pitchFamily="2" charset="-122"/>
                <a:ea typeface="华文宋体" pitchFamily="2" charset="-122"/>
                <a:sym typeface="方正姚体" pitchFamily="2" charset="-122"/>
              </a:rPr>
              <a:t>，这就导致了使用数组来保存向量会浪费极大的空间且降低了速度。因此修改为使用基于双数组（数值，下标）的稀疏矩阵（稀疏向量）来保存特征向量。</a:t>
            </a:r>
            <a:endParaRPr lang="en-US" altLang="zh-CN" dirty="0">
              <a:solidFill>
                <a:srgbClr val="262626"/>
              </a:solidFill>
              <a:latin typeface="华文宋体" pitchFamily="2" charset="-122"/>
              <a:ea typeface="华文宋体" pitchFamily="2" charset="-122"/>
              <a:sym typeface="方正姚体" pitchFamily="2" charset="-122"/>
            </a:endParaRPr>
          </a:p>
        </p:txBody>
      </p:sp>
    </p:spTree>
    <p:custDataLst>
      <p:tags r:id="rId1"/>
    </p:custDataLst>
    <p:extLst>
      <p:ext uri="{BB962C8B-B14F-4D97-AF65-F5344CB8AC3E}">
        <p14:creationId xmlns:p14="http://schemas.microsoft.com/office/powerpoint/2010/main" val="830289904"/>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32"/>
                                        </p:tgtEl>
                                        <p:attrNameLst>
                                          <p:attrName>style.visibility</p:attrName>
                                        </p:attrNameLst>
                                      </p:cBhvr>
                                      <p:to>
                                        <p:strVal val="visible"/>
                                      </p:to>
                                    </p:set>
                                    <p:animEffect transition="in" filter="wipe(down)">
                                      <p:cBhvr>
                                        <p:cTn id="12" dur="500"/>
                                        <p:tgtEl>
                                          <p:spTgt spid="92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p:bldP spid="4"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15362"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63"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64" name="椭圆 51"/>
          <p:cNvSpPr>
            <a:spLocks noChangeArrowheads="1"/>
          </p:cNvSpPr>
          <p:nvPr/>
        </p:nvSpPr>
        <p:spPr bwMode="auto">
          <a:xfrm>
            <a:off x="1057275" y="1954213"/>
            <a:ext cx="3635375" cy="3635375"/>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65" name="椭圆 52"/>
          <p:cNvSpPr>
            <a:spLocks noChangeArrowheads="1"/>
          </p:cNvSpPr>
          <p:nvPr/>
        </p:nvSpPr>
        <p:spPr bwMode="auto">
          <a:xfrm>
            <a:off x="3870325" y="5586413"/>
            <a:ext cx="923925" cy="923925"/>
          </a:xfrm>
          <a:prstGeom prst="ellipse">
            <a:avLst/>
          </a:prstGeom>
          <a:solidFill>
            <a:srgbClr val="2F26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66" name="椭圆 53"/>
          <p:cNvSpPr>
            <a:spLocks noChangeArrowheads="1"/>
          </p:cNvSpPr>
          <p:nvPr/>
        </p:nvSpPr>
        <p:spPr bwMode="auto">
          <a:xfrm>
            <a:off x="3432175" y="1146175"/>
            <a:ext cx="631825" cy="631825"/>
          </a:xfrm>
          <a:prstGeom prst="ellipse">
            <a:avLst/>
          </a:prstGeom>
          <a:solidFill>
            <a:srgbClr val="D0EAEB"/>
          </a:solidFill>
          <a:ln w="6350">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67" name="文本框 54"/>
          <p:cNvSpPr>
            <a:spLocks noChangeArrowheads="1"/>
          </p:cNvSpPr>
          <p:nvPr/>
        </p:nvSpPr>
        <p:spPr bwMode="auto">
          <a:xfrm>
            <a:off x="6380162" y="3473777"/>
            <a:ext cx="43172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3200" b="1" dirty="0">
                <a:solidFill>
                  <a:srgbClr val="262626"/>
                </a:solidFill>
                <a:latin typeface="华文宋体" pitchFamily="2" charset="-122"/>
                <a:ea typeface="华文宋体" pitchFamily="2" charset="-122"/>
                <a:sym typeface="华文宋体" pitchFamily="2" charset="-122"/>
              </a:rPr>
              <a:t>使用的</a:t>
            </a:r>
            <a:r>
              <a:rPr lang="en-US" altLang="zh-CN" sz="3200" b="1" dirty="0">
                <a:solidFill>
                  <a:srgbClr val="262626"/>
                </a:solidFill>
                <a:latin typeface="华文宋体" pitchFamily="2" charset="-122"/>
                <a:ea typeface="华文宋体" pitchFamily="2" charset="-122"/>
                <a:sym typeface="华文宋体" pitchFamily="2" charset="-122"/>
              </a:rPr>
              <a:t>MapReduce</a:t>
            </a:r>
            <a:r>
              <a:rPr lang="zh-CN" altLang="en-US" sz="3200" b="1" dirty="0">
                <a:solidFill>
                  <a:srgbClr val="262626"/>
                </a:solidFill>
                <a:latin typeface="华文宋体" pitchFamily="2" charset="-122"/>
                <a:ea typeface="华文宋体" pitchFamily="2" charset="-122"/>
                <a:sym typeface="华文宋体" pitchFamily="2" charset="-122"/>
              </a:rPr>
              <a:t>技术</a:t>
            </a:r>
            <a:endParaRPr lang="en-US" altLang="zh-CN" sz="2400" b="1" dirty="0">
              <a:solidFill>
                <a:srgbClr val="262626"/>
              </a:solidFill>
              <a:latin typeface="华文宋体" pitchFamily="2" charset="-122"/>
              <a:ea typeface="华文宋体" pitchFamily="2" charset="-122"/>
              <a:sym typeface="华文宋体" pitchFamily="2" charset="-122"/>
            </a:endParaRPr>
          </a:p>
        </p:txBody>
      </p:sp>
      <p:sp>
        <p:nvSpPr>
          <p:cNvPr id="15369" name="直接连接符 56"/>
          <p:cNvSpPr>
            <a:spLocks noChangeShapeType="1"/>
          </p:cNvSpPr>
          <p:nvPr/>
        </p:nvSpPr>
        <p:spPr bwMode="auto">
          <a:xfrm rot="5400000">
            <a:off x="8672181" y="2273438"/>
            <a:ext cx="1457" cy="4048919"/>
          </a:xfrm>
          <a:prstGeom prst="line">
            <a:avLst/>
          </a:prstGeom>
          <a:noFill/>
          <a:ln w="1270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5370" name="椭圆 58"/>
          <p:cNvSpPr>
            <a:spLocks noChangeArrowheads="1"/>
          </p:cNvSpPr>
          <p:nvPr/>
        </p:nvSpPr>
        <p:spPr bwMode="auto">
          <a:xfrm>
            <a:off x="5873750" y="1954213"/>
            <a:ext cx="1012825" cy="1012825"/>
          </a:xfrm>
          <a:prstGeom prst="ellipse">
            <a:avLst/>
          </a:prstGeom>
          <a:solidFill>
            <a:srgbClr val="D0EAEB"/>
          </a:solidFill>
          <a:ln w="6350">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15371" name="组合 59"/>
          <p:cNvGrpSpPr/>
          <p:nvPr/>
        </p:nvGrpSpPr>
        <p:grpSpPr bwMode="auto">
          <a:xfrm>
            <a:off x="6149975" y="2284413"/>
            <a:ext cx="498475" cy="477837"/>
            <a:chOff x="0" y="0"/>
            <a:chExt cx="2438400" cy="2332038"/>
          </a:xfrm>
        </p:grpSpPr>
        <p:sp>
          <p:nvSpPr>
            <p:cNvPr id="15375"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76" name="任意多边形 61"/>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15372" name="椭圆 14"/>
          <p:cNvSpPr>
            <a:spLocks noChangeArrowheads="1"/>
          </p:cNvSpPr>
          <p:nvPr/>
        </p:nvSpPr>
        <p:spPr bwMode="auto">
          <a:xfrm>
            <a:off x="1057275" y="1954213"/>
            <a:ext cx="3635375" cy="363537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73" name="椭圆 15"/>
          <p:cNvSpPr>
            <a:spLocks noChangeArrowheads="1"/>
          </p:cNvSpPr>
          <p:nvPr/>
        </p:nvSpPr>
        <p:spPr bwMode="auto">
          <a:xfrm>
            <a:off x="1233488" y="2127250"/>
            <a:ext cx="3282950" cy="3282950"/>
          </a:xfrm>
          <a:prstGeom prst="ellipse">
            <a:avLst/>
          </a:prstGeom>
          <a:noFill/>
          <a:ln w="63500">
            <a:solidFill>
              <a:srgbClr val="D0EAEB"/>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374" name="文本框 57"/>
          <p:cNvSpPr>
            <a:spLocks noChangeArrowheads="1"/>
          </p:cNvSpPr>
          <p:nvPr/>
        </p:nvSpPr>
        <p:spPr bwMode="auto">
          <a:xfrm>
            <a:off x="1971675" y="2668588"/>
            <a:ext cx="184785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3800" b="1">
                <a:solidFill>
                  <a:srgbClr val="FDFDFD"/>
                </a:solidFill>
                <a:latin typeface="华文宋体" pitchFamily="2" charset="-122"/>
                <a:ea typeface="华文宋体" pitchFamily="2" charset="-122"/>
                <a:sym typeface="华文宋体" pitchFamily="2" charset="-122"/>
              </a:rPr>
              <a:t>03</a:t>
            </a:r>
            <a:endParaRPr lang="zh-CN" altLang="en-US" sz="13800" b="1">
              <a:solidFill>
                <a:srgbClr val="FDFDFD"/>
              </a:solidFill>
              <a:latin typeface="华文宋体" pitchFamily="2" charset="-122"/>
              <a:ea typeface="华文宋体" pitchFamily="2" charset="-122"/>
              <a:sym typeface="华文宋体"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3400" advTm="2111">
        <p14:reveal/>
      </p:transition>
    </mc:Choice>
    <mc:Fallback xmlns="">
      <p:transition spd="slow" advTm="211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fade">
                                      <p:cBhvr>
                                        <p:cTn id="12" dur="1000"/>
                                        <p:tgtEl>
                                          <p:spTgt spid="15365"/>
                                        </p:tgtEl>
                                      </p:cBhvr>
                                    </p:animEffect>
                                    <p:anim calcmode="lin" valueType="num">
                                      <p:cBhvr>
                                        <p:cTn id="13" dur="1000" fill="hold"/>
                                        <p:tgtEl>
                                          <p:spTgt spid="15365"/>
                                        </p:tgtEl>
                                        <p:attrNameLst>
                                          <p:attrName>ppt_x</p:attrName>
                                        </p:attrNameLst>
                                      </p:cBhvr>
                                      <p:tavLst>
                                        <p:tav tm="0">
                                          <p:val>
                                            <p:strVal val="#ppt_x"/>
                                          </p:val>
                                        </p:tav>
                                        <p:tav tm="100000">
                                          <p:val>
                                            <p:strVal val="#ppt_x"/>
                                          </p:val>
                                        </p:tav>
                                      </p:tavLst>
                                    </p:anim>
                                    <p:anim calcmode="lin" valueType="num">
                                      <p:cBhvr>
                                        <p:cTn id="14" dur="1000" fill="hold"/>
                                        <p:tgtEl>
                                          <p:spTgt spid="1536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366"/>
                                        </p:tgtEl>
                                        <p:attrNameLst>
                                          <p:attrName>style.visibility</p:attrName>
                                        </p:attrNameLst>
                                      </p:cBhvr>
                                      <p:to>
                                        <p:strVal val="visible"/>
                                      </p:to>
                                    </p:set>
                                    <p:animEffect transition="in" filter="fade">
                                      <p:cBhvr>
                                        <p:cTn id="17" dur="1000"/>
                                        <p:tgtEl>
                                          <p:spTgt spid="15366"/>
                                        </p:tgtEl>
                                      </p:cBhvr>
                                    </p:animEffect>
                                    <p:anim calcmode="lin" valueType="num">
                                      <p:cBhvr>
                                        <p:cTn id="18" dur="1000" fill="hold"/>
                                        <p:tgtEl>
                                          <p:spTgt spid="15366"/>
                                        </p:tgtEl>
                                        <p:attrNameLst>
                                          <p:attrName>ppt_x</p:attrName>
                                        </p:attrNameLst>
                                      </p:cBhvr>
                                      <p:tavLst>
                                        <p:tav tm="0">
                                          <p:val>
                                            <p:strVal val="#ppt_x"/>
                                          </p:val>
                                        </p:tav>
                                        <p:tav tm="100000">
                                          <p:val>
                                            <p:strVal val="#ppt_x"/>
                                          </p:val>
                                        </p:tav>
                                      </p:tavLst>
                                    </p:anim>
                                    <p:anim calcmode="lin" valueType="num">
                                      <p:cBhvr>
                                        <p:cTn id="19" dur="1000" fill="hold"/>
                                        <p:tgtEl>
                                          <p:spTgt spid="1536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372"/>
                                        </p:tgtEl>
                                        <p:attrNameLst>
                                          <p:attrName>style.visibility</p:attrName>
                                        </p:attrNameLst>
                                      </p:cBhvr>
                                      <p:to>
                                        <p:strVal val="visible"/>
                                      </p:to>
                                    </p:set>
                                    <p:animEffect transition="in" filter="fade">
                                      <p:cBhvr>
                                        <p:cTn id="22" dur="1000"/>
                                        <p:tgtEl>
                                          <p:spTgt spid="15372"/>
                                        </p:tgtEl>
                                      </p:cBhvr>
                                    </p:animEffect>
                                    <p:anim calcmode="lin" valueType="num">
                                      <p:cBhvr>
                                        <p:cTn id="23" dur="1000" fill="hold"/>
                                        <p:tgtEl>
                                          <p:spTgt spid="15372"/>
                                        </p:tgtEl>
                                        <p:attrNameLst>
                                          <p:attrName>ppt_x</p:attrName>
                                        </p:attrNameLst>
                                      </p:cBhvr>
                                      <p:tavLst>
                                        <p:tav tm="0">
                                          <p:val>
                                            <p:strVal val="#ppt_x"/>
                                          </p:val>
                                        </p:tav>
                                        <p:tav tm="100000">
                                          <p:val>
                                            <p:strVal val="#ppt_x"/>
                                          </p:val>
                                        </p:tav>
                                      </p:tavLst>
                                    </p:anim>
                                    <p:anim calcmode="lin" valueType="num">
                                      <p:cBhvr>
                                        <p:cTn id="24" dur="1000" fill="hold"/>
                                        <p:tgtEl>
                                          <p:spTgt spid="1537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373"/>
                                        </p:tgtEl>
                                        <p:attrNameLst>
                                          <p:attrName>style.visibility</p:attrName>
                                        </p:attrNameLst>
                                      </p:cBhvr>
                                      <p:to>
                                        <p:strVal val="visible"/>
                                      </p:to>
                                    </p:set>
                                    <p:animEffect transition="in" filter="fade">
                                      <p:cBhvr>
                                        <p:cTn id="27" dur="1000"/>
                                        <p:tgtEl>
                                          <p:spTgt spid="15373"/>
                                        </p:tgtEl>
                                      </p:cBhvr>
                                    </p:animEffect>
                                    <p:anim calcmode="lin" valueType="num">
                                      <p:cBhvr>
                                        <p:cTn id="28" dur="1000" fill="hold"/>
                                        <p:tgtEl>
                                          <p:spTgt spid="15373"/>
                                        </p:tgtEl>
                                        <p:attrNameLst>
                                          <p:attrName>ppt_x</p:attrName>
                                        </p:attrNameLst>
                                      </p:cBhvr>
                                      <p:tavLst>
                                        <p:tav tm="0">
                                          <p:val>
                                            <p:strVal val="#ppt_x"/>
                                          </p:val>
                                        </p:tav>
                                        <p:tav tm="100000">
                                          <p:val>
                                            <p:strVal val="#ppt_x"/>
                                          </p:val>
                                        </p:tav>
                                      </p:tavLst>
                                    </p:anim>
                                    <p:anim calcmode="lin" valueType="num">
                                      <p:cBhvr>
                                        <p:cTn id="29" dur="1000" fill="hold"/>
                                        <p:tgtEl>
                                          <p:spTgt spid="1537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374"/>
                                        </p:tgtEl>
                                        <p:attrNameLst>
                                          <p:attrName>style.visibility</p:attrName>
                                        </p:attrNameLst>
                                      </p:cBhvr>
                                      <p:to>
                                        <p:strVal val="visible"/>
                                      </p:to>
                                    </p:set>
                                    <p:animEffect transition="in" filter="fade">
                                      <p:cBhvr>
                                        <p:cTn id="32" dur="1000"/>
                                        <p:tgtEl>
                                          <p:spTgt spid="15374"/>
                                        </p:tgtEl>
                                      </p:cBhvr>
                                    </p:animEffect>
                                    <p:anim calcmode="lin" valueType="num">
                                      <p:cBhvr>
                                        <p:cTn id="33" dur="1000" fill="hold"/>
                                        <p:tgtEl>
                                          <p:spTgt spid="15374"/>
                                        </p:tgtEl>
                                        <p:attrNameLst>
                                          <p:attrName>ppt_x</p:attrName>
                                        </p:attrNameLst>
                                      </p:cBhvr>
                                      <p:tavLst>
                                        <p:tav tm="0">
                                          <p:val>
                                            <p:strVal val="#ppt_x"/>
                                          </p:val>
                                        </p:tav>
                                        <p:tav tm="100000">
                                          <p:val>
                                            <p:strVal val="#ppt_x"/>
                                          </p:val>
                                        </p:tav>
                                      </p:tavLst>
                                    </p:anim>
                                    <p:anim calcmode="lin" valueType="num">
                                      <p:cBhvr>
                                        <p:cTn id="34" dur="1000" fill="hold"/>
                                        <p:tgtEl>
                                          <p:spTgt spid="1537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5367"/>
                                        </p:tgtEl>
                                        <p:attrNameLst>
                                          <p:attrName>style.visibility</p:attrName>
                                        </p:attrNameLst>
                                      </p:cBhvr>
                                      <p:to>
                                        <p:strVal val="visible"/>
                                      </p:to>
                                    </p:set>
                                    <p:animEffect transition="in" filter="randombar(horizontal)">
                                      <p:cBhvr>
                                        <p:cTn id="39" dur="500"/>
                                        <p:tgtEl>
                                          <p:spTgt spid="15367"/>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5369"/>
                                        </p:tgtEl>
                                        <p:attrNameLst>
                                          <p:attrName>style.visibility</p:attrName>
                                        </p:attrNameLst>
                                      </p:cBhvr>
                                      <p:to>
                                        <p:strVal val="visible"/>
                                      </p:to>
                                    </p:set>
                                    <p:animEffect transition="in" filter="randombar(horizontal)">
                                      <p:cBhvr>
                                        <p:cTn id="42" dur="500"/>
                                        <p:tgtEl>
                                          <p:spTgt spid="15369"/>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5370"/>
                                        </p:tgtEl>
                                        <p:attrNameLst>
                                          <p:attrName>style.visibility</p:attrName>
                                        </p:attrNameLst>
                                      </p:cBhvr>
                                      <p:to>
                                        <p:strVal val="visible"/>
                                      </p:to>
                                    </p:set>
                                    <p:animEffect transition="in" filter="randombar(horizontal)">
                                      <p:cBhvr>
                                        <p:cTn id="45" dur="500"/>
                                        <p:tgtEl>
                                          <p:spTgt spid="15370"/>
                                        </p:tgtEl>
                                      </p:cBhvr>
                                    </p:animEffect>
                                  </p:childTnLst>
                                </p:cTn>
                              </p:par>
                              <p:par>
                                <p:cTn id="46" presetID="14" presetClass="entr" presetSubtype="10" fill="hold" nodeType="withEffect">
                                  <p:stCondLst>
                                    <p:cond delay="0"/>
                                  </p:stCondLst>
                                  <p:childTnLst>
                                    <p:set>
                                      <p:cBhvr>
                                        <p:cTn id="47" dur="1" fill="hold">
                                          <p:stCondLst>
                                            <p:cond delay="0"/>
                                          </p:stCondLst>
                                        </p:cTn>
                                        <p:tgtEl>
                                          <p:spTgt spid="15371"/>
                                        </p:tgtEl>
                                        <p:attrNameLst>
                                          <p:attrName>style.visibility</p:attrName>
                                        </p:attrNameLst>
                                      </p:cBhvr>
                                      <p:to>
                                        <p:strVal val="visible"/>
                                      </p:to>
                                    </p:set>
                                    <p:animEffect transition="in" filter="randombar(horizontal)">
                                      <p:cBhvr>
                                        <p:cTn id="48" dur="5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animBg="1"/>
      <p:bldP spid="15367" grpId="0"/>
      <p:bldP spid="15369" grpId="0" animBg="1"/>
      <p:bldP spid="15370" grpId="0" animBg="1"/>
      <p:bldP spid="15372" grpId="0" animBg="1"/>
      <p:bldP spid="15373" grpId="0" animBg="1"/>
      <p:bldP spid="1537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169150" y="57890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578904"/>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9223" name="组合 1"/>
          <p:cNvGrpSpPr/>
          <p:nvPr/>
        </p:nvGrpSpPr>
        <p:grpSpPr bwMode="auto">
          <a:xfrm>
            <a:off x="5254217" y="424916"/>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232" name="文本框 42"/>
          <p:cNvSpPr>
            <a:spLocks noChangeArrowheads="1"/>
          </p:cNvSpPr>
          <p:nvPr/>
        </p:nvSpPr>
        <p:spPr bwMode="auto">
          <a:xfrm>
            <a:off x="342900" y="2751892"/>
            <a:ext cx="11576474" cy="677108"/>
          </a:xfrm>
          <a:prstGeom prst="rect">
            <a:avLst/>
          </a:prstGeom>
          <a:solidFill>
            <a:srgbClr val="D0EAEB"/>
          </a:solidFill>
          <a:ln>
            <a:noFill/>
          </a:ln>
        </p:spPr>
        <p:txBody>
          <a:bodyPr wrap="square">
            <a:spAutoFit/>
          </a:bodyPr>
          <a:lstStyle/>
          <a:p>
            <a:r>
              <a:rPr lang="zh-CN" altLang="en-US" sz="2000" b="1" dirty="0">
                <a:solidFill>
                  <a:srgbClr val="262626"/>
                </a:solidFill>
                <a:latin typeface="华文宋体" pitchFamily="2" charset="-122"/>
                <a:ea typeface="华文宋体" pitchFamily="2" charset="-122"/>
                <a:sym typeface="方正姚体" pitchFamily="2" charset="-122"/>
              </a:rPr>
              <a:t>自定义输入格式</a:t>
            </a:r>
            <a:endParaRPr lang="en-US" altLang="zh-CN" sz="2000" b="1" dirty="0">
              <a:solidFill>
                <a:srgbClr val="262626"/>
              </a:solidFill>
              <a:latin typeface="华文宋体" pitchFamily="2" charset="-122"/>
              <a:ea typeface="华文宋体" pitchFamily="2" charset="-122"/>
              <a:sym typeface="方正姚体" pitchFamily="2" charset="-122"/>
            </a:endParaRPr>
          </a:p>
          <a:p>
            <a:endParaRPr lang="en-US" altLang="zh-CN" dirty="0">
              <a:solidFill>
                <a:srgbClr val="262626"/>
              </a:solidFill>
              <a:latin typeface="华文宋体" pitchFamily="2" charset="-122"/>
              <a:ea typeface="华文宋体" pitchFamily="2" charset="-122"/>
              <a:sym typeface="方正姚体" pitchFamily="2" charset="-122"/>
            </a:endParaRPr>
          </a:p>
        </p:txBody>
      </p:sp>
      <p:sp>
        <p:nvSpPr>
          <p:cNvPr id="4" name="文本框 3">
            <a:extLst>
              <a:ext uri="{FF2B5EF4-FFF2-40B4-BE49-F238E27FC236}">
                <a16:creationId xmlns:a16="http://schemas.microsoft.com/office/drawing/2014/main" id="{8F17C086-8CBE-4A49-8C86-8D587AA59FE1}"/>
              </a:ext>
            </a:extLst>
          </p:cNvPr>
          <p:cNvSpPr txBox="1"/>
          <p:nvPr/>
        </p:nvSpPr>
        <p:spPr>
          <a:xfrm>
            <a:off x="342900" y="1733395"/>
            <a:ext cx="11541125" cy="677108"/>
          </a:xfrm>
          <a:prstGeom prst="rect">
            <a:avLst/>
          </a:prstGeom>
          <a:solidFill>
            <a:srgbClr val="2F2637"/>
          </a:solidFill>
        </p:spPr>
        <p:txBody>
          <a:bodyPr wrap="square" rtlCol="0">
            <a:spAutoFit/>
          </a:bodyPr>
          <a:lstStyle/>
          <a:p>
            <a:pPr lvl="0"/>
            <a:r>
              <a:rPr lang="zh-CN" altLang="en-US" sz="2000" b="1" dirty="0">
                <a:solidFill>
                  <a:schemeClr val="bg1"/>
                </a:solidFill>
                <a:latin typeface="华文宋体" pitchFamily="2" charset="-122"/>
                <a:ea typeface="华文宋体" pitchFamily="2" charset="-122"/>
                <a:sym typeface="方正姚体" pitchFamily="2" charset="-122"/>
              </a:rPr>
              <a:t>分布式缓存</a:t>
            </a:r>
            <a:endParaRPr lang="en-US" altLang="zh-CN" sz="2000" b="1" dirty="0">
              <a:solidFill>
                <a:schemeClr val="bg1"/>
              </a:solidFill>
              <a:latin typeface="华文宋体" pitchFamily="2" charset="-122"/>
              <a:ea typeface="华文宋体" pitchFamily="2" charset="-122"/>
              <a:sym typeface="方正姚体" pitchFamily="2" charset="-122"/>
            </a:endParaRPr>
          </a:p>
          <a:p>
            <a:pPr lvl="0"/>
            <a:endParaRPr lang="zh-CN" altLang="en-US" dirty="0">
              <a:solidFill>
                <a:schemeClr val="bg1"/>
              </a:solidFill>
              <a:latin typeface="华文宋体" pitchFamily="2" charset="-122"/>
              <a:ea typeface="华文宋体" pitchFamily="2" charset="-122"/>
              <a:sym typeface="华文宋体" pitchFamily="2" charset="-122"/>
            </a:endParaRPr>
          </a:p>
        </p:txBody>
      </p:sp>
      <p:sp>
        <p:nvSpPr>
          <p:cNvPr id="14" name="文本框 13">
            <a:extLst>
              <a:ext uri="{FF2B5EF4-FFF2-40B4-BE49-F238E27FC236}">
                <a16:creationId xmlns:a16="http://schemas.microsoft.com/office/drawing/2014/main" id="{BAD01529-6FDD-4053-AB1F-B0117DB5BC04}"/>
              </a:ext>
            </a:extLst>
          </p:cNvPr>
          <p:cNvSpPr txBox="1"/>
          <p:nvPr/>
        </p:nvSpPr>
        <p:spPr>
          <a:xfrm>
            <a:off x="342900" y="3770389"/>
            <a:ext cx="11541125" cy="646331"/>
          </a:xfrm>
          <a:prstGeom prst="rect">
            <a:avLst/>
          </a:prstGeom>
          <a:solidFill>
            <a:srgbClr val="2F2637"/>
          </a:solidFill>
        </p:spPr>
        <p:txBody>
          <a:bodyPr wrap="square" rtlCol="0">
            <a:spAutoFit/>
          </a:bodyPr>
          <a:lstStyle/>
          <a:p>
            <a:pPr lvl="0"/>
            <a:r>
              <a:rPr lang="zh-CN" altLang="en-US" sz="2000" b="1" dirty="0">
                <a:solidFill>
                  <a:schemeClr val="bg1"/>
                </a:solidFill>
                <a:latin typeface="华文宋体" pitchFamily="2" charset="-122"/>
                <a:ea typeface="华文宋体" pitchFamily="2" charset="-122"/>
                <a:sym typeface="方正姚体" pitchFamily="2" charset="-122"/>
              </a:rPr>
              <a:t>串联技术</a:t>
            </a:r>
            <a:endParaRPr lang="en-US" altLang="zh-CN" sz="2000" b="1" dirty="0">
              <a:solidFill>
                <a:schemeClr val="bg1"/>
              </a:solidFill>
              <a:latin typeface="华文宋体" pitchFamily="2" charset="-122"/>
              <a:ea typeface="华文宋体" pitchFamily="2" charset="-122"/>
              <a:sym typeface="方正姚体" pitchFamily="2" charset="-122"/>
            </a:endParaRPr>
          </a:p>
          <a:p>
            <a:pPr lvl="0"/>
            <a:endParaRPr lang="zh-CN" altLang="en-US" sz="1600" dirty="0">
              <a:solidFill>
                <a:schemeClr val="bg1"/>
              </a:solidFill>
              <a:latin typeface="华文宋体" pitchFamily="2" charset="-122"/>
              <a:ea typeface="华文宋体" pitchFamily="2" charset="-122"/>
              <a:sym typeface="华文宋体" pitchFamily="2" charset="-122"/>
            </a:endParaRPr>
          </a:p>
        </p:txBody>
      </p:sp>
      <p:sp>
        <p:nvSpPr>
          <p:cNvPr id="15" name="文本框 42">
            <a:extLst>
              <a:ext uri="{FF2B5EF4-FFF2-40B4-BE49-F238E27FC236}">
                <a16:creationId xmlns:a16="http://schemas.microsoft.com/office/drawing/2014/main" id="{2AD37559-F20C-40DC-9998-D3E67619BD22}"/>
              </a:ext>
            </a:extLst>
          </p:cNvPr>
          <p:cNvSpPr>
            <a:spLocks noChangeArrowheads="1"/>
          </p:cNvSpPr>
          <p:nvPr/>
        </p:nvSpPr>
        <p:spPr bwMode="auto">
          <a:xfrm>
            <a:off x="348793" y="4758109"/>
            <a:ext cx="11570582" cy="677108"/>
          </a:xfrm>
          <a:prstGeom prst="rect">
            <a:avLst/>
          </a:prstGeom>
          <a:solidFill>
            <a:srgbClr val="D0EAEB"/>
          </a:solidFill>
          <a:ln>
            <a:noFill/>
          </a:ln>
        </p:spPr>
        <p:txBody>
          <a:bodyPr wrap="square">
            <a:spAutoFit/>
          </a:bodyPr>
          <a:lstStyle/>
          <a:p>
            <a:r>
              <a:rPr lang="zh-CN" altLang="en-US" sz="2000" b="1" dirty="0">
                <a:solidFill>
                  <a:srgbClr val="262626"/>
                </a:solidFill>
                <a:latin typeface="华文宋体" pitchFamily="2" charset="-122"/>
                <a:ea typeface="华文宋体" pitchFamily="2" charset="-122"/>
                <a:sym typeface="方正姚体" pitchFamily="2" charset="-122"/>
              </a:rPr>
              <a:t>自定义</a:t>
            </a:r>
            <a:r>
              <a:rPr lang="en-US" altLang="zh-CN" sz="2000" b="1" dirty="0">
                <a:solidFill>
                  <a:srgbClr val="262626"/>
                </a:solidFill>
                <a:latin typeface="华文宋体" pitchFamily="2" charset="-122"/>
                <a:ea typeface="华文宋体" pitchFamily="2" charset="-122"/>
                <a:sym typeface="方正姚体" pitchFamily="2" charset="-122"/>
              </a:rPr>
              <a:t>`Combiner`</a:t>
            </a:r>
          </a:p>
          <a:p>
            <a:endParaRPr lang="en-US" altLang="zh-CN" dirty="0">
              <a:solidFill>
                <a:srgbClr val="262626"/>
              </a:solidFill>
              <a:latin typeface="华文宋体" pitchFamily="2" charset="-122"/>
              <a:ea typeface="华文宋体" pitchFamily="2" charset="-122"/>
              <a:sym typeface="方正姚体" pitchFamily="2" charset="-122"/>
            </a:endParaRPr>
          </a:p>
        </p:txBody>
      </p:sp>
    </p:spTree>
    <p:custDataLst>
      <p:tags r:id="rId1"/>
    </p:custDataLst>
    <p:extLst>
      <p:ext uri="{BB962C8B-B14F-4D97-AF65-F5344CB8AC3E}">
        <p14:creationId xmlns:p14="http://schemas.microsoft.com/office/powerpoint/2010/main" val="635920323"/>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32"/>
                                        </p:tgtEl>
                                        <p:attrNameLst>
                                          <p:attrName>style.visibility</p:attrName>
                                        </p:attrNameLst>
                                      </p:cBhvr>
                                      <p:to>
                                        <p:strVal val="visible"/>
                                      </p:to>
                                    </p:set>
                                    <p:animEffect transition="in" filter="wipe(down)">
                                      <p:cBhvr>
                                        <p:cTn id="12" dur="500"/>
                                        <p:tgtEl>
                                          <p:spTgt spid="92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p:bldP spid="4"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21506"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07"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08" name="椭圆 51"/>
          <p:cNvSpPr>
            <a:spLocks noChangeArrowheads="1"/>
          </p:cNvSpPr>
          <p:nvPr/>
        </p:nvSpPr>
        <p:spPr bwMode="auto">
          <a:xfrm>
            <a:off x="1057275" y="1954213"/>
            <a:ext cx="3635375" cy="3635375"/>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09" name="椭圆 52"/>
          <p:cNvSpPr>
            <a:spLocks noChangeArrowheads="1"/>
          </p:cNvSpPr>
          <p:nvPr/>
        </p:nvSpPr>
        <p:spPr bwMode="auto">
          <a:xfrm>
            <a:off x="3870325" y="5586413"/>
            <a:ext cx="923925" cy="923925"/>
          </a:xfrm>
          <a:prstGeom prst="ellipse">
            <a:avLst/>
          </a:prstGeom>
          <a:solidFill>
            <a:srgbClr val="2F26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10" name="椭圆 53"/>
          <p:cNvSpPr>
            <a:spLocks noChangeArrowheads="1"/>
          </p:cNvSpPr>
          <p:nvPr/>
        </p:nvSpPr>
        <p:spPr bwMode="auto">
          <a:xfrm>
            <a:off x="3432175" y="1146175"/>
            <a:ext cx="631825" cy="631825"/>
          </a:xfrm>
          <a:prstGeom prst="ellipse">
            <a:avLst/>
          </a:prstGeom>
          <a:solidFill>
            <a:srgbClr val="D0EAEB"/>
          </a:solidFill>
          <a:ln w="6350">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11" name="文本框 54"/>
          <p:cNvSpPr>
            <a:spLocks noChangeArrowheads="1"/>
          </p:cNvSpPr>
          <p:nvPr/>
        </p:nvSpPr>
        <p:spPr bwMode="auto">
          <a:xfrm>
            <a:off x="6886575" y="3598575"/>
            <a:ext cx="34692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en-US" altLang="zh-CN" sz="3200" b="1" dirty="0">
                <a:solidFill>
                  <a:srgbClr val="262626"/>
                </a:solidFill>
                <a:latin typeface="华文宋体" pitchFamily="2" charset="-122"/>
                <a:ea typeface="华文宋体" pitchFamily="2" charset="-122"/>
                <a:sym typeface="华文宋体" pitchFamily="2" charset="-122"/>
              </a:rPr>
              <a:t>Bug</a:t>
            </a:r>
            <a:r>
              <a:rPr lang="zh-CN" altLang="en-US" sz="3200" b="1" dirty="0">
                <a:solidFill>
                  <a:srgbClr val="262626"/>
                </a:solidFill>
                <a:latin typeface="华文宋体" pitchFamily="2" charset="-122"/>
                <a:ea typeface="华文宋体" pitchFamily="2" charset="-122"/>
                <a:sym typeface="华文宋体" pitchFamily="2" charset="-122"/>
              </a:rPr>
              <a:t>以及解决方法</a:t>
            </a:r>
            <a:endParaRPr lang="en-US" altLang="zh-CN" sz="2400" b="1" dirty="0">
              <a:solidFill>
                <a:srgbClr val="262626"/>
              </a:solidFill>
              <a:latin typeface="华文宋体" pitchFamily="2" charset="-122"/>
              <a:ea typeface="华文宋体" pitchFamily="2" charset="-122"/>
              <a:sym typeface="华文宋体" pitchFamily="2" charset="-122"/>
            </a:endParaRPr>
          </a:p>
        </p:txBody>
      </p:sp>
      <p:sp>
        <p:nvSpPr>
          <p:cNvPr id="21513" name="直接连接符 56"/>
          <p:cNvSpPr>
            <a:spLocks noChangeShapeType="1"/>
          </p:cNvSpPr>
          <p:nvPr/>
        </p:nvSpPr>
        <p:spPr bwMode="auto">
          <a:xfrm rot="5400000" flipH="1">
            <a:off x="8969489" y="2123961"/>
            <a:ext cx="9295" cy="4321175"/>
          </a:xfrm>
          <a:prstGeom prst="line">
            <a:avLst/>
          </a:prstGeom>
          <a:noFill/>
          <a:ln w="1270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1514" name="椭圆 58"/>
          <p:cNvSpPr>
            <a:spLocks noChangeArrowheads="1"/>
          </p:cNvSpPr>
          <p:nvPr/>
        </p:nvSpPr>
        <p:spPr bwMode="auto">
          <a:xfrm>
            <a:off x="5873750" y="1954213"/>
            <a:ext cx="1012825" cy="1012825"/>
          </a:xfrm>
          <a:prstGeom prst="ellipse">
            <a:avLst/>
          </a:prstGeom>
          <a:solidFill>
            <a:srgbClr val="D0EAEB"/>
          </a:solidFill>
          <a:ln w="6350">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21515" name="组合 59"/>
          <p:cNvGrpSpPr/>
          <p:nvPr/>
        </p:nvGrpSpPr>
        <p:grpSpPr bwMode="auto">
          <a:xfrm>
            <a:off x="6149975" y="2284413"/>
            <a:ext cx="498475" cy="477837"/>
            <a:chOff x="0" y="0"/>
            <a:chExt cx="2438400" cy="2332038"/>
          </a:xfrm>
        </p:grpSpPr>
        <p:sp>
          <p:nvSpPr>
            <p:cNvPr id="21519"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20" name="任意多边形 61"/>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21516" name="椭圆 14"/>
          <p:cNvSpPr>
            <a:spLocks noChangeArrowheads="1"/>
          </p:cNvSpPr>
          <p:nvPr/>
        </p:nvSpPr>
        <p:spPr bwMode="auto">
          <a:xfrm>
            <a:off x="1057275" y="1954213"/>
            <a:ext cx="3635375" cy="363537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17" name="椭圆 15"/>
          <p:cNvSpPr>
            <a:spLocks noChangeArrowheads="1"/>
          </p:cNvSpPr>
          <p:nvPr/>
        </p:nvSpPr>
        <p:spPr bwMode="auto">
          <a:xfrm>
            <a:off x="1233488" y="2127250"/>
            <a:ext cx="3282950" cy="3282950"/>
          </a:xfrm>
          <a:prstGeom prst="ellipse">
            <a:avLst/>
          </a:prstGeom>
          <a:noFill/>
          <a:ln w="63500">
            <a:solidFill>
              <a:srgbClr val="D0EAEB"/>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18" name="文本框 57"/>
          <p:cNvSpPr>
            <a:spLocks noChangeArrowheads="1"/>
          </p:cNvSpPr>
          <p:nvPr/>
        </p:nvSpPr>
        <p:spPr bwMode="auto">
          <a:xfrm>
            <a:off x="1971675" y="2668588"/>
            <a:ext cx="1848583"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3800" b="1" dirty="0">
                <a:solidFill>
                  <a:srgbClr val="FDFDFD"/>
                </a:solidFill>
                <a:latin typeface="华文宋体" pitchFamily="2" charset="-122"/>
                <a:ea typeface="华文宋体" pitchFamily="2" charset="-122"/>
                <a:sym typeface="华文宋体" pitchFamily="2" charset="-122"/>
              </a:rPr>
              <a:t>04</a:t>
            </a:r>
            <a:endParaRPr lang="zh-CN" altLang="en-US" sz="13800" b="1" dirty="0">
              <a:solidFill>
                <a:srgbClr val="FDFDFD"/>
              </a:solidFill>
              <a:latin typeface="华文宋体" pitchFamily="2" charset="-122"/>
              <a:ea typeface="华文宋体" pitchFamily="2" charset="-122"/>
              <a:sym typeface="华文宋体" pitchFamily="2" charset="-122"/>
            </a:endParaRPr>
          </a:p>
        </p:txBody>
      </p:sp>
      <p:sp>
        <p:nvSpPr>
          <p:cNvPr id="16" name="文本框 15">
            <a:extLst>
              <a:ext uri="{FF2B5EF4-FFF2-40B4-BE49-F238E27FC236}">
                <a16:creationId xmlns:a16="http://schemas.microsoft.com/office/drawing/2014/main" id="{327706A9-C924-49B6-A579-CA05C570BC1C}"/>
              </a:ext>
            </a:extLst>
          </p:cNvPr>
          <p:cNvSpPr txBox="1"/>
          <p:nvPr/>
        </p:nvSpPr>
        <p:spPr>
          <a:xfrm>
            <a:off x="6787296" y="4500703"/>
            <a:ext cx="4581429" cy="830997"/>
          </a:xfrm>
          <a:prstGeom prst="rect">
            <a:avLst/>
          </a:prstGeom>
          <a:noFill/>
        </p:spPr>
        <p:txBody>
          <a:bodyPr wrap="square" rtlCol="0">
            <a:spAutoFit/>
          </a:bodyPr>
          <a:lstStyle/>
          <a:p>
            <a:r>
              <a:rPr lang="zh-CN" altLang="en-US" sz="1600" dirty="0"/>
              <a:t>这一部分简述了程序中遇到的</a:t>
            </a:r>
            <a:r>
              <a:rPr lang="en-US" altLang="zh-CN" sz="1600" dirty="0"/>
              <a:t>bug</a:t>
            </a:r>
            <a:r>
              <a:rPr lang="zh-CN" altLang="en-US" sz="1600" dirty="0"/>
              <a:t>以及解决方法。这些</a:t>
            </a:r>
            <a:r>
              <a:rPr lang="en-US" altLang="zh-CN" sz="1600" dirty="0"/>
              <a:t>bug</a:t>
            </a:r>
            <a:r>
              <a:rPr lang="zh-CN" altLang="en-US" sz="1600" dirty="0"/>
              <a:t>不一定是由于编码逻辑产生的，也有可能是由于框架实现的问题而产生的次生</a:t>
            </a:r>
            <a:r>
              <a:rPr lang="en-US" altLang="zh-CN" sz="1600" dirty="0"/>
              <a:t>bug</a:t>
            </a:r>
            <a:r>
              <a:rPr lang="zh-CN" altLang="en-US" sz="1600" dirty="0"/>
              <a:t>。</a:t>
            </a:r>
          </a:p>
        </p:txBody>
      </p:sp>
    </p:spTree>
    <p:custDataLst>
      <p:tags r:id="rId1"/>
    </p:custDataLst>
    <p:extLst>
      <p:ext uri="{BB962C8B-B14F-4D97-AF65-F5344CB8AC3E}">
        <p14:creationId xmlns:p14="http://schemas.microsoft.com/office/powerpoint/2010/main" val="3843304483"/>
      </p:ext>
    </p:extLst>
  </p:cSld>
  <p:clrMapOvr>
    <a:masterClrMapping/>
  </p:clrMapOvr>
  <mc:AlternateContent xmlns:mc="http://schemas.openxmlformats.org/markup-compatibility/2006" xmlns:p14="http://schemas.microsoft.com/office/powerpoint/2010/main">
    <mc:Choice Requires="p14">
      <p:transition spd="slow" p14:dur="3400" advTm="2573">
        <p14:reveal/>
      </p:transition>
    </mc:Choice>
    <mc:Fallback xmlns="">
      <p:transition spd="slow" advTm="25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fade">
                                      <p:cBhvr>
                                        <p:cTn id="7" dur="1000"/>
                                        <p:tgtEl>
                                          <p:spTgt spid="21508"/>
                                        </p:tgtEl>
                                      </p:cBhvr>
                                    </p:animEffect>
                                    <p:anim calcmode="lin" valueType="num">
                                      <p:cBhvr>
                                        <p:cTn id="8" dur="1000" fill="hold"/>
                                        <p:tgtEl>
                                          <p:spTgt spid="21508"/>
                                        </p:tgtEl>
                                        <p:attrNameLst>
                                          <p:attrName>ppt_x</p:attrName>
                                        </p:attrNameLst>
                                      </p:cBhvr>
                                      <p:tavLst>
                                        <p:tav tm="0">
                                          <p:val>
                                            <p:strVal val="#ppt_x"/>
                                          </p:val>
                                        </p:tav>
                                        <p:tav tm="100000">
                                          <p:val>
                                            <p:strVal val="#ppt_x"/>
                                          </p:val>
                                        </p:tav>
                                      </p:tavLst>
                                    </p:anim>
                                    <p:anim calcmode="lin" valueType="num">
                                      <p:cBhvr>
                                        <p:cTn id="9" dur="1000" fill="hold"/>
                                        <p:tgtEl>
                                          <p:spTgt spid="2150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fade">
                                      <p:cBhvr>
                                        <p:cTn id="12" dur="1000"/>
                                        <p:tgtEl>
                                          <p:spTgt spid="21509"/>
                                        </p:tgtEl>
                                      </p:cBhvr>
                                    </p:animEffect>
                                    <p:anim calcmode="lin" valueType="num">
                                      <p:cBhvr>
                                        <p:cTn id="13" dur="1000" fill="hold"/>
                                        <p:tgtEl>
                                          <p:spTgt spid="21509"/>
                                        </p:tgtEl>
                                        <p:attrNameLst>
                                          <p:attrName>ppt_x</p:attrName>
                                        </p:attrNameLst>
                                      </p:cBhvr>
                                      <p:tavLst>
                                        <p:tav tm="0">
                                          <p:val>
                                            <p:strVal val="#ppt_x"/>
                                          </p:val>
                                        </p:tav>
                                        <p:tav tm="100000">
                                          <p:val>
                                            <p:strVal val="#ppt_x"/>
                                          </p:val>
                                        </p:tav>
                                      </p:tavLst>
                                    </p:anim>
                                    <p:anim calcmode="lin" valueType="num">
                                      <p:cBhvr>
                                        <p:cTn id="14" dur="1000" fill="hold"/>
                                        <p:tgtEl>
                                          <p:spTgt spid="2150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510"/>
                                        </p:tgtEl>
                                        <p:attrNameLst>
                                          <p:attrName>style.visibility</p:attrName>
                                        </p:attrNameLst>
                                      </p:cBhvr>
                                      <p:to>
                                        <p:strVal val="visible"/>
                                      </p:to>
                                    </p:set>
                                    <p:animEffect transition="in" filter="fade">
                                      <p:cBhvr>
                                        <p:cTn id="17" dur="1000"/>
                                        <p:tgtEl>
                                          <p:spTgt spid="21510"/>
                                        </p:tgtEl>
                                      </p:cBhvr>
                                    </p:animEffect>
                                    <p:anim calcmode="lin" valueType="num">
                                      <p:cBhvr>
                                        <p:cTn id="18" dur="1000" fill="hold"/>
                                        <p:tgtEl>
                                          <p:spTgt spid="21510"/>
                                        </p:tgtEl>
                                        <p:attrNameLst>
                                          <p:attrName>ppt_x</p:attrName>
                                        </p:attrNameLst>
                                      </p:cBhvr>
                                      <p:tavLst>
                                        <p:tav tm="0">
                                          <p:val>
                                            <p:strVal val="#ppt_x"/>
                                          </p:val>
                                        </p:tav>
                                        <p:tav tm="100000">
                                          <p:val>
                                            <p:strVal val="#ppt_x"/>
                                          </p:val>
                                        </p:tav>
                                      </p:tavLst>
                                    </p:anim>
                                    <p:anim calcmode="lin" valueType="num">
                                      <p:cBhvr>
                                        <p:cTn id="19" dur="1000" fill="hold"/>
                                        <p:tgtEl>
                                          <p:spTgt spid="215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516"/>
                                        </p:tgtEl>
                                        <p:attrNameLst>
                                          <p:attrName>style.visibility</p:attrName>
                                        </p:attrNameLst>
                                      </p:cBhvr>
                                      <p:to>
                                        <p:strVal val="visible"/>
                                      </p:to>
                                    </p:set>
                                    <p:animEffect transition="in" filter="fade">
                                      <p:cBhvr>
                                        <p:cTn id="22" dur="1000"/>
                                        <p:tgtEl>
                                          <p:spTgt spid="21516"/>
                                        </p:tgtEl>
                                      </p:cBhvr>
                                    </p:animEffect>
                                    <p:anim calcmode="lin" valueType="num">
                                      <p:cBhvr>
                                        <p:cTn id="23" dur="1000" fill="hold"/>
                                        <p:tgtEl>
                                          <p:spTgt spid="21516"/>
                                        </p:tgtEl>
                                        <p:attrNameLst>
                                          <p:attrName>ppt_x</p:attrName>
                                        </p:attrNameLst>
                                      </p:cBhvr>
                                      <p:tavLst>
                                        <p:tav tm="0">
                                          <p:val>
                                            <p:strVal val="#ppt_x"/>
                                          </p:val>
                                        </p:tav>
                                        <p:tav tm="100000">
                                          <p:val>
                                            <p:strVal val="#ppt_x"/>
                                          </p:val>
                                        </p:tav>
                                      </p:tavLst>
                                    </p:anim>
                                    <p:anim calcmode="lin" valueType="num">
                                      <p:cBhvr>
                                        <p:cTn id="24" dur="1000" fill="hold"/>
                                        <p:tgtEl>
                                          <p:spTgt spid="215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517"/>
                                        </p:tgtEl>
                                        <p:attrNameLst>
                                          <p:attrName>style.visibility</p:attrName>
                                        </p:attrNameLst>
                                      </p:cBhvr>
                                      <p:to>
                                        <p:strVal val="visible"/>
                                      </p:to>
                                    </p:set>
                                    <p:animEffect transition="in" filter="fade">
                                      <p:cBhvr>
                                        <p:cTn id="27" dur="1000"/>
                                        <p:tgtEl>
                                          <p:spTgt spid="21517"/>
                                        </p:tgtEl>
                                      </p:cBhvr>
                                    </p:animEffect>
                                    <p:anim calcmode="lin" valueType="num">
                                      <p:cBhvr>
                                        <p:cTn id="28" dur="1000" fill="hold"/>
                                        <p:tgtEl>
                                          <p:spTgt spid="21517"/>
                                        </p:tgtEl>
                                        <p:attrNameLst>
                                          <p:attrName>ppt_x</p:attrName>
                                        </p:attrNameLst>
                                      </p:cBhvr>
                                      <p:tavLst>
                                        <p:tav tm="0">
                                          <p:val>
                                            <p:strVal val="#ppt_x"/>
                                          </p:val>
                                        </p:tav>
                                        <p:tav tm="100000">
                                          <p:val>
                                            <p:strVal val="#ppt_x"/>
                                          </p:val>
                                        </p:tav>
                                      </p:tavLst>
                                    </p:anim>
                                    <p:anim calcmode="lin" valueType="num">
                                      <p:cBhvr>
                                        <p:cTn id="29" dur="1000" fill="hold"/>
                                        <p:tgtEl>
                                          <p:spTgt spid="215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518"/>
                                        </p:tgtEl>
                                        <p:attrNameLst>
                                          <p:attrName>style.visibility</p:attrName>
                                        </p:attrNameLst>
                                      </p:cBhvr>
                                      <p:to>
                                        <p:strVal val="visible"/>
                                      </p:to>
                                    </p:set>
                                    <p:animEffect transition="in" filter="fade">
                                      <p:cBhvr>
                                        <p:cTn id="32" dur="1000"/>
                                        <p:tgtEl>
                                          <p:spTgt spid="21518"/>
                                        </p:tgtEl>
                                      </p:cBhvr>
                                    </p:animEffect>
                                    <p:anim calcmode="lin" valueType="num">
                                      <p:cBhvr>
                                        <p:cTn id="33" dur="1000" fill="hold"/>
                                        <p:tgtEl>
                                          <p:spTgt spid="21518"/>
                                        </p:tgtEl>
                                        <p:attrNameLst>
                                          <p:attrName>ppt_x</p:attrName>
                                        </p:attrNameLst>
                                      </p:cBhvr>
                                      <p:tavLst>
                                        <p:tav tm="0">
                                          <p:val>
                                            <p:strVal val="#ppt_x"/>
                                          </p:val>
                                        </p:tav>
                                        <p:tav tm="100000">
                                          <p:val>
                                            <p:strVal val="#ppt_x"/>
                                          </p:val>
                                        </p:tav>
                                      </p:tavLst>
                                    </p:anim>
                                    <p:anim calcmode="lin" valueType="num">
                                      <p:cBhvr>
                                        <p:cTn id="34" dur="1000" fill="hold"/>
                                        <p:tgtEl>
                                          <p:spTgt spid="2151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1511"/>
                                        </p:tgtEl>
                                        <p:attrNameLst>
                                          <p:attrName>style.visibility</p:attrName>
                                        </p:attrNameLst>
                                      </p:cBhvr>
                                      <p:to>
                                        <p:strVal val="visible"/>
                                      </p:to>
                                    </p:set>
                                    <p:animEffect transition="in" filter="randombar(horizontal)">
                                      <p:cBhvr>
                                        <p:cTn id="39" dur="500"/>
                                        <p:tgtEl>
                                          <p:spTgt spid="215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1513"/>
                                        </p:tgtEl>
                                        <p:attrNameLst>
                                          <p:attrName>style.visibility</p:attrName>
                                        </p:attrNameLst>
                                      </p:cBhvr>
                                      <p:to>
                                        <p:strVal val="visible"/>
                                      </p:to>
                                    </p:set>
                                    <p:animEffect transition="in" filter="randombar(horizontal)">
                                      <p:cBhvr>
                                        <p:cTn id="42" dur="500"/>
                                        <p:tgtEl>
                                          <p:spTgt spid="21513"/>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1514"/>
                                        </p:tgtEl>
                                        <p:attrNameLst>
                                          <p:attrName>style.visibility</p:attrName>
                                        </p:attrNameLst>
                                      </p:cBhvr>
                                      <p:to>
                                        <p:strVal val="visible"/>
                                      </p:to>
                                    </p:set>
                                    <p:animEffect transition="in" filter="randombar(horizontal)">
                                      <p:cBhvr>
                                        <p:cTn id="45" dur="500"/>
                                        <p:tgtEl>
                                          <p:spTgt spid="21514"/>
                                        </p:tgtEl>
                                      </p:cBhvr>
                                    </p:animEffect>
                                  </p:childTnLst>
                                </p:cTn>
                              </p:par>
                              <p:par>
                                <p:cTn id="46" presetID="14" presetClass="entr" presetSubtype="10" fill="hold" nodeType="withEffect">
                                  <p:stCondLst>
                                    <p:cond delay="0"/>
                                  </p:stCondLst>
                                  <p:childTnLst>
                                    <p:set>
                                      <p:cBhvr>
                                        <p:cTn id="47" dur="1" fill="hold">
                                          <p:stCondLst>
                                            <p:cond delay="0"/>
                                          </p:stCondLst>
                                        </p:cTn>
                                        <p:tgtEl>
                                          <p:spTgt spid="21515"/>
                                        </p:tgtEl>
                                        <p:attrNameLst>
                                          <p:attrName>style.visibility</p:attrName>
                                        </p:attrNameLst>
                                      </p:cBhvr>
                                      <p:to>
                                        <p:strVal val="visible"/>
                                      </p:to>
                                    </p:set>
                                    <p:animEffect transition="in" filter="randombar(horizontal)">
                                      <p:cBhvr>
                                        <p:cTn id="48" dur="500"/>
                                        <p:tgtEl>
                                          <p:spTgt spid="21515"/>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randombar(horizont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21509" grpId="0" animBg="1"/>
      <p:bldP spid="21510" grpId="0" animBg="1"/>
      <p:bldP spid="21511" grpId="0"/>
      <p:bldP spid="21513" grpId="0" animBg="1"/>
      <p:bldP spid="21514" grpId="0" animBg="1"/>
      <p:bldP spid="21516" grpId="0" animBg="1"/>
      <p:bldP spid="21517" grpId="0" animBg="1"/>
      <p:bldP spid="21518"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文本框 3">
            <a:extLst>
              <a:ext uri="{FF2B5EF4-FFF2-40B4-BE49-F238E27FC236}">
                <a16:creationId xmlns:a16="http://schemas.microsoft.com/office/drawing/2014/main" id="{8F17C086-8CBE-4A49-8C86-8D587AA59FE1}"/>
              </a:ext>
            </a:extLst>
          </p:cNvPr>
          <p:cNvSpPr txBox="1"/>
          <p:nvPr/>
        </p:nvSpPr>
        <p:spPr>
          <a:xfrm>
            <a:off x="342900" y="1716635"/>
            <a:ext cx="11541125" cy="461665"/>
          </a:xfrm>
          <a:prstGeom prst="rect">
            <a:avLst/>
          </a:prstGeom>
          <a:solidFill>
            <a:srgbClr val="2F2637"/>
          </a:solidFill>
        </p:spPr>
        <p:txBody>
          <a:bodyPr wrap="square" rtlCol="0">
            <a:spAutoFit/>
          </a:bodyPr>
          <a:lstStyle/>
          <a:p>
            <a:pPr lvl="0"/>
            <a:r>
              <a:rPr lang="zh-CN" altLang="en-US" sz="2400" b="1" dirty="0">
                <a:solidFill>
                  <a:schemeClr val="bg1"/>
                </a:solidFill>
                <a:latin typeface="华文宋体" pitchFamily="2" charset="-122"/>
                <a:ea typeface="华文宋体" pitchFamily="2" charset="-122"/>
                <a:sym typeface="方正姚体" pitchFamily="2" charset="-122"/>
              </a:rPr>
              <a:t>迭代器多次遍历失效问题</a:t>
            </a:r>
          </a:p>
        </p:txBody>
      </p:sp>
      <p:sp>
        <p:nvSpPr>
          <p:cNvPr id="12" name="文本框 42">
            <a:extLst>
              <a:ext uri="{FF2B5EF4-FFF2-40B4-BE49-F238E27FC236}">
                <a16:creationId xmlns:a16="http://schemas.microsoft.com/office/drawing/2014/main" id="{C5AA3F23-1602-428A-A23B-C6D86468F874}"/>
              </a:ext>
            </a:extLst>
          </p:cNvPr>
          <p:cNvSpPr>
            <a:spLocks noChangeArrowheads="1"/>
          </p:cNvSpPr>
          <p:nvPr/>
        </p:nvSpPr>
        <p:spPr bwMode="auto">
          <a:xfrm>
            <a:off x="307763" y="2551112"/>
            <a:ext cx="11541125" cy="769441"/>
          </a:xfrm>
          <a:prstGeom prst="rect">
            <a:avLst/>
          </a:prstGeom>
          <a:solidFill>
            <a:srgbClr val="D0EAEB"/>
          </a:solidFill>
          <a:ln>
            <a:noFill/>
          </a:ln>
        </p:spPr>
        <p:txBody>
          <a:bodyPr wrap="square">
            <a:spAutoFit/>
          </a:bodyPr>
          <a:lstStyle/>
          <a:p>
            <a:r>
              <a:rPr lang="zh-CN" altLang="en-US" sz="2400" b="1" dirty="0">
                <a:solidFill>
                  <a:srgbClr val="262626"/>
                </a:solidFill>
                <a:latin typeface="华文宋体" pitchFamily="2" charset="-122"/>
                <a:ea typeface="华文宋体" pitchFamily="2" charset="-122"/>
                <a:sym typeface="方正姚体" pitchFamily="2" charset="-122"/>
              </a:rPr>
              <a:t>在</a:t>
            </a:r>
            <a:r>
              <a:rPr lang="en-US" altLang="zh-CN" sz="2400" b="1" dirty="0">
                <a:solidFill>
                  <a:srgbClr val="262626"/>
                </a:solidFill>
                <a:latin typeface="华文宋体" pitchFamily="2" charset="-122"/>
                <a:ea typeface="华文宋体" pitchFamily="2" charset="-122"/>
                <a:sym typeface="方正姚体" pitchFamily="2" charset="-122"/>
              </a:rPr>
              <a:t>combiner</a:t>
            </a:r>
            <a:r>
              <a:rPr lang="zh-CN" altLang="en-US" sz="2400" b="1" dirty="0">
                <a:solidFill>
                  <a:srgbClr val="262626"/>
                </a:solidFill>
                <a:latin typeface="华文宋体" pitchFamily="2" charset="-122"/>
                <a:ea typeface="华文宋体" pitchFamily="2" charset="-122"/>
                <a:sym typeface="方正姚体" pitchFamily="2" charset="-122"/>
              </a:rPr>
              <a:t>直接计算信息熵</a:t>
            </a:r>
            <a:endParaRPr lang="en-US" altLang="zh-CN" sz="2400" b="1" dirty="0">
              <a:solidFill>
                <a:srgbClr val="262626"/>
              </a:solidFill>
              <a:latin typeface="华文宋体" pitchFamily="2" charset="-122"/>
              <a:ea typeface="华文宋体" pitchFamily="2" charset="-122"/>
              <a:sym typeface="方正姚体" pitchFamily="2" charset="-122"/>
            </a:endParaRPr>
          </a:p>
          <a:p>
            <a:endParaRPr lang="en-US" altLang="zh-CN" sz="2000" dirty="0">
              <a:solidFill>
                <a:srgbClr val="262626"/>
              </a:solidFill>
              <a:latin typeface="华文宋体" pitchFamily="2" charset="-122"/>
              <a:ea typeface="华文宋体" pitchFamily="2" charset="-122"/>
              <a:sym typeface="方正姚体" pitchFamily="2" charset="-122"/>
            </a:endParaRPr>
          </a:p>
        </p:txBody>
      </p:sp>
      <p:sp>
        <p:nvSpPr>
          <p:cNvPr id="13" name="文本框 12">
            <a:extLst>
              <a:ext uri="{FF2B5EF4-FFF2-40B4-BE49-F238E27FC236}">
                <a16:creationId xmlns:a16="http://schemas.microsoft.com/office/drawing/2014/main" id="{B6EF0DE3-71CF-405F-827B-0291475A0895}"/>
              </a:ext>
            </a:extLst>
          </p:cNvPr>
          <p:cNvSpPr txBox="1"/>
          <p:nvPr/>
        </p:nvSpPr>
        <p:spPr>
          <a:xfrm>
            <a:off x="290782" y="3725365"/>
            <a:ext cx="11541125" cy="461665"/>
          </a:xfrm>
          <a:prstGeom prst="rect">
            <a:avLst/>
          </a:prstGeom>
          <a:solidFill>
            <a:srgbClr val="2F2637"/>
          </a:solidFill>
        </p:spPr>
        <p:txBody>
          <a:bodyPr wrap="square" rtlCol="0">
            <a:spAutoFit/>
          </a:bodyPr>
          <a:lstStyle/>
          <a:p>
            <a:pPr lvl="0"/>
            <a:r>
              <a:rPr lang="zh-CN" altLang="en-US" sz="2400" b="1" dirty="0">
                <a:solidFill>
                  <a:schemeClr val="bg1"/>
                </a:solidFill>
                <a:latin typeface="华文宋体" pitchFamily="2" charset="-122"/>
                <a:ea typeface="华文宋体" pitchFamily="2" charset="-122"/>
                <a:sym typeface="方正姚体" pitchFamily="2" charset="-122"/>
              </a:rPr>
              <a:t>未设置文档不可切分导致词频统计错误的</a:t>
            </a:r>
            <a:r>
              <a:rPr lang="en-US" altLang="zh-CN" sz="2400" b="1" dirty="0">
                <a:solidFill>
                  <a:schemeClr val="bg1"/>
                </a:solidFill>
                <a:latin typeface="华文宋体" pitchFamily="2" charset="-122"/>
                <a:ea typeface="华文宋体" pitchFamily="2" charset="-122"/>
                <a:sym typeface="方正姚体" pitchFamily="2" charset="-122"/>
              </a:rPr>
              <a:t>bug</a:t>
            </a:r>
            <a:endParaRPr lang="zh-CN" altLang="en-US" sz="2400" b="1" dirty="0">
              <a:solidFill>
                <a:schemeClr val="bg1"/>
              </a:solidFill>
              <a:latin typeface="华文宋体" pitchFamily="2" charset="-122"/>
              <a:ea typeface="华文宋体" pitchFamily="2" charset="-122"/>
              <a:sym typeface="方正姚体" pitchFamily="2" charset="-122"/>
            </a:endParaRPr>
          </a:p>
        </p:txBody>
      </p:sp>
      <p:sp>
        <p:nvSpPr>
          <p:cNvPr id="14" name="文本框 42">
            <a:extLst>
              <a:ext uri="{FF2B5EF4-FFF2-40B4-BE49-F238E27FC236}">
                <a16:creationId xmlns:a16="http://schemas.microsoft.com/office/drawing/2014/main" id="{994C4BE6-2079-47C9-928D-7FE085296CB9}"/>
              </a:ext>
            </a:extLst>
          </p:cNvPr>
          <p:cNvSpPr>
            <a:spLocks noChangeArrowheads="1"/>
          </p:cNvSpPr>
          <p:nvPr/>
        </p:nvSpPr>
        <p:spPr bwMode="auto">
          <a:xfrm>
            <a:off x="290781" y="4591842"/>
            <a:ext cx="11541125" cy="769441"/>
          </a:xfrm>
          <a:prstGeom prst="rect">
            <a:avLst/>
          </a:prstGeom>
          <a:solidFill>
            <a:srgbClr val="D0EAEB"/>
          </a:solidFill>
          <a:ln>
            <a:noFill/>
          </a:ln>
        </p:spPr>
        <p:txBody>
          <a:bodyPr wrap="square">
            <a:spAutoFit/>
          </a:bodyPr>
          <a:lstStyle/>
          <a:p>
            <a:r>
              <a:rPr lang="zh-CN" altLang="en-US" sz="2400" b="1" dirty="0">
                <a:solidFill>
                  <a:srgbClr val="262626"/>
                </a:solidFill>
                <a:latin typeface="华文宋体" pitchFamily="2" charset="-122"/>
                <a:ea typeface="华文宋体" pitchFamily="2" charset="-122"/>
                <a:sym typeface="方正姚体" pitchFamily="2" charset="-122"/>
              </a:rPr>
              <a:t>贝叶斯分类连乘导致溢出</a:t>
            </a:r>
            <a:endParaRPr lang="en-US" altLang="zh-CN" sz="2400" b="1" dirty="0">
              <a:solidFill>
                <a:srgbClr val="262626"/>
              </a:solidFill>
              <a:latin typeface="华文宋体" pitchFamily="2" charset="-122"/>
              <a:ea typeface="华文宋体" pitchFamily="2" charset="-122"/>
              <a:sym typeface="方正姚体" pitchFamily="2" charset="-122"/>
            </a:endParaRPr>
          </a:p>
          <a:p>
            <a:endParaRPr lang="en-US" altLang="zh-CN" sz="2000" dirty="0">
              <a:solidFill>
                <a:srgbClr val="262626"/>
              </a:solidFill>
              <a:latin typeface="华文宋体" pitchFamily="2" charset="-122"/>
              <a:ea typeface="华文宋体" pitchFamily="2" charset="-122"/>
              <a:sym typeface="方正姚体" pitchFamily="2" charset="-122"/>
            </a:endParaRPr>
          </a:p>
        </p:txBody>
      </p:sp>
    </p:spTree>
    <p:custDataLst>
      <p:tags r:id="rId1"/>
    </p:custDataLst>
    <p:extLst>
      <p:ext uri="{BB962C8B-B14F-4D97-AF65-F5344CB8AC3E}">
        <p14:creationId xmlns:p14="http://schemas.microsoft.com/office/powerpoint/2010/main" val="3996705018"/>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文本框 3">
            <a:extLst>
              <a:ext uri="{FF2B5EF4-FFF2-40B4-BE49-F238E27FC236}">
                <a16:creationId xmlns:a16="http://schemas.microsoft.com/office/drawing/2014/main" id="{8F17C086-8CBE-4A49-8C86-8D587AA59FE1}"/>
              </a:ext>
            </a:extLst>
          </p:cNvPr>
          <p:cNvSpPr txBox="1"/>
          <p:nvPr/>
        </p:nvSpPr>
        <p:spPr>
          <a:xfrm>
            <a:off x="342900" y="1716635"/>
            <a:ext cx="11541125" cy="461665"/>
          </a:xfrm>
          <a:prstGeom prst="rect">
            <a:avLst/>
          </a:prstGeom>
          <a:solidFill>
            <a:srgbClr val="2F2637"/>
          </a:solidFill>
        </p:spPr>
        <p:txBody>
          <a:bodyPr wrap="square" rtlCol="0">
            <a:spAutoFit/>
          </a:bodyPr>
          <a:lstStyle/>
          <a:p>
            <a:pPr lvl="0"/>
            <a:r>
              <a:rPr lang="zh-CN" altLang="en-US" sz="2400" b="1" dirty="0">
                <a:solidFill>
                  <a:schemeClr val="bg1"/>
                </a:solidFill>
                <a:latin typeface="华文宋体" pitchFamily="2" charset="-122"/>
                <a:ea typeface="华文宋体" pitchFamily="2" charset="-122"/>
                <a:sym typeface="方正姚体" pitchFamily="2" charset="-122"/>
              </a:rPr>
              <a:t>正太分布出现方差为</a:t>
            </a:r>
            <a:r>
              <a:rPr lang="en-US" altLang="zh-CN" sz="2400" b="1" dirty="0">
                <a:solidFill>
                  <a:schemeClr val="bg1"/>
                </a:solidFill>
                <a:latin typeface="华文宋体" pitchFamily="2" charset="-122"/>
                <a:ea typeface="华文宋体" pitchFamily="2" charset="-122"/>
                <a:sym typeface="方正姚体" pitchFamily="2" charset="-122"/>
              </a:rPr>
              <a:t>0</a:t>
            </a:r>
            <a:r>
              <a:rPr lang="zh-CN" altLang="en-US" sz="2400" b="1" dirty="0">
                <a:solidFill>
                  <a:schemeClr val="bg1"/>
                </a:solidFill>
                <a:latin typeface="华文宋体" pitchFamily="2" charset="-122"/>
                <a:ea typeface="华文宋体" pitchFamily="2" charset="-122"/>
                <a:sym typeface="方正姚体" pitchFamily="2" charset="-122"/>
              </a:rPr>
              <a:t>的情况</a:t>
            </a:r>
          </a:p>
        </p:txBody>
      </p:sp>
      <p:sp>
        <p:nvSpPr>
          <p:cNvPr id="12" name="文本框 42">
            <a:extLst>
              <a:ext uri="{FF2B5EF4-FFF2-40B4-BE49-F238E27FC236}">
                <a16:creationId xmlns:a16="http://schemas.microsoft.com/office/drawing/2014/main" id="{C5AA3F23-1602-428A-A23B-C6D86468F874}"/>
              </a:ext>
            </a:extLst>
          </p:cNvPr>
          <p:cNvSpPr>
            <a:spLocks noChangeArrowheads="1"/>
          </p:cNvSpPr>
          <p:nvPr/>
        </p:nvSpPr>
        <p:spPr bwMode="auto">
          <a:xfrm>
            <a:off x="307763" y="2551112"/>
            <a:ext cx="11541125" cy="461665"/>
          </a:xfrm>
          <a:prstGeom prst="rect">
            <a:avLst/>
          </a:prstGeom>
          <a:solidFill>
            <a:srgbClr val="D0EAEB"/>
          </a:solidFill>
          <a:ln>
            <a:noFill/>
          </a:ln>
        </p:spPr>
        <p:txBody>
          <a:bodyPr wrap="square">
            <a:spAutoFit/>
          </a:bodyPr>
          <a:lstStyle/>
          <a:p>
            <a:r>
              <a:rPr lang="zh-CN" altLang="en-US" sz="2400" b="1" dirty="0">
                <a:solidFill>
                  <a:srgbClr val="262626"/>
                </a:solidFill>
                <a:latin typeface="华文宋体" pitchFamily="2" charset="-122"/>
                <a:ea typeface="华文宋体" pitchFamily="2" charset="-122"/>
                <a:sym typeface="方正姚体" pitchFamily="2" charset="-122"/>
              </a:rPr>
              <a:t>稀疏矩阵的表示</a:t>
            </a:r>
            <a:endParaRPr lang="en-US" altLang="zh-CN" sz="2400" b="1" dirty="0">
              <a:solidFill>
                <a:srgbClr val="262626"/>
              </a:solidFill>
              <a:latin typeface="华文宋体" pitchFamily="2" charset="-122"/>
              <a:ea typeface="华文宋体" pitchFamily="2" charset="-122"/>
              <a:sym typeface="方正姚体" pitchFamily="2" charset="-122"/>
            </a:endParaRPr>
          </a:p>
        </p:txBody>
      </p:sp>
      <p:sp>
        <p:nvSpPr>
          <p:cNvPr id="13" name="文本框 12">
            <a:extLst>
              <a:ext uri="{FF2B5EF4-FFF2-40B4-BE49-F238E27FC236}">
                <a16:creationId xmlns:a16="http://schemas.microsoft.com/office/drawing/2014/main" id="{B6EF0DE3-71CF-405F-827B-0291475A0895}"/>
              </a:ext>
            </a:extLst>
          </p:cNvPr>
          <p:cNvSpPr txBox="1"/>
          <p:nvPr/>
        </p:nvSpPr>
        <p:spPr>
          <a:xfrm>
            <a:off x="290781" y="3385589"/>
            <a:ext cx="11541125" cy="461665"/>
          </a:xfrm>
          <a:prstGeom prst="rect">
            <a:avLst/>
          </a:prstGeom>
          <a:solidFill>
            <a:srgbClr val="2F2637"/>
          </a:solidFill>
        </p:spPr>
        <p:txBody>
          <a:bodyPr wrap="square" rtlCol="0">
            <a:spAutoFit/>
          </a:bodyPr>
          <a:lstStyle/>
          <a:p>
            <a:pPr lvl="0"/>
            <a:r>
              <a:rPr lang="zh-CN" altLang="en-US" sz="2400" b="1" dirty="0">
                <a:solidFill>
                  <a:schemeClr val="bg1"/>
                </a:solidFill>
                <a:latin typeface="华文宋体" pitchFamily="2" charset="-122"/>
                <a:ea typeface="华文宋体" pitchFamily="2" charset="-122"/>
                <a:sym typeface="方正姚体" pitchFamily="2" charset="-122"/>
              </a:rPr>
              <a:t>方差公式的使用</a:t>
            </a:r>
          </a:p>
        </p:txBody>
      </p:sp>
      <p:sp>
        <p:nvSpPr>
          <p:cNvPr id="14" name="文本框 42">
            <a:extLst>
              <a:ext uri="{FF2B5EF4-FFF2-40B4-BE49-F238E27FC236}">
                <a16:creationId xmlns:a16="http://schemas.microsoft.com/office/drawing/2014/main" id="{994C4BE6-2079-47C9-928D-7FE085296CB9}"/>
              </a:ext>
            </a:extLst>
          </p:cNvPr>
          <p:cNvSpPr>
            <a:spLocks noChangeArrowheads="1"/>
          </p:cNvSpPr>
          <p:nvPr/>
        </p:nvSpPr>
        <p:spPr bwMode="auto">
          <a:xfrm>
            <a:off x="290780" y="4220066"/>
            <a:ext cx="11541125" cy="461665"/>
          </a:xfrm>
          <a:prstGeom prst="rect">
            <a:avLst/>
          </a:prstGeom>
          <a:solidFill>
            <a:srgbClr val="D0EAEB"/>
          </a:solidFill>
          <a:ln>
            <a:noFill/>
          </a:ln>
        </p:spPr>
        <p:txBody>
          <a:bodyPr wrap="square">
            <a:spAutoFit/>
          </a:bodyPr>
          <a:lstStyle/>
          <a:p>
            <a:r>
              <a:rPr lang="zh-CN" altLang="en-US" sz="2400" b="1" dirty="0">
                <a:solidFill>
                  <a:srgbClr val="262626"/>
                </a:solidFill>
                <a:latin typeface="华文宋体" pitchFamily="2" charset="-122"/>
                <a:ea typeface="华文宋体" pitchFamily="2" charset="-122"/>
                <a:sym typeface="方正姚体" pitchFamily="2" charset="-122"/>
              </a:rPr>
              <a:t>出现</a:t>
            </a:r>
            <a:r>
              <a:rPr lang="en-US" altLang="zh-CN" sz="2400" b="1" dirty="0">
                <a:solidFill>
                  <a:srgbClr val="262626"/>
                </a:solidFill>
                <a:latin typeface="华文宋体" pitchFamily="2" charset="-122"/>
                <a:ea typeface="华文宋体" pitchFamily="2" charset="-122"/>
                <a:sym typeface="方正姚体" pitchFamily="2" charset="-122"/>
              </a:rPr>
              <a:t>0</a:t>
            </a:r>
            <a:r>
              <a:rPr lang="zh-CN" altLang="en-US" sz="2400" b="1" dirty="0">
                <a:solidFill>
                  <a:srgbClr val="262626"/>
                </a:solidFill>
                <a:latin typeface="华文宋体" pitchFamily="2" charset="-122"/>
                <a:ea typeface="华文宋体" pitchFamily="2" charset="-122"/>
                <a:sym typeface="方正姚体" pitchFamily="2" charset="-122"/>
              </a:rPr>
              <a:t>向量的问题，即覆盖率低</a:t>
            </a:r>
            <a:endParaRPr lang="en-US" altLang="zh-CN" sz="2400" b="1" dirty="0">
              <a:solidFill>
                <a:srgbClr val="262626"/>
              </a:solidFill>
              <a:latin typeface="华文宋体" pitchFamily="2" charset="-122"/>
              <a:ea typeface="华文宋体" pitchFamily="2" charset="-122"/>
              <a:sym typeface="方正姚体" pitchFamily="2" charset="-122"/>
            </a:endParaRPr>
          </a:p>
        </p:txBody>
      </p:sp>
    </p:spTree>
    <p:custDataLst>
      <p:tags r:id="rId1"/>
    </p:custDataLst>
    <p:extLst>
      <p:ext uri="{BB962C8B-B14F-4D97-AF65-F5344CB8AC3E}">
        <p14:creationId xmlns:p14="http://schemas.microsoft.com/office/powerpoint/2010/main" val="3965868061"/>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21506"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07"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08" name="椭圆 51"/>
          <p:cNvSpPr>
            <a:spLocks noChangeArrowheads="1"/>
          </p:cNvSpPr>
          <p:nvPr/>
        </p:nvSpPr>
        <p:spPr bwMode="auto">
          <a:xfrm>
            <a:off x="1057275" y="1954213"/>
            <a:ext cx="3635375" cy="3635375"/>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09" name="椭圆 52"/>
          <p:cNvSpPr>
            <a:spLocks noChangeArrowheads="1"/>
          </p:cNvSpPr>
          <p:nvPr/>
        </p:nvSpPr>
        <p:spPr bwMode="auto">
          <a:xfrm>
            <a:off x="3870325" y="5586413"/>
            <a:ext cx="923925" cy="923925"/>
          </a:xfrm>
          <a:prstGeom prst="ellipse">
            <a:avLst/>
          </a:prstGeom>
          <a:solidFill>
            <a:srgbClr val="2F26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10" name="椭圆 53"/>
          <p:cNvSpPr>
            <a:spLocks noChangeArrowheads="1"/>
          </p:cNvSpPr>
          <p:nvPr/>
        </p:nvSpPr>
        <p:spPr bwMode="auto">
          <a:xfrm>
            <a:off x="3432175" y="1146175"/>
            <a:ext cx="631825" cy="631825"/>
          </a:xfrm>
          <a:prstGeom prst="ellipse">
            <a:avLst/>
          </a:prstGeom>
          <a:solidFill>
            <a:srgbClr val="D0EAEB"/>
          </a:solidFill>
          <a:ln w="6350">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11" name="文本框 54"/>
          <p:cNvSpPr>
            <a:spLocks noChangeArrowheads="1"/>
          </p:cNvSpPr>
          <p:nvPr/>
        </p:nvSpPr>
        <p:spPr bwMode="auto">
          <a:xfrm>
            <a:off x="6648450" y="3530615"/>
            <a:ext cx="471635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dirty="0">
                <a:solidFill>
                  <a:srgbClr val="262626"/>
                </a:solidFill>
                <a:latin typeface="华文宋体" pitchFamily="2" charset="-122"/>
                <a:ea typeface="华文宋体" pitchFamily="2" charset="-122"/>
                <a:sym typeface="Calibri" panose="020F0502020204030204" pitchFamily="34" charset="0"/>
              </a:rPr>
              <a:t>运行时间以及复杂度优化</a:t>
            </a:r>
          </a:p>
          <a:p>
            <a:endParaRPr lang="en-US" altLang="zh-CN" sz="2400" dirty="0">
              <a:solidFill>
                <a:srgbClr val="262626"/>
              </a:solidFill>
              <a:latin typeface="华文宋体" pitchFamily="2" charset="-122"/>
              <a:ea typeface="华文宋体" pitchFamily="2" charset="-122"/>
              <a:sym typeface="华文宋体" pitchFamily="2" charset="-122"/>
            </a:endParaRPr>
          </a:p>
        </p:txBody>
      </p:sp>
      <p:sp>
        <p:nvSpPr>
          <p:cNvPr id="21513" name="直接连接符 56"/>
          <p:cNvSpPr>
            <a:spLocks noChangeShapeType="1"/>
          </p:cNvSpPr>
          <p:nvPr/>
        </p:nvSpPr>
        <p:spPr bwMode="auto">
          <a:xfrm rot="5400000">
            <a:off x="9030465" y="1897759"/>
            <a:ext cx="18853" cy="4782884"/>
          </a:xfrm>
          <a:prstGeom prst="line">
            <a:avLst/>
          </a:prstGeom>
          <a:noFill/>
          <a:ln w="1270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dirty="0"/>
          </a:p>
        </p:txBody>
      </p:sp>
      <p:sp>
        <p:nvSpPr>
          <p:cNvPr id="21514" name="椭圆 58"/>
          <p:cNvSpPr>
            <a:spLocks noChangeArrowheads="1"/>
          </p:cNvSpPr>
          <p:nvPr/>
        </p:nvSpPr>
        <p:spPr bwMode="auto">
          <a:xfrm>
            <a:off x="5873750" y="1954213"/>
            <a:ext cx="1012825" cy="1012825"/>
          </a:xfrm>
          <a:prstGeom prst="ellipse">
            <a:avLst/>
          </a:prstGeom>
          <a:solidFill>
            <a:srgbClr val="D0EAEB"/>
          </a:solidFill>
          <a:ln w="6350">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21515" name="组合 59"/>
          <p:cNvGrpSpPr/>
          <p:nvPr/>
        </p:nvGrpSpPr>
        <p:grpSpPr bwMode="auto">
          <a:xfrm>
            <a:off x="6149975" y="2284413"/>
            <a:ext cx="498475" cy="477837"/>
            <a:chOff x="0" y="0"/>
            <a:chExt cx="2438400" cy="2332038"/>
          </a:xfrm>
        </p:grpSpPr>
        <p:sp>
          <p:nvSpPr>
            <p:cNvPr id="21519"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20" name="任意多边形 61"/>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21516" name="椭圆 14"/>
          <p:cNvSpPr>
            <a:spLocks noChangeArrowheads="1"/>
          </p:cNvSpPr>
          <p:nvPr/>
        </p:nvSpPr>
        <p:spPr bwMode="auto">
          <a:xfrm>
            <a:off x="1057275" y="1954213"/>
            <a:ext cx="3635375" cy="363537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17" name="椭圆 15"/>
          <p:cNvSpPr>
            <a:spLocks noChangeArrowheads="1"/>
          </p:cNvSpPr>
          <p:nvPr/>
        </p:nvSpPr>
        <p:spPr bwMode="auto">
          <a:xfrm>
            <a:off x="1233488" y="2127250"/>
            <a:ext cx="3282950" cy="3282950"/>
          </a:xfrm>
          <a:prstGeom prst="ellipse">
            <a:avLst/>
          </a:prstGeom>
          <a:noFill/>
          <a:ln w="63500">
            <a:solidFill>
              <a:srgbClr val="D0EAEB"/>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18" name="文本框 57"/>
          <p:cNvSpPr>
            <a:spLocks noChangeArrowheads="1"/>
          </p:cNvSpPr>
          <p:nvPr/>
        </p:nvSpPr>
        <p:spPr bwMode="auto">
          <a:xfrm>
            <a:off x="1971675" y="2668588"/>
            <a:ext cx="1848583"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3800" b="1" dirty="0">
                <a:solidFill>
                  <a:srgbClr val="FDFDFD"/>
                </a:solidFill>
                <a:latin typeface="华文宋体" pitchFamily="2" charset="-122"/>
                <a:ea typeface="华文宋体" pitchFamily="2" charset="-122"/>
                <a:sym typeface="华文宋体" pitchFamily="2" charset="-122"/>
              </a:rPr>
              <a:t>05</a:t>
            </a:r>
            <a:endParaRPr lang="zh-CN" altLang="en-US" sz="13800" b="1" dirty="0">
              <a:solidFill>
                <a:srgbClr val="FDFDFD"/>
              </a:solidFill>
              <a:latin typeface="华文宋体" pitchFamily="2" charset="-122"/>
              <a:ea typeface="华文宋体" pitchFamily="2" charset="-122"/>
              <a:sym typeface="华文宋体" pitchFamily="2" charset="-122"/>
            </a:endParaRPr>
          </a:p>
        </p:txBody>
      </p:sp>
    </p:spTree>
    <p:custDataLst>
      <p:tags r:id="rId1"/>
    </p:custDataLst>
    <p:extLst>
      <p:ext uri="{BB962C8B-B14F-4D97-AF65-F5344CB8AC3E}">
        <p14:creationId xmlns:p14="http://schemas.microsoft.com/office/powerpoint/2010/main" val="3846615591"/>
      </p:ext>
    </p:extLst>
  </p:cSld>
  <p:clrMapOvr>
    <a:masterClrMapping/>
  </p:clrMapOvr>
  <mc:AlternateContent xmlns:mc="http://schemas.openxmlformats.org/markup-compatibility/2006" xmlns:p14="http://schemas.microsoft.com/office/powerpoint/2010/main">
    <mc:Choice Requires="p14">
      <p:transition spd="slow" p14:dur="3400" advTm="2573">
        <p14:reveal/>
      </p:transition>
    </mc:Choice>
    <mc:Fallback xmlns="">
      <p:transition spd="slow" advTm="25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fade">
                                      <p:cBhvr>
                                        <p:cTn id="7" dur="1000"/>
                                        <p:tgtEl>
                                          <p:spTgt spid="21508"/>
                                        </p:tgtEl>
                                      </p:cBhvr>
                                    </p:animEffect>
                                    <p:anim calcmode="lin" valueType="num">
                                      <p:cBhvr>
                                        <p:cTn id="8" dur="1000" fill="hold"/>
                                        <p:tgtEl>
                                          <p:spTgt spid="21508"/>
                                        </p:tgtEl>
                                        <p:attrNameLst>
                                          <p:attrName>ppt_x</p:attrName>
                                        </p:attrNameLst>
                                      </p:cBhvr>
                                      <p:tavLst>
                                        <p:tav tm="0">
                                          <p:val>
                                            <p:strVal val="#ppt_x"/>
                                          </p:val>
                                        </p:tav>
                                        <p:tav tm="100000">
                                          <p:val>
                                            <p:strVal val="#ppt_x"/>
                                          </p:val>
                                        </p:tav>
                                      </p:tavLst>
                                    </p:anim>
                                    <p:anim calcmode="lin" valueType="num">
                                      <p:cBhvr>
                                        <p:cTn id="9" dur="1000" fill="hold"/>
                                        <p:tgtEl>
                                          <p:spTgt spid="2150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fade">
                                      <p:cBhvr>
                                        <p:cTn id="12" dur="1000"/>
                                        <p:tgtEl>
                                          <p:spTgt spid="21509"/>
                                        </p:tgtEl>
                                      </p:cBhvr>
                                    </p:animEffect>
                                    <p:anim calcmode="lin" valueType="num">
                                      <p:cBhvr>
                                        <p:cTn id="13" dur="1000" fill="hold"/>
                                        <p:tgtEl>
                                          <p:spTgt spid="21509"/>
                                        </p:tgtEl>
                                        <p:attrNameLst>
                                          <p:attrName>ppt_x</p:attrName>
                                        </p:attrNameLst>
                                      </p:cBhvr>
                                      <p:tavLst>
                                        <p:tav tm="0">
                                          <p:val>
                                            <p:strVal val="#ppt_x"/>
                                          </p:val>
                                        </p:tav>
                                        <p:tav tm="100000">
                                          <p:val>
                                            <p:strVal val="#ppt_x"/>
                                          </p:val>
                                        </p:tav>
                                      </p:tavLst>
                                    </p:anim>
                                    <p:anim calcmode="lin" valueType="num">
                                      <p:cBhvr>
                                        <p:cTn id="14" dur="1000" fill="hold"/>
                                        <p:tgtEl>
                                          <p:spTgt spid="2150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510"/>
                                        </p:tgtEl>
                                        <p:attrNameLst>
                                          <p:attrName>style.visibility</p:attrName>
                                        </p:attrNameLst>
                                      </p:cBhvr>
                                      <p:to>
                                        <p:strVal val="visible"/>
                                      </p:to>
                                    </p:set>
                                    <p:animEffect transition="in" filter="fade">
                                      <p:cBhvr>
                                        <p:cTn id="17" dur="1000"/>
                                        <p:tgtEl>
                                          <p:spTgt spid="21510"/>
                                        </p:tgtEl>
                                      </p:cBhvr>
                                    </p:animEffect>
                                    <p:anim calcmode="lin" valueType="num">
                                      <p:cBhvr>
                                        <p:cTn id="18" dur="1000" fill="hold"/>
                                        <p:tgtEl>
                                          <p:spTgt spid="21510"/>
                                        </p:tgtEl>
                                        <p:attrNameLst>
                                          <p:attrName>ppt_x</p:attrName>
                                        </p:attrNameLst>
                                      </p:cBhvr>
                                      <p:tavLst>
                                        <p:tav tm="0">
                                          <p:val>
                                            <p:strVal val="#ppt_x"/>
                                          </p:val>
                                        </p:tav>
                                        <p:tav tm="100000">
                                          <p:val>
                                            <p:strVal val="#ppt_x"/>
                                          </p:val>
                                        </p:tav>
                                      </p:tavLst>
                                    </p:anim>
                                    <p:anim calcmode="lin" valueType="num">
                                      <p:cBhvr>
                                        <p:cTn id="19" dur="1000" fill="hold"/>
                                        <p:tgtEl>
                                          <p:spTgt spid="215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516"/>
                                        </p:tgtEl>
                                        <p:attrNameLst>
                                          <p:attrName>style.visibility</p:attrName>
                                        </p:attrNameLst>
                                      </p:cBhvr>
                                      <p:to>
                                        <p:strVal val="visible"/>
                                      </p:to>
                                    </p:set>
                                    <p:animEffect transition="in" filter="fade">
                                      <p:cBhvr>
                                        <p:cTn id="22" dur="1000"/>
                                        <p:tgtEl>
                                          <p:spTgt spid="21516"/>
                                        </p:tgtEl>
                                      </p:cBhvr>
                                    </p:animEffect>
                                    <p:anim calcmode="lin" valueType="num">
                                      <p:cBhvr>
                                        <p:cTn id="23" dur="1000" fill="hold"/>
                                        <p:tgtEl>
                                          <p:spTgt spid="21516"/>
                                        </p:tgtEl>
                                        <p:attrNameLst>
                                          <p:attrName>ppt_x</p:attrName>
                                        </p:attrNameLst>
                                      </p:cBhvr>
                                      <p:tavLst>
                                        <p:tav tm="0">
                                          <p:val>
                                            <p:strVal val="#ppt_x"/>
                                          </p:val>
                                        </p:tav>
                                        <p:tav tm="100000">
                                          <p:val>
                                            <p:strVal val="#ppt_x"/>
                                          </p:val>
                                        </p:tav>
                                      </p:tavLst>
                                    </p:anim>
                                    <p:anim calcmode="lin" valueType="num">
                                      <p:cBhvr>
                                        <p:cTn id="24" dur="1000" fill="hold"/>
                                        <p:tgtEl>
                                          <p:spTgt spid="215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517"/>
                                        </p:tgtEl>
                                        <p:attrNameLst>
                                          <p:attrName>style.visibility</p:attrName>
                                        </p:attrNameLst>
                                      </p:cBhvr>
                                      <p:to>
                                        <p:strVal val="visible"/>
                                      </p:to>
                                    </p:set>
                                    <p:animEffect transition="in" filter="fade">
                                      <p:cBhvr>
                                        <p:cTn id="27" dur="1000"/>
                                        <p:tgtEl>
                                          <p:spTgt spid="21517"/>
                                        </p:tgtEl>
                                      </p:cBhvr>
                                    </p:animEffect>
                                    <p:anim calcmode="lin" valueType="num">
                                      <p:cBhvr>
                                        <p:cTn id="28" dur="1000" fill="hold"/>
                                        <p:tgtEl>
                                          <p:spTgt spid="21517"/>
                                        </p:tgtEl>
                                        <p:attrNameLst>
                                          <p:attrName>ppt_x</p:attrName>
                                        </p:attrNameLst>
                                      </p:cBhvr>
                                      <p:tavLst>
                                        <p:tav tm="0">
                                          <p:val>
                                            <p:strVal val="#ppt_x"/>
                                          </p:val>
                                        </p:tav>
                                        <p:tav tm="100000">
                                          <p:val>
                                            <p:strVal val="#ppt_x"/>
                                          </p:val>
                                        </p:tav>
                                      </p:tavLst>
                                    </p:anim>
                                    <p:anim calcmode="lin" valueType="num">
                                      <p:cBhvr>
                                        <p:cTn id="29" dur="1000" fill="hold"/>
                                        <p:tgtEl>
                                          <p:spTgt spid="215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518"/>
                                        </p:tgtEl>
                                        <p:attrNameLst>
                                          <p:attrName>style.visibility</p:attrName>
                                        </p:attrNameLst>
                                      </p:cBhvr>
                                      <p:to>
                                        <p:strVal val="visible"/>
                                      </p:to>
                                    </p:set>
                                    <p:animEffect transition="in" filter="fade">
                                      <p:cBhvr>
                                        <p:cTn id="32" dur="1000"/>
                                        <p:tgtEl>
                                          <p:spTgt spid="21518"/>
                                        </p:tgtEl>
                                      </p:cBhvr>
                                    </p:animEffect>
                                    <p:anim calcmode="lin" valueType="num">
                                      <p:cBhvr>
                                        <p:cTn id="33" dur="1000" fill="hold"/>
                                        <p:tgtEl>
                                          <p:spTgt spid="21518"/>
                                        </p:tgtEl>
                                        <p:attrNameLst>
                                          <p:attrName>ppt_x</p:attrName>
                                        </p:attrNameLst>
                                      </p:cBhvr>
                                      <p:tavLst>
                                        <p:tav tm="0">
                                          <p:val>
                                            <p:strVal val="#ppt_x"/>
                                          </p:val>
                                        </p:tav>
                                        <p:tav tm="100000">
                                          <p:val>
                                            <p:strVal val="#ppt_x"/>
                                          </p:val>
                                        </p:tav>
                                      </p:tavLst>
                                    </p:anim>
                                    <p:anim calcmode="lin" valueType="num">
                                      <p:cBhvr>
                                        <p:cTn id="34" dur="1000" fill="hold"/>
                                        <p:tgtEl>
                                          <p:spTgt spid="2151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1511"/>
                                        </p:tgtEl>
                                        <p:attrNameLst>
                                          <p:attrName>style.visibility</p:attrName>
                                        </p:attrNameLst>
                                      </p:cBhvr>
                                      <p:to>
                                        <p:strVal val="visible"/>
                                      </p:to>
                                    </p:set>
                                    <p:animEffect transition="in" filter="randombar(horizontal)">
                                      <p:cBhvr>
                                        <p:cTn id="39" dur="500"/>
                                        <p:tgtEl>
                                          <p:spTgt spid="215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1513"/>
                                        </p:tgtEl>
                                        <p:attrNameLst>
                                          <p:attrName>style.visibility</p:attrName>
                                        </p:attrNameLst>
                                      </p:cBhvr>
                                      <p:to>
                                        <p:strVal val="visible"/>
                                      </p:to>
                                    </p:set>
                                    <p:animEffect transition="in" filter="randombar(horizontal)">
                                      <p:cBhvr>
                                        <p:cTn id="42" dur="500"/>
                                        <p:tgtEl>
                                          <p:spTgt spid="21513"/>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1514"/>
                                        </p:tgtEl>
                                        <p:attrNameLst>
                                          <p:attrName>style.visibility</p:attrName>
                                        </p:attrNameLst>
                                      </p:cBhvr>
                                      <p:to>
                                        <p:strVal val="visible"/>
                                      </p:to>
                                    </p:set>
                                    <p:animEffect transition="in" filter="randombar(horizontal)">
                                      <p:cBhvr>
                                        <p:cTn id="45" dur="500"/>
                                        <p:tgtEl>
                                          <p:spTgt spid="21514"/>
                                        </p:tgtEl>
                                      </p:cBhvr>
                                    </p:animEffect>
                                  </p:childTnLst>
                                </p:cTn>
                              </p:par>
                              <p:par>
                                <p:cTn id="46" presetID="14" presetClass="entr" presetSubtype="10" fill="hold" nodeType="withEffect">
                                  <p:stCondLst>
                                    <p:cond delay="0"/>
                                  </p:stCondLst>
                                  <p:childTnLst>
                                    <p:set>
                                      <p:cBhvr>
                                        <p:cTn id="47" dur="1" fill="hold">
                                          <p:stCondLst>
                                            <p:cond delay="0"/>
                                          </p:stCondLst>
                                        </p:cTn>
                                        <p:tgtEl>
                                          <p:spTgt spid="21515"/>
                                        </p:tgtEl>
                                        <p:attrNameLst>
                                          <p:attrName>style.visibility</p:attrName>
                                        </p:attrNameLst>
                                      </p:cBhvr>
                                      <p:to>
                                        <p:strVal val="visible"/>
                                      </p:to>
                                    </p:set>
                                    <p:animEffect transition="in" filter="randombar(horizontal)">
                                      <p:cBhvr>
                                        <p:cTn id="48" dur="500"/>
                                        <p:tgtEl>
                                          <p:spTgt spid="21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21509" grpId="0" animBg="1"/>
      <p:bldP spid="21510" grpId="0" animBg="1"/>
      <p:bldP spid="21511" grpId="0"/>
      <p:bldP spid="21513" grpId="0" animBg="1"/>
      <p:bldP spid="21514" grpId="0" animBg="1"/>
      <p:bldP spid="21516" grpId="0" animBg="1"/>
      <p:bldP spid="21517" grpId="0" animBg="1"/>
      <p:bldP spid="2151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p:cNvSpPr>
            <a:spLocks noChangeArrowheads="1"/>
          </p:cNvSpPr>
          <p:nvPr/>
        </p:nvSpPr>
        <p:spPr bwMode="auto">
          <a:xfrm>
            <a:off x="5013333" y="217364"/>
            <a:ext cx="20120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运行时间</a:t>
            </a:r>
            <a:endParaRPr lang="en-US" altLang="zh-CN" sz="2000" b="1" dirty="0">
              <a:solidFill>
                <a:srgbClr val="262626"/>
              </a:solidFill>
              <a:latin typeface="华文宋体" pitchFamily="2" charset="-122"/>
              <a:ea typeface="华文宋体" pitchFamily="2" charset="-122"/>
              <a:sym typeface="华文宋体" pitchFamily="2" charset="-122"/>
            </a:endParaRPr>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232" name="文本框 42"/>
          <p:cNvSpPr>
            <a:spLocks noChangeArrowheads="1"/>
          </p:cNvSpPr>
          <p:nvPr/>
        </p:nvSpPr>
        <p:spPr bwMode="auto">
          <a:xfrm>
            <a:off x="456046" y="4324290"/>
            <a:ext cx="11553049" cy="1015663"/>
          </a:xfrm>
          <a:prstGeom prst="rect">
            <a:avLst/>
          </a:prstGeom>
          <a:solidFill>
            <a:srgbClr val="D0EAEB"/>
          </a:solidFill>
          <a:ln>
            <a:noFill/>
          </a:ln>
        </p:spPr>
        <p:txBody>
          <a:bodyPr wrap="square">
            <a:spAutoFit/>
          </a:bodyPr>
          <a:lstStyle/>
          <a:p>
            <a:r>
              <a:rPr lang="zh-CN" altLang="en-US" sz="2000" dirty="0">
                <a:solidFill>
                  <a:srgbClr val="262626"/>
                </a:solidFill>
                <a:latin typeface="华文宋体" pitchFamily="2" charset="-122"/>
                <a:ea typeface="华文宋体" pitchFamily="2" charset="-122"/>
                <a:sym typeface="方正姚体" pitchFamily="2" charset="-122"/>
              </a:rPr>
              <a:t>优化后运行时间</a:t>
            </a:r>
            <a:endParaRPr lang="en-US" altLang="zh-CN" sz="2000" dirty="0">
              <a:solidFill>
                <a:srgbClr val="262626"/>
              </a:solidFill>
              <a:latin typeface="华文宋体" pitchFamily="2" charset="-122"/>
              <a:ea typeface="华文宋体" pitchFamily="2" charset="-122"/>
              <a:sym typeface="方正姚体" pitchFamily="2" charset="-122"/>
            </a:endParaRPr>
          </a:p>
          <a:p>
            <a:r>
              <a:rPr lang="en-US" altLang="zh-CN" sz="2000" dirty="0">
                <a:solidFill>
                  <a:srgbClr val="262626"/>
                </a:solidFill>
                <a:latin typeface="华文宋体" pitchFamily="2" charset="-122"/>
                <a:ea typeface="华文宋体" pitchFamily="2" charset="-122"/>
                <a:sym typeface="方正姚体" pitchFamily="2" charset="-122"/>
              </a:rPr>
              <a:t>3-3</a:t>
            </a:r>
            <a:r>
              <a:rPr lang="zh-CN" altLang="en-US" sz="2000" dirty="0">
                <a:solidFill>
                  <a:srgbClr val="262626"/>
                </a:solidFill>
                <a:latin typeface="华文宋体" pitchFamily="2" charset="-122"/>
                <a:ea typeface="华文宋体" pitchFamily="2" charset="-122"/>
                <a:sym typeface="方正姚体" pitchFamily="2" charset="-122"/>
              </a:rPr>
              <a:t>：</a:t>
            </a:r>
            <a:r>
              <a:rPr lang="en-US" altLang="zh-CN" sz="2000" dirty="0">
                <a:solidFill>
                  <a:srgbClr val="262626"/>
                </a:solidFill>
                <a:latin typeface="华文宋体" pitchFamily="2" charset="-122"/>
                <a:ea typeface="华文宋体" pitchFamily="2" charset="-122"/>
                <a:sym typeface="方正姚体" pitchFamily="2" charset="-122"/>
              </a:rPr>
              <a:t>2h58min      3-4</a:t>
            </a:r>
            <a:r>
              <a:rPr lang="zh-CN" altLang="en-US" sz="2000" dirty="0">
                <a:solidFill>
                  <a:srgbClr val="262626"/>
                </a:solidFill>
                <a:latin typeface="华文宋体" pitchFamily="2" charset="-122"/>
                <a:ea typeface="华文宋体" pitchFamily="2" charset="-122"/>
                <a:sym typeface="方正姚体" pitchFamily="2" charset="-122"/>
              </a:rPr>
              <a:t>：</a:t>
            </a:r>
            <a:r>
              <a:rPr lang="en-US" altLang="zh-CN" sz="2000" dirty="0">
                <a:solidFill>
                  <a:srgbClr val="262626"/>
                </a:solidFill>
                <a:latin typeface="华文宋体" pitchFamily="2" charset="-122"/>
                <a:ea typeface="华文宋体" pitchFamily="2" charset="-122"/>
                <a:sym typeface="方正姚体" pitchFamily="2" charset="-122"/>
              </a:rPr>
              <a:t>20min      3-5</a:t>
            </a:r>
            <a:r>
              <a:rPr lang="zh-CN" altLang="en-US" sz="2000" dirty="0">
                <a:solidFill>
                  <a:srgbClr val="262626"/>
                </a:solidFill>
                <a:latin typeface="华文宋体" pitchFamily="2" charset="-122"/>
                <a:ea typeface="华文宋体" pitchFamily="2" charset="-122"/>
                <a:sym typeface="方正姚体" pitchFamily="2" charset="-122"/>
              </a:rPr>
              <a:t>：</a:t>
            </a:r>
            <a:r>
              <a:rPr lang="en-US" altLang="zh-CN" sz="2000" dirty="0">
                <a:solidFill>
                  <a:srgbClr val="262626"/>
                </a:solidFill>
                <a:latin typeface="华文宋体" pitchFamily="2" charset="-122"/>
                <a:ea typeface="华文宋体" pitchFamily="2" charset="-122"/>
                <a:sym typeface="方正姚体" pitchFamily="2" charset="-122"/>
              </a:rPr>
              <a:t>45min</a:t>
            </a:r>
          </a:p>
          <a:p>
            <a:r>
              <a:rPr lang="en-US" altLang="zh-CN" sz="2000" dirty="0">
                <a:solidFill>
                  <a:srgbClr val="262626"/>
                </a:solidFill>
                <a:latin typeface="华文宋体" pitchFamily="2" charset="-122"/>
                <a:ea typeface="华文宋体" pitchFamily="2" charset="-122"/>
                <a:sym typeface="方正姚体" pitchFamily="2" charset="-122"/>
              </a:rPr>
              <a:t>4-1</a:t>
            </a:r>
            <a:r>
              <a:rPr lang="zh-CN" altLang="en-US" sz="2000" dirty="0">
                <a:solidFill>
                  <a:srgbClr val="262626"/>
                </a:solidFill>
                <a:latin typeface="华文宋体" pitchFamily="2" charset="-122"/>
                <a:ea typeface="华文宋体" pitchFamily="2" charset="-122"/>
                <a:sym typeface="方正姚体" pitchFamily="2" charset="-122"/>
              </a:rPr>
              <a:t>：</a:t>
            </a:r>
            <a:r>
              <a:rPr lang="en-US" altLang="zh-CN" sz="2000" dirty="0">
                <a:solidFill>
                  <a:srgbClr val="262626"/>
                </a:solidFill>
                <a:latin typeface="华文宋体" pitchFamily="2" charset="-122"/>
                <a:ea typeface="华文宋体" pitchFamily="2" charset="-122"/>
                <a:sym typeface="方正姚体" pitchFamily="2" charset="-122"/>
              </a:rPr>
              <a:t>12s               4-2</a:t>
            </a:r>
            <a:r>
              <a:rPr lang="zh-CN" altLang="en-US" sz="2000" dirty="0">
                <a:solidFill>
                  <a:srgbClr val="262626"/>
                </a:solidFill>
                <a:latin typeface="华文宋体" pitchFamily="2" charset="-122"/>
                <a:ea typeface="华文宋体" pitchFamily="2" charset="-122"/>
                <a:sym typeface="方正姚体" pitchFamily="2" charset="-122"/>
              </a:rPr>
              <a:t>：</a:t>
            </a:r>
            <a:r>
              <a:rPr lang="en-US" altLang="zh-CN" sz="2000" dirty="0">
                <a:solidFill>
                  <a:srgbClr val="262626"/>
                </a:solidFill>
                <a:latin typeface="华文宋体" pitchFamily="2" charset="-122"/>
                <a:ea typeface="华文宋体" pitchFamily="2" charset="-122"/>
                <a:sym typeface="方正姚体" pitchFamily="2" charset="-122"/>
              </a:rPr>
              <a:t>12s</a:t>
            </a:r>
          </a:p>
        </p:txBody>
      </p:sp>
      <p:sp>
        <p:nvSpPr>
          <p:cNvPr id="4" name="文本框 3">
            <a:extLst>
              <a:ext uri="{FF2B5EF4-FFF2-40B4-BE49-F238E27FC236}">
                <a16:creationId xmlns:a16="http://schemas.microsoft.com/office/drawing/2014/main" id="{8F17C086-8CBE-4A49-8C86-8D587AA59FE1}"/>
              </a:ext>
            </a:extLst>
          </p:cNvPr>
          <p:cNvSpPr txBox="1"/>
          <p:nvPr/>
        </p:nvSpPr>
        <p:spPr>
          <a:xfrm>
            <a:off x="456046" y="2142277"/>
            <a:ext cx="11541125" cy="1631216"/>
          </a:xfrm>
          <a:prstGeom prst="rect">
            <a:avLst/>
          </a:prstGeom>
          <a:solidFill>
            <a:srgbClr val="2F2637"/>
          </a:solidFill>
        </p:spPr>
        <p:txBody>
          <a:bodyPr wrap="square" rtlCol="0">
            <a:spAutoFit/>
          </a:bodyPr>
          <a:lstStyle/>
          <a:p>
            <a:pPr lvl="0"/>
            <a:r>
              <a:rPr lang="zh-CN" altLang="en-US" sz="2000" dirty="0">
                <a:solidFill>
                  <a:schemeClr val="bg1"/>
                </a:solidFill>
                <a:latin typeface="华文宋体" pitchFamily="2" charset="-122"/>
                <a:ea typeface="华文宋体" pitchFamily="2" charset="-122"/>
                <a:sym typeface="方正姚体" pitchFamily="2" charset="-122"/>
              </a:rPr>
              <a:t>最初运行时间</a:t>
            </a:r>
            <a:endParaRPr lang="en-US" altLang="zh-CN" sz="2000" dirty="0">
              <a:solidFill>
                <a:schemeClr val="bg1"/>
              </a:solidFill>
              <a:latin typeface="华文宋体" pitchFamily="2" charset="-122"/>
              <a:ea typeface="华文宋体" pitchFamily="2" charset="-122"/>
              <a:sym typeface="方正姚体" pitchFamily="2" charset="-122"/>
            </a:endParaRPr>
          </a:p>
          <a:p>
            <a:pPr lvl="0"/>
            <a:r>
              <a:rPr lang="en-US" altLang="zh-CN" sz="2000" dirty="0">
                <a:solidFill>
                  <a:schemeClr val="bg1"/>
                </a:solidFill>
                <a:latin typeface="华文宋体" pitchFamily="2" charset="-122"/>
                <a:ea typeface="华文宋体" pitchFamily="2" charset="-122"/>
                <a:sym typeface="方正姚体" pitchFamily="2" charset="-122"/>
              </a:rPr>
              <a:t>1-1</a:t>
            </a:r>
            <a:r>
              <a:rPr lang="zh-CN" altLang="en-US" sz="2000" dirty="0">
                <a:solidFill>
                  <a:schemeClr val="bg1"/>
                </a:solidFill>
                <a:latin typeface="华文宋体" pitchFamily="2" charset="-122"/>
                <a:ea typeface="华文宋体" pitchFamily="2" charset="-122"/>
                <a:sym typeface="方正姚体" pitchFamily="2" charset="-122"/>
              </a:rPr>
              <a:t>：</a:t>
            </a:r>
            <a:r>
              <a:rPr lang="en-US" altLang="zh-CN" sz="2000" dirty="0">
                <a:solidFill>
                  <a:schemeClr val="bg1"/>
                </a:solidFill>
                <a:latin typeface="华文宋体" pitchFamily="2" charset="-122"/>
                <a:ea typeface="华文宋体" pitchFamily="2" charset="-122"/>
                <a:sym typeface="方正姚体" pitchFamily="2" charset="-122"/>
              </a:rPr>
              <a:t>2h25min</a:t>
            </a:r>
            <a:r>
              <a:rPr lang="zh-CN" altLang="en-US" sz="2000" dirty="0">
                <a:solidFill>
                  <a:schemeClr val="bg1"/>
                </a:solidFill>
                <a:latin typeface="华文宋体" pitchFamily="2" charset="-122"/>
                <a:ea typeface="华文宋体" pitchFamily="2" charset="-122"/>
                <a:sym typeface="华文宋体" pitchFamily="2" charset="-122"/>
              </a:rPr>
              <a:t>       </a:t>
            </a:r>
            <a:r>
              <a:rPr lang="en-US" altLang="zh-CN" sz="2000" dirty="0">
                <a:solidFill>
                  <a:schemeClr val="bg1"/>
                </a:solidFill>
                <a:latin typeface="华文宋体" pitchFamily="2" charset="-122"/>
                <a:ea typeface="华文宋体" pitchFamily="2" charset="-122"/>
                <a:sym typeface="华文宋体" pitchFamily="2" charset="-122"/>
              </a:rPr>
              <a:t>1-2</a:t>
            </a:r>
            <a:r>
              <a:rPr lang="zh-CN" altLang="en-US" sz="2000" dirty="0">
                <a:solidFill>
                  <a:schemeClr val="bg1"/>
                </a:solidFill>
                <a:latin typeface="华文宋体" pitchFamily="2" charset="-122"/>
                <a:ea typeface="华文宋体" pitchFamily="2" charset="-122"/>
                <a:sym typeface="华文宋体" pitchFamily="2" charset="-122"/>
              </a:rPr>
              <a:t>：</a:t>
            </a:r>
            <a:r>
              <a:rPr lang="en-US" altLang="zh-CN" sz="2000" dirty="0">
                <a:solidFill>
                  <a:schemeClr val="bg1"/>
                </a:solidFill>
                <a:latin typeface="华文宋体" pitchFamily="2" charset="-122"/>
                <a:ea typeface="华文宋体" pitchFamily="2" charset="-122"/>
                <a:sym typeface="华文宋体" pitchFamily="2" charset="-122"/>
              </a:rPr>
              <a:t>13s           1-3</a:t>
            </a:r>
            <a:r>
              <a:rPr lang="zh-CN" altLang="en-US" sz="2000" dirty="0">
                <a:solidFill>
                  <a:schemeClr val="bg1"/>
                </a:solidFill>
                <a:latin typeface="华文宋体" pitchFamily="2" charset="-122"/>
                <a:ea typeface="华文宋体" pitchFamily="2" charset="-122"/>
                <a:sym typeface="华文宋体" pitchFamily="2" charset="-122"/>
              </a:rPr>
              <a:t>：</a:t>
            </a:r>
            <a:r>
              <a:rPr lang="en-US" altLang="zh-CN" sz="2000" dirty="0">
                <a:solidFill>
                  <a:schemeClr val="bg1"/>
                </a:solidFill>
                <a:latin typeface="华文宋体" pitchFamily="2" charset="-122"/>
                <a:ea typeface="华文宋体" pitchFamily="2" charset="-122"/>
                <a:sym typeface="华文宋体" pitchFamily="2" charset="-122"/>
              </a:rPr>
              <a:t>12s             1-4:11s</a:t>
            </a:r>
          </a:p>
          <a:p>
            <a:pPr lvl="0"/>
            <a:r>
              <a:rPr lang="en-US" altLang="zh-CN" sz="2000" dirty="0">
                <a:solidFill>
                  <a:schemeClr val="bg1"/>
                </a:solidFill>
                <a:latin typeface="华文宋体" pitchFamily="2" charset="-122"/>
                <a:ea typeface="华文宋体" pitchFamily="2" charset="-122"/>
                <a:sym typeface="华文宋体" pitchFamily="2" charset="-122"/>
              </a:rPr>
              <a:t>2-1:   2h30min       2-2:   1h55min</a:t>
            </a:r>
          </a:p>
          <a:p>
            <a:pPr lvl="0"/>
            <a:r>
              <a:rPr lang="en-US" altLang="zh-CN" sz="2000" dirty="0">
                <a:solidFill>
                  <a:schemeClr val="bg1"/>
                </a:solidFill>
                <a:latin typeface="华文宋体" pitchFamily="2" charset="-122"/>
                <a:ea typeface="华文宋体" pitchFamily="2" charset="-122"/>
                <a:sym typeface="华文宋体" pitchFamily="2" charset="-122"/>
              </a:rPr>
              <a:t>3-1:    12s               3-2:   11s           3-3</a:t>
            </a:r>
            <a:r>
              <a:rPr lang="zh-CN" altLang="en-US" sz="2000" dirty="0">
                <a:solidFill>
                  <a:schemeClr val="bg1"/>
                </a:solidFill>
                <a:latin typeface="华文宋体" pitchFamily="2" charset="-122"/>
                <a:ea typeface="华文宋体" pitchFamily="2" charset="-122"/>
                <a:sym typeface="华文宋体" pitchFamily="2" charset="-122"/>
              </a:rPr>
              <a:t>：</a:t>
            </a:r>
            <a:r>
              <a:rPr lang="en-US" altLang="zh-CN" sz="2000" dirty="0">
                <a:solidFill>
                  <a:schemeClr val="bg1"/>
                </a:solidFill>
                <a:latin typeface="华文宋体" pitchFamily="2" charset="-122"/>
                <a:ea typeface="华文宋体" pitchFamily="2" charset="-122"/>
                <a:sym typeface="华文宋体" pitchFamily="2" charset="-122"/>
              </a:rPr>
              <a:t>unfinished     3-4</a:t>
            </a:r>
            <a:r>
              <a:rPr lang="zh-CN" altLang="en-US" sz="2000" dirty="0">
                <a:solidFill>
                  <a:schemeClr val="bg1"/>
                </a:solidFill>
                <a:latin typeface="华文宋体" pitchFamily="2" charset="-122"/>
                <a:ea typeface="华文宋体" pitchFamily="2" charset="-122"/>
                <a:sym typeface="华文宋体" pitchFamily="2" charset="-122"/>
              </a:rPr>
              <a:t>：</a:t>
            </a:r>
            <a:r>
              <a:rPr lang="en-US" altLang="zh-CN" sz="2000" dirty="0">
                <a:solidFill>
                  <a:schemeClr val="bg1"/>
                </a:solidFill>
                <a:latin typeface="华文宋体" pitchFamily="2" charset="-122"/>
                <a:ea typeface="华文宋体" pitchFamily="2" charset="-122"/>
                <a:sym typeface="华文宋体" pitchFamily="2" charset="-122"/>
              </a:rPr>
              <a:t>unfinished     3-5</a:t>
            </a:r>
            <a:r>
              <a:rPr lang="zh-CN" altLang="en-US" sz="2000" dirty="0">
                <a:solidFill>
                  <a:schemeClr val="bg1"/>
                </a:solidFill>
                <a:latin typeface="华文宋体" pitchFamily="2" charset="-122"/>
                <a:ea typeface="华文宋体" pitchFamily="2" charset="-122"/>
                <a:sym typeface="华文宋体" pitchFamily="2" charset="-122"/>
              </a:rPr>
              <a:t>：</a:t>
            </a:r>
            <a:r>
              <a:rPr lang="en-US" altLang="zh-CN" sz="2000" dirty="0">
                <a:solidFill>
                  <a:schemeClr val="bg1"/>
                </a:solidFill>
                <a:latin typeface="华文宋体" pitchFamily="2" charset="-122"/>
                <a:ea typeface="华文宋体" pitchFamily="2" charset="-122"/>
                <a:sym typeface="华文宋体" pitchFamily="2" charset="-122"/>
              </a:rPr>
              <a:t>unfinished</a:t>
            </a:r>
          </a:p>
          <a:p>
            <a:pPr lvl="0"/>
            <a:r>
              <a:rPr lang="en-US" altLang="zh-CN" sz="2000" dirty="0">
                <a:solidFill>
                  <a:schemeClr val="bg1"/>
                </a:solidFill>
                <a:latin typeface="华文宋体" pitchFamily="2" charset="-122"/>
                <a:ea typeface="华文宋体" pitchFamily="2" charset="-122"/>
                <a:sym typeface="华文宋体" pitchFamily="2" charset="-122"/>
              </a:rPr>
              <a:t>4-1</a:t>
            </a:r>
            <a:r>
              <a:rPr lang="zh-CN" altLang="en-US" sz="2000" dirty="0">
                <a:solidFill>
                  <a:schemeClr val="bg1"/>
                </a:solidFill>
                <a:latin typeface="华文宋体" pitchFamily="2" charset="-122"/>
                <a:ea typeface="华文宋体" pitchFamily="2" charset="-122"/>
                <a:sym typeface="华文宋体" pitchFamily="2" charset="-122"/>
              </a:rPr>
              <a:t>：</a:t>
            </a:r>
            <a:r>
              <a:rPr lang="en-US" altLang="zh-CN" sz="2000" dirty="0">
                <a:solidFill>
                  <a:schemeClr val="bg1"/>
                </a:solidFill>
                <a:latin typeface="华文宋体" pitchFamily="2" charset="-122"/>
                <a:ea typeface="华文宋体" pitchFamily="2" charset="-122"/>
                <a:sym typeface="华文宋体" pitchFamily="2" charset="-122"/>
              </a:rPr>
              <a:t>unfinished     4-2</a:t>
            </a:r>
            <a:r>
              <a:rPr lang="zh-CN" altLang="en-US" sz="2000" dirty="0">
                <a:solidFill>
                  <a:schemeClr val="bg1"/>
                </a:solidFill>
                <a:latin typeface="华文宋体" pitchFamily="2" charset="-122"/>
                <a:ea typeface="华文宋体" pitchFamily="2" charset="-122"/>
                <a:sym typeface="华文宋体" pitchFamily="2" charset="-122"/>
              </a:rPr>
              <a:t>：</a:t>
            </a:r>
            <a:r>
              <a:rPr lang="en-US" altLang="zh-CN" sz="2000" dirty="0">
                <a:solidFill>
                  <a:schemeClr val="bg1"/>
                </a:solidFill>
                <a:latin typeface="华文宋体" pitchFamily="2" charset="-122"/>
                <a:ea typeface="华文宋体" pitchFamily="2" charset="-122"/>
                <a:sym typeface="华文宋体" pitchFamily="2" charset="-122"/>
              </a:rPr>
              <a:t>unfinished</a:t>
            </a:r>
            <a:endParaRPr lang="en-US" altLang="zh-CN" sz="2000" dirty="0">
              <a:solidFill>
                <a:schemeClr val="bg1"/>
              </a:solidFill>
              <a:latin typeface="华文宋体" pitchFamily="2" charset="-122"/>
              <a:ea typeface="华文宋体" pitchFamily="2" charset="-122"/>
              <a:sym typeface="方正姚体" pitchFamily="2" charset="-122"/>
            </a:endParaRPr>
          </a:p>
        </p:txBody>
      </p:sp>
      <p:sp>
        <p:nvSpPr>
          <p:cNvPr id="14" name="文本框 13">
            <a:extLst>
              <a:ext uri="{FF2B5EF4-FFF2-40B4-BE49-F238E27FC236}">
                <a16:creationId xmlns:a16="http://schemas.microsoft.com/office/drawing/2014/main" id="{2C81C13C-DDB9-4786-B77C-6FBF9DC6A533}"/>
              </a:ext>
            </a:extLst>
          </p:cNvPr>
          <p:cNvSpPr txBox="1"/>
          <p:nvPr/>
        </p:nvSpPr>
        <p:spPr>
          <a:xfrm>
            <a:off x="319475" y="1502986"/>
            <a:ext cx="9211024" cy="338554"/>
          </a:xfrm>
          <a:prstGeom prst="rect">
            <a:avLst/>
          </a:prstGeom>
          <a:noFill/>
        </p:spPr>
        <p:txBody>
          <a:bodyPr wrap="square" rtlCol="0">
            <a:spAutoFit/>
          </a:bodyPr>
          <a:lstStyle/>
          <a:p>
            <a:r>
              <a:rPr lang="zh-CN" altLang="en-US" sz="1600" dirty="0"/>
              <a:t>这一部分记录了各个任务的运行时间，包括最初的运行时间和优化后的运行时间。</a:t>
            </a:r>
          </a:p>
        </p:txBody>
      </p:sp>
    </p:spTree>
    <p:custDataLst>
      <p:tags r:id="rId1"/>
    </p:custDataLst>
    <p:extLst>
      <p:ext uri="{BB962C8B-B14F-4D97-AF65-F5344CB8AC3E}">
        <p14:creationId xmlns:p14="http://schemas.microsoft.com/office/powerpoint/2010/main" val="1527618657"/>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232"/>
                                        </p:tgtEl>
                                        <p:attrNameLst>
                                          <p:attrName>style.visibility</p:attrName>
                                        </p:attrNameLst>
                                      </p:cBhvr>
                                      <p:to>
                                        <p:strVal val="visible"/>
                                      </p:to>
                                    </p:set>
                                    <p:animEffect transition="in" filter="wipe(down)">
                                      <p:cBhvr>
                                        <p:cTn id="17" dur="500"/>
                                        <p:tgtEl>
                                          <p:spTgt spid="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p:bldP spid="4" grpId="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p:cNvSpPr>
            <a:spLocks noChangeArrowheads="1"/>
          </p:cNvSpPr>
          <p:nvPr/>
        </p:nvSpPr>
        <p:spPr bwMode="auto">
          <a:xfrm>
            <a:off x="4561765" y="214449"/>
            <a:ext cx="30684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复杂度优化方法</a:t>
            </a:r>
            <a:endParaRPr lang="en-US" altLang="zh-CN" sz="2000" b="1" dirty="0">
              <a:solidFill>
                <a:srgbClr val="262626"/>
              </a:solidFill>
              <a:latin typeface="华文宋体" pitchFamily="2" charset="-122"/>
              <a:ea typeface="华文宋体" pitchFamily="2" charset="-122"/>
              <a:sym typeface="华文宋体" pitchFamily="2" charset="-122"/>
            </a:endParaRPr>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232" name="文本框 42"/>
          <p:cNvSpPr>
            <a:spLocks noChangeArrowheads="1"/>
          </p:cNvSpPr>
          <p:nvPr/>
        </p:nvSpPr>
        <p:spPr bwMode="auto">
          <a:xfrm>
            <a:off x="330976" y="3130690"/>
            <a:ext cx="11553049" cy="707886"/>
          </a:xfrm>
          <a:prstGeom prst="rect">
            <a:avLst/>
          </a:prstGeom>
          <a:solidFill>
            <a:srgbClr val="D0EAEB"/>
          </a:solidFill>
          <a:ln>
            <a:noFill/>
          </a:ln>
        </p:spPr>
        <p:txBody>
          <a:bodyPr wrap="square">
            <a:spAutoFit/>
          </a:bodyPr>
          <a:lstStyle/>
          <a:p>
            <a:r>
              <a:rPr lang="zh-CN" altLang="en-US" sz="2000" b="1" dirty="0">
                <a:solidFill>
                  <a:srgbClr val="262626"/>
                </a:solidFill>
                <a:latin typeface="华文宋体" pitchFamily="2" charset="-122"/>
                <a:ea typeface="华文宋体" pitchFamily="2" charset="-122"/>
                <a:sym typeface="方正姚体" pitchFamily="2" charset="-122"/>
              </a:rPr>
              <a:t>稀疏矩阵：</a:t>
            </a:r>
            <a:endParaRPr lang="en-US" altLang="zh-CN" sz="2000" b="1" dirty="0">
              <a:solidFill>
                <a:srgbClr val="262626"/>
              </a:solidFill>
              <a:latin typeface="华文宋体" pitchFamily="2" charset="-122"/>
              <a:ea typeface="华文宋体" pitchFamily="2" charset="-122"/>
              <a:sym typeface="方正姚体" pitchFamily="2" charset="-122"/>
            </a:endParaRPr>
          </a:p>
          <a:p>
            <a:r>
              <a:rPr lang="zh-CN" altLang="en-US" dirty="0">
                <a:solidFill>
                  <a:srgbClr val="262626"/>
                </a:solidFill>
                <a:latin typeface="华文宋体" pitchFamily="2" charset="-122"/>
                <a:ea typeface="华文宋体" pitchFamily="2" charset="-122"/>
                <a:sym typeface="方正姚体" pitchFamily="2" charset="-122"/>
              </a:rPr>
              <a:t>已经说明过。</a:t>
            </a:r>
            <a:endParaRPr lang="en-US" altLang="zh-CN" sz="2000" dirty="0">
              <a:solidFill>
                <a:srgbClr val="262626"/>
              </a:solidFill>
              <a:latin typeface="华文宋体" pitchFamily="2" charset="-122"/>
              <a:ea typeface="华文宋体" pitchFamily="2" charset="-122"/>
              <a:sym typeface="方正姚体" pitchFamily="2" charset="-122"/>
            </a:endParaRPr>
          </a:p>
        </p:txBody>
      </p:sp>
      <p:sp>
        <p:nvSpPr>
          <p:cNvPr id="4" name="文本框 3">
            <a:extLst>
              <a:ext uri="{FF2B5EF4-FFF2-40B4-BE49-F238E27FC236}">
                <a16:creationId xmlns:a16="http://schemas.microsoft.com/office/drawing/2014/main" id="{8F17C086-8CBE-4A49-8C86-8D587AA59FE1}"/>
              </a:ext>
            </a:extLst>
          </p:cNvPr>
          <p:cNvSpPr txBox="1"/>
          <p:nvPr/>
        </p:nvSpPr>
        <p:spPr>
          <a:xfrm>
            <a:off x="325436" y="2172639"/>
            <a:ext cx="11541125" cy="677108"/>
          </a:xfrm>
          <a:prstGeom prst="rect">
            <a:avLst/>
          </a:prstGeom>
          <a:solidFill>
            <a:srgbClr val="2F2637"/>
          </a:solidFill>
        </p:spPr>
        <p:txBody>
          <a:bodyPr wrap="square" rtlCol="0">
            <a:spAutoFit/>
          </a:bodyPr>
          <a:lstStyle/>
          <a:p>
            <a:pPr lvl="0"/>
            <a:r>
              <a:rPr lang="zh-CN" altLang="en-US" sz="2000" b="1" dirty="0">
                <a:solidFill>
                  <a:schemeClr val="bg1"/>
                </a:solidFill>
                <a:latin typeface="华文宋体" pitchFamily="2" charset="-122"/>
                <a:ea typeface="华文宋体" pitchFamily="2" charset="-122"/>
                <a:sym typeface="方正姚体" pitchFamily="2" charset="-122"/>
              </a:rPr>
              <a:t>循环精简：</a:t>
            </a:r>
            <a:endParaRPr lang="en-US" altLang="zh-CN" sz="2000" b="1" dirty="0">
              <a:solidFill>
                <a:schemeClr val="bg1"/>
              </a:solidFill>
              <a:latin typeface="华文宋体" pitchFamily="2" charset="-122"/>
              <a:ea typeface="华文宋体" pitchFamily="2" charset="-122"/>
              <a:sym typeface="方正姚体" pitchFamily="2" charset="-122"/>
            </a:endParaRPr>
          </a:p>
          <a:p>
            <a:pPr lvl="0"/>
            <a:r>
              <a:rPr lang="zh-CN" altLang="en-US" dirty="0">
                <a:solidFill>
                  <a:schemeClr val="bg1"/>
                </a:solidFill>
                <a:latin typeface="华文宋体" pitchFamily="2" charset="-122"/>
                <a:ea typeface="华文宋体" pitchFamily="2" charset="-122"/>
                <a:sym typeface="方正姚体" pitchFamily="2" charset="-122"/>
              </a:rPr>
              <a:t>将多个循环改为一个循环，充分利用缓存。</a:t>
            </a:r>
            <a:endParaRPr lang="zh-CN" altLang="en-US" dirty="0">
              <a:solidFill>
                <a:schemeClr val="bg1"/>
              </a:solidFill>
              <a:latin typeface="华文宋体" pitchFamily="2" charset="-122"/>
              <a:ea typeface="华文宋体" pitchFamily="2" charset="-122"/>
              <a:sym typeface="华文宋体" pitchFamily="2" charset="-122"/>
            </a:endParaRPr>
          </a:p>
        </p:txBody>
      </p:sp>
      <p:sp>
        <p:nvSpPr>
          <p:cNvPr id="14" name="文本框 13">
            <a:extLst>
              <a:ext uri="{FF2B5EF4-FFF2-40B4-BE49-F238E27FC236}">
                <a16:creationId xmlns:a16="http://schemas.microsoft.com/office/drawing/2014/main" id="{2C81C13C-DDB9-4786-B77C-6FBF9DC6A533}"/>
              </a:ext>
            </a:extLst>
          </p:cNvPr>
          <p:cNvSpPr txBox="1"/>
          <p:nvPr/>
        </p:nvSpPr>
        <p:spPr>
          <a:xfrm>
            <a:off x="279070" y="1386105"/>
            <a:ext cx="11564550" cy="584775"/>
          </a:xfrm>
          <a:prstGeom prst="rect">
            <a:avLst/>
          </a:prstGeom>
          <a:noFill/>
        </p:spPr>
        <p:txBody>
          <a:bodyPr wrap="square" rtlCol="0">
            <a:spAutoFit/>
          </a:bodyPr>
          <a:lstStyle/>
          <a:p>
            <a:r>
              <a:rPr lang="zh-CN" altLang="en-US" sz="1600" dirty="0"/>
              <a:t>最初的代码在时间复杂度和空间复杂度上都出现了问题。这一部分简述了代码中对于时间复杂度和空间复杂度的优化方法。有些方法可能既优化了时间复杂度又优化了空间复杂度。</a:t>
            </a:r>
          </a:p>
        </p:txBody>
      </p:sp>
      <p:sp>
        <p:nvSpPr>
          <p:cNvPr id="15" name="文本框 14">
            <a:extLst>
              <a:ext uri="{FF2B5EF4-FFF2-40B4-BE49-F238E27FC236}">
                <a16:creationId xmlns:a16="http://schemas.microsoft.com/office/drawing/2014/main" id="{FF669B08-E9A3-44A3-96F0-4D4DE04C4AF8}"/>
              </a:ext>
            </a:extLst>
          </p:cNvPr>
          <p:cNvSpPr txBox="1"/>
          <p:nvPr/>
        </p:nvSpPr>
        <p:spPr>
          <a:xfrm>
            <a:off x="342900" y="4119520"/>
            <a:ext cx="11541125" cy="954107"/>
          </a:xfrm>
          <a:prstGeom prst="rect">
            <a:avLst/>
          </a:prstGeom>
          <a:solidFill>
            <a:srgbClr val="2F2637"/>
          </a:solidFill>
        </p:spPr>
        <p:txBody>
          <a:bodyPr wrap="square" rtlCol="0">
            <a:spAutoFit/>
          </a:bodyPr>
          <a:lstStyle/>
          <a:p>
            <a:pPr lvl="0"/>
            <a:r>
              <a:rPr lang="zh-CN" altLang="en-US" sz="2000" b="1" dirty="0">
                <a:solidFill>
                  <a:schemeClr val="bg1"/>
                </a:solidFill>
                <a:latin typeface="华文宋体" pitchFamily="2" charset="-122"/>
                <a:ea typeface="华文宋体" pitchFamily="2" charset="-122"/>
                <a:sym typeface="方正姚体" pitchFamily="2" charset="-122"/>
              </a:rPr>
              <a:t>原地数据处理：</a:t>
            </a:r>
          </a:p>
          <a:p>
            <a:pPr lvl="0"/>
            <a:r>
              <a:rPr lang="zh-CN" altLang="en-US" dirty="0">
                <a:solidFill>
                  <a:schemeClr val="bg1"/>
                </a:solidFill>
                <a:latin typeface="华文宋体" pitchFamily="2" charset="-122"/>
                <a:ea typeface="华文宋体" pitchFamily="2" charset="-122"/>
                <a:sym typeface="方正姚体" pitchFamily="2" charset="-122"/>
              </a:rPr>
              <a:t>初始的代码中使用了很多的</a:t>
            </a:r>
            <a:r>
              <a:rPr lang="en-US" altLang="zh-CN" dirty="0">
                <a:solidFill>
                  <a:schemeClr val="bg1"/>
                </a:solidFill>
                <a:latin typeface="华文宋体" pitchFamily="2" charset="-122"/>
                <a:ea typeface="华文宋体" pitchFamily="2" charset="-122"/>
                <a:sym typeface="方正姚体" pitchFamily="2" charset="-122"/>
              </a:rPr>
              <a:t>Vector</a:t>
            </a:r>
            <a:r>
              <a:rPr lang="zh-CN" altLang="en-US" dirty="0">
                <a:solidFill>
                  <a:schemeClr val="bg1"/>
                </a:solidFill>
                <a:latin typeface="华文宋体" pitchFamily="2" charset="-122"/>
                <a:ea typeface="华文宋体" pitchFamily="2" charset="-122"/>
                <a:sym typeface="方正姚体" pitchFamily="2" charset="-122"/>
              </a:rPr>
              <a:t>来保存数据而不是原地处理，再加上没有使用稀疏矩阵，这导致了空间复杂度达到了一个不可接受的程度。这个改动需要与循环精简一起使用来保证不会出现迭代器问题。</a:t>
            </a:r>
            <a:endParaRPr lang="zh-CN" altLang="en-US" sz="1600" dirty="0">
              <a:solidFill>
                <a:schemeClr val="bg1"/>
              </a:solidFill>
              <a:latin typeface="华文宋体" pitchFamily="2" charset="-122"/>
              <a:ea typeface="华文宋体" pitchFamily="2" charset="-122"/>
              <a:sym typeface="华文宋体" pitchFamily="2" charset="-122"/>
            </a:endParaRPr>
          </a:p>
        </p:txBody>
      </p:sp>
      <mc:AlternateContent xmlns:mc="http://schemas.openxmlformats.org/markup-compatibility/2006" xmlns:a14="http://schemas.microsoft.com/office/drawing/2010/main">
        <mc:Choice Requires="a14">
          <p:sp>
            <p:nvSpPr>
              <p:cNvPr id="16" name="文本框 42">
                <a:extLst>
                  <a:ext uri="{FF2B5EF4-FFF2-40B4-BE49-F238E27FC236}">
                    <a16:creationId xmlns:a16="http://schemas.microsoft.com/office/drawing/2014/main" id="{7CCCCC00-B1AB-43D7-A2E9-09007ABD8254}"/>
                  </a:ext>
                </a:extLst>
              </p:cNvPr>
              <p:cNvSpPr>
                <a:spLocks noChangeArrowheads="1"/>
              </p:cNvSpPr>
              <p:nvPr/>
            </p:nvSpPr>
            <p:spPr bwMode="auto">
              <a:xfrm>
                <a:off x="342900" y="5354571"/>
                <a:ext cx="11553049" cy="954107"/>
              </a:xfrm>
              <a:prstGeom prst="rect">
                <a:avLst/>
              </a:prstGeom>
              <a:solidFill>
                <a:srgbClr val="D0EAEB"/>
              </a:solidFill>
              <a:ln>
                <a:noFill/>
              </a:ln>
            </p:spPr>
            <p:txBody>
              <a:bodyPr wrap="square">
                <a:spAutoFit/>
              </a:bodyPr>
              <a:lstStyle/>
              <a:p>
                <a:r>
                  <a:rPr lang="zh-CN" altLang="en-US" sz="2000" b="1" dirty="0">
                    <a:solidFill>
                      <a:srgbClr val="262626"/>
                    </a:solidFill>
                    <a:latin typeface="华文宋体" pitchFamily="2" charset="-122"/>
                    <a:ea typeface="华文宋体" pitchFamily="2" charset="-122"/>
                    <a:sym typeface="方正姚体" pitchFamily="2" charset="-122"/>
                  </a:rPr>
                  <a:t>迭代计算方差：</a:t>
                </a:r>
              </a:p>
              <a:p>
                <a:r>
                  <a:rPr lang="zh-CN" altLang="en-US" dirty="0">
                    <a:solidFill>
                      <a:srgbClr val="262626"/>
                    </a:solidFill>
                    <a:latin typeface="华文宋体" pitchFamily="2" charset="-122"/>
                    <a:ea typeface="华文宋体" pitchFamily="2" charset="-122"/>
                    <a:sym typeface="方正姚体" pitchFamily="2" charset="-122"/>
                  </a:rPr>
                  <a:t>使用公式</a:t>
                </a:r>
                <a14:m>
                  <m:oMath xmlns:m="http://schemas.openxmlformats.org/officeDocument/2006/math">
                    <m:r>
                      <a:rPr lang="en-US" altLang="zh-CN" i="1" dirty="0" smtClean="0">
                        <a:solidFill>
                          <a:srgbClr val="262626"/>
                        </a:solidFill>
                        <a:latin typeface="Cambria Math" panose="02040503050406030204" pitchFamily="18" charset="0"/>
                        <a:ea typeface="华文宋体" pitchFamily="2" charset="-122"/>
                        <a:sym typeface="方正姚体" pitchFamily="2" charset="-122"/>
                      </a:rPr>
                      <m:t>𝐷</m:t>
                    </m:r>
                    <m:r>
                      <a:rPr lang="en-US" altLang="zh-CN" i="1" dirty="0" smtClean="0">
                        <a:solidFill>
                          <a:srgbClr val="262626"/>
                        </a:solidFill>
                        <a:latin typeface="Cambria Math" panose="02040503050406030204" pitchFamily="18" charset="0"/>
                        <a:ea typeface="华文宋体" pitchFamily="2" charset="-122"/>
                        <a:sym typeface="方正姚体" pitchFamily="2" charset="-122"/>
                      </a:rPr>
                      <m:t>(</m:t>
                    </m:r>
                    <m:r>
                      <a:rPr lang="en-US" altLang="zh-CN" i="1" dirty="0" smtClean="0">
                        <a:solidFill>
                          <a:srgbClr val="262626"/>
                        </a:solidFill>
                        <a:latin typeface="Cambria Math" panose="02040503050406030204" pitchFamily="18" charset="0"/>
                        <a:ea typeface="华文宋体" pitchFamily="2" charset="-122"/>
                        <a:sym typeface="方正姚体" pitchFamily="2" charset="-122"/>
                      </a:rPr>
                      <m:t>𝑋</m:t>
                    </m:r>
                    <m:r>
                      <a:rPr lang="en-US" altLang="zh-CN" i="1" dirty="0" smtClean="0">
                        <a:solidFill>
                          <a:srgbClr val="262626"/>
                        </a:solidFill>
                        <a:latin typeface="Cambria Math" panose="02040503050406030204" pitchFamily="18" charset="0"/>
                        <a:ea typeface="华文宋体" pitchFamily="2" charset="-122"/>
                        <a:sym typeface="方正姚体" pitchFamily="2" charset="-122"/>
                      </a:rPr>
                      <m:t>)=</m:t>
                    </m:r>
                    <m:r>
                      <a:rPr lang="en-US" altLang="zh-CN" i="1" dirty="0" smtClean="0">
                        <a:solidFill>
                          <a:srgbClr val="262626"/>
                        </a:solidFill>
                        <a:latin typeface="Cambria Math" panose="02040503050406030204" pitchFamily="18" charset="0"/>
                        <a:ea typeface="华文宋体" pitchFamily="2" charset="-122"/>
                        <a:sym typeface="方正姚体" pitchFamily="2" charset="-122"/>
                      </a:rPr>
                      <m:t>𝐸</m:t>
                    </m:r>
                    <m:r>
                      <a:rPr lang="en-US" altLang="zh-CN" i="1" dirty="0" smtClean="0">
                        <a:solidFill>
                          <a:srgbClr val="262626"/>
                        </a:solidFill>
                        <a:latin typeface="Cambria Math" panose="02040503050406030204" pitchFamily="18" charset="0"/>
                        <a:ea typeface="华文宋体" pitchFamily="2" charset="-122"/>
                        <a:sym typeface="方正姚体" pitchFamily="2" charset="-122"/>
                      </a:rPr>
                      <m:t>(</m:t>
                    </m:r>
                    <m:sSup>
                      <m:sSupPr>
                        <m:ctrlPr>
                          <a:rPr lang="en-US" altLang="zh-CN" i="1" dirty="0" smtClean="0">
                            <a:solidFill>
                              <a:srgbClr val="262626"/>
                            </a:solidFill>
                            <a:latin typeface="Cambria Math" panose="02040503050406030204" pitchFamily="18" charset="0"/>
                            <a:ea typeface="华文宋体" pitchFamily="2" charset="-122"/>
                            <a:sym typeface="方正姚体" pitchFamily="2" charset="-122"/>
                          </a:rPr>
                        </m:ctrlPr>
                      </m:sSupPr>
                      <m:e>
                        <m:r>
                          <a:rPr lang="en-US" altLang="zh-CN" b="0" i="1" dirty="0" smtClean="0">
                            <a:solidFill>
                              <a:srgbClr val="262626"/>
                            </a:solidFill>
                            <a:latin typeface="Cambria Math" panose="02040503050406030204" pitchFamily="18" charset="0"/>
                            <a:ea typeface="华文宋体" pitchFamily="2" charset="-122"/>
                            <a:sym typeface="方正姚体" pitchFamily="2" charset="-122"/>
                          </a:rPr>
                          <m:t>𝑋</m:t>
                        </m:r>
                      </m:e>
                      <m:sup>
                        <m:r>
                          <a:rPr lang="en-US" altLang="zh-CN" b="0" i="1" dirty="0" smtClean="0">
                            <a:solidFill>
                              <a:srgbClr val="262626"/>
                            </a:solidFill>
                            <a:latin typeface="Cambria Math" panose="02040503050406030204" pitchFamily="18" charset="0"/>
                            <a:ea typeface="华文宋体" pitchFamily="2" charset="-122"/>
                            <a:sym typeface="方正姚体" pitchFamily="2" charset="-122"/>
                          </a:rPr>
                          <m:t>2</m:t>
                        </m:r>
                      </m:sup>
                    </m:sSup>
                    <m:r>
                      <a:rPr lang="en-US" altLang="zh-CN" i="1" dirty="0" smtClean="0">
                        <a:solidFill>
                          <a:srgbClr val="262626"/>
                        </a:solidFill>
                        <a:latin typeface="Cambria Math" panose="02040503050406030204" pitchFamily="18" charset="0"/>
                        <a:ea typeface="华文宋体" pitchFamily="2" charset="-122"/>
                        <a:sym typeface="方正姚体" pitchFamily="2" charset="-122"/>
                      </a:rPr>
                      <m:t>)−</m:t>
                    </m:r>
                    <m:sSup>
                      <m:sSupPr>
                        <m:ctrlPr>
                          <a:rPr lang="en-US" altLang="zh-CN" i="1" dirty="0" smtClean="0">
                            <a:solidFill>
                              <a:srgbClr val="262626"/>
                            </a:solidFill>
                            <a:latin typeface="Cambria Math" panose="02040503050406030204" pitchFamily="18" charset="0"/>
                            <a:ea typeface="华文宋体" pitchFamily="2" charset="-122"/>
                            <a:sym typeface="方正姚体" pitchFamily="2" charset="-122"/>
                          </a:rPr>
                        </m:ctrlPr>
                      </m:sSupPr>
                      <m:e>
                        <m:r>
                          <a:rPr lang="en-US" altLang="zh-CN" b="0" i="1" dirty="0" smtClean="0">
                            <a:solidFill>
                              <a:srgbClr val="262626"/>
                            </a:solidFill>
                            <a:latin typeface="Cambria Math" panose="02040503050406030204" pitchFamily="18" charset="0"/>
                            <a:ea typeface="华文宋体" pitchFamily="2" charset="-122"/>
                            <a:sym typeface="方正姚体" pitchFamily="2" charset="-122"/>
                          </a:rPr>
                          <m:t>𝐸</m:t>
                        </m:r>
                      </m:e>
                      <m:sup>
                        <m:r>
                          <a:rPr lang="en-US" altLang="zh-CN" b="0" i="1" dirty="0" smtClean="0">
                            <a:solidFill>
                              <a:srgbClr val="262626"/>
                            </a:solidFill>
                            <a:latin typeface="Cambria Math" panose="02040503050406030204" pitchFamily="18" charset="0"/>
                            <a:ea typeface="华文宋体" pitchFamily="2" charset="-122"/>
                            <a:sym typeface="方正姚体" pitchFamily="2" charset="-122"/>
                          </a:rPr>
                          <m:t>2</m:t>
                        </m:r>
                      </m:sup>
                    </m:sSup>
                    <m:r>
                      <a:rPr lang="en-US" altLang="zh-CN" i="1" dirty="0" smtClean="0">
                        <a:solidFill>
                          <a:srgbClr val="262626"/>
                        </a:solidFill>
                        <a:latin typeface="Cambria Math" panose="02040503050406030204" pitchFamily="18" charset="0"/>
                        <a:ea typeface="华文宋体" pitchFamily="2" charset="-122"/>
                        <a:sym typeface="方正姚体" pitchFamily="2" charset="-122"/>
                      </a:rPr>
                      <m:t>(</m:t>
                    </m:r>
                    <m:r>
                      <a:rPr lang="en-US" altLang="zh-CN" i="1" dirty="0" smtClean="0">
                        <a:solidFill>
                          <a:srgbClr val="262626"/>
                        </a:solidFill>
                        <a:latin typeface="Cambria Math" panose="02040503050406030204" pitchFamily="18" charset="0"/>
                        <a:ea typeface="华文宋体" pitchFamily="2" charset="-122"/>
                        <a:sym typeface="方正姚体" pitchFamily="2" charset="-122"/>
                      </a:rPr>
                      <m:t>𝑋</m:t>
                    </m:r>
                    <m:r>
                      <a:rPr lang="en-US" altLang="zh-CN" i="1" dirty="0" smtClean="0">
                        <a:solidFill>
                          <a:srgbClr val="262626"/>
                        </a:solidFill>
                        <a:latin typeface="Cambria Math" panose="02040503050406030204" pitchFamily="18" charset="0"/>
                        <a:ea typeface="华文宋体" pitchFamily="2" charset="-122"/>
                        <a:sym typeface="方正姚体" pitchFamily="2" charset="-122"/>
                      </a:rPr>
                      <m:t>)</m:t>
                    </m:r>
                  </m:oMath>
                </a14:m>
                <a:r>
                  <a:rPr lang="zh-CN" altLang="en-US" dirty="0">
                    <a:solidFill>
                      <a:srgbClr val="262626"/>
                    </a:solidFill>
                    <a:latin typeface="华文宋体" pitchFamily="2" charset="-122"/>
                    <a:ea typeface="华文宋体" pitchFamily="2" charset="-122"/>
                    <a:sym typeface="方正姚体" pitchFamily="2" charset="-122"/>
                  </a:rPr>
                  <a:t>来计算方差。</a:t>
                </a:r>
                <a:endParaRPr lang="en-US" altLang="zh-CN" dirty="0">
                  <a:solidFill>
                    <a:srgbClr val="262626"/>
                  </a:solidFill>
                  <a:latin typeface="华文宋体" pitchFamily="2" charset="-122"/>
                  <a:ea typeface="华文宋体" pitchFamily="2" charset="-122"/>
                  <a:sym typeface="方正姚体" pitchFamily="2" charset="-122"/>
                </a:endParaRPr>
              </a:p>
              <a:p>
                <a:r>
                  <a:rPr lang="zh-CN" altLang="en-US" dirty="0">
                    <a:solidFill>
                      <a:srgbClr val="262626"/>
                    </a:solidFill>
                    <a:latin typeface="华文宋体" pitchFamily="2" charset="-122"/>
                    <a:ea typeface="华文宋体" pitchFamily="2" charset="-122"/>
                    <a:sym typeface="方正姚体" pitchFamily="2" charset="-122"/>
                  </a:rPr>
                  <a:t>这使得可以在循环中累加得到</a:t>
                </a:r>
                <a14:m>
                  <m:oMath xmlns:m="http://schemas.openxmlformats.org/officeDocument/2006/math">
                    <m:r>
                      <a:rPr lang="en-US" altLang="zh-CN" i="1" dirty="0">
                        <a:solidFill>
                          <a:srgbClr val="262626"/>
                        </a:solidFill>
                        <a:latin typeface="Cambria Math" panose="02040503050406030204" pitchFamily="18" charset="0"/>
                        <a:ea typeface="华文宋体" pitchFamily="2" charset="-122"/>
                        <a:sym typeface="方正姚体" pitchFamily="2" charset="-122"/>
                      </a:rPr>
                      <m:t>𝐸</m:t>
                    </m:r>
                    <m:r>
                      <a:rPr lang="en-US" altLang="zh-CN" i="1" dirty="0">
                        <a:solidFill>
                          <a:srgbClr val="262626"/>
                        </a:solidFill>
                        <a:latin typeface="Cambria Math" panose="02040503050406030204" pitchFamily="18" charset="0"/>
                        <a:ea typeface="华文宋体" pitchFamily="2" charset="-122"/>
                        <a:sym typeface="方正姚体" pitchFamily="2" charset="-122"/>
                      </a:rPr>
                      <m:t>(</m:t>
                    </m:r>
                    <m:sSup>
                      <m:sSupPr>
                        <m:ctrlPr>
                          <a:rPr lang="en-US" altLang="zh-CN" i="1" dirty="0">
                            <a:solidFill>
                              <a:srgbClr val="262626"/>
                            </a:solidFill>
                            <a:latin typeface="Cambria Math" panose="02040503050406030204" pitchFamily="18" charset="0"/>
                            <a:ea typeface="华文宋体" pitchFamily="2" charset="-122"/>
                            <a:sym typeface="方正姚体" pitchFamily="2" charset="-122"/>
                          </a:rPr>
                        </m:ctrlPr>
                      </m:sSupPr>
                      <m:e>
                        <m:r>
                          <a:rPr lang="en-US" altLang="zh-CN" i="1" dirty="0">
                            <a:solidFill>
                              <a:srgbClr val="262626"/>
                            </a:solidFill>
                            <a:latin typeface="Cambria Math" panose="02040503050406030204" pitchFamily="18" charset="0"/>
                            <a:ea typeface="华文宋体" pitchFamily="2" charset="-122"/>
                            <a:sym typeface="方正姚体" pitchFamily="2" charset="-122"/>
                          </a:rPr>
                          <m:t>𝑋</m:t>
                        </m:r>
                      </m:e>
                      <m:sup>
                        <m:r>
                          <a:rPr lang="en-US" altLang="zh-CN" i="1" dirty="0">
                            <a:solidFill>
                              <a:srgbClr val="262626"/>
                            </a:solidFill>
                            <a:latin typeface="Cambria Math" panose="02040503050406030204" pitchFamily="18" charset="0"/>
                            <a:ea typeface="华文宋体" pitchFamily="2" charset="-122"/>
                            <a:sym typeface="方正姚体" pitchFamily="2" charset="-122"/>
                          </a:rPr>
                          <m:t>2</m:t>
                        </m:r>
                      </m:sup>
                    </m:sSup>
                    <m:r>
                      <a:rPr lang="en-US" altLang="zh-CN" i="1" dirty="0">
                        <a:solidFill>
                          <a:srgbClr val="262626"/>
                        </a:solidFill>
                        <a:latin typeface="Cambria Math" panose="02040503050406030204" pitchFamily="18" charset="0"/>
                        <a:ea typeface="华文宋体" pitchFamily="2" charset="-122"/>
                        <a:sym typeface="方正姚体" pitchFamily="2" charset="-122"/>
                      </a:rPr>
                      <m:t>)</m:t>
                    </m:r>
                  </m:oMath>
                </a14:m>
                <a:r>
                  <a:rPr lang="zh-CN" altLang="en-US" dirty="0">
                    <a:solidFill>
                      <a:srgbClr val="262626"/>
                    </a:solidFill>
                    <a:latin typeface="华文宋体" pitchFamily="2" charset="-122"/>
                    <a:ea typeface="华文宋体" pitchFamily="2" charset="-122"/>
                    <a:sym typeface="方正姚体" pitchFamily="2" charset="-122"/>
                  </a:rPr>
                  <a:t>和</a:t>
                </a:r>
                <a14:m>
                  <m:oMath xmlns:m="http://schemas.openxmlformats.org/officeDocument/2006/math">
                    <m:sSup>
                      <m:sSupPr>
                        <m:ctrlPr>
                          <a:rPr lang="en-US" altLang="zh-CN" i="1" dirty="0">
                            <a:solidFill>
                              <a:srgbClr val="262626"/>
                            </a:solidFill>
                            <a:latin typeface="Cambria Math" panose="02040503050406030204" pitchFamily="18" charset="0"/>
                            <a:ea typeface="华文宋体" pitchFamily="2" charset="-122"/>
                            <a:sym typeface="方正姚体" pitchFamily="2" charset="-122"/>
                          </a:rPr>
                        </m:ctrlPr>
                      </m:sSupPr>
                      <m:e>
                        <m:r>
                          <a:rPr lang="en-US" altLang="zh-CN" i="1" dirty="0">
                            <a:solidFill>
                              <a:srgbClr val="262626"/>
                            </a:solidFill>
                            <a:latin typeface="Cambria Math" panose="02040503050406030204" pitchFamily="18" charset="0"/>
                            <a:ea typeface="华文宋体" pitchFamily="2" charset="-122"/>
                            <a:sym typeface="方正姚体" pitchFamily="2" charset="-122"/>
                          </a:rPr>
                          <m:t>𝐸</m:t>
                        </m:r>
                      </m:e>
                      <m:sup>
                        <m:r>
                          <a:rPr lang="en-US" altLang="zh-CN" i="1" dirty="0">
                            <a:solidFill>
                              <a:srgbClr val="262626"/>
                            </a:solidFill>
                            <a:latin typeface="Cambria Math" panose="02040503050406030204" pitchFamily="18" charset="0"/>
                            <a:ea typeface="华文宋体" pitchFamily="2" charset="-122"/>
                            <a:sym typeface="方正姚体" pitchFamily="2" charset="-122"/>
                          </a:rPr>
                          <m:t>2</m:t>
                        </m:r>
                      </m:sup>
                    </m:sSup>
                    <m:r>
                      <a:rPr lang="en-US" altLang="zh-CN" i="1" dirty="0">
                        <a:solidFill>
                          <a:srgbClr val="262626"/>
                        </a:solidFill>
                        <a:latin typeface="Cambria Math" panose="02040503050406030204" pitchFamily="18" charset="0"/>
                        <a:ea typeface="华文宋体" pitchFamily="2" charset="-122"/>
                        <a:sym typeface="方正姚体" pitchFamily="2" charset="-122"/>
                      </a:rPr>
                      <m:t>(</m:t>
                    </m:r>
                    <m:r>
                      <a:rPr lang="en-US" altLang="zh-CN" i="1" dirty="0">
                        <a:solidFill>
                          <a:srgbClr val="262626"/>
                        </a:solidFill>
                        <a:latin typeface="Cambria Math" panose="02040503050406030204" pitchFamily="18" charset="0"/>
                        <a:ea typeface="华文宋体" pitchFamily="2" charset="-122"/>
                        <a:sym typeface="方正姚体" pitchFamily="2" charset="-122"/>
                      </a:rPr>
                      <m:t>𝑋</m:t>
                    </m:r>
                    <m:r>
                      <a:rPr lang="en-US" altLang="zh-CN" i="1" dirty="0">
                        <a:solidFill>
                          <a:srgbClr val="262626"/>
                        </a:solidFill>
                        <a:latin typeface="Cambria Math" panose="02040503050406030204" pitchFamily="18" charset="0"/>
                        <a:ea typeface="华文宋体" pitchFamily="2" charset="-122"/>
                        <a:sym typeface="方正姚体" pitchFamily="2" charset="-122"/>
                      </a:rPr>
                      <m:t>) </m:t>
                    </m:r>
                  </m:oMath>
                </a14:m>
                <a:r>
                  <a:rPr lang="zh-CN" altLang="en-US" dirty="0">
                    <a:solidFill>
                      <a:srgbClr val="262626"/>
                    </a:solidFill>
                    <a:latin typeface="华文宋体" pitchFamily="2" charset="-122"/>
                    <a:ea typeface="华文宋体" pitchFamily="2" charset="-122"/>
                    <a:sym typeface="方正姚体" pitchFamily="2" charset="-122"/>
                  </a:rPr>
                  <a:t>。</a:t>
                </a:r>
                <a:endParaRPr lang="en-US" altLang="zh-CN" dirty="0">
                  <a:solidFill>
                    <a:srgbClr val="262626"/>
                  </a:solidFill>
                  <a:latin typeface="华文宋体" pitchFamily="2" charset="-122"/>
                  <a:ea typeface="华文宋体" pitchFamily="2" charset="-122"/>
                  <a:sym typeface="方正姚体" pitchFamily="2" charset="-122"/>
                </a:endParaRPr>
              </a:p>
            </p:txBody>
          </p:sp>
        </mc:Choice>
        <mc:Fallback xmlns="">
          <p:sp>
            <p:nvSpPr>
              <p:cNvPr id="16" name="文本框 42">
                <a:extLst>
                  <a:ext uri="{FF2B5EF4-FFF2-40B4-BE49-F238E27FC236}">
                    <a16:creationId xmlns:a16="http://schemas.microsoft.com/office/drawing/2014/main" id="{7CCCCC00-B1AB-43D7-A2E9-09007ABD8254}"/>
                  </a:ext>
                </a:extLst>
              </p:cNvPr>
              <p:cNvSpPr>
                <a:spLocks noRot="1" noChangeAspect="1" noMove="1" noResize="1" noEditPoints="1" noAdjustHandles="1" noChangeArrowheads="1" noChangeShapeType="1" noTextEdit="1"/>
              </p:cNvSpPr>
              <p:nvPr/>
            </p:nvSpPr>
            <p:spPr bwMode="auto">
              <a:xfrm>
                <a:off x="342900" y="5354571"/>
                <a:ext cx="11553049" cy="954107"/>
              </a:xfrm>
              <a:prstGeom prst="rect">
                <a:avLst/>
              </a:prstGeom>
              <a:blipFill>
                <a:blip r:embed="rId4"/>
                <a:stretch>
                  <a:fillRect l="-528" t="-3185" b="-9554"/>
                </a:stretch>
              </a:blipFill>
              <a:ln>
                <a:noFill/>
              </a:ln>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363530024"/>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232"/>
                                        </p:tgtEl>
                                        <p:attrNameLst>
                                          <p:attrName>style.visibility</p:attrName>
                                        </p:attrNameLst>
                                      </p:cBhvr>
                                      <p:to>
                                        <p:strVal val="visible"/>
                                      </p:to>
                                    </p:set>
                                    <p:animEffect transition="in" filter="wipe(down)">
                                      <p:cBhvr>
                                        <p:cTn id="17" dur="500"/>
                                        <p:tgtEl>
                                          <p:spTgt spid="92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p:bldP spid="4" grpId="0" animBg="1"/>
      <p:bldP spid="14" grpId="0"/>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409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09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椭圆 51"/>
          <p:cNvSpPr>
            <a:spLocks noChangeArrowheads="1"/>
          </p:cNvSpPr>
          <p:nvPr/>
        </p:nvSpPr>
        <p:spPr bwMode="auto">
          <a:xfrm>
            <a:off x="1057275" y="1954213"/>
            <a:ext cx="3635375" cy="3635375"/>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1" name="椭圆 52"/>
          <p:cNvSpPr>
            <a:spLocks noChangeArrowheads="1"/>
          </p:cNvSpPr>
          <p:nvPr/>
        </p:nvSpPr>
        <p:spPr bwMode="auto">
          <a:xfrm>
            <a:off x="3870325" y="5586413"/>
            <a:ext cx="923925" cy="923925"/>
          </a:xfrm>
          <a:prstGeom prst="ellipse">
            <a:avLst/>
          </a:prstGeom>
          <a:solidFill>
            <a:srgbClr val="2F26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2" name="椭圆 53"/>
          <p:cNvSpPr>
            <a:spLocks noChangeArrowheads="1"/>
          </p:cNvSpPr>
          <p:nvPr/>
        </p:nvSpPr>
        <p:spPr bwMode="auto">
          <a:xfrm>
            <a:off x="3432175" y="1146175"/>
            <a:ext cx="631825" cy="631825"/>
          </a:xfrm>
          <a:prstGeom prst="ellipse">
            <a:avLst/>
          </a:prstGeom>
          <a:solidFill>
            <a:srgbClr val="D0EAEB"/>
          </a:solidFill>
          <a:ln w="6350">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3" name="文本框 54"/>
          <p:cNvSpPr>
            <a:spLocks noChangeArrowheads="1"/>
          </p:cNvSpPr>
          <p:nvPr/>
        </p:nvSpPr>
        <p:spPr bwMode="auto">
          <a:xfrm>
            <a:off x="7499352" y="3484275"/>
            <a:ext cx="20120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3200" b="1" dirty="0">
                <a:solidFill>
                  <a:srgbClr val="262626"/>
                </a:solidFill>
                <a:latin typeface="华文宋体" pitchFamily="2" charset="-122"/>
                <a:ea typeface="华文宋体" pitchFamily="2" charset="-122"/>
                <a:sym typeface="华文宋体" pitchFamily="2" charset="-122"/>
              </a:rPr>
              <a:t>设计思路</a:t>
            </a:r>
            <a:endParaRPr lang="en-US" altLang="zh-CN" sz="2400" b="1" dirty="0">
              <a:solidFill>
                <a:srgbClr val="262626"/>
              </a:solidFill>
              <a:latin typeface="华文宋体" pitchFamily="2" charset="-122"/>
              <a:ea typeface="华文宋体" pitchFamily="2" charset="-122"/>
              <a:sym typeface="华文宋体" pitchFamily="2" charset="-122"/>
            </a:endParaRPr>
          </a:p>
        </p:txBody>
      </p:sp>
      <p:sp>
        <p:nvSpPr>
          <p:cNvPr id="4105" name="直接连接符 56"/>
          <p:cNvSpPr>
            <a:spLocks noChangeShapeType="1"/>
          </p:cNvSpPr>
          <p:nvPr/>
        </p:nvSpPr>
        <p:spPr bwMode="auto">
          <a:xfrm rot="5400000">
            <a:off x="9084002" y="1768803"/>
            <a:ext cx="28280" cy="4899384"/>
          </a:xfrm>
          <a:prstGeom prst="line">
            <a:avLst/>
          </a:prstGeom>
          <a:noFill/>
          <a:ln w="1270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106" name="椭圆 58"/>
          <p:cNvSpPr>
            <a:spLocks noChangeArrowheads="1"/>
          </p:cNvSpPr>
          <p:nvPr/>
        </p:nvSpPr>
        <p:spPr bwMode="auto">
          <a:xfrm>
            <a:off x="5873750" y="1954213"/>
            <a:ext cx="1012825" cy="1012825"/>
          </a:xfrm>
          <a:prstGeom prst="ellipse">
            <a:avLst/>
          </a:prstGeom>
          <a:solidFill>
            <a:srgbClr val="D0EAEB"/>
          </a:solidFill>
          <a:ln w="6350">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4107" name="组合 59"/>
          <p:cNvGrpSpPr/>
          <p:nvPr/>
        </p:nvGrpSpPr>
        <p:grpSpPr bwMode="auto">
          <a:xfrm>
            <a:off x="6149975" y="2284413"/>
            <a:ext cx="498475" cy="477837"/>
            <a:chOff x="0" y="0"/>
            <a:chExt cx="2438400" cy="2332038"/>
          </a:xfrm>
        </p:grpSpPr>
        <p:sp>
          <p:nvSpPr>
            <p:cNvPr id="4111"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12" name="任意多边形 61"/>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4108" name="椭圆 14"/>
          <p:cNvSpPr>
            <a:spLocks noChangeArrowheads="1"/>
          </p:cNvSpPr>
          <p:nvPr/>
        </p:nvSpPr>
        <p:spPr bwMode="auto">
          <a:xfrm>
            <a:off x="1057275" y="1954213"/>
            <a:ext cx="3635375" cy="363537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9" name="椭圆 15"/>
          <p:cNvSpPr>
            <a:spLocks noChangeArrowheads="1"/>
          </p:cNvSpPr>
          <p:nvPr/>
        </p:nvSpPr>
        <p:spPr bwMode="auto">
          <a:xfrm>
            <a:off x="1233488" y="2127250"/>
            <a:ext cx="3282950" cy="3282950"/>
          </a:xfrm>
          <a:prstGeom prst="ellipse">
            <a:avLst/>
          </a:prstGeom>
          <a:noFill/>
          <a:ln w="63500">
            <a:solidFill>
              <a:srgbClr val="D0EAEB"/>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10" name="文本框 57"/>
          <p:cNvSpPr>
            <a:spLocks noChangeArrowheads="1"/>
          </p:cNvSpPr>
          <p:nvPr/>
        </p:nvSpPr>
        <p:spPr bwMode="auto">
          <a:xfrm>
            <a:off x="1971675" y="2668588"/>
            <a:ext cx="184785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3800" b="1" dirty="0">
                <a:solidFill>
                  <a:srgbClr val="FDFDFD"/>
                </a:solidFill>
                <a:latin typeface="华文宋体" pitchFamily="2" charset="-122"/>
                <a:ea typeface="华文宋体" pitchFamily="2" charset="-122"/>
                <a:sym typeface="华文宋体" pitchFamily="2" charset="-122"/>
              </a:rPr>
              <a:t>01</a:t>
            </a:r>
            <a:endParaRPr lang="zh-CN" altLang="en-US" sz="13800" b="1" dirty="0">
              <a:solidFill>
                <a:srgbClr val="FDFDFD"/>
              </a:solidFill>
              <a:latin typeface="华文宋体" pitchFamily="2" charset="-122"/>
              <a:ea typeface="华文宋体" pitchFamily="2" charset="-122"/>
              <a:sym typeface="华文宋体" pitchFamily="2" charset="-122"/>
            </a:endParaRPr>
          </a:p>
        </p:txBody>
      </p:sp>
      <p:sp>
        <p:nvSpPr>
          <p:cNvPr id="2" name="文本框 1">
            <a:extLst>
              <a:ext uri="{FF2B5EF4-FFF2-40B4-BE49-F238E27FC236}">
                <a16:creationId xmlns:a16="http://schemas.microsoft.com/office/drawing/2014/main" id="{1F7E12A1-6912-438D-852E-C81DBC4FE682}"/>
              </a:ext>
            </a:extLst>
          </p:cNvPr>
          <p:cNvSpPr txBox="1"/>
          <p:nvPr/>
        </p:nvSpPr>
        <p:spPr>
          <a:xfrm>
            <a:off x="6515161" y="4367940"/>
            <a:ext cx="5165962" cy="593888"/>
          </a:xfrm>
          <a:prstGeom prst="rect">
            <a:avLst/>
          </a:prstGeom>
          <a:noFill/>
        </p:spPr>
        <p:txBody>
          <a:bodyPr wrap="square" rtlCol="0">
            <a:spAutoFit/>
          </a:bodyPr>
          <a:lstStyle/>
          <a:p>
            <a:r>
              <a:rPr lang="zh-CN" altLang="en-US" sz="1600" dirty="0"/>
              <a:t>这部分简述了组内大家讨论的结果，不仅包括最后使用的思路，也包括最终被弃用的思路。</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3400" advTm="4305">
        <p14:reveal/>
      </p:transition>
    </mc:Choice>
    <mc:Fallback xmlns="">
      <p:transition spd="slow" advTm="430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circle(in)">
                                      <p:cBhvr>
                                        <p:cTn id="7" dur="2000"/>
                                        <p:tgtEl>
                                          <p:spTgt spid="410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101"/>
                                        </p:tgtEl>
                                        <p:attrNameLst>
                                          <p:attrName>style.visibility</p:attrName>
                                        </p:attrNameLst>
                                      </p:cBhvr>
                                      <p:to>
                                        <p:strVal val="visible"/>
                                      </p:to>
                                    </p:set>
                                    <p:animEffect transition="in" filter="circle(in)">
                                      <p:cBhvr>
                                        <p:cTn id="10" dur="2000"/>
                                        <p:tgtEl>
                                          <p:spTgt spid="4101"/>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102"/>
                                        </p:tgtEl>
                                        <p:attrNameLst>
                                          <p:attrName>style.visibility</p:attrName>
                                        </p:attrNameLst>
                                      </p:cBhvr>
                                      <p:to>
                                        <p:strVal val="visible"/>
                                      </p:to>
                                    </p:set>
                                    <p:animEffect transition="in" filter="circle(in)">
                                      <p:cBhvr>
                                        <p:cTn id="13" dur="2000"/>
                                        <p:tgtEl>
                                          <p:spTgt spid="4102"/>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4108"/>
                                        </p:tgtEl>
                                        <p:attrNameLst>
                                          <p:attrName>style.visibility</p:attrName>
                                        </p:attrNameLst>
                                      </p:cBhvr>
                                      <p:to>
                                        <p:strVal val="visible"/>
                                      </p:to>
                                    </p:set>
                                    <p:animEffect transition="in" filter="circle(in)">
                                      <p:cBhvr>
                                        <p:cTn id="16" dur="2000"/>
                                        <p:tgtEl>
                                          <p:spTgt spid="4108"/>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4109"/>
                                        </p:tgtEl>
                                        <p:attrNameLst>
                                          <p:attrName>style.visibility</p:attrName>
                                        </p:attrNameLst>
                                      </p:cBhvr>
                                      <p:to>
                                        <p:strVal val="visible"/>
                                      </p:to>
                                    </p:set>
                                    <p:animEffect transition="in" filter="circle(in)">
                                      <p:cBhvr>
                                        <p:cTn id="19" dur="2000"/>
                                        <p:tgtEl>
                                          <p:spTgt spid="410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4110"/>
                                        </p:tgtEl>
                                        <p:attrNameLst>
                                          <p:attrName>style.visibility</p:attrName>
                                        </p:attrNameLst>
                                      </p:cBhvr>
                                      <p:to>
                                        <p:strVal val="visible"/>
                                      </p:to>
                                    </p:set>
                                    <p:animEffect transition="in" filter="circle(in)">
                                      <p:cBhvr>
                                        <p:cTn id="22" dur="2000"/>
                                        <p:tgtEl>
                                          <p:spTgt spid="41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103"/>
                                        </p:tgtEl>
                                        <p:attrNameLst>
                                          <p:attrName>style.visibility</p:attrName>
                                        </p:attrNameLst>
                                      </p:cBhvr>
                                      <p:to>
                                        <p:strVal val="visible"/>
                                      </p:to>
                                    </p:set>
                                    <p:animEffect transition="in" filter="randombar(horizontal)">
                                      <p:cBhvr>
                                        <p:cTn id="27" dur="500"/>
                                        <p:tgtEl>
                                          <p:spTgt spid="4103"/>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105"/>
                                        </p:tgtEl>
                                        <p:attrNameLst>
                                          <p:attrName>style.visibility</p:attrName>
                                        </p:attrNameLst>
                                      </p:cBhvr>
                                      <p:to>
                                        <p:strVal val="visible"/>
                                      </p:to>
                                    </p:set>
                                    <p:animEffect transition="in" filter="randombar(horizontal)">
                                      <p:cBhvr>
                                        <p:cTn id="30" dur="500"/>
                                        <p:tgtEl>
                                          <p:spTgt spid="4105"/>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106"/>
                                        </p:tgtEl>
                                        <p:attrNameLst>
                                          <p:attrName>style.visibility</p:attrName>
                                        </p:attrNameLst>
                                      </p:cBhvr>
                                      <p:to>
                                        <p:strVal val="visible"/>
                                      </p:to>
                                    </p:set>
                                    <p:animEffect transition="in" filter="randombar(horizontal)">
                                      <p:cBhvr>
                                        <p:cTn id="33" dur="500"/>
                                        <p:tgtEl>
                                          <p:spTgt spid="4106"/>
                                        </p:tgtEl>
                                      </p:cBhvr>
                                    </p:animEffect>
                                  </p:childTnLst>
                                </p:cTn>
                              </p:par>
                              <p:par>
                                <p:cTn id="34" presetID="14" presetClass="entr" presetSubtype="10" fill="hold" nodeType="withEffect">
                                  <p:stCondLst>
                                    <p:cond delay="0"/>
                                  </p:stCondLst>
                                  <p:childTnLst>
                                    <p:set>
                                      <p:cBhvr>
                                        <p:cTn id="35" dur="1" fill="hold">
                                          <p:stCondLst>
                                            <p:cond delay="0"/>
                                          </p:stCondLst>
                                        </p:cTn>
                                        <p:tgtEl>
                                          <p:spTgt spid="4107"/>
                                        </p:tgtEl>
                                        <p:attrNameLst>
                                          <p:attrName>style.visibility</p:attrName>
                                        </p:attrNameLst>
                                      </p:cBhvr>
                                      <p:to>
                                        <p:strVal val="visible"/>
                                      </p:to>
                                    </p:set>
                                    <p:animEffect transition="in" filter="randombar(horizontal)">
                                      <p:cBhvr>
                                        <p:cTn id="36" dur="500"/>
                                        <p:tgtEl>
                                          <p:spTgt spid="410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down)">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P spid="4101" grpId="0" animBg="1"/>
      <p:bldP spid="4102" grpId="0" animBg="1"/>
      <p:bldP spid="4103" grpId="0"/>
      <p:bldP spid="4105" grpId="0" animBg="1"/>
      <p:bldP spid="4106" grpId="0" animBg="1"/>
      <p:bldP spid="4108" grpId="0" animBg="1"/>
      <p:bldP spid="4109" grpId="0" animBg="1"/>
      <p:bldP spid="4110"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21506"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07"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08" name="椭圆 51"/>
          <p:cNvSpPr>
            <a:spLocks noChangeArrowheads="1"/>
          </p:cNvSpPr>
          <p:nvPr/>
        </p:nvSpPr>
        <p:spPr bwMode="auto">
          <a:xfrm>
            <a:off x="1057275" y="1954213"/>
            <a:ext cx="3635375" cy="3635375"/>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09" name="椭圆 52"/>
          <p:cNvSpPr>
            <a:spLocks noChangeArrowheads="1"/>
          </p:cNvSpPr>
          <p:nvPr/>
        </p:nvSpPr>
        <p:spPr bwMode="auto">
          <a:xfrm>
            <a:off x="3870325" y="5586413"/>
            <a:ext cx="923925" cy="923925"/>
          </a:xfrm>
          <a:prstGeom prst="ellipse">
            <a:avLst/>
          </a:prstGeom>
          <a:solidFill>
            <a:srgbClr val="2F26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10" name="椭圆 53"/>
          <p:cNvSpPr>
            <a:spLocks noChangeArrowheads="1"/>
          </p:cNvSpPr>
          <p:nvPr/>
        </p:nvSpPr>
        <p:spPr bwMode="auto">
          <a:xfrm>
            <a:off x="3432175" y="1146175"/>
            <a:ext cx="631825" cy="631825"/>
          </a:xfrm>
          <a:prstGeom prst="ellipse">
            <a:avLst/>
          </a:prstGeom>
          <a:solidFill>
            <a:srgbClr val="D0EAEB"/>
          </a:solidFill>
          <a:ln w="6350">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11" name="文本框 54"/>
          <p:cNvSpPr>
            <a:spLocks noChangeArrowheads="1"/>
          </p:cNvSpPr>
          <p:nvPr/>
        </p:nvSpPr>
        <p:spPr bwMode="auto">
          <a:xfrm>
            <a:off x="6648450" y="3598575"/>
            <a:ext cx="51090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dirty="0">
                <a:solidFill>
                  <a:srgbClr val="262626"/>
                </a:solidFill>
                <a:latin typeface="华文宋体" pitchFamily="2" charset="-122"/>
                <a:ea typeface="华文宋体" pitchFamily="2" charset="-122"/>
                <a:sym typeface="Calibri" panose="020F0502020204030204" pitchFamily="34" charset="0"/>
              </a:rPr>
              <a:t>结果评估、分工、参考资料</a:t>
            </a:r>
          </a:p>
        </p:txBody>
      </p:sp>
      <p:sp>
        <p:nvSpPr>
          <p:cNvPr id="21513" name="直接连接符 56"/>
          <p:cNvSpPr>
            <a:spLocks noChangeShapeType="1"/>
          </p:cNvSpPr>
          <p:nvPr/>
        </p:nvSpPr>
        <p:spPr bwMode="auto">
          <a:xfrm rot="5400000" flipH="1">
            <a:off x="9202992" y="1753504"/>
            <a:ext cx="3" cy="5109092"/>
          </a:xfrm>
          <a:prstGeom prst="line">
            <a:avLst/>
          </a:prstGeom>
          <a:noFill/>
          <a:ln w="1270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1514" name="椭圆 58"/>
          <p:cNvSpPr>
            <a:spLocks noChangeArrowheads="1"/>
          </p:cNvSpPr>
          <p:nvPr/>
        </p:nvSpPr>
        <p:spPr bwMode="auto">
          <a:xfrm>
            <a:off x="5873750" y="1954213"/>
            <a:ext cx="1012825" cy="1012825"/>
          </a:xfrm>
          <a:prstGeom prst="ellipse">
            <a:avLst/>
          </a:prstGeom>
          <a:solidFill>
            <a:srgbClr val="D0EAEB"/>
          </a:solidFill>
          <a:ln w="6350">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21515" name="组合 59"/>
          <p:cNvGrpSpPr/>
          <p:nvPr/>
        </p:nvGrpSpPr>
        <p:grpSpPr bwMode="auto">
          <a:xfrm>
            <a:off x="6149975" y="2284413"/>
            <a:ext cx="498475" cy="477837"/>
            <a:chOff x="0" y="0"/>
            <a:chExt cx="2438400" cy="2332038"/>
          </a:xfrm>
        </p:grpSpPr>
        <p:sp>
          <p:nvSpPr>
            <p:cNvPr id="21519"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20" name="任意多边形 61"/>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21516" name="椭圆 14"/>
          <p:cNvSpPr>
            <a:spLocks noChangeArrowheads="1"/>
          </p:cNvSpPr>
          <p:nvPr/>
        </p:nvSpPr>
        <p:spPr bwMode="auto">
          <a:xfrm>
            <a:off x="1057275" y="1954213"/>
            <a:ext cx="3635375" cy="363537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17" name="椭圆 15"/>
          <p:cNvSpPr>
            <a:spLocks noChangeArrowheads="1"/>
          </p:cNvSpPr>
          <p:nvPr/>
        </p:nvSpPr>
        <p:spPr bwMode="auto">
          <a:xfrm>
            <a:off x="1233488" y="2127250"/>
            <a:ext cx="3282950" cy="3282950"/>
          </a:xfrm>
          <a:prstGeom prst="ellipse">
            <a:avLst/>
          </a:prstGeom>
          <a:noFill/>
          <a:ln w="63500">
            <a:solidFill>
              <a:srgbClr val="D0EAEB"/>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18" name="文本框 57"/>
          <p:cNvSpPr>
            <a:spLocks noChangeArrowheads="1"/>
          </p:cNvSpPr>
          <p:nvPr/>
        </p:nvSpPr>
        <p:spPr bwMode="auto">
          <a:xfrm>
            <a:off x="1971675" y="2668588"/>
            <a:ext cx="1848583"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3800" b="1" dirty="0">
                <a:solidFill>
                  <a:srgbClr val="FDFDFD"/>
                </a:solidFill>
                <a:latin typeface="华文宋体" pitchFamily="2" charset="-122"/>
                <a:ea typeface="华文宋体" pitchFamily="2" charset="-122"/>
                <a:sym typeface="华文宋体" pitchFamily="2" charset="-122"/>
              </a:rPr>
              <a:t>06</a:t>
            </a:r>
            <a:endParaRPr lang="zh-CN" altLang="en-US" sz="13800" b="1" dirty="0">
              <a:solidFill>
                <a:srgbClr val="FDFDFD"/>
              </a:solidFill>
              <a:latin typeface="华文宋体" pitchFamily="2" charset="-122"/>
              <a:ea typeface="华文宋体" pitchFamily="2" charset="-122"/>
              <a:sym typeface="华文宋体" pitchFamily="2" charset="-122"/>
            </a:endParaRPr>
          </a:p>
        </p:txBody>
      </p:sp>
    </p:spTree>
    <p:custDataLst>
      <p:tags r:id="rId1"/>
    </p:custDataLst>
    <p:extLst>
      <p:ext uri="{BB962C8B-B14F-4D97-AF65-F5344CB8AC3E}">
        <p14:creationId xmlns:p14="http://schemas.microsoft.com/office/powerpoint/2010/main" val="2766364931"/>
      </p:ext>
    </p:extLst>
  </p:cSld>
  <p:clrMapOvr>
    <a:masterClrMapping/>
  </p:clrMapOvr>
  <mc:AlternateContent xmlns:mc="http://schemas.openxmlformats.org/markup-compatibility/2006" xmlns:p14="http://schemas.microsoft.com/office/powerpoint/2010/main">
    <mc:Choice Requires="p14">
      <p:transition spd="slow" p14:dur="3400" advTm="2573">
        <p14:reveal/>
      </p:transition>
    </mc:Choice>
    <mc:Fallback xmlns="">
      <p:transition spd="slow" advTm="25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fade">
                                      <p:cBhvr>
                                        <p:cTn id="7" dur="1000"/>
                                        <p:tgtEl>
                                          <p:spTgt spid="21508"/>
                                        </p:tgtEl>
                                      </p:cBhvr>
                                    </p:animEffect>
                                    <p:anim calcmode="lin" valueType="num">
                                      <p:cBhvr>
                                        <p:cTn id="8" dur="1000" fill="hold"/>
                                        <p:tgtEl>
                                          <p:spTgt spid="21508"/>
                                        </p:tgtEl>
                                        <p:attrNameLst>
                                          <p:attrName>ppt_x</p:attrName>
                                        </p:attrNameLst>
                                      </p:cBhvr>
                                      <p:tavLst>
                                        <p:tav tm="0">
                                          <p:val>
                                            <p:strVal val="#ppt_x"/>
                                          </p:val>
                                        </p:tav>
                                        <p:tav tm="100000">
                                          <p:val>
                                            <p:strVal val="#ppt_x"/>
                                          </p:val>
                                        </p:tav>
                                      </p:tavLst>
                                    </p:anim>
                                    <p:anim calcmode="lin" valueType="num">
                                      <p:cBhvr>
                                        <p:cTn id="9" dur="1000" fill="hold"/>
                                        <p:tgtEl>
                                          <p:spTgt spid="2150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fade">
                                      <p:cBhvr>
                                        <p:cTn id="12" dur="1000"/>
                                        <p:tgtEl>
                                          <p:spTgt spid="21509"/>
                                        </p:tgtEl>
                                      </p:cBhvr>
                                    </p:animEffect>
                                    <p:anim calcmode="lin" valueType="num">
                                      <p:cBhvr>
                                        <p:cTn id="13" dur="1000" fill="hold"/>
                                        <p:tgtEl>
                                          <p:spTgt spid="21509"/>
                                        </p:tgtEl>
                                        <p:attrNameLst>
                                          <p:attrName>ppt_x</p:attrName>
                                        </p:attrNameLst>
                                      </p:cBhvr>
                                      <p:tavLst>
                                        <p:tav tm="0">
                                          <p:val>
                                            <p:strVal val="#ppt_x"/>
                                          </p:val>
                                        </p:tav>
                                        <p:tav tm="100000">
                                          <p:val>
                                            <p:strVal val="#ppt_x"/>
                                          </p:val>
                                        </p:tav>
                                      </p:tavLst>
                                    </p:anim>
                                    <p:anim calcmode="lin" valueType="num">
                                      <p:cBhvr>
                                        <p:cTn id="14" dur="1000" fill="hold"/>
                                        <p:tgtEl>
                                          <p:spTgt spid="2150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510"/>
                                        </p:tgtEl>
                                        <p:attrNameLst>
                                          <p:attrName>style.visibility</p:attrName>
                                        </p:attrNameLst>
                                      </p:cBhvr>
                                      <p:to>
                                        <p:strVal val="visible"/>
                                      </p:to>
                                    </p:set>
                                    <p:animEffect transition="in" filter="fade">
                                      <p:cBhvr>
                                        <p:cTn id="17" dur="1000"/>
                                        <p:tgtEl>
                                          <p:spTgt spid="21510"/>
                                        </p:tgtEl>
                                      </p:cBhvr>
                                    </p:animEffect>
                                    <p:anim calcmode="lin" valueType="num">
                                      <p:cBhvr>
                                        <p:cTn id="18" dur="1000" fill="hold"/>
                                        <p:tgtEl>
                                          <p:spTgt spid="21510"/>
                                        </p:tgtEl>
                                        <p:attrNameLst>
                                          <p:attrName>ppt_x</p:attrName>
                                        </p:attrNameLst>
                                      </p:cBhvr>
                                      <p:tavLst>
                                        <p:tav tm="0">
                                          <p:val>
                                            <p:strVal val="#ppt_x"/>
                                          </p:val>
                                        </p:tav>
                                        <p:tav tm="100000">
                                          <p:val>
                                            <p:strVal val="#ppt_x"/>
                                          </p:val>
                                        </p:tav>
                                      </p:tavLst>
                                    </p:anim>
                                    <p:anim calcmode="lin" valueType="num">
                                      <p:cBhvr>
                                        <p:cTn id="19" dur="1000" fill="hold"/>
                                        <p:tgtEl>
                                          <p:spTgt spid="215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516"/>
                                        </p:tgtEl>
                                        <p:attrNameLst>
                                          <p:attrName>style.visibility</p:attrName>
                                        </p:attrNameLst>
                                      </p:cBhvr>
                                      <p:to>
                                        <p:strVal val="visible"/>
                                      </p:to>
                                    </p:set>
                                    <p:animEffect transition="in" filter="fade">
                                      <p:cBhvr>
                                        <p:cTn id="22" dur="1000"/>
                                        <p:tgtEl>
                                          <p:spTgt spid="21516"/>
                                        </p:tgtEl>
                                      </p:cBhvr>
                                    </p:animEffect>
                                    <p:anim calcmode="lin" valueType="num">
                                      <p:cBhvr>
                                        <p:cTn id="23" dur="1000" fill="hold"/>
                                        <p:tgtEl>
                                          <p:spTgt spid="21516"/>
                                        </p:tgtEl>
                                        <p:attrNameLst>
                                          <p:attrName>ppt_x</p:attrName>
                                        </p:attrNameLst>
                                      </p:cBhvr>
                                      <p:tavLst>
                                        <p:tav tm="0">
                                          <p:val>
                                            <p:strVal val="#ppt_x"/>
                                          </p:val>
                                        </p:tav>
                                        <p:tav tm="100000">
                                          <p:val>
                                            <p:strVal val="#ppt_x"/>
                                          </p:val>
                                        </p:tav>
                                      </p:tavLst>
                                    </p:anim>
                                    <p:anim calcmode="lin" valueType="num">
                                      <p:cBhvr>
                                        <p:cTn id="24" dur="1000" fill="hold"/>
                                        <p:tgtEl>
                                          <p:spTgt spid="215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517"/>
                                        </p:tgtEl>
                                        <p:attrNameLst>
                                          <p:attrName>style.visibility</p:attrName>
                                        </p:attrNameLst>
                                      </p:cBhvr>
                                      <p:to>
                                        <p:strVal val="visible"/>
                                      </p:to>
                                    </p:set>
                                    <p:animEffect transition="in" filter="fade">
                                      <p:cBhvr>
                                        <p:cTn id="27" dur="1000"/>
                                        <p:tgtEl>
                                          <p:spTgt spid="21517"/>
                                        </p:tgtEl>
                                      </p:cBhvr>
                                    </p:animEffect>
                                    <p:anim calcmode="lin" valueType="num">
                                      <p:cBhvr>
                                        <p:cTn id="28" dur="1000" fill="hold"/>
                                        <p:tgtEl>
                                          <p:spTgt spid="21517"/>
                                        </p:tgtEl>
                                        <p:attrNameLst>
                                          <p:attrName>ppt_x</p:attrName>
                                        </p:attrNameLst>
                                      </p:cBhvr>
                                      <p:tavLst>
                                        <p:tav tm="0">
                                          <p:val>
                                            <p:strVal val="#ppt_x"/>
                                          </p:val>
                                        </p:tav>
                                        <p:tav tm="100000">
                                          <p:val>
                                            <p:strVal val="#ppt_x"/>
                                          </p:val>
                                        </p:tav>
                                      </p:tavLst>
                                    </p:anim>
                                    <p:anim calcmode="lin" valueType="num">
                                      <p:cBhvr>
                                        <p:cTn id="29" dur="1000" fill="hold"/>
                                        <p:tgtEl>
                                          <p:spTgt spid="215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518"/>
                                        </p:tgtEl>
                                        <p:attrNameLst>
                                          <p:attrName>style.visibility</p:attrName>
                                        </p:attrNameLst>
                                      </p:cBhvr>
                                      <p:to>
                                        <p:strVal val="visible"/>
                                      </p:to>
                                    </p:set>
                                    <p:animEffect transition="in" filter="fade">
                                      <p:cBhvr>
                                        <p:cTn id="32" dur="1000"/>
                                        <p:tgtEl>
                                          <p:spTgt spid="21518"/>
                                        </p:tgtEl>
                                      </p:cBhvr>
                                    </p:animEffect>
                                    <p:anim calcmode="lin" valueType="num">
                                      <p:cBhvr>
                                        <p:cTn id="33" dur="1000" fill="hold"/>
                                        <p:tgtEl>
                                          <p:spTgt spid="21518"/>
                                        </p:tgtEl>
                                        <p:attrNameLst>
                                          <p:attrName>ppt_x</p:attrName>
                                        </p:attrNameLst>
                                      </p:cBhvr>
                                      <p:tavLst>
                                        <p:tav tm="0">
                                          <p:val>
                                            <p:strVal val="#ppt_x"/>
                                          </p:val>
                                        </p:tav>
                                        <p:tav tm="100000">
                                          <p:val>
                                            <p:strVal val="#ppt_x"/>
                                          </p:val>
                                        </p:tav>
                                      </p:tavLst>
                                    </p:anim>
                                    <p:anim calcmode="lin" valueType="num">
                                      <p:cBhvr>
                                        <p:cTn id="34" dur="1000" fill="hold"/>
                                        <p:tgtEl>
                                          <p:spTgt spid="2151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1511"/>
                                        </p:tgtEl>
                                        <p:attrNameLst>
                                          <p:attrName>style.visibility</p:attrName>
                                        </p:attrNameLst>
                                      </p:cBhvr>
                                      <p:to>
                                        <p:strVal val="visible"/>
                                      </p:to>
                                    </p:set>
                                    <p:animEffect transition="in" filter="randombar(horizontal)">
                                      <p:cBhvr>
                                        <p:cTn id="39" dur="500"/>
                                        <p:tgtEl>
                                          <p:spTgt spid="215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1513"/>
                                        </p:tgtEl>
                                        <p:attrNameLst>
                                          <p:attrName>style.visibility</p:attrName>
                                        </p:attrNameLst>
                                      </p:cBhvr>
                                      <p:to>
                                        <p:strVal val="visible"/>
                                      </p:to>
                                    </p:set>
                                    <p:animEffect transition="in" filter="randombar(horizontal)">
                                      <p:cBhvr>
                                        <p:cTn id="42" dur="500"/>
                                        <p:tgtEl>
                                          <p:spTgt spid="21513"/>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1514"/>
                                        </p:tgtEl>
                                        <p:attrNameLst>
                                          <p:attrName>style.visibility</p:attrName>
                                        </p:attrNameLst>
                                      </p:cBhvr>
                                      <p:to>
                                        <p:strVal val="visible"/>
                                      </p:to>
                                    </p:set>
                                    <p:animEffect transition="in" filter="randombar(horizontal)">
                                      <p:cBhvr>
                                        <p:cTn id="45" dur="500"/>
                                        <p:tgtEl>
                                          <p:spTgt spid="21514"/>
                                        </p:tgtEl>
                                      </p:cBhvr>
                                    </p:animEffect>
                                  </p:childTnLst>
                                </p:cTn>
                              </p:par>
                              <p:par>
                                <p:cTn id="46" presetID="14" presetClass="entr" presetSubtype="10" fill="hold" nodeType="withEffect">
                                  <p:stCondLst>
                                    <p:cond delay="0"/>
                                  </p:stCondLst>
                                  <p:childTnLst>
                                    <p:set>
                                      <p:cBhvr>
                                        <p:cTn id="47" dur="1" fill="hold">
                                          <p:stCondLst>
                                            <p:cond delay="0"/>
                                          </p:stCondLst>
                                        </p:cTn>
                                        <p:tgtEl>
                                          <p:spTgt spid="21515"/>
                                        </p:tgtEl>
                                        <p:attrNameLst>
                                          <p:attrName>style.visibility</p:attrName>
                                        </p:attrNameLst>
                                      </p:cBhvr>
                                      <p:to>
                                        <p:strVal val="visible"/>
                                      </p:to>
                                    </p:set>
                                    <p:animEffect transition="in" filter="randombar(horizontal)">
                                      <p:cBhvr>
                                        <p:cTn id="48" dur="500"/>
                                        <p:tgtEl>
                                          <p:spTgt spid="21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21509" grpId="0" animBg="1"/>
      <p:bldP spid="21510" grpId="0" animBg="1"/>
      <p:bldP spid="21511" grpId="0"/>
      <p:bldP spid="21513" grpId="0" animBg="1"/>
      <p:bldP spid="21514" grpId="0" animBg="1"/>
      <p:bldP spid="21516" grpId="0" animBg="1"/>
      <p:bldP spid="21517" grpId="0" animBg="1"/>
      <p:bldP spid="21518" grpId="0"/>
    </p:bld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p:cNvSpPr>
            <a:spLocks noChangeArrowheads="1"/>
          </p:cNvSpPr>
          <p:nvPr/>
        </p:nvSpPr>
        <p:spPr bwMode="auto">
          <a:xfrm>
            <a:off x="5013333" y="217364"/>
            <a:ext cx="20120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结果评估</a:t>
            </a:r>
            <a:endParaRPr lang="en-US" altLang="zh-CN" sz="2000" b="1" dirty="0">
              <a:solidFill>
                <a:srgbClr val="262626"/>
              </a:solidFill>
              <a:latin typeface="华文宋体" pitchFamily="2" charset="-122"/>
              <a:ea typeface="华文宋体" pitchFamily="2" charset="-122"/>
              <a:sym typeface="华文宋体" pitchFamily="2" charset="-122"/>
            </a:endParaRPr>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4" name="文本框 13">
            <a:extLst>
              <a:ext uri="{FF2B5EF4-FFF2-40B4-BE49-F238E27FC236}">
                <a16:creationId xmlns:a16="http://schemas.microsoft.com/office/drawing/2014/main" id="{2C81C13C-DDB9-4786-B77C-6FBF9DC6A533}"/>
              </a:ext>
            </a:extLst>
          </p:cNvPr>
          <p:cNvSpPr txBox="1"/>
          <p:nvPr/>
        </p:nvSpPr>
        <p:spPr>
          <a:xfrm>
            <a:off x="319475" y="1502986"/>
            <a:ext cx="9211024" cy="338554"/>
          </a:xfrm>
          <a:prstGeom prst="rect">
            <a:avLst/>
          </a:prstGeom>
          <a:noFill/>
        </p:spPr>
        <p:txBody>
          <a:bodyPr wrap="square" rtlCol="0">
            <a:spAutoFit/>
          </a:bodyPr>
          <a:lstStyle/>
          <a:p>
            <a:r>
              <a:rPr lang="zh-CN" altLang="en-US" sz="1600" dirty="0"/>
              <a:t>这一部分使用不同的性能指标评价了此次实验中所用到的两个模型。</a:t>
            </a:r>
          </a:p>
        </p:txBody>
      </p:sp>
      <p:pic>
        <p:nvPicPr>
          <p:cNvPr id="3" name="图片 2">
            <a:extLst>
              <a:ext uri="{FF2B5EF4-FFF2-40B4-BE49-F238E27FC236}">
                <a16:creationId xmlns:a16="http://schemas.microsoft.com/office/drawing/2014/main" id="{9E705C2F-1C30-4DFE-82E7-3A35E9219FB8}"/>
              </a:ext>
            </a:extLst>
          </p:cNvPr>
          <p:cNvPicPr>
            <a:picLocks noChangeAspect="1"/>
          </p:cNvPicPr>
          <p:nvPr/>
        </p:nvPicPr>
        <p:blipFill>
          <a:blip r:embed="rId4"/>
          <a:stretch>
            <a:fillRect/>
          </a:stretch>
        </p:blipFill>
        <p:spPr>
          <a:xfrm>
            <a:off x="6761028" y="2433338"/>
            <a:ext cx="3642676" cy="4198984"/>
          </a:xfrm>
          <a:prstGeom prst="rect">
            <a:avLst/>
          </a:prstGeom>
        </p:spPr>
      </p:pic>
      <p:sp>
        <p:nvSpPr>
          <p:cNvPr id="5" name="文本框 4">
            <a:extLst>
              <a:ext uri="{FF2B5EF4-FFF2-40B4-BE49-F238E27FC236}">
                <a16:creationId xmlns:a16="http://schemas.microsoft.com/office/drawing/2014/main" id="{844F44F9-180C-409B-9552-649C6BE95D17}"/>
              </a:ext>
            </a:extLst>
          </p:cNvPr>
          <p:cNvSpPr txBox="1"/>
          <p:nvPr/>
        </p:nvSpPr>
        <p:spPr>
          <a:xfrm>
            <a:off x="6761028" y="1856547"/>
            <a:ext cx="3642675" cy="400110"/>
          </a:xfrm>
          <a:prstGeom prst="rect">
            <a:avLst/>
          </a:prstGeom>
          <a:solidFill>
            <a:srgbClr val="2F2637"/>
          </a:solidFill>
        </p:spPr>
        <p:txBody>
          <a:bodyPr wrap="square" rtlCol="0">
            <a:spAutoFit/>
          </a:bodyPr>
          <a:lstStyle/>
          <a:p>
            <a:pPr lvl="0"/>
            <a:r>
              <a:rPr lang="zh-CN" altLang="en-US" sz="2000" b="1" dirty="0">
                <a:solidFill>
                  <a:schemeClr val="bg1"/>
                </a:solidFill>
                <a:latin typeface="华文宋体" pitchFamily="2" charset="-122"/>
                <a:ea typeface="华文宋体" pitchFamily="2" charset="-122"/>
                <a:sym typeface="方正姚体" pitchFamily="2" charset="-122"/>
              </a:rPr>
              <a:t>    贝叶斯预测正确率统计</a:t>
            </a:r>
            <a:endParaRPr lang="en-US" altLang="zh-CN" sz="2000" b="1" dirty="0">
              <a:solidFill>
                <a:schemeClr val="bg1"/>
              </a:solidFill>
              <a:latin typeface="华文宋体" pitchFamily="2" charset="-122"/>
              <a:ea typeface="华文宋体" pitchFamily="2" charset="-122"/>
              <a:sym typeface="方正姚体" pitchFamily="2" charset="-122"/>
            </a:endParaRPr>
          </a:p>
        </p:txBody>
      </p:sp>
      <p:sp>
        <p:nvSpPr>
          <p:cNvPr id="6" name="文本框 5">
            <a:extLst>
              <a:ext uri="{FF2B5EF4-FFF2-40B4-BE49-F238E27FC236}">
                <a16:creationId xmlns:a16="http://schemas.microsoft.com/office/drawing/2014/main" id="{834725C7-7056-41E8-B09D-44FC03551D2E}"/>
              </a:ext>
            </a:extLst>
          </p:cNvPr>
          <p:cNvSpPr txBox="1"/>
          <p:nvPr/>
        </p:nvSpPr>
        <p:spPr>
          <a:xfrm>
            <a:off x="1179364" y="1876417"/>
            <a:ext cx="3535986" cy="400110"/>
          </a:xfrm>
          <a:prstGeom prst="rect">
            <a:avLst/>
          </a:prstGeom>
          <a:solidFill>
            <a:srgbClr val="2F2637"/>
          </a:solidFill>
        </p:spPr>
        <p:txBody>
          <a:bodyPr wrap="square" rtlCol="0">
            <a:spAutoFit/>
          </a:bodyPr>
          <a:lstStyle/>
          <a:p>
            <a:pPr lvl="0"/>
            <a:r>
              <a:rPr lang="zh-CN" altLang="en-US" sz="2000" b="1" dirty="0">
                <a:solidFill>
                  <a:schemeClr val="bg1"/>
                </a:solidFill>
                <a:latin typeface="华文宋体" pitchFamily="2" charset="-122"/>
                <a:ea typeface="华文宋体" pitchFamily="2" charset="-122"/>
                <a:sym typeface="方正姚体" pitchFamily="2" charset="-122"/>
              </a:rPr>
              <a:t>    高斯</a:t>
            </a:r>
            <a:r>
              <a:rPr lang="en-US" altLang="zh-CN" sz="2000" b="1" dirty="0">
                <a:solidFill>
                  <a:schemeClr val="bg1"/>
                </a:solidFill>
                <a:latin typeface="华文宋体" pitchFamily="2" charset="-122"/>
                <a:ea typeface="华文宋体" pitchFamily="2" charset="-122"/>
                <a:sym typeface="方正姚体" pitchFamily="2" charset="-122"/>
              </a:rPr>
              <a:t>KNN</a:t>
            </a:r>
            <a:r>
              <a:rPr lang="zh-CN" altLang="en-US" sz="2000" b="1" dirty="0">
                <a:solidFill>
                  <a:schemeClr val="bg1"/>
                </a:solidFill>
                <a:latin typeface="华文宋体" pitchFamily="2" charset="-122"/>
                <a:ea typeface="华文宋体" pitchFamily="2" charset="-122"/>
                <a:sym typeface="方正姚体" pitchFamily="2" charset="-122"/>
              </a:rPr>
              <a:t>预测正确率统计</a:t>
            </a:r>
            <a:endParaRPr lang="en-US" altLang="zh-CN" sz="2000" b="1" dirty="0">
              <a:solidFill>
                <a:schemeClr val="bg1"/>
              </a:solidFill>
              <a:latin typeface="华文宋体" pitchFamily="2" charset="-122"/>
              <a:ea typeface="华文宋体" pitchFamily="2" charset="-122"/>
              <a:sym typeface="方正姚体" pitchFamily="2" charset="-122"/>
            </a:endParaRPr>
          </a:p>
        </p:txBody>
      </p:sp>
      <p:pic>
        <p:nvPicPr>
          <p:cNvPr id="8" name="图片 7">
            <a:extLst>
              <a:ext uri="{FF2B5EF4-FFF2-40B4-BE49-F238E27FC236}">
                <a16:creationId xmlns:a16="http://schemas.microsoft.com/office/drawing/2014/main" id="{CAAC84C8-F54F-4915-962B-C6BBCE26F27A}"/>
              </a:ext>
            </a:extLst>
          </p:cNvPr>
          <p:cNvPicPr>
            <a:picLocks noChangeAspect="1"/>
          </p:cNvPicPr>
          <p:nvPr/>
        </p:nvPicPr>
        <p:blipFill>
          <a:blip r:embed="rId5"/>
          <a:stretch>
            <a:fillRect/>
          </a:stretch>
        </p:blipFill>
        <p:spPr>
          <a:xfrm>
            <a:off x="1179364" y="2435694"/>
            <a:ext cx="3535986" cy="4084674"/>
          </a:xfrm>
          <a:prstGeom prst="rect">
            <a:avLst/>
          </a:prstGeom>
        </p:spPr>
      </p:pic>
    </p:spTree>
    <p:custDataLst>
      <p:tags r:id="rId1"/>
    </p:custDataLst>
    <p:extLst>
      <p:ext uri="{BB962C8B-B14F-4D97-AF65-F5344CB8AC3E}">
        <p14:creationId xmlns:p14="http://schemas.microsoft.com/office/powerpoint/2010/main" val="392085196"/>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p:cNvSpPr>
            <a:spLocks noChangeArrowheads="1"/>
          </p:cNvSpPr>
          <p:nvPr/>
        </p:nvSpPr>
        <p:spPr bwMode="auto">
          <a:xfrm>
            <a:off x="5013333" y="217364"/>
            <a:ext cx="20120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结果评估</a:t>
            </a:r>
            <a:endParaRPr lang="en-US" altLang="zh-CN" sz="2000" b="1" dirty="0">
              <a:solidFill>
                <a:srgbClr val="262626"/>
              </a:solidFill>
              <a:latin typeface="华文宋体" pitchFamily="2" charset="-122"/>
              <a:ea typeface="华文宋体" pitchFamily="2" charset="-122"/>
              <a:sym typeface="华文宋体" pitchFamily="2" charset="-122"/>
            </a:endParaRPr>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4" name="文本框 13">
            <a:extLst>
              <a:ext uri="{FF2B5EF4-FFF2-40B4-BE49-F238E27FC236}">
                <a16:creationId xmlns:a16="http://schemas.microsoft.com/office/drawing/2014/main" id="{2C81C13C-DDB9-4786-B77C-6FBF9DC6A533}"/>
              </a:ext>
            </a:extLst>
          </p:cNvPr>
          <p:cNvSpPr txBox="1"/>
          <p:nvPr/>
        </p:nvSpPr>
        <p:spPr>
          <a:xfrm>
            <a:off x="319475" y="1502986"/>
            <a:ext cx="9211024" cy="338554"/>
          </a:xfrm>
          <a:prstGeom prst="rect">
            <a:avLst/>
          </a:prstGeom>
          <a:noFill/>
        </p:spPr>
        <p:txBody>
          <a:bodyPr wrap="square" rtlCol="0">
            <a:spAutoFit/>
          </a:bodyPr>
          <a:lstStyle/>
          <a:p>
            <a:r>
              <a:rPr lang="en-US" altLang="zh-CN" sz="1600" dirty="0"/>
              <a:t>1</a:t>
            </a:r>
            <a:r>
              <a:rPr lang="zh-CN" altLang="en-US" sz="1600" dirty="0"/>
              <a:t>万维的结果如下，由于覆盖率低，参数最终采取上图的</a:t>
            </a:r>
            <a:r>
              <a:rPr lang="en-US" altLang="zh-CN" sz="1600" dirty="0"/>
              <a:t>5</a:t>
            </a:r>
            <a:r>
              <a:rPr lang="zh-CN" altLang="en-US" sz="1600" dirty="0"/>
              <a:t>万维</a:t>
            </a:r>
          </a:p>
        </p:txBody>
      </p:sp>
      <p:sp>
        <p:nvSpPr>
          <p:cNvPr id="5" name="文本框 4">
            <a:extLst>
              <a:ext uri="{FF2B5EF4-FFF2-40B4-BE49-F238E27FC236}">
                <a16:creationId xmlns:a16="http://schemas.microsoft.com/office/drawing/2014/main" id="{844F44F9-180C-409B-9552-649C6BE95D17}"/>
              </a:ext>
            </a:extLst>
          </p:cNvPr>
          <p:cNvSpPr txBox="1"/>
          <p:nvPr/>
        </p:nvSpPr>
        <p:spPr>
          <a:xfrm>
            <a:off x="6761028" y="1856547"/>
            <a:ext cx="3642675" cy="400110"/>
          </a:xfrm>
          <a:prstGeom prst="rect">
            <a:avLst/>
          </a:prstGeom>
          <a:solidFill>
            <a:srgbClr val="2F2637"/>
          </a:solidFill>
        </p:spPr>
        <p:txBody>
          <a:bodyPr wrap="square" rtlCol="0">
            <a:spAutoFit/>
          </a:bodyPr>
          <a:lstStyle/>
          <a:p>
            <a:pPr lvl="0"/>
            <a:r>
              <a:rPr lang="zh-CN" altLang="en-US" sz="2000" b="1" dirty="0">
                <a:solidFill>
                  <a:schemeClr val="bg1"/>
                </a:solidFill>
                <a:latin typeface="华文宋体" pitchFamily="2" charset="-122"/>
                <a:ea typeface="华文宋体" pitchFamily="2" charset="-122"/>
                <a:sym typeface="方正姚体" pitchFamily="2" charset="-122"/>
              </a:rPr>
              <a:t>    贝叶斯预测正确率统计</a:t>
            </a:r>
            <a:endParaRPr lang="en-US" altLang="zh-CN" sz="2000" b="1" dirty="0">
              <a:solidFill>
                <a:schemeClr val="bg1"/>
              </a:solidFill>
              <a:latin typeface="华文宋体" pitchFamily="2" charset="-122"/>
              <a:ea typeface="华文宋体" pitchFamily="2" charset="-122"/>
              <a:sym typeface="方正姚体" pitchFamily="2" charset="-122"/>
            </a:endParaRPr>
          </a:p>
        </p:txBody>
      </p:sp>
      <p:sp>
        <p:nvSpPr>
          <p:cNvPr id="6" name="文本框 5">
            <a:extLst>
              <a:ext uri="{FF2B5EF4-FFF2-40B4-BE49-F238E27FC236}">
                <a16:creationId xmlns:a16="http://schemas.microsoft.com/office/drawing/2014/main" id="{834725C7-7056-41E8-B09D-44FC03551D2E}"/>
              </a:ext>
            </a:extLst>
          </p:cNvPr>
          <p:cNvSpPr txBox="1"/>
          <p:nvPr/>
        </p:nvSpPr>
        <p:spPr>
          <a:xfrm>
            <a:off x="1179364" y="1876417"/>
            <a:ext cx="3535986" cy="400110"/>
          </a:xfrm>
          <a:prstGeom prst="rect">
            <a:avLst/>
          </a:prstGeom>
          <a:solidFill>
            <a:srgbClr val="2F2637"/>
          </a:solidFill>
        </p:spPr>
        <p:txBody>
          <a:bodyPr wrap="square" rtlCol="0">
            <a:spAutoFit/>
          </a:bodyPr>
          <a:lstStyle/>
          <a:p>
            <a:pPr lvl="0"/>
            <a:r>
              <a:rPr lang="zh-CN" altLang="en-US" sz="2000" b="1" dirty="0">
                <a:solidFill>
                  <a:schemeClr val="bg1"/>
                </a:solidFill>
                <a:latin typeface="华文宋体" pitchFamily="2" charset="-122"/>
                <a:ea typeface="华文宋体" pitchFamily="2" charset="-122"/>
                <a:sym typeface="方正姚体" pitchFamily="2" charset="-122"/>
              </a:rPr>
              <a:t>    高斯</a:t>
            </a:r>
            <a:r>
              <a:rPr lang="en-US" altLang="zh-CN" sz="2000" b="1" dirty="0">
                <a:solidFill>
                  <a:schemeClr val="bg1"/>
                </a:solidFill>
                <a:latin typeface="华文宋体" pitchFamily="2" charset="-122"/>
                <a:ea typeface="华文宋体" pitchFamily="2" charset="-122"/>
                <a:sym typeface="方正姚体" pitchFamily="2" charset="-122"/>
              </a:rPr>
              <a:t>KNN</a:t>
            </a:r>
            <a:r>
              <a:rPr lang="zh-CN" altLang="en-US" sz="2000" b="1" dirty="0">
                <a:solidFill>
                  <a:schemeClr val="bg1"/>
                </a:solidFill>
                <a:latin typeface="华文宋体" pitchFamily="2" charset="-122"/>
                <a:ea typeface="华文宋体" pitchFamily="2" charset="-122"/>
                <a:sym typeface="方正姚体" pitchFamily="2" charset="-122"/>
              </a:rPr>
              <a:t>预测正确率统计</a:t>
            </a:r>
            <a:endParaRPr lang="en-US" altLang="zh-CN" sz="2000" b="1" dirty="0">
              <a:solidFill>
                <a:schemeClr val="bg1"/>
              </a:solidFill>
              <a:latin typeface="华文宋体" pitchFamily="2" charset="-122"/>
              <a:ea typeface="华文宋体" pitchFamily="2" charset="-122"/>
              <a:sym typeface="方正姚体" pitchFamily="2" charset="-122"/>
            </a:endParaRPr>
          </a:p>
        </p:txBody>
      </p:sp>
      <p:pic>
        <p:nvPicPr>
          <p:cNvPr id="4" name="图片 3">
            <a:extLst>
              <a:ext uri="{FF2B5EF4-FFF2-40B4-BE49-F238E27FC236}">
                <a16:creationId xmlns:a16="http://schemas.microsoft.com/office/drawing/2014/main" id="{3FD11CF7-6DE7-4216-ACB9-5097BFB9D540}"/>
              </a:ext>
            </a:extLst>
          </p:cNvPr>
          <p:cNvPicPr>
            <a:picLocks noChangeAspect="1"/>
          </p:cNvPicPr>
          <p:nvPr/>
        </p:nvPicPr>
        <p:blipFill>
          <a:blip r:embed="rId4"/>
          <a:stretch>
            <a:fillRect/>
          </a:stretch>
        </p:blipFill>
        <p:spPr>
          <a:xfrm>
            <a:off x="1179364" y="2398713"/>
            <a:ext cx="3619814" cy="4145639"/>
          </a:xfrm>
          <a:prstGeom prst="rect">
            <a:avLst/>
          </a:prstGeom>
        </p:spPr>
      </p:pic>
      <p:pic>
        <p:nvPicPr>
          <p:cNvPr id="9" name="图片 8">
            <a:extLst>
              <a:ext uri="{FF2B5EF4-FFF2-40B4-BE49-F238E27FC236}">
                <a16:creationId xmlns:a16="http://schemas.microsoft.com/office/drawing/2014/main" id="{7D7DBF23-2A1C-4DC1-B2D6-D5AFA960779D}"/>
              </a:ext>
            </a:extLst>
          </p:cNvPr>
          <p:cNvPicPr>
            <a:picLocks noChangeAspect="1"/>
          </p:cNvPicPr>
          <p:nvPr/>
        </p:nvPicPr>
        <p:blipFill>
          <a:blip r:embed="rId5"/>
          <a:stretch>
            <a:fillRect/>
          </a:stretch>
        </p:blipFill>
        <p:spPr>
          <a:xfrm>
            <a:off x="6761028" y="2398713"/>
            <a:ext cx="3764606" cy="4176122"/>
          </a:xfrm>
          <a:prstGeom prst="rect">
            <a:avLst/>
          </a:prstGeom>
        </p:spPr>
      </p:pic>
    </p:spTree>
    <p:custDataLst>
      <p:tags r:id="rId1"/>
    </p:custDataLst>
    <p:extLst>
      <p:ext uri="{BB962C8B-B14F-4D97-AF65-F5344CB8AC3E}">
        <p14:creationId xmlns:p14="http://schemas.microsoft.com/office/powerpoint/2010/main" val="1779478587"/>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1913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p:cNvSpPr>
            <a:spLocks noChangeArrowheads="1"/>
          </p:cNvSpPr>
          <p:nvPr/>
        </p:nvSpPr>
        <p:spPr bwMode="auto">
          <a:xfrm>
            <a:off x="5013333" y="217364"/>
            <a:ext cx="20120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结果评估</a:t>
            </a:r>
            <a:endParaRPr lang="en-US" altLang="zh-CN" sz="2000" b="1" dirty="0">
              <a:solidFill>
                <a:srgbClr val="262626"/>
              </a:solidFill>
              <a:latin typeface="华文宋体" pitchFamily="2" charset="-122"/>
              <a:ea typeface="华文宋体" pitchFamily="2" charset="-122"/>
              <a:sym typeface="华文宋体" pitchFamily="2" charset="-122"/>
            </a:endParaRPr>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4" name="文本框 13">
            <a:extLst>
              <a:ext uri="{FF2B5EF4-FFF2-40B4-BE49-F238E27FC236}">
                <a16:creationId xmlns:a16="http://schemas.microsoft.com/office/drawing/2014/main" id="{2C81C13C-DDB9-4786-B77C-6FBF9DC6A533}"/>
              </a:ext>
            </a:extLst>
          </p:cNvPr>
          <p:cNvSpPr txBox="1"/>
          <p:nvPr/>
        </p:nvSpPr>
        <p:spPr>
          <a:xfrm>
            <a:off x="319475" y="1502986"/>
            <a:ext cx="9211024" cy="338554"/>
          </a:xfrm>
          <a:prstGeom prst="rect">
            <a:avLst/>
          </a:prstGeom>
          <a:noFill/>
        </p:spPr>
        <p:txBody>
          <a:bodyPr wrap="square" rtlCol="0">
            <a:spAutoFit/>
          </a:bodyPr>
          <a:lstStyle/>
          <a:p>
            <a:r>
              <a:rPr lang="en-US" altLang="zh-CN" sz="1600" dirty="0"/>
              <a:t>KNN</a:t>
            </a:r>
            <a:r>
              <a:rPr lang="zh-CN" altLang="en-US" sz="1600" dirty="0"/>
              <a:t>和</a:t>
            </a:r>
            <a:r>
              <a:rPr lang="en-US" altLang="zh-CN" sz="1600" dirty="0"/>
              <a:t>BAYES</a:t>
            </a:r>
            <a:r>
              <a:rPr lang="zh-CN" altLang="en-US" sz="1600" dirty="0"/>
              <a:t>的正确率对比直方图</a:t>
            </a:r>
          </a:p>
        </p:txBody>
      </p:sp>
      <p:pic>
        <p:nvPicPr>
          <p:cNvPr id="11" name="图片 10">
            <a:extLst>
              <a:ext uri="{FF2B5EF4-FFF2-40B4-BE49-F238E27FC236}">
                <a16:creationId xmlns:a16="http://schemas.microsoft.com/office/drawing/2014/main" id="{BD10A292-9A7F-475C-8979-D22447B903D9}"/>
              </a:ext>
            </a:extLst>
          </p:cNvPr>
          <p:cNvPicPr>
            <a:picLocks noChangeAspect="1"/>
          </p:cNvPicPr>
          <p:nvPr/>
        </p:nvPicPr>
        <p:blipFill>
          <a:blip r:embed="rId4"/>
          <a:stretch>
            <a:fillRect/>
          </a:stretch>
        </p:blipFill>
        <p:spPr>
          <a:xfrm>
            <a:off x="482601" y="2008946"/>
            <a:ext cx="10934700" cy="4718877"/>
          </a:xfrm>
          <a:prstGeom prst="rect">
            <a:avLst/>
          </a:prstGeom>
        </p:spPr>
      </p:pic>
    </p:spTree>
    <p:custDataLst>
      <p:tags r:id="rId1"/>
    </p:custDataLst>
    <p:extLst>
      <p:ext uri="{BB962C8B-B14F-4D97-AF65-F5344CB8AC3E}">
        <p14:creationId xmlns:p14="http://schemas.microsoft.com/office/powerpoint/2010/main" val="3085808017"/>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p:cNvSpPr>
            <a:spLocks noChangeArrowheads="1"/>
          </p:cNvSpPr>
          <p:nvPr/>
        </p:nvSpPr>
        <p:spPr bwMode="auto">
          <a:xfrm>
            <a:off x="5334425" y="292779"/>
            <a:ext cx="11945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分工</a:t>
            </a:r>
            <a:endParaRPr lang="en-US" altLang="zh-CN" sz="2000" b="1" dirty="0">
              <a:solidFill>
                <a:srgbClr val="262626"/>
              </a:solidFill>
              <a:latin typeface="华文宋体" pitchFamily="2" charset="-122"/>
              <a:ea typeface="华文宋体" pitchFamily="2" charset="-122"/>
              <a:sym typeface="华文宋体" pitchFamily="2" charset="-122"/>
            </a:endParaRPr>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2" name="文本框 11">
            <a:extLst>
              <a:ext uri="{FF2B5EF4-FFF2-40B4-BE49-F238E27FC236}">
                <a16:creationId xmlns:a16="http://schemas.microsoft.com/office/drawing/2014/main" id="{E5A03232-E957-42AE-9E41-9EAA77857398}"/>
              </a:ext>
            </a:extLst>
          </p:cNvPr>
          <p:cNvSpPr txBox="1"/>
          <p:nvPr/>
        </p:nvSpPr>
        <p:spPr>
          <a:xfrm>
            <a:off x="325436" y="2172639"/>
            <a:ext cx="11541125" cy="677108"/>
          </a:xfrm>
          <a:prstGeom prst="rect">
            <a:avLst/>
          </a:prstGeom>
          <a:solidFill>
            <a:srgbClr val="2F2637"/>
          </a:solidFill>
        </p:spPr>
        <p:txBody>
          <a:bodyPr wrap="square" rtlCol="0">
            <a:spAutoFit/>
          </a:bodyPr>
          <a:lstStyle/>
          <a:p>
            <a:pPr lvl="0"/>
            <a:r>
              <a:rPr lang="zh-CN" altLang="en-US" sz="2000" b="1" dirty="0">
                <a:solidFill>
                  <a:schemeClr val="bg1"/>
                </a:solidFill>
                <a:latin typeface="华文宋体" pitchFamily="2" charset="-122"/>
                <a:ea typeface="华文宋体" pitchFamily="2" charset="-122"/>
                <a:sym typeface="方正姚体" pitchFamily="2" charset="-122"/>
              </a:rPr>
              <a:t>吳皓煒：</a:t>
            </a:r>
            <a:endParaRPr lang="en-US" altLang="zh-CN" sz="2000" b="1" dirty="0">
              <a:solidFill>
                <a:schemeClr val="bg1"/>
              </a:solidFill>
              <a:latin typeface="华文宋体" pitchFamily="2" charset="-122"/>
              <a:ea typeface="华文宋体" pitchFamily="2" charset="-122"/>
              <a:sym typeface="方正姚体" pitchFamily="2" charset="-122"/>
            </a:endParaRPr>
          </a:p>
          <a:p>
            <a:pPr lvl="0"/>
            <a:r>
              <a:rPr lang="zh-CN" altLang="en-US" dirty="0">
                <a:solidFill>
                  <a:schemeClr val="bg1"/>
                </a:solidFill>
                <a:latin typeface="华文宋体" pitchFamily="2" charset="-122"/>
                <a:ea typeface="华文宋体" pitchFamily="2" charset="-122"/>
                <a:sym typeface="华文宋体" pitchFamily="2" charset="-122"/>
              </a:rPr>
              <a:t>任务一，任务二</a:t>
            </a:r>
          </a:p>
        </p:txBody>
      </p:sp>
      <p:sp>
        <p:nvSpPr>
          <p:cNvPr id="13" name="文本框 12">
            <a:extLst>
              <a:ext uri="{FF2B5EF4-FFF2-40B4-BE49-F238E27FC236}">
                <a16:creationId xmlns:a16="http://schemas.microsoft.com/office/drawing/2014/main" id="{049D36DD-C8EC-4A97-B209-98FF8EA613C3}"/>
              </a:ext>
            </a:extLst>
          </p:cNvPr>
          <p:cNvSpPr txBox="1"/>
          <p:nvPr/>
        </p:nvSpPr>
        <p:spPr>
          <a:xfrm>
            <a:off x="325435" y="4087121"/>
            <a:ext cx="11541125" cy="677108"/>
          </a:xfrm>
          <a:prstGeom prst="rect">
            <a:avLst/>
          </a:prstGeom>
          <a:solidFill>
            <a:srgbClr val="2F2637"/>
          </a:solidFill>
        </p:spPr>
        <p:txBody>
          <a:bodyPr wrap="square" rtlCol="0">
            <a:spAutoFit/>
          </a:bodyPr>
          <a:lstStyle/>
          <a:p>
            <a:pPr lvl="0"/>
            <a:r>
              <a:rPr lang="zh-CN" altLang="en-US" sz="2000" b="1" dirty="0">
                <a:solidFill>
                  <a:schemeClr val="bg1"/>
                </a:solidFill>
                <a:latin typeface="华文宋体" pitchFamily="2" charset="-122"/>
                <a:ea typeface="华文宋体" pitchFamily="2" charset="-122"/>
                <a:sym typeface="方正姚体" pitchFamily="2" charset="-122"/>
              </a:rPr>
              <a:t>陈振宇：</a:t>
            </a:r>
            <a:endParaRPr lang="en-US" altLang="zh-CN" sz="2000" b="1" dirty="0">
              <a:solidFill>
                <a:schemeClr val="bg1"/>
              </a:solidFill>
              <a:latin typeface="华文宋体" pitchFamily="2" charset="-122"/>
              <a:ea typeface="华文宋体" pitchFamily="2" charset="-122"/>
              <a:sym typeface="方正姚体" pitchFamily="2" charset="-122"/>
            </a:endParaRPr>
          </a:p>
          <a:p>
            <a:pPr lvl="0"/>
            <a:r>
              <a:rPr lang="en-US" altLang="zh-CN">
                <a:solidFill>
                  <a:schemeClr val="bg1"/>
                </a:solidFill>
                <a:latin typeface="华文宋体" pitchFamily="2" charset="-122"/>
                <a:ea typeface="华文宋体" pitchFamily="2" charset="-122"/>
                <a:sym typeface="方正姚体" pitchFamily="2" charset="-122"/>
              </a:rPr>
              <a:t>report</a:t>
            </a:r>
            <a:r>
              <a:rPr lang="zh-CN" altLang="en-US" dirty="0">
                <a:solidFill>
                  <a:schemeClr val="bg1"/>
                </a:solidFill>
                <a:latin typeface="华文宋体" pitchFamily="2" charset="-122"/>
                <a:ea typeface="华文宋体" pitchFamily="2" charset="-122"/>
                <a:sym typeface="方正姚体" pitchFamily="2" charset="-122"/>
              </a:rPr>
              <a:t>，设计思路，</a:t>
            </a:r>
            <a:r>
              <a:rPr lang="en-US" altLang="zh-CN" dirty="0">
                <a:solidFill>
                  <a:schemeClr val="bg1"/>
                </a:solidFill>
                <a:latin typeface="华文宋体" pitchFamily="2" charset="-122"/>
                <a:ea typeface="华文宋体" pitchFamily="2" charset="-122"/>
                <a:sym typeface="方正姚体" pitchFamily="2" charset="-122"/>
              </a:rPr>
              <a:t>code review&amp;debug</a:t>
            </a:r>
            <a:endParaRPr lang="zh-CN" altLang="en-US" dirty="0">
              <a:solidFill>
                <a:schemeClr val="bg1"/>
              </a:solidFill>
              <a:latin typeface="华文宋体" pitchFamily="2" charset="-122"/>
              <a:ea typeface="华文宋体" pitchFamily="2" charset="-122"/>
              <a:sym typeface="华文宋体" pitchFamily="2" charset="-122"/>
            </a:endParaRPr>
          </a:p>
        </p:txBody>
      </p:sp>
      <p:sp>
        <p:nvSpPr>
          <p:cNvPr id="14" name="文本框 42">
            <a:extLst>
              <a:ext uri="{FF2B5EF4-FFF2-40B4-BE49-F238E27FC236}">
                <a16:creationId xmlns:a16="http://schemas.microsoft.com/office/drawing/2014/main" id="{0516A43B-7FC9-4803-985B-C55D87EE0D4F}"/>
              </a:ext>
            </a:extLst>
          </p:cNvPr>
          <p:cNvSpPr>
            <a:spLocks noChangeArrowheads="1"/>
          </p:cNvSpPr>
          <p:nvPr/>
        </p:nvSpPr>
        <p:spPr bwMode="auto">
          <a:xfrm>
            <a:off x="330976" y="3114491"/>
            <a:ext cx="11553049" cy="707886"/>
          </a:xfrm>
          <a:prstGeom prst="rect">
            <a:avLst/>
          </a:prstGeom>
          <a:solidFill>
            <a:srgbClr val="D0EAEB"/>
          </a:solidFill>
          <a:ln>
            <a:noFill/>
          </a:ln>
        </p:spPr>
        <p:txBody>
          <a:bodyPr wrap="square">
            <a:spAutoFit/>
          </a:bodyPr>
          <a:lstStyle/>
          <a:p>
            <a:r>
              <a:rPr lang="zh-CN" altLang="en-US" sz="2000" b="1" dirty="0">
                <a:solidFill>
                  <a:srgbClr val="262626"/>
                </a:solidFill>
                <a:latin typeface="华文宋体" pitchFamily="2" charset="-122"/>
                <a:ea typeface="华文宋体" pitchFamily="2" charset="-122"/>
                <a:sym typeface="方正姚体" pitchFamily="2" charset="-122"/>
              </a:rPr>
              <a:t>吴紫航：</a:t>
            </a:r>
            <a:endParaRPr lang="en-US" altLang="zh-CN" sz="2000" b="1" dirty="0">
              <a:solidFill>
                <a:srgbClr val="262626"/>
              </a:solidFill>
              <a:latin typeface="华文宋体" pitchFamily="2" charset="-122"/>
              <a:ea typeface="华文宋体" pitchFamily="2" charset="-122"/>
              <a:sym typeface="方正姚体" pitchFamily="2" charset="-122"/>
            </a:endParaRPr>
          </a:p>
          <a:p>
            <a:r>
              <a:rPr lang="zh-CN" altLang="en-US" sz="2000" dirty="0">
                <a:solidFill>
                  <a:srgbClr val="262626"/>
                </a:solidFill>
                <a:latin typeface="华文宋体" pitchFamily="2" charset="-122"/>
                <a:ea typeface="华文宋体" pitchFamily="2" charset="-122"/>
                <a:sym typeface="方正姚体" pitchFamily="2" charset="-122"/>
              </a:rPr>
              <a:t>任务三，任务四，</a:t>
            </a:r>
            <a:r>
              <a:rPr lang="en-US" altLang="zh-CN" sz="2000" dirty="0">
                <a:solidFill>
                  <a:srgbClr val="262626"/>
                </a:solidFill>
                <a:latin typeface="华文宋体" pitchFamily="2" charset="-122"/>
                <a:ea typeface="华文宋体" pitchFamily="2" charset="-122"/>
                <a:sym typeface="方正姚体" pitchFamily="2" charset="-122"/>
              </a:rPr>
              <a:t>Job</a:t>
            </a:r>
            <a:r>
              <a:rPr lang="zh-CN" altLang="en-US" sz="2000" dirty="0">
                <a:solidFill>
                  <a:srgbClr val="262626"/>
                </a:solidFill>
                <a:latin typeface="华文宋体" pitchFamily="2" charset="-122"/>
                <a:ea typeface="华文宋体" pitchFamily="2" charset="-122"/>
                <a:sym typeface="方正姚体" pitchFamily="2" charset="-122"/>
              </a:rPr>
              <a:t>串联，集群调试</a:t>
            </a:r>
            <a:endParaRPr lang="en-US" altLang="zh-CN" sz="2000" dirty="0">
              <a:solidFill>
                <a:srgbClr val="262626"/>
              </a:solidFill>
              <a:latin typeface="华文宋体" pitchFamily="2" charset="-122"/>
              <a:ea typeface="华文宋体" pitchFamily="2" charset="-122"/>
              <a:sym typeface="方正姚体" pitchFamily="2" charset="-122"/>
            </a:endParaRPr>
          </a:p>
        </p:txBody>
      </p:sp>
      <p:sp>
        <p:nvSpPr>
          <p:cNvPr id="15" name="文本框 42">
            <a:extLst>
              <a:ext uri="{FF2B5EF4-FFF2-40B4-BE49-F238E27FC236}">
                <a16:creationId xmlns:a16="http://schemas.microsoft.com/office/drawing/2014/main" id="{63345FA1-9D6C-43C9-8A2B-00786DFF4FA6}"/>
              </a:ext>
            </a:extLst>
          </p:cNvPr>
          <p:cNvSpPr>
            <a:spLocks noChangeArrowheads="1"/>
          </p:cNvSpPr>
          <p:nvPr/>
        </p:nvSpPr>
        <p:spPr bwMode="auto">
          <a:xfrm>
            <a:off x="330976" y="5059751"/>
            <a:ext cx="11553049" cy="707886"/>
          </a:xfrm>
          <a:prstGeom prst="rect">
            <a:avLst/>
          </a:prstGeom>
          <a:solidFill>
            <a:srgbClr val="D0EAEB"/>
          </a:solidFill>
          <a:ln>
            <a:noFill/>
          </a:ln>
        </p:spPr>
        <p:txBody>
          <a:bodyPr wrap="square">
            <a:spAutoFit/>
          </a:bodyPr>
          <a:lstStyle/>
          <a:p>
            <a:r>
              <a:rPr lang="zh-CN" altLang="en-US" sz="2000" b="1" dirty="0">
                <a:solidFill>
                  <a:srgbClr val="262626"/>
                </a:solidFill>
                <a:latin typeface="华文宋体" pitchFamily="2" charset="-122"/>
                <a:ea typeface="华文宋体" pitchFamily="2" charset="-122"/>
                <a:sym typeface="方正姚体" pitchFamily="2" charset="-122"/>
              </a:rPr>
              <a:t>钱益新：</a:t>
            </a:r>
            <a:endParaRPr lang="en-US" altLang="zh-CN" sz="2000" b="1" dirty="0">
              <a:solidFill>
                <a:srgbClr val="262626"/>
              </a:solidFill>
              <a:latin typeface="华文宋体" pitchFamily="2" charset="-122"/>
              <a:ea typeface="华文宋体" pitchFamily="2" charset="-122"/>
              <a:sym typeface="方正姚体" pitchFamily="2" charset="-122"/>
            </a:endParaRPr>
          </a:p>
          <a:p>
            <a:r>
              <a:rPr lang="en-US" altLang="zh-CN" dirty="0">
                <a:solidFill>
                  <a:srgbClr val="262626"/>
                </a:solidFill>
                <a:latin typeface="华文宋体" pitchFamily="2" charset="-122"/>
                <a:ea typeface="华文宋体" pitchFamily="2" charset="-122"/>
                <a:sym typeface="方正姚体" pitchFamily="2" charset="-122"/>
              </a:rPr>
              <a:t>code review</a:t>
            </a:r>
            <a:r>
              <a:rPr lang="zh-CN" altLang="en-US" dirty="0">
                <a:solidFill>
                  <a:srgbClr val="262626"/>
                </a:solidFill>
                <a:latin typeface="华文宋体" pitchFamily="2" charset="-122"/>
                <a:ea typeface="华文宋体" pitchFamily="2" charset="-122"/>
                <a:sym typeface="方正姚体" pitchFamily="2" charset="-122"/>
              </a:rPr>
              <a:t>，</a:t>
            </a:r>
            <a:r>
              <a:rPr lang="en-US" altLang="zh-CN" dirty="0">
                <a:solidFill>
                  <a:srgbClr val="262626"/>
                </a:solidFill>
                <a:latin typeface="华文宋体" pitchFamily="2" charset="-122"/>
                <a:ea typeface="华文宋体" pitchFamily="2" charset="-122"/>
                <a:sym typeface="方正姚体" pitchFamily="2" charset="-122"/>
              </a:rPr>
              <a:t>ppt</a:t>
            </a:r>
            <a:endParaRPr lang="en-US" altLang="zh-CN" sz="2000" dirty="0">
              <a:solidFill>
                <a:srgbClr val="262626"/>
              </a:solidFill>
              <a:latin typeface="华文宋体" pitchFamily="2" charset="-122"/>
              <a:ea typeface="华文宋体" pitchFamily="2" charset="-122"/>
              <a:sym typeface="方正姚体" pitchFamily="2" charset="-122"/>
            </a:endParaRPr>
          </a:p>
        </p:txBody>
      </p:sp>
    </p:spTree>
    <p:custDataLst>
      <p:tags r:id="rId1"/>
    </p:custDataLst>
    <p:extLst>
      <p:ext uri="{BB962C8B-B14F-4D97-AF65-F5344CB8AC3E}">
        <p14:creationId xmlns:p14="http://schemas.microsoft.com/office/powerpoint/2010/main" val="4214470144"/>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p:cNvSpPr>
            <a:spLocks noChangeArrowheads="1"/>
          </p:cNvSpPr>
          <p:nvPr/>
        </p:nvSpPr>
        <p:spPr bwMode="auto">
          <a:xfrm>
            <a:off x="5013333" y="217364"/>
            <a:ext cx="20120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参考资料</a:t>
            </a:r>
            <a:endParaRPr lang="en-US" altLang="zh-CN" sz="2000" b="1" dirty="0">
              <a:solidFill>
                <a:srgbClr val="262626"/>
              </a:solidFill>
              <a:latin typeface="华文宋体" pitchFamily="2" charset="-122"/>
              <a:ea typeface="华文宋体" pitchFamily="2" charset="-122"/>
              <a:sym typeface="华文宋体" pitchFamily="2" charset="-122"/>
            </a:endParaRPr>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3" name="文本框 42">
            <a:extLst>
              <a:ext uri="{FF2B5EF4-FFF2-40B4-BE49-F238E27FC236}">
                <a16:creationId xmlns:a16="http://schemas.microsoft.com/office/drawing/2014/main" id="{1CF57E46-5361-4B06-8964-5B52488CFAA2}"/>
              </a:ext>
            </a:extLst>
          </p:cNvPr>
          <p:cNvSpPr>
            <a:spLocks noChangeArrowheads="1"/>
          </p:cNvSpPr>
          <p:nvPr/>
        </p:nvSpPr>
        <p:spPr bwMode="auto">
          <a:xfrm>
            <a:off x="319475" y="1845097"/>
            <a:ext cx="11553049" cy="400110"/>
          </a:xfrm>
          <a:prstGeom prst="rect">
            <a:avLst/>
          </a:prstGeom>
          <a:solidFill>
            <a:srgbClr val="D0EAEB"/>
          </a:solidFill>
          <a:ln>
            <a:noFill/>
          </a:ln>
        </p:spPr>
        <p:txBody>
          <a:bodyPr wrap="square">
            <a:spAutoFit/>
          </a:bodyPr>
          <a:lstStyle/>
          <a:p>
            <a:r>
              <a:rPr lang="en-US" altLang="zh-CN" sz="2000" dirty="0">
                <a:hlinkClick r:id="rId4"/>
              </a:rPr>
              <a:t>http://blog.sina.com.cn/s/blog_4d1f33470100scz7.html</a:t>
            </a:r>
            <a:r>
              <a:rPr lang="en-US" altLang="zh-CN" sz="2000" dirty="0"/>
              <a:t>     </a:t>
            </a:r>
            <a:r>
              <a:rPr lang="zh-CN" altLang="en-US" sz="2000" dirty="0"/>
              <a:t>文本特征提取方法</a:t>
            </a:r>
            <a:endParaRPr lang="en-US" altLang="zh-CN" sz="2000" b="1" dirty="0">
              <a:solidFill>
                <a:srgbClr val="262626"/>
              </a:solidFill>
              <a:latin typeface="华文宋体" pitchFamily="2" charset="-122"/>
              <a:ea typeface="华文宋体" pitchFamily="2" charset="-122"/>
              <a:sym typeface="方正姚体" pitchFamily="2" charset="-122"/>
            </a:endParaRPr>
          </a:p>
        </p:txBody>
      </p:sp>
      <p:sp>
        <p:nvSpPr>
          <p:cNvPr id="7" name="文本框 42">
            <a:extLst>
              <a:ext uri="{FF2B5EF4-FFF2-40B4-BE49-F238E27FC236}">
                <a16:creationId xmlns:a16="http://schemas.microsoft.com/office/drawing/2014/main" id="{430672DF-6E13-4726-8965-4EAE681F0CE1}"/>
              </a:ext>
            </a:extLst>
          </p:cNvPr>
          <p:cNvSpPr>
            <a:spLocks noChangeArrowheads="1"/>
          </p:cNvSpPr>
          <p:nvPr/>
        </p:nvSpPr>
        <p:spPr bwMode="auto">
          <a:xfrm>
            <a:off x="319471" y="2546510"/>
            <a:ext cx="11553049" cy="400110"/>
          </a:xfrm>
          <a:prstGeom prst="rect">
            <a:avLst/>
          </a:prstGeom>
          <a:solidFill>
            <a:srgbClr val="D0EAEB"/>
          </a:solidFill>
          <a:ln>
            <a:noFill/>
          </a:ln>
        </p:spPr>
        <p:txBody>
          <a:bodyPr wrap="square">
            <a:spAutoFit/>
          </a:bodyPr>
          <a:lstStyle/>
          <a:p>
            <a:r>
              <a:rPr lang="en-US" altLang="zh-CN" sz="2000" dirty="0">
                <a:hlinkClick r:id="rId5"/>
              </a:rPr>
              <a:t>http://blog.sina.com.cn/s/blog_6622f5c30101datu.html</a:t>
            </a:r>
            <a:r>
              <a:rPr lang="zh-CN" altLang="en-US" sz="2000" dirty="0"/>
              <a:t>文本特征选择方法</a:t>
            </a:r>
            <a:endParaRPr lang="en-US" altLang="zh-CN" sz="2000" b="1" dirty="0">
              <a:solidFill>
                <a:srgbClr val="262626"/>
              </a:solidFill>
              <a:latin typeface="华文宋体" pitchFamily="2" charset="-122"/>
              <a:ea typeface="华文宋体" pitchFamily="2" charset="-122"/>
              <a:sym typeface="方正姚体" pitchFamily="2" charset="-122"/>
            </a:endParaRPr>
          </a:p>
        </p:txBody>
      </p:sp>
      <p:sp>
        <p:nvSpPr>
          <p:cNvPr id="8" name="文本框 42">
            <a:extLst>
              <a:ext uri="{FF2B5EF4-FFF2-40B4-BE49-F238E27FC236}">
                <a16:creationId xmlns:a16="http://schemas.microsoft.com/office/drawing/2014/main" id="{52782A89-82E0-4266-80F3-F6991FAFBB98}"/>
              </a:ext>
            </a:extLst>
          </p:cNvPr>
          <p:cNvSpPr>
            <a:spLocks noChangeArrowheads="1"/>
          </p:cNvSpPr>
          <p:nvPr/>
        </p:nvSpPr>
        <p:spPr bwMode="auto">
          <a:xfrm>
            <a:off x="319471" y="3228945"/>
            <a:ext cx="11553049" cy="400110"/>
          </a:xfrm>
          <a:prstGeom prst="rect">
            <a:avLst/>
          </a:prstGeom>
          <a:solidFill>
            <a:srgbClr val="D0EAEB"/>
          </a:solidFill>
          <a:ln>
            <a:noFill/>
          </a:ln>
        </p:spPr>
        <p:txBody>
          <a:bodyPr wrap="square">
            <a:spAutoFit/>
          </a:bodyPr>
          <a:lstStyle/>
          <a:p>
            <a:r>
              <a:rPr lang="en-US" altLang="zh-CN" sz="2000" dirty="0">
                <a:hlinkClick r:id="rId6"/>
              </a:rPr>
              <a:t>https://blog.csdn.net/u010842515/article/details/51611936</a:t>
            </a:r>
            <a:r>
              <a:rPr lang="en-US" altLang="zh-CN" sz="2000" dirty="0"/>
              <a:t>  MapReduce</a:t>
            </a:r>
            <a:r>
              <a:rPr lang="zh-CN" altLang="en-US" sz="2000" dirty="0"/>
              <a:t>迭代器的坑</a:t>
            </a:r>
            <a:endParaRPr lang="en-US" altLang="zh-CN" sz="2000" b="1" dirty="0">
              <a:solidFill>
                <a:srgbClr val="262626"/>
              </a:solidFill>
              <a:latin typeface="华文宋体" pitchFamily="2" charset="-122"/>
              <a:ea typeface="华文宋体" pitchFamily="2" charset="-122"/>
              <a:sym typeface="方正姚体" pitchFamily="2" charset="-122"/>
            </a:endParaRPr>
          </a:p>
        </p:txBody>
      </p:sp>
      <p:sp>
        <p:nvSpPr>
          <p:cNvPr id="11" name="文本框 42">
            <a:extLst>
              <a:ext uri="{FF2B5EF4-FFF2-40B4-BE49-F238E27FC236}">
                <a16:creationId xmlns:a16="http://schemas.microsoft.com/office/drawing/2014/main" id="{84F6EB00-BE09-4E5C-A14D-1675ED8E0F3F}"/>
              </a:ext>
            </a:extLst>
          </p:cNvPr>
          <p:cNvSpPr>
            <a:spLocks noChangeArrowheads="1"/>
          </p:cNvSpPr>
          <p:nvPr/>
        </p:nvSpPr>
        <p:spPr bwMode="auto">
          <a:xfrm>
            <a:off x="342900" y="3931079"/>
            <a:ext cx="11553049" cy="400110"/>
          </a:xfrm>
          <a:prstGeom prst="rect">
            <a:avLst/>
          </a:prstGeom>
          <a:solidFill>
            <a:srgbClr val="D0EAEB"/>
          </a:solidFill>
          <a:ln>
            <a:noFill/>
          </a:ln>
        </p:spPr>
        <p:txBody>
          <a:bodyPr wrap="square">
            <a:spAutoFit/>
          </a:bodyPr>
          <a:lstStyle/>
          <a:p>
            <a:r>
              <a:rPr lang="en-US" altLang="zh-CN" sz="2000" dirty="0">
                <a:hlinkClick r:id="rId7"/>
              </a:rPr>
              <a:t>https://www.cnblogs.com/bigmonkey/p/7387943.html</a:t>
            </a:r>
            <a:r>
              <a:rPr lang="en-US" altLang="zh-CN" sz="2000" dirty="0"/>
              <a:t>   KNN</a:t>
            </a:r>
            <a:r>
              <a:rPr lang="zh-CN" altLang="en-US" sz="2000" dirty="0"/>
              <a:t>算法和高斯函数</a:t>
            </a:r>
            <a:endParaRPr lang="en-US" altLang="zh-CN" sz="2000" b="1" dirty="0">
              <a:solidFill>
                <a:srgbClr val="262626"/>
              </a:solidFill>
              <a:latin typeface="华文宋体" pitchFamily="2" charset="-122"/>
              <a:ea typeface="华文宋体" pitchFamily="2" charset="-122"/>
              <a:sym typeface="方正姚体" pitchFamily="2" charset="-122"/>
            </a:endParaRPr>
          </a:p>
        </p:txBody>
      </p:sp>
      <p:sp>
        <p:nvSpPr>
          <p:cNvPr id="13" name="文本框 42">
            <a:extLst>
              <a:ext uri="{FF2B5EF4-FFF2-40B4-BE49-F238E27FC236}">
                <a16:creationId xmlns:a16="http://schemas.microsoft.com/office/drawing/2014/main" id="{C5F80CEA-626B-48F4-B0B4-CECCBFF5A02E}"/>
              </a:ext>
            </a:extLst>
          </p:cNvPr>
          <p:cNvSpPr>
            <a:spLocks noChangeArrowheads="1"/>
          </p:cNvSpPr>
          <p:nvPr/>
        </p:nvSpPr>
        <p:spPr bwMode="auto">
          <a:xfrm>
            <a:off x="319471" y="4645425"/>
            <a:ext cx="11553049" cy="400110"/>
          </a:xfrm>
          <a:prstGeom prst="rect">
            <a:avLst/>
          </a:prstGeom>
          <a:solidFill>
            <a:srgbClr val="D0EAEB"/>
          </a:solidFill>
          <a:ln>
            <a:noFill/>
          </a:ln>
        </p:spPr>
        <p:txBody>
          <a:bodyPr wrap="square">
            <a:spAutoFit/>
          </a:bodyPr>
          <a:lstStyle/>
          <a:p>
            <a:r>
              <a:rPr lang="en-US" altLang="zh-CN" sz="2000" dirty="0">
                <a:hlinkClick r:id="rId8"/>
              </a:rPr>
              <a:t>https://blog.csdn.net/BlueBlueSkyZ/article/details/101562427</a:t>
            </a:r>
            <a:r>
              <a:rPr lang="en-US" altLang="zh-CN" sz="2000" dirty="0"/>
              <a:t> </a:t>
            </a:r>
            <a:r>
              <a:rPr lang="zh-CN" altLang="en-US" sz="2000" dirty="0"/>
              <a:t>连续贝叶斯分类</a:t>
            </a:r>
            <a:endParaRPr lang="en-US" altLang="zh-CN" sz="2000" b="1" dirty="0">
              <a:solidFill>
                <a:srgbClr val="262626"/>
              </a:solidFill>
              <a:latin typeface="华文宋体" pitchFamily="2" charset="-122"/>
              <a:ea typeface="华文宋体" pitchFamily="2" charset="-122"/>
              <a:sym typeface="方正姚体" pitchFamily="2" charset="-122"/>
            </a:endParaRPr>
          </a:p>
        </p:txBody>
      </p:sp>
      <p:sp>
        <p:nvSpPr>
          <p:cNvPr id="15" name="文本框 42">
            <a:extLst>
              <a:ext uri="{FF2B5EF4-FFF2-40B4-BE49-F238E27FC236}">
                <a16:creationId xmlns:a16="http://schemas.microsoft.com/office/drawing/2014/main" id="{B338E763-339F-4549-9897-8A7042851DFC}"/>
              </a:ext>
            </a:extLst>
          </p:cNvPr>
          <p:cNvSpPr>
            <a:spLocks noChangeArrowheads="1"/>
          </p:cNvSpPr>
          <p:nvPr/>
        </p:nvSpPr>
        <p:spPr bwMode="auto">
          <a:xfrm>
            <a:off x="319470" y="5393408"/>
            <a:ext cx="11553049" cy="400110"/>
          </a:xfrm>
          <a:prstGeom prst="rect">
            <a:avLst/>
          </a:prstGeom>
          <a:solidFill>
            <a:srgbClr val="D0EAEB"/>
          </a:solidFill>
          <a:ln>
            <a:noFill/>
          </a:ln>
        </p:spPr>
        <p:txBody>
          <a:bodyPr wrap="square">
            <a:spAutoFit/>
          </a:bodyPr>
          <a:lstStyle/>
          <a:p>
            <a:r>
              <a:rPr lang="en-US" altLang="zh-CN" sz="2000" dirty="0">
                <a:hlinkClick r:id="rId9"/>
              </a:rPr>
              <a:t>https://www.cnblogs.com/csguo/p/7804355.html</a:t>
            </a:r>
            <a:r>
              <a:rPr lang="en-US" altLang="zh-CN" sz="2000" dirty="0"/>
              <a:t>  </a:t>
            </a:r>
            <a:r>
              <a:rPr lang="zh-CN" altLang="en-US" sz="2000" dirty="0"/>
              <a:t>朴素贝叶斯分类</a:t>
            </a:r>
            <a:endParaRPr lang="en-US" altLang="zh-CN" sz="2000" b="1" dirty="0">
              <a:solidFill>
                <a:srgbClr val="262626"/>
              </a:solidFill>
              <a:latin typeface="华文宋体" pitchFamily="2" charset="-122"/>
              <a:ea typeface="华文宋体" pitchFamily="2" charset="-122"/>
              <a:sym typeface="方正姚体" pitchFamily="2" charset="-122"/>
            </a:endParaRPr>
          </a:p>
        </p:txBody>
      </p:sp>
    </p:spTree>
    <p:custDataLst>
      <p:tags r:id="rId1"/>
    </p:custDataLst>
    <p:extLst>
      <p:ext uri="{BB962C8B-B14F-4D97-AF65-F5344CB8AC3E}">
        <p14:creationId xmlns:p14="http://schemas.microsoft.com/office/powerpoint/2010/main" val="2823873099"/>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21506"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07"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08" name="椭圆 51"/>
          <p:cNvSpPr>
            <a:spLocks noChangeArrowheads="1"/>
          </p:cNvSpPr>
          <p:nvPr/>
        </p:nvSpPr>
        <p:spPr bwMode="auto">
          <a:xfrm>
            <a:off x="1057275" y="1954213"/>
            <a:ext cx="3635375" cy="3635375"/>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09" name="椭圆 52"/>
          <p:cNvSpPr>
            <a:spLocks noChangeArrowheads="1"/>
          </p:cNvSpPr>
          <p:nvPr/>
        </p:nvSpPr>
        <p:spPr bwMode="auto">
          <a:xfrm>
            <a:off x="3870325" y="5586413"/>
            <a:ext cx="923925" cy="923925"/>
          </a:xfrm>
          <a:prstGeom prst="ellipse">
            <a:avLst/>
          </a:prstGeom>
          <a:solidFill>
            <a:srgbClr val="2F26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10" name="椭圆 53"/>
          <p:cNvSpPr>
            <a:spLocks noChangeArrowheads="1"/>
          </p:cNvSpPr>
          <p:nvPr/>
        </p:nvSpPr>
        <p:spPr bwMode="auto">
          <a:xfrm>
            <a:off x="3432175" y="1146175"/>
            <a:ext cx="631825" cy="631825"/>
          </a:xfrm>
          <a:prstGeom prst="ellipse">
            <a:avLst/>
          </a:prstGeom>
          <a:solidFill>
            <a:srgbClr val="D0EAEB"/>
          </a:solidFill>
          <a:ln w="6350">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11" name="文本框 54"/>
          <p:cNvSpPr>
            <a:spLocks noChangeArrowheads="1"/>
          </p:cNvSpPr>
          <p:nvPr/>
        </p:nvSpPr>
        <p:spPr bwMode="auto">
          <a:xfrm>
            <a:off x="7499352" y="3560868"/>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dirty="0">
                <a:solidFill>
                  <a:srgbClr val="262626"/>
                </a:solidFill>
                <a:latin typeface="华文宋体" pitchFamily="2" charset="-122"/>
                <a:ea typeface="华文宋体" pitchFamily="2" charset="-122"/>
                <a:sym typeface="Calibri" panose="020F0502020204030204" pitchFamily="34" charset="0"/>
              </a:rPr>
              <a:t>失败尝试</a:t>
            </a:r>
          </a:p>
        </p:txBody>
      </p:sp>
      <p:sp>
        <p:nvSpPr>
          <p:cNvPr id="21513" name="直接连接符 56"/>
          <p:cNvSpPr>
            <a:spLocks noChangeShapeType="1"/>
          </p:cNvSpPr>
          <p:nvPr/>
        </p:nvSpPr>
        <p:spPr bwMode="auto">
          <a:xfrm rot="5400000" flipH="1">
            <a:off x="8434110" y="2631353"/>
            <a:ext cx="0" cy="3164855"/>
          </a:xfrm>
          <a:prstGeom prst="line">
            <a:avLst/>
          </a:prstGeom>
          <a:noFill/>
          <a:ln w="1270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1514" name="椭圆 58"/>
          <p:cNvSpPr>
            <a:spLocks noChangeArrowheads="1"/>
          </p:cNvSpPr>
          <p:nvPr/>
        </p:nvSpPr>
        <p:spPr bwMode="auto">
          <a:xfrm>
            <a:off x="5873750" y="1954213"/>
            <a:ext cx="1012825" cy="1012825"/>
          </a:xfrm>
          <a:prstGeom prst="ellipse">
            <a:avLst/>
          </a:prstGeom>
          <a:solidFill>
            <a:srgbClr val="D0EAEB"/>
          </a:solidFill>
          <a:ln w="6350">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21515" name="组合 59"/>
          <p:cNvGrpSpPr/>
          <p:nvPr/>
        </p:nvGrpSpPr>
        <p:grpSpPr bwMode="auto">
          <a:xfrm>
            <a:off x="6149975" y="2284413"/>
            <a:ext cx="498475" cy="477837"/>
            <a:chOff x="0" y="0"/>
            <a:chExt cx="2438400" cy="2332038"/>
          </a:xfrm>
        </p:grpSpPr>
        <p:sp>
          <p:nvSpPr>
            <p:cNvPr id="21519"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20" name="任意多边形 61"/>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21516" name="椭圆 14"/>
          <p:cNvSpPr>
            <a:spLocks noChangeArrowheads="1"/>
          </p:cNvSpPr>
          <p:nvPr/>
        </p:nvSpPr>
        <p:spPr bwMode="auto">
          <a:xfrm>
            <a:off x="1057275" y="1954213"/>
            <a:ext cx="3635375" cy="363537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17" name="椭圆 15"/>
          <p:cNvSpPr>
            <a:spLocks noChangeArrowheads="1"/>
          </p:cNvSpPr>
          <p:nvPr/>
        </p:nvSpPr>
        <p:spPr bwMode="auto">
          <a:xfrm>
            <a:off x="1233488" y="2127250"/>
            <a:ext cx="3282950" cy="3282950"/>
          </a:xfrm>
          <a:prstGeom prst="ellipse">
            <a:avLst/>
          </a:prstGeom>
          <a:noFill/>
          <a:ln w="63500">
            <a:solidFill>
              <a:srgbClr val="D0EAEB"/>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518" name="文本框 57"/>
          <p:cNvSpPr>
            <a:spLocks noChangeArrowheads="1"/>
          </p:cNvSpPr>
          <p:nvPr/>
        </p:nvSpPr>
        <p:spPr bwMode="auto">
          <a:xfrm>
            <a:off x="1971675" y="2668588"/>
            <a:ext cx="1848583"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3800" b="1" dirty="0">
                <a:solidFill>
                  <a:srgbClr val="FDFDFD"/>
                </a:solidFill>
                <a:latin typeface="华文宋体" pitchFamily="2" charset="-122"/>
                <a:ea typeface="华文宋体" pitchFamily="2" charset="-122"/>
                <a:sym typeface="华文宋体" pitchFamily="2" charset="-122"/>
              </a:rPr>
              <a:t>07</a:t>
            </a:r>
            <a:endParaRPr lang="zh-CN" altLang="en-US" sz="13800" b="1" dirty="0">
              <a:solidFill>
                <a:srgbClr val="FDFDFD"/>
              </a:solidFill>
              <a:latin typeface="华文宋体" pitchFamily="2" charset="-122"/>
              <a:ea typeface="华文宋体" pitchFamily="2" charset="-122"/>
              <a:sym typeface="华文宋体" pitchFamily="2" charset="-122"/>
            </a:endParaRPr>
          </a:p>
        </p:txBody>
      </p:sp>
    </p:spTree>
    <p:custDataLst>
      <p:tags r:id="rId1"/>
    </p:custDataLst>
    <p:extLst>
      <p:ext uri="{BB962C8B-B14F-4D97-AF65-F5344CB8AC3E}">
        <p14:creationId xmlns:p14="http://schemas.microsoft.com/office/powerpoint/2010/main" val="596090412"/>
      </p:ext>
    </p:extLst>
  </p:cSld>
  <p:clrMapOvr>
    <a:masterClrMapping/>
  </p:clrMapOvr>
  <mc:AlternateContent xmlns:mc="http://schemas.openxmlformats.org/markup-compatibility/2006" xmlns:p14="http://schemas.microsoft.com/office/powerpoint/2010/main">
    <mc:Choice Requires="p14">
      <p:transition spd="slow" p14:dur="3400" advTm="2573">
        <p14:reveal/>
      </p:transition>
    </mc:Choice>
    <mc:Fallback xmlns="">
      <p:transition spd="slow" advTm="25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fade">
                                      <p:cBhvr>
                                        <p:cTn id="7" dur="1000"/>
                                        <p:tgtEl>
                                          <p:spTgt spid="21508"/>
                                        </p:tgtEl>
                                      </p:cBhvr>
                                    </p:animEffect>
                                    <p:anim calcmode="lin" valueType="num">
                                      <p:cBhvr>
                                        <p:cTn id="8" dur="1000" fill="hold"/>
                                        <p:tgtEl>
                                          <p:spTgt spid="21508"/>
                                        </p:tgtEl>
                                        <p:attrNameLst>
                                          <p:attrName>ppt_x</p:attrName>
                                        </p:attrNameLst>
                                      </p:cBhvr>
                                      <p:tavLst>
                                        <p:tav tm="0">
                                          <p:val>
                                            <p:strVal val="#ppt_x"/>
                                          </p:val>
                                        </p:tav>
                                        <p:tav tm="100000">
                                          <p:val>
                                            <p:strVal val="#ppt_x"/>
                                          </p:val>
                                        </p:tav>
                                      </p:tavLst>
                                    </p:anim>
                                    <p:anim calcmode="lin" valueType="num">
                                      <p:cBhvr>
                                        <p:cTn id="9" dur="1000" fill="hold"/>
                                        <p:tgtEl>
                                          <p:spTgt spid="2150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fade">
                                      <p:cBhvr>
                                        <p:cTn id="12" dur="1000"/>
                                        <p:tgtEl>
                                          <p:spTgt spid="21509"/>
                                        </p:tgtEl>
                                      </p:cBhvr>
                                    </p:animEffect>
                                    <p:anim calcmode="lin" valueType="num">
                                      <p:cBhvr>
                                        <p:cTn id="13" dur="1000" fill="hold"/>
                                        <p:tgtEl>
                                          <p:spTgt spid="21509"/>
                                        </p:tgtEl>
                                        <p:attrNameLst>
                                          <p:attrName>ppt_x</p:attrName>
                                        </p:attrNameLst>
                                      </p:cBhvr>
                                      <p:tavLst>
                                        <p:tav tm="0">
                                          <p:val>
                                            <p:strVal val="#ppt_x"/>
                                          </p:val>
                                        </p:tav>
                                        <p:tav tm="100000">
                                          <p:val>
                                            <p:strVal val="#ppt_x"/>
                                          </p:val>
                                        </p:tav>
                                      </p:tavLst>
                                    </p:anim>
                                    <p:anim calcmode="lin" valueType="num">
                                      <p:cBhvr>
                                        <p:cTn id="14" dur="1000" fill="hold"/>
                                        <p:tgtEl>
                                          <p:spTgt spid="2150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510"/>
                                        </p:tgtEl>
                                        <p:attrNameLst>
                                          <p:attrName>style.visibility</p:attrName>
                                        </p:attrNameLst>
                                      </p:cBhvr>
                                      <p:to>
                                        <p:strVal val="visible"/>
                                      </p:to>
                                    </p:set>
                                    <p:animEffect transition="in" filter="fade">
                                      <p:cBhvr>
                                        <p:cTn id="17" dur="1000"/>
                                        <p:tgtEl>
                                          <p:spTgt spid="21510"/>
                                        </p:tgtEl>
                                      </p:cBhvr>
                                    </p:animEffect>
                                    <p:anim calcmode="lin" valueType="num">
                                      <p:cBhvr>
                                        <p:cTn id="18" dur="1000" fill="hold"/>
                                        <p:tgtEl>
                                          <p:spTgt spid="21510"/>
                                        </p:tgtEl>
                                        <p:attrNameLst>
                                          <p:attrName>ppt_x</p:attrName>
                                        </p:attrNameLst>
                                      </p:cBhvr>
                                      <p:tavLst>
                                        <p:tav tm="0">
                                          <p:val>
                                            <p:strVal val="#ppt_x"/>
                                          </p:val>
                                        </p:tav>
                                        <p:tav tm="100000">
                                          <p:val>
                                            <p:strVal val="#ppt_x"/>
                                          </p:val>
                                        </p:tav>
                                      </p:tavLst>
                                    </p:anim>
                                    <p:anim calcmode="lin" valueType="num">
                                      <p:cBhvr>
                                        <p:cTn id="19" dur="1000" fill="hold"/>
                                        <p:tgtEl>
                                          <p:spTgt spid="215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516"/>
                                        </p:tgtEl>
                                        <p:attrNameLst>
                                          <p:attrName>style.visibility</p:attrName>
                                        </p:attrNameLst>
                                      </p:cBhvr>
                                      <p:to>
                                        <p:strVal val="visible"/>
                                      </p:to>
                                    </p:set>
                                    <p:animEffect transition="in" filter="fade">
                                      <p:cBhvr>
                                        <p:cTn id="22" dur="1000"/>
                                        <p:tgtEl>
                                          <p:spTgt spid="21516"/>
                                        </p:tgtEl>
                                      </p:cBhvr>
                                    </p:animEffect>
                                    <p:anim calcmode="lin" valueType="num">
                                      <p:cBhvr>
                                        <p:cTn id="23" dur="1000" fill="hold"/>
                                        <p:tgtEl>
                                          <p:spTgt spid="21516"/>
                                        </p:tgtEl>
                                        <p:attrNameLst>
                                          <p:attrName>ppt_x</p:attrName>
                                        </p:attrNameLst>
                                      </p:cBhvr>
                                      <p:tavLst>
                                        <p:tav tm="0">
                                          <p:val>
                                            <p:strVal val="#ppt_x"/>
                                          </p:val>
                                        </p:tav>
                                        <p:tav tm="100000">
                                          <p:val>
                                            <p:strVal val="#ppt_x"/>
                                          </p:val>
                                        </p:tav>
                                      </p:tavLst>
                                    </p:anim>
                                    <p:anim calcmode="lin" valueType="num">
                                      <p:cBhvr>
                                        <p:cTn id="24" dur="1000" fill="hold"/>
                                        <p:tgtEl>
                                          <p:spTgt spid="215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517"/>
                                        </p:tgtEl>
                                        <p:attrNameLst>
                                          <p:attrName>style.visibility</p:attrName>
                                        </p:attrNameLst>
                                      </p:cBhvr>
                                      <p:to>
                                        <p:strVal val="visible"/>
                                      </p:to>
                                    </p:set>
                                    <p:animEffect transition="in" filter="fade">
                                      <p:cBhvr>
                                        <p:cTn id="27" dur="1000"/>
                                        <p:tgtEl>
                                          <p:spTgt spid="21517"/>
                                        </p:tgtEl>
                                      </p:cBhvr>
                                    </p:animEffect>
                                    <p:anim calcmode="lin" valueType="num">
                                      <p:cBhvr>
                                        <p:cTn id="28" dur="1000" fill="hold"/>
                                        <p:tgtEl>
                                          <p:spTgt spid="21517"/>
                                        </p:tgtEl>
                                        <p:attrNameLst>
                                          <p:attrName>ppt_x</p:attrName>
                                        </p:attrNameLst>
                                      </p:cBhvr>
                                      <p:tavLst>
                                        <p:tav tm="0">
                                          <p:val>
                                            <p:strVal val="#ppt_x"/>
                                          </p:val>
                                        </p:tav>
                                        <p:tav tm="100000">
                                          <p:val>
                                            <p:strVal val="#ppt_x"/>
                                          </p:val>
                                        </p:tav>
                                      </p:tavLst>
                                    </p:anim>
                                    <p:anim calcmode="lin" valueType="num">
                                      <p:cBhvr>
                                        <p:cTn id="29" dur="1000" fill="hold"/>
                                        <p:tgtEl>
                                          <p:spTgt spid="215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518"/>
                                        </p:tgtEl>
                                        <p:attrNameLst>
                                          <p:attrName>style.visibility</p:attrName>
                                        </p:attrNameLst>
                                      </p:cBhvr>
                                      <p:to>
                                        <p:strVal val="visible"/>
                                      </p:to>
                                    </p:set>
                                    <p:animEffect transition="in" filter="fade">
                                      <p:cBhvr>
                                        <p:cTn id="32" dur="1000"/>
                                        <p:tgtEl>
                                          <p:spTgt spid="21518"/>
                                        </p:tgtEl>
                                      </p:cBhvr>
                                    </p:animEffect>
                                    <p:anim calcmode="lin" valueType="num">
                                      <p:cBhvr>
                                        <p:cTn id="33" dur="1000" fill="hold"/>
                                        <p:tgtEl>
                                          <p:spTgt spid="21518"/>
                                        </p:tgtEl>
                                        <p:attrNameLst>
                                          <p:attrName>ppt_x</p:attrName>
                                        </p:attrNameLst>
                                      </p:cBhvr>
                                      <p:tavLst>
                                        <p:tav tm="0">
                                          <p:val>
                                            <p:strVal val="#ppt_x"/>
                                          </p:val>
                                        </p:tav>
                                        <p:tav tm="100000">
                                          <p:val>
                                            <p:strVal val="#ppt_x"/>
                                          </p:val>
                                        </p:tav>
                                      </p:tavLst>
                                    </p:anim>
                                    <p:anim calcmode="lin" valueType="num">
                                      <p:cBhvr>
                                        <p:cTn id="34" dur="1000" fill="hold"/>
                                        <p:tgtEl>
                                          <p:spTgt spid="2151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1511"/>
                                        </p:tgtEl>
                                        <p:attrNameLst>
                                          <p:attrName>style.visibility</p:attrName>
                                        </p:attrNameLst>
                                      </p:cBhvr>
                                      <p:to>
                                        <p:strVal val="visible"/>
                                      </p:to>
                                    </p:set>
                                    <p:animEffect transition="in" filter="randombar(horizontal)">
                                      <p:cBhvr>
                                        <p:cTn id="39" dur="500"/>
                                        <p:tgtEl>
                                          <p:spTgt spid="215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1513"/>
                                        </p:tgtEl>
                                        <p:attrNameLst>
                                          <p:attrName>style.visibility</p:attrName>
                                        </p:attrNameLst>
                                      </p:cBhvr>
                                      <p:to>
                                        <p:strVal val="visible"/>
                                      </p:to>
                                    </p:set>
                                    <p:animEffect transition="in" filter="randombar(horizontal)">
                                      <p:cBhvr>
                                        <p:cTn id="42" dur="500"/>
                                        <p:tgtEl>
                                          <p:spTgt spid="21513"/>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1514"/>
                                        </p:tgtEl>
                                        <p:attrNameLst>
                                          <p:attrName>style.visibility</p:attrName>
                                        </p:attrNameLst>
                                      </p:cBhvr>
                                      <p:to>
                                        <p:strVal val="visible"/>
                                      </p:to>
                                    </p:set>
                                    <p:animEffect transition="in" filter="randombar(horizontal)">
                                      <p:cBhvr>
                                        <p:cTn id="45" dur="500"/>
                                        <p:tgtEl>
                                          <p:spTgt spid="21514"/>
                                        </p:tgtEl>
                                      </p:cBhvr>
                                    </p:animEffect>
                                  </p:childTnLst>
                                </p:cTn>
                              </p:par>
                              <p:par>
                                <p:cTn id="46" presetID="14" presetClass="entr" presetSubtype="10" fill="hold" nodeType="withEffect">
                                  <p:stCondLst>
                                    <p:cond delay="0"/>
                                  </p:stCondLst>
                                  <p:childTnLst>
                                    <p:set>
                                      <p:cBhvr>
                                        <p:cTn id="47" dur="1" fill="hold">
                                          <p:stCondLst>
                                            <p:cond delay="0"/>
                                          </p:stCondLst>
                                        </p:cTn>
                                        <p:tgtEl>
                                          <p:spTgt spid="21515"/>
                                        </p:tgtEl>
                                        <p:attrNameLst>
                                          <p:attrName>style.visibility</p:attrName>
                                        </p:attrNameLst>
                                      </p:cBhvr>
                                      <p:to>
                                        <p:strVal val="visible"/>
                                      </p:to>
                                    </p:set>
                                    <p:animEffect transition="in" filter="randombar(horizontal)">
                                      <p:cBhvr>
                                        <p:cTn id="48" dur="500"/>
                                        <p:tgtEl>
                                          <p:spTgt spid="21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21509" grpId="0" animBg="1"/>
      <p:bldP spid="21510" grpId="0" animBg="1"/>
      <p:bldP spid="21511" grpId="0"/>
      <p:bldP spid="21513" grpId="0" animBg="1"/>
      <p:bldP spid="21514" grpId="0" animBg="1"/>
      <p:bldP spid="21516" grpId="0" animBg="1"/>
      <p:bldP spid="21517" grpId="0" animBg="1"/>
      <p:bldP spid="21518" grpId="0"/>
    </p:bldLst>
  </p:timing>
</p:sld>
</file>

<file path=ppt/slides/slide37.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2" name="文本框 11">
            <a:extLst>
              <a:ext uri="{FF2B5EF4-FFF2-40B4-BE49-F238E27FC236}">
                <a16:creationId xmlns:a16="http://schemas.microsoft.com/office/drawing/2014/main" id="{E5A03232-E957-42AE-9E41-9EAA77857398}"/>
              </a:ext>
            </a:extLst>
          </p:cNvPr>
          <p:cNvSpPr txBox="1"/>
          <p:nvPr/>
        </p:nvSpPr>
        <p:spPr>
          <a:xfrm>
            <a:off x="325436" y="2172639"/>
            <a:ext cx="11541125" cy="461665"/>
          </a:xfrm>
          <a:prstGeom prst="rect">
            <a:avLst/>
          </a:prstGeom>
          <a:solidFill>
            <a:srgbClr val="2F2637"/>
          </a:solidFill>
        </p:spPr>
        <p:txBody>
          <a:bodyPr wrap="square" rtlCol="0">
            <a:spAutoFit/>
          </a:bodyPr>
          <a:lstStyle/>
          <a:p>
            <a:pPr lvl="0"/>
            <a:r>
              <a:rPr lang="zh-CN" altLang="en-US" sz="2400" b="1" dirty="0">
                <a:solidFill>
                  <a:schemeClr val="bg1"/>
                </a:solidFill>
                <a:latin typeface="华文宋体" pitchFamily="2" charset="-122"/>
                <a:ea typeface="华文宋体" pitchFamily="2" charset="-122"/>
                <a:sym typeface="方正姚体" pitchFamily="2" charset="-122"/>
              </a:rPr>
              <a:t>英文单词形态统一</a:t>
            </a:r>
            <a:endParaRPr lang="zh-CN" altLang="en-US" sz="2000" dirty="0">
              <a:solidFill>
                <a:schemeClr val="bg1"/>
              </a:solidFill>
              <a:latin typeface="华文宋体" pitchFamily="2" charset="-122"/>
              <a:ea typeface="华文宋体" pitchFamily="2" charset="-122"/>
              <a:sym typeface="华文宋体" pitchFamily="2" charset="-122"/>
            </a:endParaRPr>
          </a:p>
        </p:txBody>
      </p:sp>
      <p:sp>
        <p:nvSpPr>
          <p:cNvPr id="13" name="文本框 12">
            <a:extLst>
              <a:ext uri="{FF2B5EF4-FFF2-40B4-BE49-F238E27FC236}">
                <a16:creationId xmlns:a16="http://schemas.microsoft.com/office/drawing/2014/main" id="{049D36DD-C8EC-4A97-B209-98FF8EA613C3}"/>
              </a:ext>
            </a:extLst>
          </p:cNvPr>
          <p:cNvSpPr txBox="1"/>
          <p:nvPr/>
        </p:nvSpPr>
        <p:spPr>
          <a:xfrm>
            <a:off x="325435" y="4087121"/>
            <a:ext cx="11541125" cy="461665"/>
          </a:xfrm>
          <a:prstGeom prst="rect">
            <a:avLst/>
          </a:prstGeom>
          <a:solidFill>
            <a:srgbClr val="2F2637"/>
          </a:solidFill>
        </p:spPr>
        <p:txBody>
          <a:bodyPr wrap="square" rtlCol="0">
            <a:spAutoFit/>
          </a:bodyPr>
          <a:lstStyle/>
          <a:p>
            <a:pPr lvl="0"/>
            <a:r>
              <a:rPr lang="zh-CN" altLang="en-US" sz="2400" b="1" dirty="0">
                <a:solidFill>
                  <a:schemeClr val="bg1"/>
                </a:solidFill>
                <a:latin typeface="华文宋体" pitchFamily="2" charset="-122"/>
                <a:ea typeface="华文宋体" pitchFamily="2" charset="-122"/>
                <a:sym typeface="方正姚体" pitchFamily="2" charset="-122"/>
              </a:rPr>
              <a:t> 类间与类内信息熵</a:t>
            </a:r>
            <a:endParaRPr lang="zh-CN" altLang="en-US" sz="2000" dirty="0">
              <a:solidFill>
                <a:schemeClr val="bg1"/>
              </a:solidFill>
              <a:latin typeface="华文宋体" pitchFamily="2" charset="-122"/>
              <a:ea typeface="华文宋体" pitchFamily="2" charset="-122"/>
              <a:sym typeface="华文宋体" pitchFamily="2" charset="-122"/>
            </a:endParaRPr>
          </a:p>
        </p:txBody>
      </p:sp>
      <p:sp>
        <p:nvSpPr>
          <p:cNvPr id="14" name="文本框 42">
            <a:extLst>
              <a:ext uri="{FF2B5EF4-FFF2-40B4-BE49-F238E27FC236}">
                <a16:creationId xmlns:a16="http://schemas.microsoft.com/office/drawing/2014/main" id="{0516A43B-7FC9-4803-985B-C55D87EE0D4F}"/>
              </a:ext>
            </a:extLst>
          </p:cNvPr>
          <p:cNvSpPr>
            <a:spLocks noChangeArrowheads="1"/>
          </p:cNvSpPr>
          <p:nvPr/>
        </p:nvSpPr>
        <p:spPr bwMode="auto">
          <a:xfrm>
            <a:off x="330976" y="3114491"/>
            <a:ext cx="11553049" cy="461665"/>
          </a:xfrm>
          <a:prstGeom prst="rect">
            <a:avLst/>
          </a:prstGeom>
          <a:solidFill>
            <a:srgbClr val="D0EAEB"/>
          </a:solidFill>
          <a:ln>
            <a:noFill/>
          </a:ln>
        </p:spPr>
        <p:txBody>
          <a:bodyPr wrap="square">
            <a:spAutoFit/>
          </a:bodyPr>
          <a:lstStyle/>
          <a:p>
            <a:r>
              <a:rPr lang="zh-CN" altLang="en-US" sz="2400" b="1" dirty="0">
                <a:solidFill>
                  <a:srgbClr val="262626"/>
                </a:solidFill>
                <a:latin typeface="华文宋体" pitchFamily="2" charset="-122"/>
                <a:ea typeface="华文宋体" pitchFamily="2" charset="-122"/>
                <a:sym typeface="方正姚体" pitchFamily="2" charset="-122"/>
              </a:rPr>
              <a:t>使用后验概率提高正确率</a:t>
            </a:r>
            <a:endParaRPr lang="en-US" altLang="zh-CN" sz="2400" dirty="0">
              <a:solidFill>
                <a:srgbClr val="262626"/>
              </a:solidFill>
              <a:latin typeface="华文宋体" pitchFamily="2" charset="-122"/>
              <a:ea typeface="华文宋体" pitchFamily="2" charset="-122"/>
              <a:sym typeface="方正姚体" pitchFamily="2" charset="-122"/>
            </a:endParaRPr>
          </a:p>
        </p:txBody>
      </p:sp>
    </p:spTree>
    <p:custDataLst>
      <p:tags r:id="rId1"/>
    </p:custDataLst>
    <p:extLst>
      <p:ext uri="{BB962C8B-B14F-4D97-AF65-F5344CB8AC3E}">
        <p14:creationId xmlns:p14="http://schemas.microsoft.com/office/powerpoint/2010/main" val="347293513"/>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8674" name="椭圆 1"/>
          <p:cNvSpPr>
            <a:spLocks noChangeArrowheads="1"/>
          </p:cNvSpPr>
          <p:nvPr/>
        </p:nvSpPr>
        <p:spPr bwMode="auto">
          <a:xfrm>
            <a:off x="3221038" y="549274"/>
            <a:ext cx="5726112" cy="5726113"/>
          </a:xfrm>
          <a:prstGeom prst="ellipse">
            <a:avLst/>
          </a:prstGeom>
          <a:solidFill>
            <a:srgbClr val="263346">
              <a:alpha val="6901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675" name="椭圆 10"/>
          <p:cNvSpPr>
            <a:spLocks noChangeArrowheads="1"/>
          </p:cNvSpPr>
          <p:nvPr/>
        </p:nvSpPr>
        <p:spPr bwMode="auto">
          <a:xfrm>
            <a:off x="3360738" y="730249"/>
            <a:ext cx="5446712" cy="5446713"/>
          </a:xfrm>
          <a:prstGeom prst="ellipse">
            <a:avLst/>
          </a:prstGeom>
          <a:noFill/>
          <a:ln w="88900">
            <a:solidFill>
              <a:srgbClr val="D0EAEB"/>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676" name="椭圆 25"/>
          <p:cNvSpPr>
            <a:spLocks noChangeArrowheads="1"/>
          </p:cNvSpPr>
          <p:nvPr/>
        </p:nvSpPr>
        <p:spPr bwMode="auto">
          <a:xfrm>
            <a:off x="2946400" y="298450"/>
            <a:ext cx="6311900" cy="6310313"/>
          </a:xfrm>
          <a:prstGeom prst="ellipse">
            <a:avLst/>
          </a:prstGeom>
          <a:noFill/>
          <a:ln w="6350">
            <a:solidFill>
              <a:srgbClr val="FFFFFF">
                <a:alpha val="50195"/>
              </a:srgbClr>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677" name="椭圆 26"/>
          <p:cNvSpPr>
            <a:spLocks noChangeArrowheads="1"/>
          </p:cNvSpPr>
          <p:nvPr/>
        </p:nvSpPr>
        <p:spPr bwMode="auto">
          <a:xfrm>
            <a:off x="2676525" y="0"/>
            <a:ext cx="6837363" cy="6837363"/>
          </a:xfrm>
          <a:prstGeom prst="ellipse">
            <a:avLst/>
          </a:prstGeom>
          <a:noFill/>
          <a:ln w="6350">
            <a:solidFill>
              <a:srgbClr val="FFFFFF">
                <a:alpha val="38823"/>
              </a:srgbClr>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678" name="椭圆 27"/>
          <p:cNvSpPr>
            <a:spLocks noChangeArrowheads="1"/>
          </p:cNvSpPr>
          <p:nvPr/>
        </p:nvSpPr>
        <p:spPr bwMode="auto">
          <a:xfrm>
            <a:off x="1773238" y="-906463"/>
            <a:ext cx="8637587" cy="8637588"/>
          </a:xfrm>
          <a:prstGeom prst="ellipse">
            <a:avLst/>
          </a:prstGeom>
          <a:noFill/>
          <a:ln w="6350">
            <a:solidFill>
              <a:srgbClr val="FFFFFF">
                <a:alpha val="29019"/>
              </a:srgbClr>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679"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680"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681" name="文本框 13"/>
          <p:cNvSpPr>
            <a:spLocks noChangeArrowheads="1"/>
          </p:cNvSpPr>
          <p:nvPr/>
        </p:nvSpPr>
        <p:spPr bwMode="auto">
          <a:xfrm>
            <a:off x="3619500" y="2667000"/>
            <a:ext cx="49657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000" b="1">
                <a:solidFill>
                  <a:srgbClr val="FDFDFD"/>
                </a:solidFill>
                <a:latin typeface="华文宋体" pitchFamily="2" charset="-122"/>
                <a:ea typeface="华文宋体" pitchFamily="2" charset="-122"/>
                <a:sym typeface="华文宋体" pitchFamily="2" charset="-122"/>
              </a:rPr>
              <a:t>THANK  </a:t>
            </a:r>
            <a:r>
              <a:rPr lang="en-US" altLang="zh-CN" sz="5400" b="1">
                <a:solidFill>
                  <a:srgbClr val="FDFDFD"/>
                </a:solidFill>
                <a:latin typeface="华文宋体" pitchFamily="2" charset="-122"/>
                <a:ea typeface="华文宋体" pitchFamily="2" charset="-122"/>
                <a:sym typeface="华文宋体" pitchFamily="2" charset="-122"/>
              </a:rPr>
              <a:t>YOU</a:t>
            </a:r>
            <a:endParaRPr lang="zh-CN" altLang="en-US" sz="5400" b="1">
              <a:solidFill>
                <a:srgbClr val="FDFDFD"/>
              </a:solidFill>
              <a:latin typeface="华文宋体" pitchFamily="2" charset="-122"/>
              <a:ea typeface="华文宋体" pitchFamily="2" charset="-122"/>
              <a:sym typeface="华文宋体" pitchFamily="2" charset="-122"/>
            </a:endParaRPr>
          </a:p>
        </p:txBody>
      </p:sp>
      <p:sp>
        <p:nvSpPr>
          <p:cNvPr id="28682" name="直接连接符 14"/>
          <p:cNvSpPr>
            <a:spLocks noChangeShapeType="1"/>
          </p:cNvSpPr>
          <p:nvPr/>
        </p:nvSpPr>
        <p:spPr bwMode="auto">
          <a:xfrm>
            <a:off x="3854450" y="3654425"/>
            <a:ext cx="4319588" cy="0"/>
          </a:xfrm>
          <a:prstGeom prst="line">
            <a:avLst/>
          </a:prstGeom>
          <a:noFill/>
          <a:ln w="6350">
            <a:solidFill>
              <a:srgbClr val="FFFFFF">
                <a:alpha val="58823"/>
              </a:srgbClr>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8683" name="文本框 15"/>
          <p:cNvSpPr>
            <a:spLocks noChangeArrowheads="1"/>
          </p:cNvSpPr>
          <p:nvPr/>
        </p:nvSpPr>
        <p:spPr bwMode="auto">
          <a:xfrm>
            <a:off x="4630692" y="4099224"/>
            <a:ext cx="276710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5400" dirty="0">
                <a:solidFill>
                  <a:schemeClr val="bg1"/>
                </a:solidFill>
                <a:latin typeface="华文宋体" pitchFamily="2" charset="-122"/>
                <a:ea typeface="华文宋体" pitchFamily="2" charset="-122"/>
                <a:sym typeface="华文宋体" pitchFamily="2" charset="-122"/>
              </a:rPr>
              <a:t>2020.7.30</a:t>
            </a:r>
            <a:endParaRPr lang="zh-CN" altLang="en-US" sz="5400" dirty="0">
              <a:solidFill>
                <a:schemeClr val="bg1"/>
              </a:solidFill>
              <a:latin typeface="华文宋体" pitchFamily="2" charset="-122"/>
              <a:ea typeface="华文宋体" pitchFamily="2" charset="-122"/>
              <a:sym typeface="华文宋体" pitchFamily="2" charset="-122"/>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170">
        <p15:prstTrans prst="drape"/>
      </p:transition>
    </mc:Choice>
    <mc:Fallback xmlns="">
      <p:transition spd="slow" advTm="317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681"/>
                                        </p:tgtEl>
                                        <p:attrNameLst>
                                          <p:attrName>style.visibility</p:attrName>
                                        </p:attrNameLst>
                                      </p:cBhvr>
                                      <p:to>
                                        <p:strVal val="visible"/>
                                      </p:to>
                                    </p:set>
                                    <p:animEffect transition="in" filter="wheel(1)">
                                      <p:cBhvr>
                                        <p:cTn id="7" dur="2000"/>
                                        <p:tgtEl>
                                          <p:spTgt spid="2868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8682"/>
                                        </p:tgtEl>
                                        <p:attrNameLst>
                                          <p:attrName>style.visibility</p:attrName>
                                        </p:attrNameLst>
                                      </p:cBhvr>
                                      <p:to>
                                        <p:strVal val="visible"/>
                                      </p:to>
                                    </p:set>
                                    <p:animEffect transition="in" filter="wheel(1)">
                                      <p:cBhvr>
                                        <p:cTn id="10" dur="2000"/>
                                        <p:tgtEl>
                                          <p:spTgt spid="2868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8683"/>
                                        </p:tgtEl>
                                        <p:attrNameLst>
                                          <p:attrName>style.visibility</p:attrName>
                                        </p:attrNameLst>
                                      </p:cBhvr>
                                      <p:to>
                                        <p:strVal val="visible"/>
                                      </p:to>
                                    </p:set>
                                    <p:animEffect transition="in" filter="wheel(1)">
                                      <p:cBhvr>
                                        <p:cTn id="13" dur="2000"/>
                                        <p:tgtEl>
                                          <p:spTgt spid="2868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8674"/>
                                        </p:tgtEl>
                                        <p:attrNameLst>
                                          <p:attrName>style.visibility</p:attrName>
                                        </p:attrNameLst>
                                      </p:cBhvr>
                                      <p:to>
                                        <p:strVal val="visible"/>
                                      </p:to>
                                    </p:set>
                                    <p:animEffect transition="in" filter="wheel(1)">
                                      <p:cBhvr>
                                        <p:cTn id="16" dur="2000"/>
                                        <p:tgtEl>
                                          <p:spTgt spid="2867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8676"/>
                                        </p:tgtEl>
                                        <p:attrNameLst>
                                          <p:attrName>style.visibility</p:attrName>
                                        </p:attrNameLst>
                                      </p:cBhvr>
                                      <p:to>
                                        <p:strVal val="visible"/>
                                      </p:to>
                                    </p:set>
                                    <p:animEffect transition="in" filter="wheel(1)">
                                      <p:cBhvr>
                                        <p:cTn id="19" dur="2000"/>
                                        <p:tgtEl>
                                          <p:spTgt spid="28676"/>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8677"/>
                                        </p:tgtEl>
                                        <p:attrNameLst>
                                          <p:attrName>style.visibility</p:attrName>
                                        </p:attrNameLst>
                                      </p:cBhvr>
                                      <p:to>
                                        <p:strVal val="visible"/>
                                      </p:to>
                                    </p:set>
                                    <p:animEffect transition="in" filter="wheel(1)">
                                      <p:cBhvr>
                                        <p:cTn id="22" dur="2000"/>
                                        <p:tgtEl>
                                          <p:spTgt spid="28677"/>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8678"/>
                                        </p:tgtEl>
                                        <p:attrNameLst>
                                          <p:attrName>style.visibility</p:attrName>
                                        </p:attrNameLst>
                                      </p:cBhvr>
                                      <p:to>
                                        <p:strVal val="visible"/>
                                      </p:to>
                                    </p:set>
                                    <p:animEffect transition="in" filter="wheel(1)">
                                      <p:cBhvr>
                                        <p:cTn id="25" dur="2000"/>
                                        <p:tgtEl>
                                          <p:spTgt spid="28678"/>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28675"/>
                                        </p:tgtEl>
                                        <p:attrNameLst>
                                          <p:attrName>style.visibility</p:attrName>
                                        </p:attrNameLst>
                                      </p:cBhvr>
                                      <p:to>
                                        <p:strVal val="visible"/>
                                      </p:to>
                                    </p:set>
                                    <p:animEffect transition="in" filter="wheel(1)">
                                      <p:cBhvr>
                                        <p:cTn id="28" dur="20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5" grpId="0" animBg="1"/>
      <p:bldP spid="28676" grpId="0" animBg="1"/>
      <p:bldP spid="28677" grpId="0" animBg="1"/>
      <p:bldP spid="28678" grpId="0" animBg="1"/>
      <p:bldP spid="28681" grpId="0"/>
      <p:bldP spid="28682" grpId="0" animBg="1"/>
      <p:bldP spid="28683" grpId="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p:cNvSpPr>
            <a:spLocks noChangeArrowheads="1"/>
          </p:cNvSpPr>
          <p:nvPr/>
        </p:nvSpPr>
        <p:spPr bwMode="auto">
          <a:xfrm>
            <a:off x="5138572" y="260350"/>
            <a:ext cx="18069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2800" dirty="0">
                <a:solidFill>
                  <a:srgbClr val="262626"/>
                </a:solidFill>
                <a:latin typeface="华文宋体" pitchFamily="2" charset="-122"/>
                <a:ea typeface="华文宋体" pitchFamily="2" charset="-122"/>
                <a:sym typeface="华文宋体" pitchFamily="2" charset="-122"/>
              </a:rPr>
              <a:t>特征选择</a:t>
            </a:r>
            <a:endParaRPr lang="en-US" altLang="zh-CN" sz="2000" dirty="0">
              <a:solidFill>
                <a:srgbClr val="262626"/>
              </a:solidFill>
              <a:latin typeface="华文宋体" pitchFamily="2" charset="-122"/>
              <a:ea typeface="华文宋体" pitchFamily="2" charset="-122"/>
              <a:sym typeface="华文宋体" pitchFamily="2" charset="-122"/>
            </a:endParaRPr>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232" name="文本框 42"/>
          <p:cNvSpPr>
            <a:spLocks noChangeArrowheads="1"/>
          </p:cNvSpPr>
          <p:nvPr/>
        </p:nvSpPr>
        <p:spPr bwMode="auto">
          <a:xfrm>
            <a:off x="1069136" y="1821299"/>
            <a:ext cx="9894408" cy="1015663"/>
          </a:xfrm>
          <a:prstGeom prst="rect">
            <a:avLst/>
          </a:prstGeom>
          <a:solidFill>
            <a:srgbClr val="D0EAEB"/>
          </a:solidFill>
          <a:ln>
            <a:noFill/>
          </a:ln>
        </p:spPr>
        <p:txBody>
          <a:bodyPr wrap="square">
            <a:spAutoFit/>
          </a:bodyPr>
          <a:lstStyle/>
          <a:p>
            <a:r>
              <a:rPr lang="zh-CN" altLang="en-US" sz="2000" dirty="0">
                <a:solidFill>
                  <a:srgbClr val="262626"/>
                </a:solidFill>
                <a:latin typeface="华文宋体" pitchFamily="2" charset="-122"/>
                <a:ea typeface="华文宋体" pitchFamily="2" charset="-122"/>
                <a:sym typeface="方正姚体" pitchFamily="2" charset="-122"/>
              </a:rPr>
              <a:t>本次实验初衷的重点可能并不在第一步，但是根据一些过往的经验，好的特征可以使得机器学习方法有着事半功倍的效果。在组内的讨论中，特征选择这一任务是一个不亚于文本分类机器学习方法的讨论重点。</a:t>
            </a:r>
            <a:endParaRPr lang="en-US" altLang="zh-CN" sz="2000" dirty="0">
              <a:solidFill>
                <a:srgbClr val="262626"/>
              </a:solidFill>
              <a:latin typeface="华文宋体" pitchFamily="2" charset="-122"/>
              <a:ea typeface="华文宋体" pitchFamily="2" charset="-122"/>
              <a:sym typeface="方正姚体" pitchFamily="2" charset="-122"/>
            </a:endParaRPr>
          </a:p>
        </p:txBody>
      </p:sp>
      <p:sp>
        <p:nvSpPr>
          <p:cNvPr id="4" name="文本框 3">
            <a:extLst>
              <a:ext uri="{FF2B5EF4-FFF2-40B4-BE49-F238E27FC236}">
                <a16:creationId xmlns:a16="http://schemas.microsoft.com/office/drawing/2014/main" id="{8F17C086-8CBE-4A49-8C86-8D587AA59FE1}"/>
              </a:ext>
            </a:extLst>
          </p:cNvPr>
          <p:cNvSpPr txBox="1"/>
          <p:nvPr/>
        </p:nvSpPr>
        <p:spPr>
          <a:xfrm>
            <a:off x="1069136" y="3350161"/>
            <a:ext cx="9894408" cy="1631216"/>
          </a:xfrm>
          <a:prstGeom prst="rect">
            <a:avLst/>
          </a:prstGeom>
          <a:solidFill>
            <a:srgbClr val="2F2637"/>
          </a:solidFill>
        </p:spPr>
        <p:txBody>
          <a:bodyPr wrap="square" rtlCol="0">
            <a:spAutoFit/>
          </a:bodyPr>
          <a:lstStyle/>
          <a:p>
            <a:pPr lvl="0"/>
            <a:r>
              <a:rPr lang="zh-CN" altLang="en-US" sz="2000" dirty="0">
                <a:solidFill>
                  <a:schemeClr val="bg1"/>
                </a:solidFill>
                <a:latin typeface="华文宋体" pitchFamily="2" charset="-122"/>
                <a:ea typeface="华文宋体" pitchFamily="2" charset="-122"/>
                <a:sym typeface="方正姚体" pitchFamily="2" charset="-122"/>
              </a:rPr>
              <a:t>特征选择的目的是选出能够以最大的可能性区分不同类型邮件的单词。“区分度”这一关键字导向了决策树方法中的</a:t>
            </a:r>
            <a:r>
              <a:rPr lang="zh-CN" altLang="en-US" sz="2000" b="1" dirty="0">
                <a:solidFill>
                  <a:schemeClr val="bg1"/>
                </a:solidFill>
                <a:latin typeface="华文宋体" pitchFamily="2" charset="-122"/>
                <a:ea typeface="华文宋体" pitchFamily="2" charset="-122"/>
                <a:sym typeface="方正姚体" pitchFamily="2" charset="-122"/>
              </a:rPr>
              <a:t>信息熵</a:t>
            </a:r>
            <a:r>
              <a:rPr lang="zh-CN" altLang="en-US" sz="2000" dirty="0">
                <a:solidFill>
                  <a:schemeClr val="bg1"/>
                </a:solidFill>
                <a:latin typeface="华文宋体" pitchFamily="2" charset="-122"/>
                <a:ea typeface="华文宋体" pitchFamily="2" charset="-122"/>
                <a:sym typeface="方正姚体" pitchFamily="2" charset="-122"/>
              </a:rPr>
              <a:t>，其在决策树方法中被用于从一个父结点中尽可能地分化出“各具特色”的子节点。因此，最终代码中的这部分实现使用了信息熵方法。</a:t>
            </a:r>
          </a:p>
          <a:p>
            <a:pPr lvl="0"/>
            <a:endParaRPr lang="zh-CN" altLang="en-US" sz="2000" dirty="0">
              <a:solidFill>
                <a:schemeClr val="bg1"/>
              </a:solidFill>
              <a:latin typeface="华文宋体" pitchFamily="2" charset="-122"/>
              <a:ea typeface="华文宋体" pitchFamily="2" charset="-122"/>
              <a:sym typeface="方正姚体" pitchFamily="2" charset="-122"/>
            </a:endParaRPr>
          </a:p>
          <a:p>
            <a:pPr lvl="0"/>
            <a:r>
              <a:rPr lang="zh-CN" altLang="en-US" sz="2000" dirty="0">
                <a:solidFill>
                  <a:schemeClr val="bg1"/>
                </a:solidFill>
                <a:latin typeface="华文宋体" pitchFamily="2" charset="-122"/>
                <a:ea typeface="华文宋体" pitchFamily="2" charset="-122"/>
                <a:sym typeface="方正姚体" pitchFamily="2" charset="-122"/>
              </a:rPr>
              <a:t>停词表是手动完成的，其过滤了大部分敬语、介词、极为常见的动词和名词。</a:t>
            </a:r>
            <a:endParaRPr lang="zh-CN" altLang="en-US" sz="2000" dirty="0">
              <a:solidFill>
                <a:schemeClr val="bg1"/>
              </a:solidFill>
              <a:latin typeface="华文宋体" pitchFamily="2" charset="-122"/>
              <a:ea typeface="华文宋体" pitchFamily="2" charset="-122"/>
              <a:sym typeface="华文宋体" pitchFamily="2" charset="-122"/>
            </a:endParaRPr>
          </a:p>
        </p:txBody>
      </p:sp>
    </p:spTree>
    <p:custDataLst>
      <p:tags r:id="rId1"/>
    </p:custDataLst>
    <p:extLst>
      <p:ext uri="{BB962C8B-B14F-4D97-AF65-F5344CB8AC3E}">
        <p14:creationId xmlns:p14="http://schemas.microsoft.com/office/powerpoint/2010/main" val="2794994214"/>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32"/>
                                        </p:tgtEl>
                                        <p:attrNameLst>
                                          <p:attrName>style.visibility</p:attrName>
                                        </p:attrNameLst>
                                      </p:cBhvr>
                                      <p:to>
                                        <p:strVal val="visible"/>
                                      </p:to>
                                    </p:set>
                                    <p:animEffect transition="in" filter="wipe(down)">
                                      <p:cBhvr>
                                        <p:cTn id="7" dur="500"/>
                                        <p:tgtEl>
                                          <p:spTgt spid="92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p:cNvSpPr>
            <a:spLocks noChangeArrowheads="1"/>
          </p:cNvSpPr>
          <p:nvPr/>
        </p:nvSpPr>
        <p:spPr bwMode="auto">
          <a:xfrm>
            <a:off x="4602033" y="302213"/>
            <a:ext cx="305724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0"/>
            <a:r>
              <a:rPr lang="zh-CN" altLang="en-US" sz="2800" dirty="0">
                <a:solidFill>
                  <a:srgbClr val="262626"/>
                </a:solidFill>
                <a:latin typeface="华文宋体" pitchFamily="2" charset="-122"/>
                <a:ea typeface="华文宋体" pitchFamily="2" charset="-122"/>
                <a:sym typeface="Calibri" panose="020F0502020204030204" pitchFamily="34" charset="0"/>
              </a:rPr>
              <a:t>特征向量权重计算</a:t>
            </a:r>
            <a:endParaRPr lang="en-US" altLang="zh-CN" sz="2800" dirty="0">
              <a:solidFill>
                <a:srgbClr val="262626"/>
              </a:solidFill>
              <a:latin typeface="华文宋体" pitchFamily="2" charset="-122"/>
              <a:ea typeface="华文宋体" pitchFamily="2" charset="-122"/>
              <a:sym typeface="华文宋体" pitchFamily="2" charset="-122"/>
            </a:endParaRPr>
          </a:p>
          <a:p>
            <a:endParaRPr lang="en-US" altLang="zh-CN" sz="2000" dirty="0">
              <a:solidFill>
                <a:srgbClr val="262626"/>
              </a:solidFill>
              <a:latin typeface="华文宋体" pitchFamily="2" charset="-122"/>
              <a:ea typeface="华文宋体" pitchFamily="2" charset="-122"/>
              <a:sym typeface="华文宋体" pitchFamily="2" charset="-122"/>
            </a:endParaRPr>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232" name="文本框 42"/>
          <p:cNvSpPr>
            <a:spLocks noChangeArrowheads="1"/>
          </p:cNvSpPr>
          <p:nvPr/>
        </p:nvSpPr>
        <p:spPr bwMode="auto">
          <a:xfrm>
            <a:off x="1491006" y="3369807"/>
            <a:ext cx="9209988" cy="2554545"/>
          </a:xfrm>
          <a:prstGeom prst="rect">
            <a:avLst/>
          </a:prstGeom>
          <a:solidFill>
            <a:srgbClr val="D0EAEB"/>
          </a:solidFill>
          <a:ln>
            <a:noFill/>
          </a:ln>
        </p:spPr>
        <p:txBody>
          <a:bodyPr wrap="square">
            <a:spAutoFit/>
          </a:bodyPr>
          <a:lstStyle/>
          <a:p>
            <a:r>
              <a:rPr lang="zh-CN" altLang="en-US" sz="2000" dirty="0">
                <a:solidFill>
                  <a:srgbClr val="262626"/>
                </a:solidFill>
                <a:latin typeface="华文宋体" pitchFamily="2" charset="-122"/>
                <a:ea typeface="华文宋体" pitchFamily="2" charset="-122"/>
                <a:sym typeface="方正姚体" pitchFamily="2" charset="-122"/>
              </a:rPr>
              <a:t>后来发现这一想法过于简单。举例来说，如果邮件</a:t>
            </a:r>
            <a:r>
              <a:rPr lang="en-US" altLang="zh-CN" sz="2000" dirty="0">
                <a:solidFill>
                  <a:srgbClr val="262626"/>
                </a:solidFill>
                <a:latin typeface="华文宋体" pitchFamily="2" charset="-122"/>
                <a:ea typeface="华文宋体" pitchFamily="2" charset="-122"/>
                <a:sym typeface="方正姚体" pitchFamily="2" charset="-122"/>
              </a:rPr>
              <a:t>A</a:t>
            </a:r>
            <a:r>
              <a:rPr lang="zh-CN" altLang="en-US" sz="2000" dirty="0">
                <a:solidFill>
                  <a:srgbClr val="262626"/>
                </a:solidFill>
                <a:latin typeface="华文宋体" pitchFamily="2" charset="-122"/>
                <a:ea typeface="华文宋体" pitchFamily="2" charset="-122"/>
                <a:sym typeface="方正姚体" pitchFamily="2" charset="-122"/>
              </a:rPr>
              <a:t>是邮件</a:t>
            </a:r>
            <a:r>
              <a:rPr lang="en-US" altLang="zh-CN" sz="2000" dirty="0">
                <a:solidFill>
                  <a:srgbClr val="262626"/>
                </a:solidFill>
                <a:latin typeface="华文宋体" pitchFamily="2" charset="-122"/>
                <a:ea typeface="华文宋体" pitchFamily="2" charset="-122"/>
                <a:sym typeface="方正姚体" pitchFamily="2" charset="-122"/>
              </a:rPr>
              <a:t>B</a:t>
            </a:r>
            <a:r>
              <a:rPr lang="zh-CN" altLang="en-US" sz="2000" dirty="0">
                <a:solidFill>
                  <a:srgbClr val="262626"/>
                </a:solidFill>
                <a:latin typeface="华文宋体" pitchFamily="2" charset="-122"/>
                <a:ea typeface="华文宋体" pitchFamily="2" charset="-122"/>
                <a:sym typeface="方正姚体" pitchFamily="2" charset="-122"/>
              </a:rPr>
              <a:t>将其内容复制粘贴两次之后的邮件，那么它们的特征向量之间会有一个二倍关系：</a:t>
            </a:r>
          </a:p>
          <a:p>
            <a:endParaRPr lang="zh-CN" altLang="en-US" sz="2000" dirty="0">
              <a:solidFill>
                <a:srgbClr val="262626"/>
              </a:solidFill>
              <a:latin typeface="华文宋体" pitchFamily="2" charset="-122"/>
              <a:ea typeface="华文宋体" pitchFamily="2" charset="-122"/>
              <a:sym typeface="方正姚体" pitchFamily="2" charset="-122"/>
            </a:endParaRPr>
          </a:p>
          <a:p>
            <a:r>
              <a:rPr lang="en-US" altLang="zh-CN" sz="2000" dirty="0">
                <a:solidFill>
                  <a:srgbClr val="262626"/>
                </a:solidFill>
                <a:latin typeface="华文宋体" pitchFamily="2" charset="-122"/>
                <a:ea typeface="华文宋体" pitchFamily="2" charset="-122"/>
                <a:sym typeface="方正姚体" pitchFamily="2" charset="-122"/>
              </a:rPr>
              <a:t>V_A=2V_B</a:t>
            </a:r>
          </a:p>
          <a:p>
            <a:endParaRPr lang="en-US" altLang="zh-CN" sz="2000" dirty="0">
              <a:solidFill>
                <a:srgbClr val="262626"/>
              </a:solidFill>
              <a:latin typeface="华文宋体" pitchFamily="2" charset="-122"/>
              <a:ea typeface="华文宋体" pitchFamily="2" charset="-122"/>
              <a:sym typeface="方正姚体" pitchFamily="2" charset="-122"/>
            </a:endParaRPr>
          </a:p>
          <a:p>
            <a:r>
              <a:rPr lang="zh-CN" altLang="en-US" sz="2000" dirty="0">
                <a:solidFill>
                  <a:srgbClr val="262626"/>
                </a:solidFill>
                <a:latin typeface="华文宋体" pitchFamily="2" charset="-122"/>
                <a:ea typeface="华文宋体" pitchFamily="2" charset="-122"/>
                <a:sym typeface="方正姚体" pitchFamily="2" charset="-122"/>
              </a:rPr>
              <a:t>这就导致了问题，在使用</a:t>
            </a:r>
            <a:r>
              <a:rPr lang="en-US" altLang="zh-CN" sz="2000" dirty="0">
                <a:solidFill>
                  <a:srgbClr val="262626"/>
                </a:solidFill>
                <a:latin typeface="华文宋体" pitchFamily="2" charset="-122"/>
                <a:ea typeface="华文宋体" pitchFamily="2" charset="-122"/>
                <a:sym typeface="方正姚体" pitchFamily="2" charset="-122"/>
              </a:rPr>
              <a:t>KNN</a:t>
            </a:r>
            <a:r>
              <a:rPr lang="zh-CN" altLang="en-US" sz="2000" dirty="0">
                <a:solidFill>
                  <a:srgbClr val="262626"/>
                </a:solidFill>
                <a:latin typeface="华文宋体" pitchFamily="2" charset="-122"/>
                <a:ea typeface="华文宋体" pitchFamily="2" charset="-122"/>
                <a:sym typeface="方正姚体" pitchFamily="2" charset="-122"/>
              </a:rPr>
              <a:t>方法做分类的时候，两份邮件的特征向量之间过大的距离可能会导致其中某一份被识别错误。此外，使用这样的特征向量在</a:t>
            </a:r>
            <a:r>
              <a:rPr lang="en-US" altLang="zh-CN" sz="2000" dirty="0">
                <a:solidFill>
                  <a:srgbClr val="262626"/>
                </a:solidFill>
                <a:latin typeface="华文宋体" pitchFamily="2" charset="-122"/>
                <a:ea typeface="华文宋体" pitchFamily="2" charset="-122"/>
                <a:sym typeface="方正姚体" pitchFamily="2" charset="-122"/>
              </a:rPr>
              <a:t>KNN</a:t>
            </a:r>
            <a:r>
              <a:rPr lang="zh-CN" altLang="en-US" sz="2000" dirty="0">
                <a:solidFill>
                  <a:srgbClr val="262626"/>
                </a:solidFill>
                <a:latin typeface="华文宋体" pitchFamily="2" charset="-122"/>
                <a:ea typeface="华文宋体" pitchFamily="2" charset="-122"/>
                <a:sym typeface="方正姚体" pitchFamily="2" charset="-122"/>
              </a:rPr>
              <a:t>中也会使得类间不够密集从而导致更严重的问题。</a:t>
            </a:r>
            <a:endParaRPr lang="en-US" altLang="zh-CN" sz="2000" dirty="0">
              <a:solidFill>
                <a:srgbClr val="262626"/>
              </a:solidFill>
              <a:latin typeface="华文宋体" pitchFamily="2" charset="-122"/>
              <a:ea typeface="华文宋体" pitchFamily="2" charset="-122"/>
              <a:sym typeface="方正姚体" pitchFamily="2" charset="-122"/>
            </a:endParaRPr>
          </a:p>
        </p:txBody>
      </p:sp>
      <p:sp>
        <p:nvSpPr>
          <p:cNvPr id="4" name="文本框 3">
            <a:extLst>
              <a:ext uri="{FF2B5EF4-FFF2-40B4-BE49-F238E27FC236}">
                <a16:creationId xmlns:a16="http://schemas.microsoft.com/office/drawing/2014/main" id="{8F17C086-8CBE-4A49-8C86-8D587AA59FE1}"/>
              </a:ext>
            </a:extLst>
          </p:cNvPr>
          <p:cNvSpPr txBox="1"/>
          <p:nvPr/>
        </p:nvSpPr>
        <p:spPr>
          <a:xfrm>
            <a:off x="1491006" y="1831122"/>
            <a:ext cx="9209988" cy="1015663"/>
          </a:xfrm>
          <a:prstGeom prst="rect">
            <a:avLst/>
          </a:prstGeom>
          <a:solidFill>
            <a:srgbClr val="2F2637"/>
          </a:solidFill>
        </p:spPr>
        <p:txBody>
          <a:bodyPr wrap="square" rtlCol="0">
            <a:spAutoFit/>
          </a:bodyPr>
          <a:lstStyle/>
          <a:p>
            <a:pPr lvl="0"/>
            <a:r>
              <a:rPr lang="zh-CN" altLang="en-US" sz="2000" dirty="0">
                <a:solidFill>
                  <a:schemeClr val="bg1"/>
                </a:solidFill>
                <a:latin typeface="华文宋体" pitchFamily="2" charset="-122"/>
                <a:ea typeface="华文宋体" pitchFamily="2" charset="-122"/>
                <a:sym typeface="方正姚体" pitchFamily="2" charset="-122"/>
              </a:rPr>
              <a:t>在获得了特征之后，计算特征向量的权重似乎成为了一项不重要的工作。组内最初的想法是使用</a:t>
            </a:r>
            <a:r>
              <a:rPr lang="zh-CN" altLang="en-US" sz="2000" b="1" dirty="0">
                <a:solidFill>
                  <a:schemeClr val="bg1"/>
                </a:solidFill>
                <a:latin typeface="华文宋体" pitchFamily="2" charset="-122"/>
                <a:ea typeface="华文宋体" pitchFamily="2" charset="-122"/>
                <a:sym typeface="方正姚体" pitchFamily="2" charset="-122"/>
              </a:rPr>
              <a:t>特征词的出现次数</a:t>
            </a:r>
            <a:r>
              <a:rPr lang="zh-CN" altLang="en-US" sz="2000" dirty="0">
                <a:solidFill>
                  <a:schemeClr val="bg1"/>
                </a:solidFill>
                <a:latin typeface="华文宋体" pitchFamily="2" charset="-122"/>
                <a:ea typeface="华文宋体" pitchFamily="2" charset="-122"/>
                <a:sym typeface="方正姚体" pitchFamily="2" charset="-122"/>
              </a:rPr>
              <a:t>作为特征向量，这会使得每个文件的特征向量都是一个整数向量，并且向量与向量之间的欧氏距离较大。</a:t>
            </a:r>
            <a:endParaRPr lang="zh-CN" altLang="en-US" sz="2000" dirty="0">
              <a:solidFill>
                <a:schemeClr val="bg1"/>
              </a:solidFill>
              <a:latin typeface="华文宋体" pitchFamily="2" charset="-122"/>
              <a:ea typeface="华文宋体" pitchFamily="2" charset="-122"/>
              <a:sym typeface="华文宋体" pitchFamily="2" charset="-122"/>
            </a:endParaRPr>
          </a:p>
        </p:txBody>
      </p:sp>
    </p:spTree>
    <p:custDataLst>
      <p:tags r:id="rId1"/>
    </p:custDataLst>
    <p:extLst>
      <p:ext uri="{BB962C8B-B14F-4D97-AF65-F5344CB8AC3E}">
        <p14:creationId xmlns:p14="http://schemas.microsoft.com/office/powerpoint/2010/main" val="1564568151"/>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32"/>
                                        </p:tgtEl>
                                        <p:attrNameLst>
                                          <p:attrName>style.visibility</p:attrName>
                                        </p:attrNameLst>
                                      </p:cBhvr>
                                      <p:to>
                                        <p:strVal val="visible"/>
                                      </p:to>
                                    </p:set>
                                    <p:animEffect transition="in" filter="fade">
                                      <p:cBhvr>
                                        <p:cTn id="12" dur="500"/>
                                        <p:tgtEl>
                                          <p:spTgt spid="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16386"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387"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388"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6389"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16391" name="组合 1"/>
          <p:cNvGrpSpPr/>
          <p:nvPr/>
        </p:nvGrpSpPr>
        <p:grpSpPr bwMode="auto">
          <a:xfrm>
            <a:off x="5367338" y="1000125"/>
            <a:ext cx="1468437" cy="307975"/>
            <a:chOff x="0" y="0"/>
            <a:chExt cx="1541192" cy="321992"/>
          </a:xfrm>
        </p:grpSpPr>
        <p:sp>
          <p:nvSpPr>
            <p:cNvPr id="1640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40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41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41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6392" name="矩形 11"/>
          <p:cNvSpPr>
            <a:spLocks noChangeArrowheads="1"/>
          </p:cNvSpPr>
          <p:nvPr/>
        </p:nvSpPr>
        <p:spPr bwMode="auto">
          <a:xfrm>
            <a:off x="761999" y="2261500"/>
            <a:ext cx="2512371" cy="3544747"/>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393" name="矩形 14"/>
          <p:cNvSpPr>
            <a:spLocks noChangeArrowheads="1"/>
          </p:cNvSpPr>
          <p:nvPr/>
        </p:nvSpPr>
        <p:spPr bwMode="auto">
          <a:xfrm>
            <a:off x="4790774" y="2259219"/>
            <a:ext cx="2634895" cy="3544747"/>
          </a:xfrm>
          <a:prstGeom prst="rect">
            <a:avLst/>
          </a:prstGeom>
          <a:solidFill>
            <a:srgbClr val="D0EAEB"/>
          </a:solidFill>
          <a:ln w="6350">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394" name="矩形 18"/>
          <p:cNvSpPr>
            <a:spLocks noChangeArrowheads="1"/>
          </p:cNvSpPr>
          <p:nvPr/>
        </p:nvSpPr>
        <p:spPr bwMode="auto">
          <a:xfrm>
            <a:off x="8942073" y="2261500"/>
            <a:ext cx="2512370" cy="3544747"/>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396" name="文本框 20"/>
          <p:cNvSpPr>
            <a:spLocks noChangeArrowheads="1"/>
          </p:cNvSpPr>
          <p:nvPr/>
        </p:nvSpPr>
        <p:spPr bwMode="auto">
          <a:xfrm>
            <a:off x="5048281" y="3076828"/>
            <a:ext cx="215579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3F3F3F"/>
                </a:solidFill>
                <a:latin typeface="华文宋体" pitchFamily="2" charset="-122"/>
                <a:ea typeface="华文宋体" pitchFamily="2" charset="-122"/>
                <a:sym typeface="华文宋体" pitchFamily="2" charset="-122"/>
              </a:rPr>
              <a:t>    特征词的出现频率往往是一个很小的数字，甚至是</a:t>
            </a:r>
            <a:r>
              <a:rPr lang="en-US" altLang="zh-CN" sz="2000" dirty="0">
                <a:solidFill>
                  <a:srgbClr val="3F3F3F"/>
                </a:solidFill>
                <a:latin typeface="华文宋体" pitchFamily="2" charset="-122"/>
                <a:ea typeface="华文宋体" pitchFamily="2" charset="-122"/>
                <a:sym typeface="华文宋体" pitchFamily="2" charset="-122"/>
              </a:rPr>
              <a:t>0</a:t>
            </a:r>
            <a:r>
              <a:rPr lang="zh-CN" altLang="en-US" sz="2000" dirty="0">
                <a:solidFill>
                  <a:srgbClr val="3F3F3F"/>
                </a:solidFill>
                <a:latin typeface="华文宋体" pitchFamily="2" charset="-122"/>
                <a:ea typeface="华文宋体" pitchFamily="2" charset="-122"/>
                <a:sym typeface="华文宋体" pitchFamily="2" charset="-122"/>
              </a:rPr>
              <a:t>，这在一些机器学习方法中可能会导致浮点数精度不够出现</a:t>
            </a:r>
            <a:r>
              <a:rPr lang="en-US" altLang="zh-CN" sz="2000" dirty="0">
                <a:solidFill>
                  <a:srgbClr val="3F3F3F"/>
                </a:solidFill>
                <a:latin typeface="华文宋体" pitchFamily="2" charset="-122"/>
                <a:ea typeface="华文宋体" pitchFamily="2" charset="-122"/>
                <a:sym typeface="华文宋体" pitchFamily="2" charset="-122"/>
              </a:rPr>
              <a:t>0</a:t>
            </a:r>
            <a:r>
              <a:rPr lang="zh-CN" altLang="en-US" sz="2000" dirty="0">
                <a:solidFill>
                  <a:srgbClr val="3F3F3F"/>
                </a:solidFill>
                <a:latin typeface="华文宋体" pitchFamily="2" charset="-122"/>
                <a:ea typeface="华文宋体" pitchFamily="2" charset="-122"/>
                <a:sym typeface="华文宋体" pitchFamily="2" charset="-122"/>
              </a:rPr>
              <a:t>。</a:t>
            </a:r>
          </a:p>
        </p:txBody>
      </p:sp>
      <p:sp>
        <p:nvSpPr>
          <p:cNvPr id="16397" name="矩形 21"/>
          <p:cNvSpPr>
            <a:spLocks noChangeArrowheads="1"/>
          </p:cNvSpPr>
          <p:nvPr/>
        </p:nvSpPr>
        <p:spPr bwMode="auto">
          <a:xfrm>
            <a:off x="5195619" y="2406880"/>
            <a:ext cx="1870075" cy="522287"/>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398" name="矩形 22"/>
          <p:cNvSpPr>
            <a:spLocks noChangeArrowheads="1"/>
          </p:cNvSpPr>
          <p:nvPr/>
        </p:nvSpPr>
        <p:spPr bwMode="auto">
          <a:xfrm>
            <a:off x="1060646" y="2406880"/>
            <a:ext cx="1870075" cy="522288"/>
          </a:xfrm>
          <a:prstGeom prst="rect">
            <a:avLst/>
          </a:pr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6399" name="文本框 23"/>
          <p:cNvSpPr>
            <a:spLocks noChangeArrowheads="1"/>
          </p:cNvSpPr>
          <p:nvPr/>
        </p:nvSpPr>
        <p:spPr bwMode="auto">
          <a:xfrm>
            <a:off x="1639550" y="2263088"/>
            <a:ext cx="762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800" dirty="0">
                <a:solidFill>
                  <a:srgbClr val="2F2637"/>
                </a:solidFill>
                <a:latin typeface="华文宋体" pitchFamily="2" charset="-122"/>
                <a:ea typeface="华文宋体" pitchFamily="2" charset="-122"/>
                <a:sym typeface="华文宋体" pitchFamily="2" charset="-122"/>
              </a:rPr>
              <a:t>01</a:t>
            </a:r>
            <a:endParaRPr lang="zh-CN" altLang="en-US" sz="4800" dirty="0">
              <a:solidFill>
                <a:srgbClr val="2F2637"/>
              </a:solidFill>
              <a:latin typeface="华文宋体" pitchFamily="2" charset="-122"/>
              <a:ea typeface="华文宋体" pitchFamily="2" charset="-122"/>
              <a:sym typeface="华文宋体" pitchFamily="2" charset="-122"/>
            </a:endParaRPr>
          </a:p>
        </p:txBody>
      </p:sp>
      <p:sp>
        <p:nvSpPr>
          <p:cNvPr id="16400" name="文本框 24"/>
          <p:cNvSpPr>
            <a:spLocks noChangeArrowheads="1"/>
          </p:cNvSpPr>
          <p:nvPr/>
        </p:nvSpPr>
        <p:spPr bwMode="auto">
          <a:xfrm>
            <a:off x="865357" y="3126123"/>
            <a:ext cx="2228039" cy="233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chemeClr val="bg1"/>
                </a:solidFill>
                <a:latin typeface="Calibri" panose="020F0502020204030204" pitchFamily="34" charset="0"/>
                <a:cs typeface="Calibri" panose="020F0502020204030204" pitchFamily="34" charset="0"/>
                <a:sym typeface="Calibri" panose="020F0502020204030204" pitchFamily="34" charset="0"/>
              </a:rPr>
              <a:t>  </a:t>
            </a:r>
            <a:r>
              <a:rPr lang="en-US" altLang="zh-CN" sz="2000" b="1" dirty="0">
                <a:solidFill>
                  <a:schemeClr val="bg1"/>
                </a:solidFill>
                <a:latin typeface="华文宋体" pitchFamily="2" charset="-122"/>
                <a:ea typeface="华文宋体" pitchFamily="2" charset="-122"/>
                <a:sym typeface="华文宋体" pitchFamily="2" charset="-122"/>
              </a:rPr>
              <a:t> </a:t>
            </a:r>
            <a:r>
              <a:rPr lang="zh-CN" altLang="en-US" sz="2000" dirty="0">
                <a:solidFill>
                  <a:schemeClr val="bg1"/>
                </a:solidFill>
                <a:latin typeface="华文宋体" pitchFamily="2" charset="-122"/>
                <a:ea typeface="华文宋体" pitchFamily="2" charset="-122"/>
                <a:sym typeface="华文宋体" pitchFamily="2" charset="-122"/>
              </a:rPr>
              <a:t>特征词出现的次数往往集中在十次以内，而文本长度的区别很小，这导致了特征词出现频率十分密集。</a:t>
            </a:r>
            <a:endParaRPr lang="zh-CN" altLang="en-US" sz="1600" dirty="0">
              <a:solidFill>
                <a:srgbClr val="3F3F3F"/>
              </a:solidFill>
              <a:latin typeface="华文宋体" pitchFamily="2" charset="-122"/>
              <a:ea typeface="华文宋体" pitchFamily="2" charset="-122"/>
              <a:sym typeface="华文宋体" pitchFamily="2" charset="-122"/>
            </a:endParaRPr>
          </a:p>
          <a:p>
            <a:endParaRPr lang="zh-CN" altLang="en-US" dirty="0">
              <a:solidFill>
                <a:srgbClr val="3F3F3F"/>
              </a:solidFill>
              <a:latin typeface="华文宋体" pitchFamily="2" charset="-122"/>
              <a:ea typeface="华文宋体" pitchFamily="2" charset="-122"/>
              <a:sym typeface="华文宋体" pitchFamily="2" charset="-122"/>
            </a:endParaRPr>
          </a:p>
        </p:txBody>
      </p:sp>
      <p:sp>
        <p:nvSpPr>
          <p:cNvPr id="16401" name="矩形 25"/>
          <p:cNvSpPr>
            <a:spLocks noChangeArrowheads="1"/>
          </p:cNvSpPr>
          <p:nvPr/>
        </p:nvSpPr>
        <p:spPr bwMode="auto">
          <a:xfrm>
            <a:off x="9191243" y="2388307"/>
            <a:ext cx="1870075" cy="522287"/>
          </a:xfrm>
          <a:prstGeom prst="rect">
            <a:avLst/>
          </a:pr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402" name="文本框 26"/>
          <p:cNvSpPr>
            <a:spLocks noChangeArrowheads="1"/>
          </p:cNvSpPr>
          <p:nvPr/>
        </p:nvSpPr>
        <p:spPr bwMode="auto">
          <a:xfrm>
            <a:off x="9191243" y="3321995"/>
            <a:ext cx="203447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latin typeface="华文宋体" pitchFamily="2" charset="-122"/>
                <a:ea typeface="华文宋体" pitchFamily="2" charset="-122"/>
                <a:sym typeface="华文宋体" pitchFamily="2" charset="-122"/>
              </a:rPr>
              <a:t>有更“先进”的特征值：</a:t>
            </a:r>
            <a:r>
              <a:rPr lang="en-US" altLang="zh-CN" sz="2000" dirty="0">
                <a:solidFill>
                  <a:schemeClr val="bg1"/>
                </a:solidFill>
                <a:latin typeface="华文宋体" pitchFamily="2" charset="-122"/>
                <a:ea typeface="华文宋体" pitchFamily="2" charset="-122"/>
                <a:sym typeface="华文宋体" pitchFamily="2" charset="-122"/>
              </a:rPr>
              <a:t>TF-IDF</a:t>
            </a:r>
            <a:r>
              <a:rPr lang="zh-CN" altLang="en-US" sz="2000" dirty="0">
                <a:solidFill>
                  <a:schemeClr val="bg1"/>
                </a:solidFill>
                <a:latin typeface="华文宋体" pitchFamily="2" charset="-122"/>
                <a:ea typeface="华文宋体" pitchFamily="2" charset="-122"/>
                <a:sym typeface="华文宋体" pitchFamily="2" charset="-122"/>
              </a:rPr>
              <a:t>。</a:t>
            </a:r>
            <a:endParaRPr lang="en-US" altLang="zh-CN" sz="2000" dirty="0">
              <a:solidFill>
                <a:schemeClr val="bg1"/>
              </a:solidFill>
              <a:latin typeface="华文宋体" pitchFamily="2" charset="-122"/>
              <a:ea typeface="华文宋体" pitchFamily="2" charset="-122"/>
              <a:sym typeface="华文宋体" pitchFamily="2" charset="-122"/>
            </a:endParaRPr>
          </a:p>
          <a:p>
            <a:endParaRPr lang="zh-CN" altLang="en-US" sz="1600" dirty="0">
              <a:solidFill>
                <a:srgbClr val="3F3F3F"/>
              </a:solidFill>
              <a:latin typeface="华文宋体" pitchFamily="2" charset="-122"/>
              <a:ea typeface="华文宋体" pitchFamily="2" charset="-122"/>
              <a:sym typeface="华文宋体" pitchFamily="2" charset="-122"/>
            </a:endParaRPr>
          </a:p>
          <a:p>
            <a:endParaRPr lang="zh-CN" altLang="en-US" dirty="0">
              <a:solidFill>
                <a:srgbClr val="3F3F3F"/>
              </a:solidFill>
              <a:latin typeface="华文宋体" pitchFamily="2" charset="-122"/>
              <a:ea typeface="华文宋体" pitchFamily="2" charset="-122"/>
              <a:sym typeface="华文宋体" pitchFamily="2" charset="-122"/>
            </a:endParaRPr>
          </a:p>
        </p:txBody>
      </p:sp>
      <p:sp>
        <p:nvSpPr>
          <p:cNvPr id="16405" name="文本框 31"/>
          <p:cNvSpPr>
            <a:spLocks noChangeArrowheads="1"/>
          </p:cNvSpPr>
          <p:nvPr/>
        </p:nvSpPr>
        <p:spPr bwMode="auto">
          <a:xfrm>
            <a:off x="5727221" y="2252098"/>
            <a:ext cx="762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800" dirty="0">
                <a:solidFill>
                  <a:schemeClr val="bg1"/>
                </a:solidFill>
                <a:latin typeface="华文宋体" pitchFamily="2" charset="-122"/>
                <a:ea typeface="华文宋体" pitchFamily="2" charset="-122"/>
                <a:sym typeface="华文宋体" pitchFamily="2" charset="-122"/>
              </a:rPr>
              <a:t>02</a:t>
            </a:r>
            <a:endParaRPr lang="zh-CN" altLang="en-US" sz="4800" dirty="0">
              <a:solidFill>
                <a:schemeClr val="bg1"/>
              </a:solidFill>
              <a:latin typeface="华文宋体" pitchFamily="2" charset="-122"/>
              <a:ea typeface="华文宋体" pitchFamily="2" charset="-122"/>
              <a:sym typeface="华文宋体" pitchFamily="2" charset="-122"/>
            </a:endParaRPr>
          </a:p>
        </p:txBody>
      </p:sp>
      <p:sp>
        <p:nvSpPr>
          <p:cNvPr id="16406" name="文本框 32"/>
          <p:cNvSpPr>
            <a:spLocks noChangeArrowheads="1"/>
          </p:cNvSpPr>
          <p:nvPr/>
        </p:nvSpPr>
        <p:spPr bwMode="auto">
          <a:xfrm>
            <a:off x="9745280" y="2231576"/>
            <a:ext cx="762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800" dirty="0">
                <a:solidFill>
                  <a:srgbClr val="2F2637"/>
                </a:solidFill>
                <a:latin typeface="华文宋体" pitchFamily="2" charset="-122"/>
                <a:ea typeface="华文宋体" pitchFamily="2" charset="-122"/>
                <a:sym typeface="华文宋体" pitchFamily="2" charset="-122"/>
              </a:rPr>
              <a:t>03</a:t>
            </a:r>
            <a:endParaRPr lang="zh-CN" altLang="en-US" sz="4800" dirty="0">
              <a:solidFill>
                <a:srgbClr val="2F2637"/>
              </a:solidFill>
              <a:latin typeface="华文宋体" pitchFamily="2" charset="-122"/>
              <a:ea typeface="华文宋体" pitchFamily="2" charset="-122"/>
              <a:sym typeface="华文宋体" pitchFamily="2" charset="-122"/>
            </a:endParaRPr>
          </a:p>
        </p:txBody>
      </p:sp>
      <p:sp>
        <p:nvSpPr>
          <p:cNvPr id="28" name="文本框 12">
            <a:extLst>
              <a:ext uri="{FF2B5EF4-FFF2-40B4-BE49-F238E27FC236}">
                <a16:creationId xmlns:a16="http://schemas.microsoft.com/office/drawing/2014/main" id="{0E4BCA81-A20C-4A25-9772-BC00145110BC}"/>
              </a:ext>
            </a:extLst>
          </p:cNvPr>
          <p:cNvSpPr>
            <a:spLocks noChangeArrowheads="1"/>
          </p:cNvSpPr>
          <p:nvPr/>
        </p:nvSpPr>
        <p:spPr bwMode="auto">
          <a:xfrm>
            <a:off x="4961106" y="278238"/>
            <a:ext cx="233910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0"/>
            <a:r>
              <a:rPr lang="zh-CN" altLang="en-US" sz="2800" dirty="0">
                <a:solidFill>
                  <a:srgbClr val="262626"/>
                </a:solidFill>
                <a:latin typeface="华文宋体" pitchFamily="2" charset="-122"/>
                <a:ea typeface="华文宋体" pitchFamily="2" charset="-122"/>
                <a:sym typeface="Calibri" panose="020F0502020204030204" pitchFamily="34" charset="0"/>
              </a:rPr>
              <a:t>改进权重计算</a:t>
            </a:r>
            <a:endParaRPr lang="en-US" altLang="zh-CN" sz="2800" dirty="0">
              <a:solidFill>
                <a:srgbClr val="262626"/>
              </a:solidFill>
              <a:latin typeface="华文宋体" pitchFamily="2" charset="-122"/>
              <a:ea typeface="华文宋体" pitchFamily="2" charset="-122"/>
              <a:sym typeface="华文宋体" pitchFamily="2" charset="-122"/>
            </a:endParaRPr>
          </a:p>
          <a:p>
            <a:endParaRPr lang="en-US" altLang="zh-CN" sz="2000" dirty="0">
              <a:solidFill>
                <a:srgbClr val="262626"/>
              </a:solidFill>
              <a:latin typeface="华文宋体" pitchFamily="2" charset="-122"/>
              <a:ea typeface="华文宋体" pitchFamily="2" charset="-122"/>
              <a:sym typeface="华文宋体" pitchFamily="2" charset="-122"/>
            </a:endParaRPr>
          </a:p>
        </p:txBody>
      </p:sp>
      <p:sp>
        <p:nvSpPr>
          <p:cNvPr id="29" name="文本框 12">
            <a:extLst>
              <a:ext uri="{FF2B5EF4-FFF2-40B4-BE49-F238E27FC236}">
                <a16:creationId xmlns:a16="http://schemas.microsoft.com/office/drawing/2014/main" id="{DCC63260-D123-44D0-9D85-14C99E315EE1}"/>
              </a:ext>
            </a:extLst>
          </p:cNvPr>
          <p:cNvSpPr>
            <a:spLocks noChangeArrowheads="1"/>
          </p:cNvSpPr>
          <p:nvPr/>
        </p:nvSpPr>
        <p:spPr bwMode="auto">
          <a:xfrm>
            <a:off x="1915269" y="1394828"/>
            <a:ext cx="8292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262626"/>
                </a:solidFill>
                <a:latin typeface="华文宋体" pitchFamily="2" charset="-122"/>
                <a:ea typeface="华文宋体" pitchFamily="2" charset="-122"/>
                <a:sym typeface="Calibri" panose="020F0502020204030204" pitchFamily="34" charset="0"/>
              </a:rPr>
              <a:t>之后的想法是使用特征词在文本中占比来作为特征值，也就是频率方法。</a:t>
            </a:r>
            <a:endParaRPr lang="en-US" altLang="zh-CN" sz="2000" dirty="0">
              <a:solidFill>
                <a:srgbClr val="262626"/>
              </a:solidFill>
              <a:latin typeface="华文宋体" pitchFamily="2" charset="-122"/>
              <a:ea typeface="华文宋体" pitchFamily="2" charset="-122"/>
              <a:sym typeface="Calibri" panose="020F0502020204030204" pitchFamily="34" charset="0"/>
            </a:endParaRPr>
          </a:p>
          <a:p>
            <a:r>
              <a:rPr lang="zh-CN" altLang="en-US" sz="2000" dirty="0">
                <a:solidFill>
                  <a:srgbClr val="262626"/>
                </a:solidFill>
                <a:latin typeface="华文宋体" pitchFamily="2" charset="-122"/>
                <a:ea typeface="华文宋体" pitchFamily="2" charset="-122"/>
                <a:sym typeface="Calibri" panose="020F0502020204030204" pitchFamily="34" charset="0"/>
              </a:rPr>
              <a:t>这一想法很快就被否决了：</a:t>
            </a:r>
            <a:endParaRPr lang="en-US" altLang="zh-CN" sz="2000" dirty="0">
              <a:solidFill>
                <a:srgbClr val="262626"/>
              </a:solidFill>
              <a:latin typeface="华文宋体" pitchFamily="2" charset="-122"/>
              <a:ea typeface="华文宋体" pitchFamily="2" charset="-122"/>
              <a:sym typeface="华文宋体" pitchFamily="2" charset="-122"/>
            </a:endParaRPr>
          </a:p>
        </p:txBody>
      </p:sp>
      <p:sp>
        <p:nvSpPr>
          <p:cNvPr id="30" name="文本框 12">
            <a:extLst>
              <a:ext uri="{FF2B5EF4-FFF2-40B4-BE49-F238E27FC236}">
                <a16:creationId xmlns:a16="http://schemas.microsoft.com/office/drawing/2014/main" id="{F1A3962A-7EDD-4A05-82D7-0DF6C057DEBC}"/>
              </a:ext>
            </a:extLst>
          </p:cNvPr>
          <p:cNvSpPr>
            <a:spLocks noChangeArrowheads="1"/>
          </p:cNvSpPr>
          <p:nvPr/>
        </p:nvSpPr>
        <p:spPr bwMode="auto">
          <a:xfrm>
            <a:off x="1949924" y="6127740"/>
            <a:ext cx="82921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262626"/>
                </a:solidFill>
                <a:latin typeface="华文宋体" pitchFamily="2" charset="-122"/>
                <a:ea typeface="华文宋体" pitchFamily="2" charset="-122"/>
                <a:sym typeface="Calibri" panose="020F0502020204030204" pitchFamily="34" charset="0"/>
              </a:rPr>
              <a:t>因此，最终的讨论结果是使用每个特征词的</a:t>
            </a:r>
            <a:r>
              <a:rPr lang="en-US" altLang="zh-CN" sz="2000" dirty="0">
                <a:solidFill>
                  <a:srgbClr val="262626"/>
                </a:solidFill>
                <a:latin typeface="华文宋体" pitchFamily="2" charset="-122"/>
                <a:ea typeface="华文宋体" pitchFamily="2" charset="-122"/>
                <a:sym typeface="Calibri" panose="020F0502020204030204" pitchFamily="34" charset="0"/>
              </a:rPr>
              <a:t>TF-IDF</a:t>
            </a:r>
            <a:r>
              <a:rPr lang="zh-CN" altLang="en-US" sz="2000" dirty="0">
                <a:solidFill>
                  <a:srgbClr val="262626"/>
                </a:solidFill>
                <a:latin typeface="华文宋体" pitchFamily="2" charset="-122"/>
                <a:ea typeface="华文宋体" pitchFamily="2" charset="-122"/>
                <a:sym typeface="Calibri" panose="020F0502020204030204" pitchFamily="34" charset="0"/>
              </a:rPr>
              <a:t>来作为特征向量。</a:t>
            </a:r>
            <a:endParaRPr lang="en-US" altLang="zh-CN" sz="2000" dirty="0">
              <a:solidFill>
                <a:srgbClr val="262626"/>
              </a:solidFill>
              <a:latin typeface="华文宋体" pitchFamily="2" charset="-122"/>
              <a:ea typeface="华文宋体" pitchFamily="2" charset="-122"/>
              <a:sym typeface="华文宋体"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advTm="2140">
        <p:blinds dir="vert"/>
      </p:transition>
    </mc:Choice>
    <mc:Fallback xmlns="">
      <p:transition spd="slow" advTm="214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6392"/>
                                        </p:tgtEl>
                                        <p:attrNameLst>
                                          <p:attrName>style.visibility</p:attrName>
                                        </p:attrNameLst>
                                      </p:cBhvr>
                                      <p:to>
                                        <p:strVal val="visible"/>
                                      </p:to>
                                    </p:set>
                                    <p:animEffect transition="in" filter="fade">
                                      <p:cBhvr>
                                        <p:cTn id="7" dur="2000"/>
                                        <p:tgtEl>
                                          <p:spTgt spid="16392"/>
                                        </p:tgtEl>
                                      </p:cBhvr>
                                    </p:animEffect>
                                    <p:anim calcmode="lin" valueType="num">
                                      <p:cBhvr>
                                        <p:cTn id="8" dur="2000" fill="hold"/>
                                        <p:tgtEl>
                                          <p:spTgt spid="16392"/>
                                        </p:tgtEl>
                                        <p:attrNameLst>
                                          <p:attrName>ppt_w</p:attrName>
                                        </p:attrNameLst>
                                      </p:cBhvr>
                                      <p:tavLst>
                                        <p:tav tm="0" fmla="#ppt_w*sin(2.5*pi*$)">
                                          <p:val>
                                            <p:fltVal val="0"/>
                                          </p:val>
                                        </p:tav>
                                        <p:tav tm="100000">
                                          <p:val>
                                            <p:fltVal val="1"/>
                                          </p:val>
                                        </p:tav>
                                      </p:tavLst>
                                    </p:anim>
                                    <p:anim calcmode="lin" valueType="num">
                                      <p:cBhvr>
                                        <p:cTn id="9" dur="2000" fill="hold"/>
                                        <p:tgtEl>
                                          <p:spTgt spid="1639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6393"/>
                                        </p:tgtEl>
                                        <p:attrNameLst>
                                          <p:attrName>style.visibility</p:attrName>
                                        </p:attrNameLst>
                                      </p:cBhvr>
                                      <p:to>
                                        <p:strVal val="visible"/>
                                      </p:to>
                                    </p:set>
                                    <p:animEffect transition="in" filter="fade">
                                      <p:cBhvr>
                                        <p:cTn id="12" dur="2000"/>
                                        <p:tgtEl>
                                          <p:spTgt spid="16393"/>
                                        </p:tgtEl>
                                      </p:cBhvr>
                                    </p:animEffect>
                                    <p:anim calcmode="lin" valueType="num">
                                      <p:cBhvr>
                                        <p:cTn id="13" dur="2000" fill="hold"/>
                                        <p:tgtEl>
                                          <p:spTgt spid="16393"/>
                                        </p:tgtEl>
                                        <p:attrNameLst>
                                          <p:attrName>ppt_w</p:attrName>
                                        </p:attrNameLst>
                                      </p:cBhvr>
                                      <p:tavLst>
                                        <p:tav tm="0" fmla="#ppt_w*sin(2.5*pi*$)">
                                          <p:val>
                                            <p:fltVal val="0"/>
                                          </p:val>
                                        </p:tav>
                                        <p:tav tm="100000">
                                          <p:val>
                                            <p:fltVal val="1"/>
                                          </p:val>
                                        </p:tav>
                                      </p:tavLst>
                                    </p:anim>
                                    <p:anim calcmode="lin" valueType="num">
                                      <p:cBhvr>
                                        <p:cTn id="14" dur="2000" fill="hold"/>
                                        <p:tgtEl>
                                          <p:spTgt spid="16393"/>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16394"/>
                                        </p:tgtEl>
                                        <p:attrNameLst>
                                          <p:attrName>style.visibility</p:attrName>
                                        </p:attrNameLst>
                                      </p:cBhvr>
                                      <p:to>
                                        <p:strVal val="visible"/>
                                      </p:to>
                                    </p:set>
                                    <p:animEffect transition="in" filter="fade">
                                      <p:cBhvr>
                                        <p:cTn id="17" dur="2000"/>
                                        <p:tgtEl>
                                          <p:spTgt spid="16394"/>
                                        </p:tgtEl>
                                      </p:cBhvr>
                                    </p:animEffect>
                                    <p:anim calcmode="lin" valueType="num">
                                      <p:cBhvr>
                                        <p:cTn id="18" dur="2000" fill="hold"/>
                                        <p:tgtEl>
                                          <p:spTgt spid="16394"/>
                                        </p:tgtEl>
                                        <p:attrNameLst>
                                          <p:attrName>ppt_w</p:attrName>
                                        </p:attrNameLst>
                                      </p:cBhvr>
                                      <p:tavLst>
                                        <p:tav tm="0" fmla="#ppt_w*sin(2.5*pi*$)">
                                          <p:val>
                                            <p:fltVal val="0"/>
                                          </p:val>
                                        </p:tav>
                                        <p:tav tm="100000">
                                          <p:val>
                                            <p:fltVal val="1"/>
                                          </p:val>
                                        </p:tav>
                                      </p:tavLst>
                                    </p:anim>
                                    <p:anim calcmode="lin" valueType="num">
                                      <p:cBhvr>
                                        <p:cTn id="19" dur="2000" fill="hold"/>
                                        <p:tgtEl>
                                          <p:spTgt spid="16394"/>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16396"/>
                                        </p:tgtEl>
                                        <p:attrNameLst>
                                          <p:attrName>style.visibility</p:attrName>
                                        </p:attrNameLst>
                                      </p:cBhvr>
                                      <p:to>
                                        <p:strVal val="visible"/>
                                      </p:to>
                                    </p:set>
                                    <p:animEffect transition="in" filter="fade">
                                      <p:cBhvr>
                                        <p:cTn id="22" dur="2000"/>
                                        <p:tgtEl>
                                          <p:spTgt spid="16396"/>
                                        </p:tgtEl>
                                      </p:cBhvr>
                                    </p:animEffect>
                                    <p:anim calcmode="lin" valueType="num">
                                      <p:cBhvr>
                                        <p:cTn id="23" dur="2000" fill="hold"/>
                                        <p:tgtEl>
                                          <p:spTgt spid="16396"/>
                                        </p:tgtEl>
                                        <p:attrNameLst>
                                          <p:attrName>ppt_w</p:attrName>
                                        </p:attrNameLst>
                                      </p:cBhvr>
                                      <p:tavLst>
                                        <p:tav tm="0" fmla="#ppt_w*sin(2.5*pi*$)">
                                          <p:val>
                                            <p:fltVal val="0"/>
                                          </p:val>
                                        </p:tav>
                                        <p:tav tm="100000">
                                          <p:val>
                                            <p:fltVal val="1"/>
                                          </p:val>
                                        </p:tav>
                                      </p:tavLst>
                                    </p:anim>
                                    <p:anim calcmode="lin" valueType="num">
                                      <p:cBhvr>
                                        <p:cTn id="24" dur="2000" fill="hold"/>
                                        <p:tgtEl>
                                          <p:spTgt spid="16396"/>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16397"/>
                                        </p:tgtEl>
                                        <p:attrNameLst>
                                          <p:attrName>style.visibility</p:attrName>
                                        </p:attrNameLst>
                                      </p:cBhvr>
                                      <p:to>
                                        <p:strVal val="visible"/>
                                      </p:to>
                                    </p:set>
                                    <p:animEffect transition="in" filter="fade">
                                      <p:cBhvr>
                                        <p:cTn id="27" dur="2000"/>
                                        <p:tgtEl>
                                          <p:spTgt spid="16397"/>
                                        </p:tgtEl>
                                      </p:cBhvr>
                                    </p:animEffect>
                                    <p:anim calcmode="lin" valueType="num">
                                      <p:cBhvr>
                                        <p:cTn id="28" dur="2000" fill="hold"/>
                                        <p:tgtEl>
                                          <p:spTgt spid="16397"/>
                                        </p:tgtEl>
                                        <p:attrNameLst>
                                          <p:attrName>ppt_w</p:attrName>
                                        </p:attrNameLst>
                                      </p:cBhvr>
                                      <p:tavLst>
                                        <p:tav tm="0" fmla="#ppt_w*sin(2.5*pi*$)">
                                          <p:val>
                                            <p:fltVal val="0"/>
                                          </p:val>
                                        </p:tav>
                                        <p:tav tm="100000">
                                          <p:val>
                                            <p:fltVal val="1"/>
                                          </p:val>
                                        </p:tav>
                                      </p:tavLst>
                                    </p:anim>
                                    <p:anim calcmode="lin" valueType="num">
                                      <p:cBhvr>
                                        <p:cTn id="29" dur="2000" fill="hold"/>
                                        <p:tgtEl>
                                          <p:spTgt spid="16397"/>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0"/>
                                  </p:stCondLst>
                                  <p:childTnLst>
                                    <p:set>
                                      <p:cBhvr>
                                        <p:cTn id="31" dur="1" fill="hold">
                                          <p:stCondLst>
                                            <p:cond delay="0"/>
                                          </p:stCondLst>
                                        </p:cTn>
                                        <p:tgtEl>
                                          <p:spTgt spid="16398"/>
                                        </p:tgtEl>
                                        <p:attrNameLst>
                                          <p:attrName>style.visibility</p:attrName>
                                        </p:attrNameLst>
                                      </p:cBhvr>
                                      <p:to>
                                        <p:strVal val="visible"/>
                                      </p:to>
                                    </p:set>
                                    <p:animEffect transition="in" filter="fade">
                                      <p:cBhvr>
                                        <p:cTn id="32" dur="2000"/>
                                        <p:tgtEl>
                                          <p:spTgt spid="16398"/>
                                        </p:tgtEl>
                                      </p:cBhvr>
                                    </p:animEffect>
                                    <p:anim calcmode="lin" valueType="num">
                                      <p:cBhvr>
                                        <p:cTn id="33" dur="2000" fill="hold"/>
                                        <p:tgtEl>
                                          <p:spTgt spid="16398"/>
                                        </p:tgtEl>
                                        <p:attrNameLst>
                                          <p:attrName>ppt_w</p:attrName>
                                        </p:attrNameLst>
                                      </p:cBhvr>
                                      <p:tavLst>
                                        <p:tav tm="0" fmla="#ppt_w*sin(2.5*pi*$)">
                                          <p:val>
                                            <p:fltVal val="0"/>
                                          </p:val>
                                        </p:tav>
                                        <p:tav tm="100000">
                                          <p:val>
                                            <p:fltVal val="1"/>
                                          </p:val>
                                        </p:tav>
                                      </p:tavLst>
                                    </p:anim>
                                    <p:anim calcmode="lin" valueType="num">
                                      <p:cBhvr>
                                        <p:cTn id="34" dur="2000" fill="hold"/>
                                        <p:tgtEl>
                                          <p:spTgt spid="16398"/>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16399"/>
                                        </p:tgtEl>
                                        <p:attrNameLst>
                                          <p:attrName>style.visibility</p:attrName>
                                        </p:attrNameLst>
                                      </p:cBhvr>
                                      <p:to>
                                        <p:strVal val="visible"/>
                                      </p:to>
                                    </p:set>
                                    <p:animEffect transition="in" filter="fade">
                                      <p:cBhvr>
                                        <p:cTn id="37" dur="2000"/>
                                        <p:tgtEl>
                                          <p:spTgt spid="16399"/>
                                        </p:tgtEl>
                                      </p:cBhvr>
                                    </p:animEffect>
                                    <p:anim calcmode="lin" valueType="num">
                                      <p:cBhvr>
                                        <p:cTn id="38" dur="2000" fill="hold"/>
                                        <p:tgtEl>
                                          <p:spTgt spid="16399"/>
                                        </p:tgtEl>
                                        <p:attrNameLst>
                                          <p:attrName>ppt_w</p:attrName>
                                        </p:attrNameLst>
                                      </p:cBhvr>
                                      <p:tavLst>
                                        <p:tav tm="0" fmla="#ppt_w*sin(2.5*pi*$)">
                                          <p:val>
                                            <p:fltVal val="0"/>
                                          </p:val>
                                        </p:tav>
                                        <p:tav tm="100000">
                                          <p:val>
                                            <p:fltVal val="1"/>
                                          </p:val>
                                        </p:tav>
                                      </p:tavLst>
                                    </p:anim>
                                    <p:anim calcmode="lin" valueType="num">
                                      <p:cBhvr>
                                        <p:cTn id="39" dur="2000" fill="hold"/>
                                        <p:tgtEl>
                                          <p:spTgt spid="16399"/>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16400"/>
                                        </p:tgtEl>
                                        <p:attrNameLst>
                                          <p:attrName>style.visibility</p:attrName>
                                        </p:attrNameLst>
                                      </p:cBhvr>
                                      <p:to>
                                        <p:strVal val="visible"/>
                                      </p:to>
                                    </p:set>
                                    <p:animEffect transition="in" filter="fade">
                                      <p:cBhvr>
                                        <p:cTn id="42" dur="2000"/>
                                        <p:tgtEl>
                                          <p:spTgt spid="16400"/>
                                        </p:tgtEl>
                                      </p:cBhvr>
                                    </p:animEffect>
                                    <p:anim calcmode="lin" valueType="num">
                                      <p:cBhvr>
                                        <p:cTn id="43" dur="2000" fill="hold"/>
                                        <p:tgtEl>
                                          <p:spTgt spid="16400"/>
                                        </p:tgtEl>
                                        <p:attrNameLst>
                                          <p:attrName>ppt_w</p:attrName>
                                        </p:attrNameLst>
                                      </p:cBhvr>
                                      <p:tavLst>
                                        <p:tav tm="0" fmla="#ppt_w*sin(2.5*pi*$)">
                                          <p:val>
                                            <p:fltVal val="0"/>
                                          </p:val>
                                        </p:tav>
                                        <p:tav tm="100000">
                                          <p:val>
                                            <p:fltVal val="1"/>
                                          </p:val>
                                        </p:tav>
                                      </p:tavLst>
                                    </p:anim>
                                    <p:anim calcmode="lin" valueType="num">
                                      <p:cBhvr>
                                        <p:cTn id="44" dur="2000" fill="hold"/>
                                        <p:tgtEl>
                                          <p:spTgt spid="16400"/>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16401"/>
                                        </p:tgtEl>
                                        <p:attrNameLst>
                                          <p:attrName>style.visibility</p:attrName>
                                        </p:attrNameLst>
                                      </p:cBhvr>
                                      <p:to>
                                        <p:strVal val="visible"/>
                                      </p:to>
                                    </p:set>
                                    <p:animEffect transition="in" filter="fade">
                                      <p:cBhvr>
                                        <p:cTn id="47" dur="2000"/>
                                        <p:tgtEl>
                                          <p:spTgt spid="16401"/>
                                        </p:tgtEl>
                                      </p:cBhvr>
                                    </p:animEffect>
                                    <p:anim calcmode="lin" valueType="num">
                                      <p:cBhvr>
                                        <p:cTn id="48" dur="2000" fill="hold"/>
                                        <p:tgtEl>
                                          <p:spTgt spid="16401"/>
                                        </p:tgtEl>
                                        <p:attrNameLst>
                                          <p:attrName>ppt_w</p:attrName>
                                        </p:attrNameLst>
                                      </p:cBhvr>
                                      <p:tavLst>
                                        <p:tav tm="0" fmla="#ppt_w*sin(2.5*pi*$)">
                                          <p:val>
                                            <p:fltVal val="0"/>
                                          </p:val>
                                        </p:tav>
                                        <p:tav tm="100000">
                                          <p:val>
                                            <p:fltVal val="1"/>
                                          </p:val>
                                        </p:tav>
                                      </p:tavLst>
                                    </p:anim>
                                    <p:anim calcmode="lin" valueType="num">
                                      <p:cBhvr>
                                        <p:cTn id="49" dur="2000" fill="hold"/>
                                        <p:tgtEl>
                                          <p:spTgt spid="16401"/>
                                        </p:tgtEl>
                                        <p:attrNameLst>
                                          <p:attrName>ppt_h</p:attrName>
                                        </p:attrNameLst>
                                      </p:cBhvr>
                                      <p:tavLst>
                                        <p:tav tm="0">
                                          <p:val>
                                            <p:strVal val="#ppt_h"/>
                                          </p:val>
                                        </p:tav>
                                        <p:tav tm="100000">
                                          <p:val>
                                            <p:strVal val="#ppt_h"/>
                                          </p:val>
                                        </p:tav>
                                      </p:tavLst>
                                    </p:anim>
                                  </p:childTnLst>
                                </p:cTn>
                              </p:par>
                              <p:par>
                                <p:cTn id="50" presetID="45" presetClass="entr" presetSubtype="0" fill="hold" grpId="0" nodeType="withEffect">
                                  <p:stCondLst>
                                    <p:cond delay="0"/>
                                  </p:stCondLst>
                                  <p:childTnLst>
                                    <p:set>
                                      <p:cBhvr>
                                        <p:cTn id="51" dur="1" fill="hold">
                                          <p:stCondLst>
                                            <p:cond delay="0"/>
                                          </p:stCondLst>
                                        </p:cTn>
                                        <p:tgtEl>
                                          <p:spTgt spid="16402"/>
                                        </p:tgtEl>
                                        <p:attrNameLst>
                                          <p:attrName>style.visibility</p:attrName>
                                        </p:attrNameLst>
                                      </p:cBhvr>
                                      <p:to>
                                        <p:strVal val="visible"/>
                                      </p:to>
                                    </p:set>
                                    <p:animEffect transition="in" filter="fade">
                                      <p:cBhvr>
                                        <p:cTn id="52" dur="2000"/>
                                        <p:tgtEl>
                                          <p:spTgt spid="16402"/>
                                        </p:tgtEl>
                                      </p:cBhvr>
                                    </p:animEffect>
                                    <p:anim calcmode="lin" valueType="num">
                                      <p:cBhvr>
                                        <p:cTn id="53" dur="2000" fill="hold"/>
                                        <p:tgtEl>
                                          <p:spTgt spid="16402"/>
                                        </p:tgtEl>
                                        <p:attrNameLst>
                                          <p:attrName>ppt_w</p:attrName>
                                        </p:attrNameLst>
                                      </p:cBhvr>
                                      <p:tavLst>
                                        <p:tav tm="0" fmla="#ppt_w*sin(2.5*pi*$)">
                                          <p:val>
                                            <p:fltVal val="0"/>
                                          </p:val>
                                        </p:tav>
                                        <p:tav tm="100000">
                                          <p:val>
                                            <p:fltVal val="1"/>
                                          </p:val>
                                        </p:tav>
                                      </p:tavLst>
                                    </p:anim>
                                    <p:anim calcmode="lin" valueType="num">
                                      <p:cBhvr>
                                        <p:cTn id="54" dur="2000" fill="hold"/>
                                        <p:tgtEl>
                                          <p:spTgt spid="16402"/>
                                        </p:tgtEl>
                                        <p:attrNameLst>
                                          <p:attrName>ppt_h</p:attrName>
                                        </p:attrNameLst>
                                      </p:cBhvr>
                                      <p:tavLst>
                                        <p:tav tm="0">
                                          <p:val>
                                            <p:strVal val="#ppt_h"/>
                                          </p:val>
                                        </p:tav>
                                        <p:tav tm="100000">
                                          <p:val>
                                            <p:strVal val="#ppt_h"/>
                                          </p:val>
                                        </p:tav>
                                      </p:tavLst>
                                    </p:anim>
                                  </p:childTnLst>
                                </p:cTn>
                              </p:par>
                              <p:par>
                                <p:cTn id="55" presetID="45" presetClass="entr" presetSubtype="0" fill="hold" grpId="0" nodeType="withEffect">
                                  <p:stCondLst>
                                    <p:cond delay="0"/>
                                  </p:stCondLst>
                                  <p:childTnLst>
                                    <p:set>
                                      <p:cBhvr>
                                        <p:cTn id="56" dur="1" fill="hold">
                                          <p:stCondLst>
                                            <p:cond delay="0"/>
                                          </p:stCondLst>
                                        </p:cTn>
                                        <p:tgtEl>
                                          <p:spTgt spid="16405"/>
                                        </p:tgtEl>
                                        <p:attrNameLst>
                                          <p:attrName>style.visibility</p:attrName>
                                        </p:attrNameLst>
                                      </p:cBhvr>
                                      <p:to>
                                        <p:strVal val="visible"/>
                                      </p:to>
                                    </p:set>
                                    <p:animEffect transition="in" filter="fade">
                                      <p:cBhvr>
                                        <p:cTn id="57" dur="2000"/>
                                        <p:tgtEl>
                                          <p:spTgt spid="16405"/>
                                        </p:tgtEl>
                                      </p:cBhvr>
                                    </p:animEffect>
                                    <p:anim calcmode="lin" valueType="num">
                                      <p:cBhvr>
                                        <p:cTn id="58" dur="2000" fill="hold"/>
                                        <p:tgtEl>
                                          <p:spTgt spid="16405"/>
                                        </p:tgtEl>
                                        <p:attrNameLst>
                                          <p:attrName>ppt_w</p:attrName>
                                        </p:attrNameLst>
                                      </p:cBhvr>
                                      <p:tavLst>
                                        <p:tav tm="0" fmla="#ppt_w*sin(2.5*pi*$)">
                                          <p:val>
                                            <p:fltVal val="0"/>
                                          </p:val>
                                        </p:tav>
                                        <p:tav tm="100000">
                                          <p:val>
                                            <p:fltVal val="1"/>
                                          </p:val>
                                        </p:tav>
                                      </p:tavLst>
                                    </p:anim>
                                    <p:anim calcmode="lin" valueType="num">
                                      <p:cBhvr>
                                        <p:cTn id="59" dur="2000" fill="hold"/>
                                        <p:tgtEl>
                                          <p:spTgt spid="16405"/>
                                        </p:tgtEl>
                                        <p:attrNameLst>
                                          <p:attrName>ppt_h</p:attrName>
                                        </p:attrNameLst>
                                      </p:cBhvr>
                                      <p:tavLst>
                                        <p:tav tm="0">
                                          <p:val>
                                            <p:strVal val="#ppt_h"/>
                                          </p:val>
                                        </p:tav>
                                        <p:tav tm="100000">
                                          <p:val>
                                            <p:strVal val="#ppt_h"/>
                                          </p:val>
                                        </p:tav>
                                      </p:tavLst>
                                    </p:anim>
                                  </p:childTnLst>
                                </p:cTn>
                              </p:par>
                              <p:par>
                                <p:cTn id="60" presetID="45" presetClass="entr" presetSubtype="0" fill="hold" grpId="0" nodeType="withEffect">
                                  <p:stCondLst>
                                    <p:cond delay="0"/>
                                  </p:stCondLst>
                                  <p:childTnLst>
                                    <p:set>
                                      <p:cBhvr>
                                        <p:cTn id="61" dur="1" fill="hold">
                                          <p:stCondLst>
                                            <p:cond delay="0"/>
                                          </p:stCondLst>
                                        </p:cTn>
                                        <p:tgtEl>
                                          <p:spTgt spid="16406"/>
                                        </p:tgtEl>
                                        <p:attrNameLst>
                                          <p:attrName>style.visibility</p:attrName>
                                        </p:attrNameLst>
                                      </p:cBhvr>
                                      <p:to>
                                        <p:strVal val="visible"/>
                                      </p:to>
                                    </p:set>
                                    <p:animEffect transition="in" filter="fade">
                                      <p:cBhvr>
                                        <p:cTn id="62" dur="2000"/>
                                        <p:tgtEl>
                                          <p:spTgt spid="16406"/>
                                        </p:tgtEl>
                                      </p:cBhvr>
                                    </p:animEffect>
                                    <p:anim calcmode="lin" valueType="num">
                                      <p:cBhvr>
                                        <p:cTn id="63" dur="2000" fill="hold"/>
                                        <p:tgtEl>
                                          <p:spTgt spid="16406"/>
                                        </p:tgtEl>
                                        <p:attrNameLst>
                                          <p:attrName>ppt_w</p:attrName>
                                        </p:attrNameLst>
                                      </p:cBhvr>
                                      <p:tavLst>
                                        <p:tav tm="0" fmla="#ppt_w*sin(2.5*pi*$)">
                                          <p:val>
                                            <p:fltVal val="0"/>
                                          </p:val>
                                        </p:tav>
                                        <p:tav tm="100000">
                                          <p:val>
                                            <p:fltVal val="1"/>
                                          </p:val>
                                        </p:tav>
                                      </p:tavLst>
                                    </p:anim>
                                    <p:anim calcmode="lin" valueType="num">
                                      <p:cBhvr>
                                        <p:cTn id="64" dur="2000" fill="hold"/>
                                        <p:tgtEl>
                                          <p:spTgt spid="16406"/>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ppt_x</p:attrName>
                                        </p:attrNameLst>
                                      </p:cBhvr>
                                      <p:tavLst>
                                        <p:tav tm="0">
                                          <p:val>
                                            <p:strVal val="#ppt_x"/>
                                          </p:val>
                                        </p:tav>
                                        <p:tav tm="100000">
                                          <p:val>
                                            <p:strVal val="#ppt_x"/>
                                          </p:val>
                                        </p:tav>
                                      </p:tavLst>
                                    </p:anim>
                                    <p:anim calcmode="lin" valueType="num">
                                      <p:cBhvr>
                                        <p:cTn id="7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animBg="1"/>
      <p:bldP spid="16393" grpId="0" animBg="1"/>
      <p:bldP spid="16394" grpId="0" animBg="1"/>
      <p:bldP spid="16396" grpId="0"/>
      <p:bldP spid="16397" grpId="0" animBg="1"/>
      <p:bldP spid="16398" grpId="0" animBg="1"/>
      <p:bldP spid="16399" grpId="0"/>
      <p:bldP spid="16400" grpId="0"/>
      <p:bldP spid="16401" grpId="0" animBg="1"/>
      <p:bldP spid="16402" grpId="0"/>
      <p:bldP spid="16405" grpId="0"/>
      <p:bldP spid="16406"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p:cNvSpPr>
            <a:spLocks noChangeArrowheads="1"/>
          </p:cNvSpPr>
          <p:nvPr/>
        </p:nvSpPr>
        <p:spPr bwMode="auto">
          <a:xfrm>
            <a:off x="5138572" y="260350"/>
            <a:ext cx="18069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2800" dirty="0">
                <a:solidFill>
                  <a:srgbClr val="262626"/>
                </a:solidFill>
                <a:latin typeface="华文宋体" pitchFamily="2" charset="-122"/>
                <a:ea typeface="华文宋体" pitchFamily="2" charset="-122"/>
                <a:sym typeface="华文宋体" pitchFamily="2" charset="-122"/>
              </a:rPr>
              <a:t>文本分类</a:t>
            </a:r>
            <a:endParaRPr lang="en-US" altLang="zh-CN" sz="2000" dirty="0">
              <a:solidFill>
                <a:srgbClr val="262626"/>
              </a:solidFill>
              <a:latin typeface="华文宋体" pitchFamily="2" charset="-122"/>
              <a:ea typeface="华文宋体" pitchFamily="2" charset="-122"/>
              <a:sym typeface="华文宋体" pitchFamily="2" charset="-122"/>
            </a:endParaRPr>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232" name="文本框 42"/>
          <p:cNvSpPr>
            <a:spLocks noChangeArrowheads="1"/>
          </p:cNvSpPr>
          <p:nvPr/>
        </p:nvSpPr>
        <p:spPr bwMode="auto">
          <a:xfrm>
            <a:off x="1119504" y="1451154"/>
            <a:ext cx="9883682" cy="1015663"/>
          </a:xfrm>
          <a:prstGeom prst="rect">
            <a:avLst/>
          </a:prstGeom>
          <a:solidFill>
            <a:srgbClr val="D0EAEB"/>
          </a:solidFill>
          <a:ln>
            <a:noFill/>
          </a:ln>
        </p:spPr>
        <p:txBody>
          <a:bodyPr wrap="square">
            <a:spAutoFit/>
          </a:bodyPr>
          <a:lstStyle/>
          <a:p>
            <a:r>
              <a:rPr lang="zh-CN" altLang="en-US" sz="2000" dirty="0">
                <a:solidFill>
                  <a:srgbClr val="262626"/>
                </a:solidFill>
                <a:latin typeface="华文宋体" pitchFamily="2" charset="-122"/>
                <a:ea typeface="华文宋体" pitchFamily="2" charset="-122"/>
                <a:sym typeface="方正姚体" pitchFamily="2" charset="-122"/>
              </a:rPr>
              <a:t>最初提出来的方法是决策树，因为我们使用了信息熵作为特征选择的标准，它与决策树是十分契合的。但是后来发现了一些问题：就目前的目标而言，决策树是很难实现的。原因如下：</a:t>
            </a:r>
            <a:endParaRPr lang="en-US" altLang="zh-CN" sz="2000" dirty="0">
              <a:solidFill>
                <a:srgbClr val="262626"/>
              </a:solidFill>
              <a:latin typeface="华文宋体" pitchFamily="2" charset="-122"/>
              <a:ea typeface="华文宋体" pitchFamily="2" charset="-122"/>
              <a:sym typeface="方正姚体" pitchFamily="2" charset="-122"/>
            </a:endParaRPr>
          </a:p>
        </p:txBody>
      </p:sp>
      <p:sp>
        <p:nvSpPr>
          <p:cNvPr id="4" name="文本框 3">
            <a:extLst>
              <a:ext uri="{FF2B5EF4-FFF2-40B4-BE49-F238E27FC236}">
                <a16:creationId xmlns:a16="http://schemas.microsoft.com/office/drawing/2014/main" id="{8F17C086-8CBE-4A49-8C86-8D587AA59FE1}"/>
              </a:ext>
            </a:extLst>
          </p:cNvPr>
          <p:cNvSpPr txBox="1"/>
          <p:nvPr/>
        </p:nvSpPr>
        <p:spPr>
          <a:xfrm>
            <a:off x="1119504" y="2691455"/>
            <a:ext cx="9883683" cy="1972185"/>
          </a:xfrm>
          <a:prstGeom prst="rect">
            <a:avLst/>
          </a:prstGeom>
          <a:solidFill>
            <a:srgbClr val="2F2637"/>
          </a:solidFill>
        </p:spPr>
        <p:txBody>
          <a:bodyPr wrap="square" rtlCol="0">
            <a:spAutoFit/>
          </a:bodyPr>
          <a:lstStyle/>
          <a:p>
            <a:pPr lvl="0"/>
            <a:r>
              <a:rPr lang="en-US" altLang="zh-CN" sz="2000" dirty="0">
                <a:solidFill>
                  <a:schemeClr val="bg1"/>
                </a:solidFill>
                <a:latin typeface="华文宋体" pitchFamily="2" charset="-122"/>
                <a:ea typeface="华文宋体" pitchFamily="2" charset="-122"/>
                <a:sym typeface="方正姚体" pitchFamily="2" charset="-122"/>
              </a:rPr>
              <a:t>1. </a:t>
            </a:r>
            <a:r>
              <a:rPr lang="zh-CN" altLang="en-US" sz="2000" dirty="0">
                <a:solidFill>
                  <a:schemeClr val="bg1"/>
                </a:solidFill>
                <a:latin typeface="华文宋体" pitchFamily="2" charset="-122"/>
                <a:ea typeface="华文宋体" pitchFamily="2" charset="-122"/>
                <a:sym typeface="方正姚体" pitchFamily="2" charset="-122"/>
              </a:rPr>
              <a:t>决策树在遇到极多维度的时候可能会很深；</a:t>
            </a:r>
          </a:p>
          <a:p>
            <a:pPr lvl="0"/>
            <a:r>
              <a:rPr lang="en-US" altLang="zh-CN" sz="2000" dirty="0">
                <a:solidFill>
                  <a:schemeClr val="bg1"/>
                </a:solidFill>
                <a:latin typeface="华文宋体" pitchFamily="2" charset="-122"/>
                <a:ea typeface="华文宋体" pitchFamily="2" charset="-122"/>
                <a:sym typeface="方正姚体" pitchFamily="2" charset="-122"/>
              </a:rPr>
              <a:t>2. </a:t>
            </a:r>
            <a:r>
              <a:rPr lang="zh-CN" altLang="en-US" sz="2000" dirty="0">
                <a:solidFill>
                  <a:schemeClr val="bg1"/>
                </a:solidFill>
                <a:latin typeface="华文宋体" pitchFamily="2" charset="-122"/>
                <a:ea typeface="华文宋体" pitchFamily="2" charset="-122"/>
                <a:sym typeface="方正姚体" pitchFamily="2" charset="-122"/>
              </a:rPr>
              <a:t>决策树是一个具有</a:t>
            </a:r>
            <a:r>
              <a:rPr lang="zh-CN" altLang="en-US" sz="2000" b="1" dirty="0">
                <a:solidFill>
                  <a:schemeClr val="bg1"/>
                </a:solidFill>
                <a:latin typeface="华文宋体" pitchFamily="2" charset="-122"/>
                <a:ea typeface="华文宋体" pitchFamily="2" charset="-122"/>
                <a:sym typeface="方正姚体" pitchFamily="2" charset="-122"/>
              </a:rPr>
              <a:t>层级关系</a:t>
            </a:r>
            <a:r>
              <a:rPr lang="zh-CN" altLang="en-US" sz="2000" dirty="0">
                <a:solidFill>
                  <a:schemeClr val="bg1"/>
                </a:solidFill>
                <a:latin typeface="华文宋体" pitchFamily="2" charset="-122"/>
                <a:ea typeface="华文宋体" pitchFamily="2" charset="-122"/>
                <a:sym typeface="方正姚体" pitchFamily="2" charset="-122"/>
              </a:rPr>
              <a:t>的结构，天生不适用于分布式算法；</a:t>
            </a:r>
          </a:p>
          <a:p>
            <a:pPr lvl="0"/>
            <a:r>
              <a:rPr lang="en-US" altLang="zh-CN" sz="2000" dirty="0">
                <a:solidFill>
                  <a:schemeClr val="bg1"/>
                </a:solidFill>
                <a:latin typeface="华文宋体" pitchFamily="2" charset="-122"/>
                <a:ea typeface="华文宋体" pitchFamily="2" charset="-122"/>
                <a:sym typeface="方正姚体" pitchFamily="2" charset="-122"/>
              </a:rPr>
              <a:t>3. </a:t>
            </a:r>
            <a:r>
              <a:rPr lang="zh-CN" altLang="en-US" sz="2000" dirty="0">
                <a:solidFill>
                  <a:schemeClr val="bg1"/>
                </a:solidFill>
                <a:latin typeface="华文宋体" pitchFamily="2" charset="-122"/>
                <a:ea typeface="华文宋体" pitchFamily="2" charset="-122"/>
                <a:sym typeface="方正姚体" pitchFamily="2" charset="-122"/>
              </a:rPr>
              <a:t>决策树在完成之后（或者生成时，相比而言效果更差）需要进行剪枝，这次剪枝是一个需要用到</a:t>
            </a:r>
            <a:r>
              <a:rPr lang="zh-CN" altLang="en-US" sz="2000" b="1" dirty="0">
                <a:solidFill>
                  <a:schemeClr val="bg1"/>
                </a:solidFill>
                <a:latin typeface="华文宋体" pitchFamily="2" charset="-122"/>
                <a:ea typeface="华文宋体" pitchFamily="2" charset="-122"/>
                <a:sym typeface="方正姚体" pitchFamily="2" charset="-122"/>
              </a:rPr>
              <a:t>整体</a:t>
            </a:r>
            <a:r>
              <a:rPr lang="zh-CN" altLang="en-US" sz="2000" dirty="0">
                <a:solidFill>
                  <a:schemeClr val="bg1"/>
                </a:solidFill>
                <a:latin typeface="华文宋体" pitchFamily="2" charset="-122"/>
                <a:ea typeface="华文宋体" pitchFamily="2" charset="-122"/>
                <a:sym typeface="方正姚体" pitchFamily="2" charset="-122"/>
              </a:rPr>
              <a:t>决策树的</a:t>
            </a:r>
            <a:r>
              <a:rPr lang="zh-CN" altLang="en-US" sz="2000" b="1" dirty="0">
                <a:solidFill>
                  <a:schemeClr val="bg1"/>
                </a:solidFill>
                <a:latin typeface="华文宋体" pitchFamily="2" charset="-122"/>
                <a:ea typeface="华文宋体" pitchFamily="2" charset="-122"/>
                <a:sym typeface="方正姚体" pitchFamily="2" charset="-122"/>
              </a:rPr>
              <a:t>串行</a:t>
            </a:r>
            <a:r>
              <a:rPr lang="zh-CN" altLang="en-US" sz="2000" dirty="0">
                <a:solidFill>
                  <a:schemeClr val="bg1"/>
                </a:solidFill>
                <a:latin typeface="华文宋体" pitchFamily="2" charset="-122"/>
                <a:ea typeface="华文宋体" pitchFamily="2" charset="-122"/>
                <a:sym typeface="方正姚体" pitchFamily="2" charset="-122"/>
              </a:rPr>
              <a:t>过程；</a:t>
            </a:r>
          </a:p>
          <a:p>
            <a:pPr lvl="0"/>
            <a:r>
              <a:rPr lang="en-US" altLang="zh-CN" sz="2000" dirty="0">
                <a:solidFill>
                  <a:schemeClr val="bg1"/>
                </a:solidFill>
                <a:latin typeface="华文宋体" pitchFamily="2" charset="-122"/>
                <a:ea typeface="华文宋体" pitchFamily="2" charset="-122"/>
                <a:sym typeface="方正姚体" pitchFamily="2" charset="-122"/>
              </a:rPr>
              <a:t>4. </a:t>
            </a:r>
            <a:r>
              <a:rPr lang="zh-CN" altLang="en-US" sz="2000" dirty="0">
                <a:solidFill>
                  <a:schemeClr val="bg1"/>
                </a:solidFill>
                <a:latin typeface="华文宋体" pitchFamily="2" charset="-122"/>
                <a:ea typeface="华文宋体" pitchFamily="2" charset="-122"/>
                <a:sym typeface="方正姚体" pitchFamily="2" charset="-122"/>
              </a:rPr>
              <a:t>决策树在遇到连续型而不是离散型的数据时，处理方法较为复杂，可能对编码造成一定的困难。</a:t>
            </a:r>
            <a:endParaRPr lang="zh-CN" altLang="en-US" sz="2000" dirty="0">
              <a:solidFill>
                <a:schemeClr val="bg1"/>
              </a:solidFill>
              <a:latin typeface="华文宋体" pitchFamily="2" charset="-122"/>
              <a:ea typeface="华文宋体" pitchFamily="2" charset="-122"/>
              <a:sym typeface="华文宋体" pitchFamily="2" charset="-122"/>
            </a:endParaRPr>
          </a:p>
        </p:txBody>
      </p:sp>
      <p:sp>
        <p:nvSpPr>
          <p:cNvPr id="14" name="文本框 42">
            <a:extLst>
              <a:ext uri="{FF2B5EF4-FFF2-40B4-BE49-F238E27FC236}">
                <a16:creationId xmlns:a16="http://schemas.microsoft.com/office/drawing/2014/main" id="{63D0A63E-1F5F-4304-BA70-8AACD5615713}"/>
              </a:ext>
            </a:extLst>
          </p:cNvPr>
          <p:cNvSpPr>
            <a:spLocks noChangeArrowheads="1"/>
          </p:cNvSpPr>
          <p:nvPr/>
        </p:nvSpPr>
        <p:spPr bwMode="auto">
          <a:xfrm>
            <a:off x="1119504" y="4888279"/>
            <a:ext cx="9883684" cy="1631216"/>
          </a:xfrm>
          <a:prstGeom prst="rect">
            <a:avLst/>
          </a:prstGeom>
          <a:solidFill>
            <a:srgbClr val="D0EAEB"/>
          </a:solidFill>
          <a:ln>
            <a:noFill/>
          </a:ln>
        </p:spPr>
        <p:txBody>
          <a:bodyPr wrap="square">
            <a:spAutoFit/>
          </a:bodyPr>
          <a:lstStyle/>
          <a:p>
            <a:r>
              <a:rPr lang="zh-CN" altLang="en-US" sz="2000" dirty="0">
                <a:solidFill>
                  <a:srgbClr val="262626"/>
                </a:solidFill>
                <a:latin typeface="华文宋体" pitchFamily="2" charset="-122"/>
                <a:ea typeface="华文宋体" pitchFamily="2" charset="-122"/>
                <a:sym typeface="方正姚体" pitchFamily="2" charset="-122"/>
              </a:rPr>
              <a:t>基于以上的理由，组内讨论放弃了决策树的方法。</a:t>
            </a:r>
          </a:p>
          <a:p>
            <a:r>
              <a:rPr lang="zh-CN" altLang="en-US" sz="2000" dirty="0">
                <a:solidFill>
                  <a:srgbClr val="262626"/>
                </a:solidFill>
                <a:latin typeface="华文宋体" pitchFamily="2" charset="-122"/>
                <a:ea typeface="华文宋体" pitchFamily="2" charset="-122"/>
                <a:sym typeface="方正姚体" pitchFamily="2" charset="-122"/>
              </a:rPr>
              <a:t>之后的讨论中提到了支持向量机方法，由于实现太过复杂，对数学的需求太高而放弃。</a:t>
            </a:r>
            <a:endParaRPr lang="en-US" altLang="zh-CN" sz="2000" dirty="0">
              <a:solidFill>
                <a:srgbClr val="262626"/>
              </a:solidFill>
              <a:latin typeface="华文宋体" pitchFamily="2" charset="-122"/>
              <a:ea typeface="华文宋体" pitchFamily="2" charset="-122"/>
              <a:sym typeface="方正姚体" pitchFamily="2" charset="-122"/>
            </a:endParaRPr>
          </a:p>
          <a:p>
            <a:endParaRPr lang="zh-CN" altLang="en-US" sz="2000" dirty="0">
              <a:solidFill>
                <a:srgbClr val="262626"/>
              </a:solidFill>
              <a:latin typeface="华文宋体" pitchFamily="2" charset="-122"/>
              <a:ea typeface="华文宋体" pitchFamily="2" charset="-122"/>
              <a:sym typeface="方正姚体" pitchFamily="2" charset="-122"/>
            </a:endParaRPr>
          </a:p>
          <a:p>
            <a:r>
              <a:rPr lang="zh-CN" altLang="en-US" sz="2000" dirty="0">
                <a:solidFill>
                  <a:srgbClr val="262626"/>
                </a:solidFill>
                <a:latin typeface="华文宋体" pitchFamily="2" charset="-122"/>
                <a:ea typeface="华文宋体" pitchFamily="2" charset="-122"/>
                <a:sym typeface="方正姚体" pitchFamily="2" charset="-122"/>
              </a:rPr>
              <a:t>参考了提供的文档，最终组内的讨论结果是采用</a:t>
            </a:r>
            <a:r>
              <a:rPr lang="en-US" altLang="zh-CN" sz="2000" b="1" dirty="0">
                <a:solidFill>
                  <a:srgbClr val="262626"/>
                </a:solidFill>
                <a:latin typeface="华文宋体" pitchFamily="2" charset="-122"/>
                <a:ea typeface="华文宋体" pitchFamily="2" charset="-122"/>
                <a:sym typeface="方正姚体" pitchFamily="2" charset="-122"/>
              </a:rPr>
              <a:t>K-</a:t>
            </a:r>
            <a:r>
              <a:rPr lang="zh-CN" altLang="en-US" sz="2000" b="1" dirty="0">
                <a:solidFill>
                  <a:srgbClr val="262626"/>
                </a:solidFill>
                <a:latin typeface="华文宋体" pitchFamily="2" charset="-122"/>
                <a:ea typeface="华文宋体" pitchFamily="2" charset="-122"/>
                <a:sym typeface="方正姚体" pitchFamily="2" charset="-122"/>
              </a:rPr>
              <a:t>聚类方法</a:t>
            </a:r>
            <a:r>
              <a:rPr lang="zh-CN" altLang="en-US" sz="2000" dirty="0">
                <a:solidFill>
                  <a:srgbClr val="262626"/>
                </a:solidFill>
                <a:latin typeface="华文宋体" pitchFamily="2" charset="-122"/>
                <a:ea typeface="华文宋体" pitchFamily="2" charset="-122"/>
                <a:sym typeface="方正姚体" pitchFamily="2" charset="-122"/>
              </a:rPr>
              <a:t>和</a:t>
            </a:r>
            <a:r>
              <a:rPr lang="zh-CN" altLang="en-US" sz="2000" b="1" dirty="0">
                <a:solidFill>
                  <a:srgbClr val="262626"/>
                </a:solidFill>
                <a:latin typeface="华文宋体" pitchFamily="2" charset="-122"/>
                <a:ea typeface="华文宋体" pitchFamily="2" charset="-122"/>
                <a:sym typeface="方正姚体" pitchFamily="2" charset="-122"/>
              </a:rPr>
              <a:t>贝叶斯分类器</a:t>
            </a:r>
            <a:r>
              <a:rPr lang="zh-CN" altLang="en-US" sz="2000" dirty="0">
                <a:solidFill>
                  <a:srgbClr val="262626"/>
                </a:solidFill>
                <a:latin typeface="华文宋体" pitchFamily="2" charset="-122"/>
                <a:ea typeface="华文宋体" pitchFamily="2" charset="-122"/>
                <a:sym typeface="方正姚体" pitchFamily="2" charset="-122"/>
              </a:rPr>
              <a:t>方法，这两种方法的实现较为容易且容易拆分为分布式算法。</a:t>
            </a:r>
            <a:endParaRPr lang="en-US" altLang="zh-CN" sz="2000" dirty="0">
              <a:solidFill>
                <a:srgbClr val="262626"/>
              </a:solidFill>
              <a:latin typeface="华文宋体" pitchFamily="2" charset="-122"/>
              <a:ea typeface="华文宋体" pitchFamily="2" charset="-122"/>
              <a:sym typeface="方正姚体" pitchFamily="2" charset="-122"/>
            </a:endParaRPr>
          </a:p>
        </p:txBody>
      </p:sp>
    </p:spTree>
    <p:custDataLst>
      <p:tags r:id="rId1"/>
    </p:custDataLst>
    <p:extLst>
      <p:ext uri="{BB962C8B-B14F-4D97-AF65-F5344CB8AC3E}">
        <p14:creationId xmlns:p14="http://schemas.microsoft.com/office/powerpoint/2010/main" val="621094441"/>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232"/>
                                        </p:tgtEl>
                                        <p:attrNameLst>
                                          <p:attrName>style.visibility</p:attrName>
                                        </p:attrNameLst>
                                      </p:cBhvr>
                                      <p:to>
                                        <p:strVal val="visible"/>
                                      </p:to>
                                    </p:set>
                                    <p:animEffect transition="in" filter="wipe(down)">
                                      <p:cBhvr>
                                        <p:cTn id="7" dur="500"/>
                                        <p:tgtEl>
                                          <p:spTgt spid="92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p:bldP spid="4"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9218"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19"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0"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p:cNvSpPr>
            <a:spLocks noChangeArrowheads="1"/>
          </p:cNvSpPr>
          <p:nvPr/>
        </p:nvSpPr>
        <p:spPr bwMode="auto">
          <a:xfrm>
            <a:off x="5465669" y="240390"/>
            <a:ext cx="11913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en-US" altLang="zh-CN" sz="2800" dirty="0">
                <a:solidFill>
                  <a:srgbClr val="262626"/>
                </a:solidFill>
                <a:latin typeface="华文宋体" pitchFamily="2" charset="-122"/>
                <a:ea typeface="华文宋体" pitchFamily="2" charset="-122"/>
                <a:sym typeface="华文宋体" pitchFamily="2" charset="-122"/>
              </a:rPr>
              <a:t>KNN</a:t>
            </a:r>
            <a:endParaRPr lang="en-US" altLang="zh-CN" sz="2000" dirty="0">
              <a:solidFill>
                <a:srgbClr val="262626"/>
              </a:solidFill>
              <a:latin typeface="华文宋体" pitchFamily="2" charset="-122"/>
              <a:ea typeface="华文宋体" pitchFamily="2" charset="-122"/>
              <a:sym typeface="华文宋体" pitchFamily="2" charset="-122"/>
            </a:endParaRPr>
          </a:p>
        </p:txBody>
      </p:sp>
      <p:grpSp>
        <p:nvGrpSpPr>
          <p:cNvPr id="9223" name="组合 1"/>
          <p:cNvGrpSpPr/>
          <p:nvPr/>
        </p:nvGrpSpPr>
        <p:grpSpPr bwMode="auto">
          <a:xfrm>
            <a:off x="5367338" y="1000125"/>
            <a:ext cx="1468437" cy="307975"/>
            <a:chOff x="0" y="0"/>
            <a:chExt cx="1541192" cy="321992"/>
          </a:xfrm>
        </p:grpSpPr>
        <p:sp>
          <p:nvSpPr>
            <p:cNvPr id="9248"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49"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0"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51"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9232" name="文本框 42"/>
          <p:cNvSpPr>
            <a:spLocks noChangeArrowheads="1"/>
          </p:cNvSpPr>
          <p:nvPr/>
        </p:nvSpPr>
        <p:spPr bwMode="auto">
          <a:xfrm>
            <a:off x="226244" y="1655646"/>
            <a:ext cx="11849492" cy="707886"/>
          </a:xfrm>
          <a:prstGeom prst="rect">
            <a:avLst/>
          </a:prstGeom>
          <a:solidFill>
            <a:srgbClr val="D0EAEB"/>
          </a:solidFill>
          <a:ln>
            <a:noFill/>
          </a:ln>
        </p:spPr>
        <p:txBody>
          <a:bodyPr wrap="square">
            <a:spAutoFit/>
          </a:bodyPr>
          <a:lstStyle/>
          <a:p>
            <a:r>
              <a:rPr lang="zh-CN" altLang="en-US" sz="2000" dirty="0">
                <a:solidFill>
                  <a:srgbClr val="262626"/>
                </a:solidFill>
                <a:latin typeface="华文宋体" pitchFamily="2" charset="-122"/>
                <a:ea typeface="华文宋体" pitchFamily="2" charset="-122"/>
                <a:sym typeface="方正姚体" pitchFamily="2" charset="-122"/>
              </a:rPr>
              <a:t>此次实验中使用的</a:t>
            </a:r>
            <a:r>
              <a:rPr lang="en-US" altLang="zh-CN" sz="2000" dirty="0">
                <a:solidFill>
                  <a:srgbClr val="262626"/>
                </a:solidFill>
                <a:latin typeface="华文宋体" pitchFamily="2" charset="-122"/>
                <a:ea typeface="华文宋体" pitchFamily="2" charset="-122"/>
                <a:sym typeface="方正姚体" pitchFamily="2" charset="-122"/>
              </a:rPr>
              <a:t>KNN</a:t>
            </a:r>
            <a:r>
              <a:rPr lang="zh-CN" altLang="en-US" sz="2000" dirty="0">
                <a:solidFill>
                  <a:srgbClr val="262626"/>
                </a:solidFill>
                <a:latin typeface="华文宋体" pitchFamily="2" charset="-122"/>
                <a:ea typeface="华文宋体" pitchFamily="2" charset="-122"/>
                <a:sym typeface="方正姚体" pitchFamily="2" charset="-122"/>
              </a:rPr>
              <a:t>方法较为朴素，但是也使用了一些技巧来避免问题。</a:t>
            </a:r>
            <a:endParaRPr lang="en-US" altLang="zh-CN" sz="2000" dirty="0">
              <a:solidFill>
                <a:srgbClr val="262626"/>
              </a:solidFill>
              <a:latin typeface="华文宋体" pitchFamily="2" charset="-122"/>
              <a:ea typeface="华文宋体" pitchFamily="2" charset="-122"/>
              <a:sym typeface="方正姚体" pitchFamily="2" charset="-122"/>
            </a:endParaRPr>
          </a:p>
          <a:p>
            <a:r>
              <a:rPr lang="zh-CN" altLang="en-US" sz="2000" dirty="0">
                <a:solidFill>
                  <a:srgbClr val="262626"/>
                </a:solidFill>
                <a:latin typeface="华文宋体" pitchFamily="2" charset="-122"/>
                <a:ea typeface="华文宋体" pitchFamily="2" charset="-122"/>
                <a:sym typeface="方正姚体" pitchFamily="2" charset="-122"/>
              </a:rPr>
              <a:t>一</a:t>
            </a:r>
            <a:r>
              <a:rPr lang="en-US" altLang="zh-CN" sz="2000" dirty="0">
                <a:solidFill>
                  <a:srgbClr val="262626"/>
                </a:solidFill>
                <a:latin typeface="华文宋体" pitchFamily="2" charset="-122"/>
                <a:ea typeface="华文宋体" pitchFamily="2" charset="-122"/>
                <a:sym typeface="方正姚体" pitchFamily="2" charset="-122"/>
              </a:rPr>
              <a:t>.KNN</a:t>
            </a:r>
            <a:r>
              <a:rPr lang="zh-CN" altLang="en-US" sz="2000" dirty="0">
                <a:solidFill>
                  <a:srgbClr val="262626"/>
                </a:solidFill>
                <a:latin typeface="华文宋体" pitchFamily="2" charset="-122"/>
                <a:ea typeface="华文宋体" pitchFamily="2" charset="-122"/>
                <a:sym typeface="方正姚体" pitchFamily="2" charset="-122"/>
              </a:rPr>
              <a:t>中</a:t>
            </a:r>
            <a:r>
              <a:rPr lang="en-US" altLang="zh-CN" sz="2000" dirty="0">
                <a:solidFill>
                  <a:srgbClr val="262626"/>
                </a:solidFill>
                <a:latin typeface="华文宋体" pitchFamily="2" charset="-122"/>
                <a:ea typeface="华文宋体" pitchFamily="2" charset="-122"/>
                <a:sym typeface="方正姚体" pitchFamily="2" charset="-122"/>
              </a:rPr>
              <a:t>k</a:t>
            </a:r>
            <a:r>
              <a:rPr lang="zh-CN" altLang="en-US" sz="2000" dirty="0">
                <a:solidFill>
                  <a:srgbClr val="262626"/>
                </a:solidFill>
                <a:latin typeface="华文宋体" pitchFamily="2" charset="-122"/>
                <a:ea typeface="华文宋体" pitchFamily="2" charset="-122"/>
                <a:sym typeface="方正姚体" pitchFamily="2" charset="-122"/>
              </a:rPr>
              <a:t>值的选取。参考了一些资料，代码中的实现如下。</a:t>
            </a:r>
            <a:r>
              <a:rPr lang="en-US" altLang="zh-CN" sz="2000" dirty="0">
                <a:solidFill>
                  <a:srgbClr val="262626"/>
                </a:solidFill>
                <a:latin typeface="华文宋体" pitchFamily="2" charset="-122"/>
                <a:ea typeface="华文宋体" pitchFamily="2" charset="-122"/>
                <a:sym typeface="方正姚体" pitchFamily="2" charset="-122"/>
              </a:rPr>
              <a:t>s</a:t>
            </a:r>
            <a:r>
              <a:rPr lang="zh-CN" altLang="en-US" sz="2000" dirty="0">
                <a:solidFill>
                  <a:srgbClr val="262626"/>
                </a:solidFill>
                <a:latin typeface="华文宋体" pitchFamily="2" charset="-122"/>
                <a:ea typeface="华文宋体" pitchFamily="2" charset="-122"/>
                <a:sym typeface="方正姚体" pitchFamily="2" charset="-122"/>
              </a:rPr>
              <a:t>是测试集的大小：</a:t>
            </a:r>
            <a:endParaRPr lang="en-US" altLang="zh-CN" sz="2000" dirty="0">
              <a:solidFill>
                <a:srgbClr val="262626"/>
              </a:solidFill>
              <a:latin typeface="华文宋体" pitchFamily="2" charset="-122"/>
              <a:ea typeface="华文宋体" pitchFamily="2" charset="-122"/>
              <a:sym typeface="方正姚体" pitchFamily="2" charset="-122"/>
            </a:endParaRPr>
          </a:p>
        </p:txBody>
      </p:sp>
      <p:sp>
        <p:nvSpPr>
          <p:cNvPr id="4" name="文本框 3">
            <a:extLst>
              <a:ext uri="{FF2B5EF4-FFF2-40B4-BE49-F238E27FC236}">
                <a16:creationId xmlns:a16="http://schemas.microsoft.com/office/drawing/2014/main" id="{8F17C086-8CBE-4A49-8C86-8D587AA59FE1}"/>
              </a:ext>
            </a:extLst>
          </p:cNvPr>
          <p:cNvSpPr txBox="1"/>
          <p:nvPr/>
        </p:nvSpPr>
        <p:spPr>
          <a:xfrm>
            <a:off x="226245" y="2620652"/>
            <a:ext cx="11849492" cy="2246769"/>
          </a:xfrm>
          <a:prstGeom prst="rect">
            <a:avLst/>
          </a:prstGeom>
          <a:solidFill>
            <a:srgbClr val="2F2637"/>
          </a:solidFill>
        </p:spPr>
        <p:txBody>
          <a:bodyPr wrap="square" rtlCol="0">
            <a:spAutoFit/>
          </a:bodyPr>
          <a:lstStyle/>
          <a:p>
            <a:pPr lvl="0"/>
            <a:r>
              <a:rPr lang="zh-CN" altLang="en-US" sz="2000" dirty="0">
                <a:solidFill>
                  <a:schemeClr val="bg1"/>
                </a:solidFill>
                <a:latin typeface="华文宋体" pitchFamily="2" charset="-122"/>
                <a:ea typeface="华文宋体" pitchFamily="2" charset="-122"/>
                <a:sym typeface="方正姚体" pitchFamily="2" charset="-122"/>
              </a:rPr>
              <a:t>二</a:t>
            </a:r>
            <a:r>
              <a:rPr lang="en-US" altLang="zh-CN" sz="2000" dirty="0">
                <a:solidFill>
                  <a:schemeClr val="bg1"/>
                </a:solidFill>
                <a:latin typeface="华文宋体" pitchFamily="2" charset="-122"/>
                <a:ea typeface="华文宋体" pitchFamily="2" charset="-122"/>
                <a:sym typeface="方正姚体" pitchFamily="2" charset="-122"/>
              </a:rPr>
              <a:t>.KNN</a:t>
            </a:r>
            <a:r>
              <a:rPr lang="zh-CN" altLang="en-US" sz="2000" dirty="0">
                <a:solidFill>
                  <a:schemeClr val="bg1"/>
                </a:solidFill>
                <a:latin typeface="华文宋体" pitchFamily="2" charset="-122"/>
                <a:ea typeface="华文宋体" pitchFamily="2" charset="-122"/>
                <a:sym typeface="方正姚体" pitchFamily="2" charset="-122"/>
              </a:rPr>
              <a:t>中选取最近</a:t>
            </a:r>
            <a:r>
              <a:rPr lang="en-US" altLang="zh-CN" sz="2000" dirty="0">
                <a:solidFill>
                  <a:schemeClr val="bg1"/>
                </a:solidFill>
                <a:latin typeface="华文宋体" pitchFamily="2" charset="-122"/>
                <a:ea typeface="华文宋体" pitchFamily="2" charset="-122"/>
                <a:sym typeface="方正姚体" pitchFamily="2" charset="-122"/>
              </a:rPr>
              <a:t>k</a:t>
            </a:r>
            <a:r>
              <a:rPr lang="zh-CN" altLang="en-US" sz="2000" dirty="0">
                <a:solidFill>
                  <a:schemeClr val="bg1"/>
                </a:solidFill>
                <a:latin typeface="华文宋体" pitchFamily="2" charset="-122"/>
                <a:ea typeface="华文宋体" pitchFamily="2" charset="-122"/>
                <a:sym typeface="方正姚体" pitchFamily="2" charset="-122"/>
              </a:rPr>
              <a:t>个距离的方法：</a:t>
            </a:r>
          </a:p>
          <a:p>
            <a:pPr lvl="0"/>
            <a:endParaRPr lang="zh-CN" altLang="en-US" sz="2000" dirty="0">
              <a:solidFill>
                <a:schemeClr val="bg1"/>
              </a:solidFill>
              <a:latin typeface="华文宋体" pitchFamily="2" charset="-122"/>
              <a:ea typeface="华文宋体" pitchFamily="2" charset="-122"/>
              <a:sym typeface="方正姚体" pitchFamily="2" charset="-122"/>
            </a:endParaRPr>
          </a:p>
          <a:p>
            <a:pPr lvl="0"/>
            <a:r>
              <a:rPr lang="en-US" altLang="zh-CN" sz="2000" dirty="0">
                <a:solidFill>
                  <a:schemeClr val="bg1"/>
                </a:solidFill>
                <a:latin typeface="华文宋体" pitchFamily="2" charset="-122"/>
                <a:ea typeface="华文宋体" pitchFamily="2" charset="-122"/>
                <a:sym typeface="方正姚体" pitchFamily="2" charset="-122"/>
              </a:rPr>
              <a:t>1. </a:t>
            </a:r>
            <a:r>
              <a:rPr lang="zh-CN" altLang="en-US" sz="2000" dirty="0">
                <a:solidFill>
                  <a:schemeClr val="bg1"/>
                </a:solidFill>
                <a:latin typeface="华文宋体" pitchFamily="2" charset="-122"/>
                <a:ea typeface="华文宋体" pitchFamily="2" charset="-122"/>
                <a:sym typeface="方正姚体" pitchFamily="2" charset="-122"/>
              </a:rPr>
              <a:t>简单粗暴的方法是得到某个测试集与验证集中所有向量的某种距离，然后做串行排序选取；</a:t>
            </a:r>
          </a:p>
          <a:p>
            <a:pPr lvl="0"/>
            <a:r>
              <a:rPr lang="en-US" altLang="zh-CN" sz="2000" dirty="0">
                <a:solidFill>
                  <a:schemeClr val="bg1"/>
                </a:solidFill>
                <a:latin typeface="华文宋体" pitchFamily="2" charset="-122"/>
                <a:ea typeface="华文宋体" pitchFamily="2" charset="-122"/>
                <a:sym typeface="方正姚体" pitchFamily="2" charset="-122"/>
              </a:rPr>
              <a:t>2. </a:t>
            </a:r>
            <a:r>
              <a:rPr lang="zh-CN" altLang="en-US" sz="2000" dirty="0">
                <a:solidFill>
                  <a:schemeClr val="bg1"/>
                </a:solidFill>
                <a:latin typeface="华文宋体" pitchFamily="2" charset="-122"/>
                <a:ea typeface="华文宋体" pitchFamily="2" charset="-122"/>
                <a:sym typeface="方正姚体" pitchFamily="2" charset="-122"/>
              </a:rPr>
              <a:t>优雅但是实现较为复杂的方法是使用定制的优先级队列，在插入优先级队列的时候完成是否应当插入的判断；</a:t>
            </a:r>
          </a:p>
          <a:p>
            <a:pPr lvl="0"/>
            <a:r>
              <a:rPr lang="en-US" altLang="zh-CN" sz="2000" dirty="0">
                <a:solidFill>
                  <a:schemeClr val="bg1"/>
                </a:solidFill>
                <a:latin typeface="华文宋体" pitchFamily="2" charset="-122"/>
                <a:ea typeface="华文宋体" pitchFamily="2" charset="-122"/>
                <a:sym typeface="方正姚体" pitchFamily="2" charset="-122"/>
              </a:rPr>
              <a:t>3. </a:t>
            </a:r>
            <a:r>
              <a:rPr lang="zh-CN" altLang="en-US" sz="2000" dirty="0">
                <a:solidFill>
                  <a:schemeClr val="bg1"/>
                </a:solidFill>
                <a:latin typeface="华文宋体" pitchFamily="2" charset="-122"/>
                <a:ea typeface="华文宋体" pitchFamily="2" charset="-122"/>
                <a:sym typeface="方正姚体" pitchFamily="2" charset="-122"/>
              </a:rPr>
              <a:t>代码中的实现方法实际上是折中的。维护一个大小为</a:t>
            </a:r>
            <a:r>
              <a:rPr lang="en-US" altLang="zh-CN" sz="2000" dirty="0">
                <a:solidFill>
                  <a:schemeClr val="bg1"/>
                </a:solidFill>
                <a:latin typeface="华文宋体" pitchFamily="2" charset="-122"/>
                <a:ea typeface="华文宋体" pitchFamily="2" charset="-122"/>
                <a:sym typeface="方正姚体" pitchFamily="2" charset="-122"/>
              </a:rPr>
              <a:t>k</a:t>
            </a:r>
            <a:r>
              <a:rPr lang="zh-CN" altLang="en-US" sz="2000" dirty="0">
                <a:solidFill>
                  <a:schemeClr val="bg1"/>
                </a:solidFill>
                <a:latin typeface="华文宋体" pitchFamily="2" charset="-122"/>
                <a:ea typeface="华文宋体" pitchFamily="2" charset="-122"/>
                <a:sym typeface="方正姚体" pitchFamily="2" charset="-122"/>
              </a:rPr>
              <a:t>的距离数组，新的距离会使用类似于插入排序的方法来判断是否应当保留。由于</a:t>
            </a:r>
            <a:r>
              <a:rPr lang="en-US" altLang="zh-CN" sz="2000" dirty="0">
                <a:solidFill>
                  <a:schemeClr val="bg1"/>
                </a:solidFill>
                <a:latin typeface="华文宋体" pitchFamily="2" charset="-122"/>
                <a:ea typeface="华文宋体" pitchFamily="2" charset="-122"/>
                <a:sym typeface="方正姚体" pitchFamily="2" charset="-122"/>
              </a:rPr>
              <a:t>k</a:t>
            </a:r>
            <a:r>
              <a:rPr lang="zh-CN" altLang="en-US" sz="2000" dirty="0">
                <a:solidFill>
                  <a:schemeClr val="bg1"/>
                </a:solidFill>
                <a:latin typeface="华文宋体" pitchFamily="2" charset="-122"/>
                <a:ea typeface="华文宋体" pitchFamily="2" charset="-122"/>
                <a:sym typeface="方正姚体" pitchFamily="2" charset="-122"/>
              </a:rPr>
              <a:t>的值不是很大，这个方法在速度上并没有太多的劣势，并且简化了实现。</a:t>
            </a:r>
            <a:endParaRPr lang="zh-CN" altLang="en-US" sz="2000" dirty="0">
              <a:solidFill>
                <a:schemeClr val="bg1"/>
              </a:solidFill>
              <a:latin typeface="华文宋体" pitchFamily="2" charset="-122"/>
              <a:ea typeface="华文宋体" pitchFamily="2" charset="-122"/>
              <a:sym typeface="华文宋体" pitchFamily="2" charset="-122"/>
            </a:endParaRPr>
          </a:p>
        </p:txBody>
      </p:sp>
      <mc:AlternateContent xmlns:mc="http://schemas.openxmlformats.org/markup-compatibility/2006" xmlns:a14="http://schemas.microsoft.com/office/drawing/2010/main">
        <mc:Choice Requires="a14">
          <p:sp>
            <p:nvSpPr>
              <p:cNvPr id="14" name="文本框 42">
                <a:extLst>
                  <a:ext uri="{FF2B5EF4-FFF2-40B4-BE49-F238E27FC236}">
                    <a16:creationId xmlns:a16="http://schemas.microsoft.com/office/drawing/2014/main" id="{63D0A63E-1F5F-4304-BA70-8AACD5615713}"/>
                  </a:ext>
                </a:extLst>
              </p:cNvPr>
              <p:cNvSpPr>
                <a:spLocks noChangeArrowheads="1"/>
              </p:cNvSpPr>
              <p:nvPr/>
            </p:nvSpPr>
            <p:spPr bwMode="auto">
              <a:xfrm>
                <a:off x="217022" y="5432317"/>
                <a:ext cx="11849492" cy="1222771"/>
              </a:xfrm>
              <a:prstGeom prst="rect">
                <a:avLst/>
              </a:prstGeom>
              <a:solidFill>
                <a:srgbClr val="D0EAEB"/>
              </a:solidFill>
              <a:ln>
                <a:noFill/>
              </a:ln>
            </p:spPr>
            <p:txBody>
              <a:bodyPr wrap="square">
                <a:spAutoFit/>
              </a:bodyPr>
              <a:lstStyle/>
              <a:p>
                <a:r>
                  <a:rPr lang="zh-CN" altLang="en-US" sz="2000" dirty="0">
                    <a:solidFill>
                      <a:srgbClr val="262626"/>
                    </a:solidFill>
                    <a:latin typeface="华文宋体" pitchFamily="2" charset="-122"/>
                    <a:ea typeface="华文宋体" pitchFamily="2" charset="-122"/>
                    <a:sym typeface="方正姚体" pitchFamily="2" charset="-122"/>
                  </a:rPr>
                  <a:t>三</a:t>
                </a:r>
                <a:r>
                  <a:rPr lang="en-US" altLang="zh-CN" sz="2000" dirty="0">
                    <a:solidFill>
                      <a:srgbClr val="262626"/>
                    </a:solidFill>
                    <a:latin typeface="华文宋体" pitchFamily="2" charset="-122"/>
                    <a:ea typeface="华文宋体" pitchFamily="2" charset="-122"/>
                    <a:sym typeface="方正姚体" pitchFamily="2" charset="-122"/>
                  </a:rPr>
                  <a:t>. KNN</a:t>
                </a:r>
                <a:r>
                  <a:rPr lang="zh-CN" altLang="en-US" sz="2000" dirty="0">
                    <a:solidFill>
                      <a:srgbClr val="262626"/>
                    </a:solidFill>
                    <a:latin typeface="华文宋体" pitchFamily="2" charset="-122"/>
                    <a:ea typeface="华文宋体" pitchFamily="2" charset="-122"/>
                    <a:sym typeface="方正姚体" pitchFamily="2" charset="-122"/>
                  </a:rPr>
                  <a:t>中</a:t>
                </a:r>
                <a:r>
                  <a:rPr lang="en-US" altLang="zh-CN" sz="2000" dirty="0">
                    <a:solidFill>
                      <a:srgbClr val="262626"/>
                    </a:solidFill>
                    <a:latin typeface="华文宋体" pitchFamily="2" charset="-122"/>
                    <a:ea typeface="华文宋体" pitchFamily="2" charset="-122"/>
                    <a:sym typeface="方正姚体" pitchFamily="2" charset="-122"/>
                  </a:rPr>
                  <a:t>k</a:t>
                </a:r>
                <a:r>
                  <a:rPr lang="zh-CN" altLang="en-US" sz="2000" dirty="0">
                    <a:solidFill>
                      <a:srgbClr val="262626"/>
                    </a:solidFill>
                    <a:latin typeface="华文宋体" pitchFamily="2" charset="-122"/>
                    <a:ea typeface="华文宋体" pitchFamily="2" charset="-122"/>
                    <a:sym typeface="方正姚体" pitchFamily="2" charset="-122"/>
                  </a:rPr>
                  <a:t>个距离进行投票的权重问题。参考了一些资料，此处权重的计算采用了高斯函数：</a:t>
                </a:r>
              </a:p>
              <a:p>
                <a:pPr/>
                <a14:m>
                  <m:oMathPara xmlns:m="http://schemas.openxmlformats.org/officeDocument/2006/math">
                    <m:oMathParaPr>
                      <m:jc m:val="centerGroup"/>
                    </m:oMathParaPr>
                    <m:oMath xmlns:m="http://schemas.openxmlformats.org/officeDocument/2006/math">
                      <m:r>
                        <a:rPr lang="en-US" altLang="zh-CN" sz="2000" i="1" dirty="0" smtClean="0">
                          <a:solidFill>
                            <a:srgbClr val="262626"/>
                          </a:solidFill>
                          <a:latin typeface="Cambria Math" panose="02040503050406030204" pitchFamily="18" charset="0"/>
                          <a:sym typeface="方正姚体" pitchFamily="2" charset="-122"/>
                        </a:rPr>
                        <m:t>𝑓</m:t>
                      </m:r>
                      <m:d>
                        <m:dPr>
                          <m:ctrlPr>
                            <a:rPr lang="en-US" altLang="zh-CN" sz="2000" i="1" dirty="0">
                              <a:solidFill>
                                <a:srgbClr val="262626"/>
                              </a:solidFill>
                              <a:latin typeface="Cambria Math" panose="02040503050406030204" pitchFamily="18" charset="0"/>
                              <a:sym typeface="方正姚体" pitchFamily="2" charset="-122"/>
                            </a:rPr>
                          </m:ctrlPr>
                        </m:dPr>
                        <m:e>
                          <m:r>
                            <a:rPr lang="en-US" altLang="zh-CN" sz="2000" i="1" dirty="0">
                              <a:solidFill>
                                <a:srgbClr val="262626"/>
                              </a:solidFill>
                              <a:latin typeface="Cambria Math" panose="02040503050406030204" pitchFamily="18" charset="0"/>
                              <a:sym typeface="方正姚体" pitchFamily="2" charset="-122"/>
                            </a:rPr>
                            <m:t>𝑥</m:t>
                          </m:r>
                        </m:e>
                      </m:d>
                      <m:r>
                        <a:rPr lang="en-US" altLang="zh-CN" sz="2000" b="0" i="1" dirty="0" smtClean="0">
                          <a:solidFill>
                            <a:srgbClr val="262626"/>
                          </a:solidFill>
                          <a:latin typeface="Cambria Math" panose="02040503050406030204" pitchFamily="18" charset="0"/>
                          <a:sym typeface="方正姚体" pitchFamily="2" charset="-122"/>
                        </a:rPr>
                        <m:t>=</m:t>
                      </m:r>
                      <m:r>
                        <a:rPr lang="en-US" altLang="zh-CN" sz="2000" b="0" i="1" dirty="0" smtClean="0">
                          <a:solidFill>
                            <a:srgbClr val="262626"/>
                          </a:solidFill>
                          <a:latin typeface="Cambria Math" panose="02040503050406030204" pitchFamily="18" charset="0"/>
                          <a:sym typeface="方正姚体" pitchFamily="2" charset="-122"/>
                        </a:rPr>
                        <m:t>𝑎</m:t>
                      </m:r>
                      <m:sSup>
                        <m:sSupPr>
                          <m:ctrlPr>
                            <a:rPr lang="en-US" altLang="zh-CN" sz="2000" b="0" i="1" dirty="0" smtClean="0">
                              <a:solidFill>
                                <a:srgbClr val="262626"/>
                              </a:solidFill>
                              <a:latin typeface="Cambria Math" panose="02040503050406030204" pitchFamily="18" charset="0"/>
                              <a:sym typeface="方正姚体" pitchFamily="2" charset="-122"/>
                            </a:rPr>
                          </m:ctrlPr>
                        </m:sSupPr>
                        <m:e>
                          <m:r>
                            <a:rPr lang="en-US" altLang="zh-CN" sz="2000" b="0" i="1" dirty="0" smtClean="0">
                              <a:solidFill>
                                <a:srgbClr val="262626"/>
                              </a:solidFill>
                              <a:latin typeface="Cambria Math" panose="02040503050406030204" pitchFamily="18" charset="0"/>
                              <a:sym typeface="方正姚体" pitchFamily="2" charset="-122"/>
                            </a:rPr>
                            <m:t>𝑒</m:t>
                          </m:r>
                        </m:e>
                        <m:sup>
                          <m:r>
                            <a:rPr lang="en-US" altLang="zh-CN" sz="2000" b="0" i="1" dirty="0" smtClean="0">
                              <a:solidFill>
                                <a:srgbClr val="262626"/>
                              </a:solidFill>
                              <a:latin typeface="Cambria Math" panose="02040503050406030204" pitchFamily="18" charset="0"/>
                              <a:sym typeface="方正姚体" pitchFamily="2" charset="-122"/>
                            </a:rPr>
                            <m:t>− </m:t>
                          </m:r>
                          <m:f>
                            <m:fPr>
                              <m:ctrlPr>
                                <a:rPr lang="en-US" altLang="zh-CN" sz="2000" b="0" i="1" dirty="0" smtClean="0">
                                  <a:solidFill>
                                    <a:srgbClr val="262626"/>
                                  </a:solidFill>
                                  <a:latin typeface="Cambria Math" panose="02040503050406030204" pitchFamily="18" charset="0"/>
                                  <a:sym typeface="方正姚体" pitchFamily="2" charset="-122"/>
                                </a:rPr>
                              </m:ctrlPr>
                            </m:fPr>
                            <m:num>
                              <m:sSup>
                                <m:sSupPr>
                                  <m:ctrlPr>
                                    <a:rPr lang="en-US" altLang="zh-CN" sz="2000" b="0" i="1" dirty="0" smtClean="0">
                                      <a:solidFill>
                                        <a:srgbClr val="262626"/>
                                      </a:solidFill>
                                      <a:latin typeface="Cambria Math" panose="02040503050406030204" pitchFamily="18" charset="0"/>
                                      <a:sym typeface="方正姚体" pitchFamily="2" charset="-122"/>
                                    </a:rPr>
                                  </m:ctrlPr>
                                </m:sSupPr>
                                <m:e>
                                  <m:r>
                                    <a:rPr lang="en-US" altLang="zh-CN" sz="2000" b="0" i="1" dirty="0" smtClean="0">
                                      <a:solidFill>
                                        <a:srgbClr val="262626"/>
                                      </a:solidFill>
                                      <a:latin typeface="Cambria Math" panose="02040503050406030204" pitchFamily="18" charset="0"/>
                                      <a:sym typeface="方正姚体" pitchFamily="2" charset="-122"/>
                                    </a:rPr>
                                    <m:t>(</m:t>
                                  </m:r>
                                  <m:r>
                                    <a:rPr lang="en-US" altLang="zh-CN" sz="2000" b="0" i="1" dirty="0" smtClean="0">
                                      <a:solidFill>
                                        <a:srgbClr val="262626"/>
                                      </a:solidFill>
                                      <a:latin typeface="Cambria Math" panose="02040503050406030204" pitchFamily="18" charset="0"/>
                                      <a:sym typeface="方正姚体" pitchFamily="2" charset="-122"/>
                                    </a:rPr>
                                    <m:t>𝑥</m:t>
                                  </m:r>
                                  <m:r>
                                    <a:rPr lang="en-US" altLang="zh-CN" sz="2000" b="0" i="1" dirty="0" smtClean="0">
                                      <a:solidFill>
                                        <a:srgbClr val="262626"/>
                                      </a:solidFill>
                                      <a:latin typeface="Cambria Math" panose="02040503050406030204" pitchFamily="18" charset="0"/>
                                      <a:sym typeface="方正姚体" pitchFamily="2" charset="-122"/>
                                    </a:rPr>
                                    <m:t>−</m:t>
                                  </m:r>
                                  <m:r>
                                    <a:rPr lang="en-US" altLang="zh-CN" sz="2000" b="0" i="1" dirty="0" smtClean="0">
                                      <a:solidFill>
                                        <a:srgbClr val="262626"/>
                                      </a:solidFill>
                                      <a:latin typeface="Cambria Math" panose="02040503050406030204" pitchFamily="18" charset="0"/>
                                      <a:sym typeface="方正姚体" pitchFamily="2" charset="-122"/>
                                    </a:rPr>
                                    <m:t>𝑏</m:t>
                                  </m:r>
                                  <m:r>
                                    <a:rPr lang="en-US" altLang="zh-CN" sz="2000" b="0" i="1" dirty="0" smtClean="0">
                                      <a:solidFill>
                                        <a:srgbClr val="262626"/>
                                      </a:solidFill>
                                      <a:latin typeface="Cambria Math" panose="02040503050406030204" pitchFamily="18" charset="0"/>
                                      <a:sym typeface="方正姚体" pitchFamily="2" charset="-122"/>
                                    </a:rPr>
                                    <m:t>)</m:t>
                                  </m:r>
                                </m:e>
                                <m:sup>
                                  <m:r>
                                    <a:rPr lang="en-US" altLang="zh-CN" sz="2000" b="0" i="1" dirty="0" smtClean="0">
                                      <a:solidFill>
                                        <a:srgbClr val="262626"/>
                                      </a:solidFill>
                                      <a:latin typeface="Cambria Math" panose="02040503050406030204" pitchFamily="18" charset="0"/>
                                      <a:sym typeface="方正姚体" pitchFamily="2" charset="-122"/>
                                    </a:rPr>
                                    <m:t>2</m:t>
                                  </m:r>
                                </m:sup>
                              </m:sSup>
                            </m:num>
                            <m:den>
                              <m:r>
                                <a:rPr lang="en-US" altLang="zh-CN" sz="2000" b="0" i="1" dirty="0" smtClean="0">
                                  <a:solidFill>
                                    <a:srgbClr val="262626"/>
                                  </a:solidFill>
                                  <a:latin typeface="Cambria Math" panose="02040503050406030204" pitchFamily="18" charset="0"/>
                                  <a:sym typeface="方正姚体" pitchFamily="2" charset="-122"/>
                                </a:rPr>
                                <m:t>2</m:t>
                              </m:r>
                              <m:sSup>
                                <m:sSupPr>
                                  <m:ctrlPr>
                                    <a:rPr lang="en-US" altLang="zh-CN" sz="2000" b="0" i="1" dirty="0" smtClean="0">
                                      <a:solidFill>
                                        <a:srgbClr val="262626"/>
                                      </a:solidFill>
                                      <a:latin typeface="Cambria Math" panose="02040503050406030204" pitchFamily="18" charset="0"/>
                                      <a:sym typeface="方正姚体" pitchFamily="2" charset="-122"/>
                                    </a:rPr>
                                  </m:ctrlPr>
                                </m:sSupPr>
                                <m:e>
                                  <m:r>
                                    <a:rPr lang="en-US" altLang="zh-CN" sz="2000" b="0" i="1" dirty="0" smtClean="0">
                                      <a:solidFill>
                                        <a:srgbClr val="262626"/>
                                      </a:solidFill>
                                      <a:latin typeface="Cambria Math" panose="02040503050406030204" pitchFamily="18" charset="0"/>
                                      <a:sym typeface="方正姚体" pitchFamily="2" charset="-122"/>
                                    </a:rPr>
                                    <m:t>𝑐</m:t>
                                  </m:r>
                                </m:e>
                                <m:sup>
                                  <m:r>
                                    <a:rPr lang="en-US" altLang="zh-CN" sz="2000" b="0" i="1" dirty="0" smtClean="0">
                                      <a:solidFill>
                                        <a:srgbClr val="262626"/>
                                      </a:solidFill>
                                      <a:latin typeface="Cambria Math" panose="02040503050406030204" pitchFamily="18" charset="0"/>
                                      <a:sym typeface="方正姚体" pitchFamily="2" charset="-122"/>
                                    </a:rPr>
                                    <m:t>2</m:t>
                                  </m:r>
                                </m:sup>
                              </m:sSup>
                            </m:den>
                          </m:f>
                        </m:sup>
                      </m:sSup>
                    </m:oMath>
                  </m:oMathPara>
                </a14:m>
                <a:endParaRPr lang="en-US" altLang="zh-CN" sz="2000" dirty="0">
                  <a:solidFill>
                    <a:srgbClr val="262626"/>
                  </a:solidFill>
                  <a:latin typeface="华文宋体" pitchFamily="2" charset="-122"/>
                  <a:ea typeface="华文宋体" pitchFamily="2" charset="-122"/>
                  <a:sym typeface="方正姚体" pitchFamily="2" charset="-122"/>
                </a:endParaRPr>
              </a:p>
              <a:p>
                <a:endParaRPr lang="en-US" altLang="zh-CN" sz="2000" dirty="0">
                  <a:solidFill>
                    <a:srgbClr val="262626"/>
                  </a:solidFill>
                  <a:latin typeface="华文宋体" pitchFamily="2" charset="-122"/>
                  <a:ea typeface="华文宋体" pitchFamily="2" charset="-122"/>
                  <a:sym typeface="方正姚体" pitchFamily="2" charset="-122"/>
                </a:endParaRPr>
              </a:p>
            </p:txBody>
          </p:sp>
        </mc:Choice>
        <mc:Fallback xmlns="">
          <p:sp>
            <p:nvSpPr>
              <p:cNvPr id="14" name="文本框 42">
                <a:extLst>
                  <a:ext uri="{FF2B5EF4-FFF2-40B4-BE49-F238E27FC236}">
                    <a16:creationId xmlns:a16="http://schemas.microsoft.com/office/drawing/2014/main" id="{63D0A63E-1F5F-4304-BA70-8AACD5615713}"/>
                  </a:ext>
                </a:extLst>
              </p:cNvPr>
              <p:cNvSpPr>
                <a:spLocks noRot="1" noChangeAspect="1" noMove="1" noResize="1" noEditPoints="1" noAdjustHandles="1" noChangeArrowheads="1" noChangeShapeType="1" noTextEdit="1"/>
              </p:cNvSpPr>
              <p:nvPr/>
            </p:nvSpPr>
            <p:spPr bwMode="auto">
              <a:xfrm>
                <a:off x="217022" y="5432317"/>
                <a:ext cx="11849492" cy="1222771"/>
              </a:xfrm>
              <a:prstGeom prst="rect">
                <a:avLst/>
              </a:prstGeom>
              <a:blipFill>
                <a:blip r:embed="rId4"/>
                <a:stretch>
                  <a:fillRect l="-566" t="-248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8F95E4A-0DDA-43DB-8B49-0252AA96AC05}"/>
                  </a:ext>
                </a:extLst>
              </p:cNvPr>
              <p:cNvSpPr txBox="1"/>
              <p:nvPr/>
            </p:nvSpPr>
            <p:spPr>
              <a:xfrm>
                <a:off x="9372600" y="1962113"/>
                <a:ext cx="696024" cy="312650"/>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rPr>
                      <m:t>𝑘</m:t>
                    </m:r>
                  </m:oMath>
                </a14:m>
                <a:r>
                  <a:rPr lang="en-US" altLang="zh-CN" dirty="0"/>
                  <a:t>=</a:t>
                </a:r>
                <a14:m>
                  <m:oMath xmlns:m="http://schemas.openxmlformats.org/officeDocument/2006/math">
                    <m:d>
                      <m:dPr>
                        <m:begChr m:val="⌊"/>
                        <m:endChr m:val="⌋"/>
                        <m:ctrlPr>
                          <a:rPr lang="zh-CN" altLang="en-US" i="1" dirty="0" smtClean="0">
                            <a:latin typeface="Cambria Math" panose="02040503050406030204" pitchFamily="18" charset="0"/>
                          </a:rPr>
                        </m:ctrlPr>
                      </m:dPr>
                      <m:e>
                        <m:rad>
                          <m:radPr>
                            <m:degHide m:val="on"/>
                            <m:ctrlPr>
                              <a:rPr lang="zh-CN" altLang="en-US" i="1" dirty="0" smtClean="0">
                                <a:latin typeface="Cambria Math" panose="02040503050406030204" pitchFamily="18" charset="0"/>
                              </a:rPr>
                            </m:ctrlPr>
                          </m:radPr>
                          <m:deg/>
                          <m:e>
                            <m:r>
                              <a:rPr lang="en-US" altLang="zh-CN" b="0" i="1" dirty="0" smtClean="0">
                                <a:latin typeface="Cambria Math" panose="02040503050406030204" pitchFamily="18" charset="0"/>
                              </a:rPr>
                              <m:t>𝑠</m:t>
                            </m:r>
                          </m:e>
                        </m:rad>
                      </m:e>
                    </m:d>
                  </m:oMath>
                </a14:m>
                <a:endParaRPr lang="zh-CN" altLang="en-US" dirty="0"/>
              </a:p>
            </p:txBody>
          </p:sp>
        </mc:Choice>
        <mc:Fallback xmlns="">
          <p:sp>
            <p:nvSpPr>
              <p:cNvPr id="5" name="文本框 4">
                <a:extLst>
                  <a:ext uri="{FF2B5EF4-FFF2-40B4-BE49-F238E27FC236}">
                    <a16:creationId xmlns:a16="http://schemas.microsoft.com/office/drawing/2014/main" id="{E8F95E4A-0DDA-43DB-8B49-0252AA96AC05}"/>
                  </a:ext>
                </a:extLst>
              </p:cNvPr>
              <p:cNvSpPr txBox="1">
                <a:spLocks noRot="1" noChangeAspect="1" noMove="1" noResize="1" noEditPoints="1" noAdjustHandles="1" noChangeArrowheads="1" noChangeShapeType="1" noTextEdit="1"/>
              </p:cNvSpPr>
              <p:nvPr/>
            </p:nvSpPr>
            <p:spPr>
              <a:xfrm>
                <a:off x="9372600" y="1962113"/>
                <a:ext cx="696024" cy="312650"/>
              </a:xfrm>
              <a:prstGeom prst="rect">
                <a:avLst/>
              </a:prstGeom>
              <a:blipFill>
                <a:blip r:embed="rId5"/>
                <a:stretch>
                  <a:fillRect l="-12281" t="-19608" b="-3921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781234280"/>
      </p:ext>
    </p:extLst>
  </p:cSld>
  <p:clrMapOvr>
    <a:masterClrMapping/>
  </p:clrMapOvr>
  <mc:AlternateContent xmlns:mc="http://schemas.openxmlformats.org/markup-compatibility/2006" xmlns:p14="http://schemas.microsoft.com/office/powerpoint/2010/main">
    <mc:Choice Requires="p14">
      <p:transition spd="slow" p14:dur="1400" advTm="950">
        <p14:doors dir="vert"/>
      </p:transition>
    </mc:Choice>
    <mc:Fallback xmlns="">
      <p:transition spd="slow" advTm="9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232"/>
                                        </p:tgtEl>
                                        <p:attrNameLst>
                                          <p:attrName>style.visibility</p:attrName>
                                        </p:attrNameLst>
                                      </p:cBhvr>
                                      <p:to>
                                        <p:strVal val="visible"/>
                                      </p:to>
                                    </p:set>
                                    <p:animEffect transition="in" filter="wipe(down)">
                                      <p:cBhvr>
                                        <p:cTn id="7" dur="500"/>
                                        <p:tgtEl>
                                          <p:spTgt spid="92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p:bldP spid="4"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7170" name="矩形 29"/>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171" name="矩形 30"/>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172" name="直接连接符 8"/>
          <p:cNvSpPr>
            <a:spLocks noChangeShapeType="1"/>
          </p:cNvSpPr>
          <p:nvPr/>
        </p:nvSpPr>
        <p:spPr bwMode="auto">
          <a:xfrm flipV="1">
            <a:off x="7204075"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173" name="直接连接符 10"/>
          <p:cNvSpPr>
            <a:spLocks noChangeShapeType="1"/>
          </p:cNvSpPr>
          <p:nvPr/>
        </p:nvSpPr>
        <p:spPr bwMode="auto">
          <a:xfrm flipV="1">
            <a:off x="342900" y="1154113"/>
            <a:ext cx="4679950" cy="1587"/>
          </a:xfrm>
          <a:prstGeom prst="line">
            <a:avLst/>
          </a:prstGeom>
          <a:noFill/>
          <a:ln w="6350">
            <a:solidFill>
              <a:srgbClr val="2F2637"/>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7175" name="组合 1"/>
          <p:cNvGrpSpPr/>
          <p:nvPr/>
        </p:nvGrpSpPr>
        <p:grpSpPr bwMode="auto">
          <a:xfrm>
            <a:off x="5367338" y="1000125"/>
            <a:ext cx="1468437" cy="307975"/>
            <a:chOff x="0" y="0"/>
            <a:chExt cx="1541192" cy="321992"/>
          </a:xfrm>
        </p:grpSpPr>
        <p:sp>
          <p:nvSpPr>
            <p:cNvPr id="7200" name="椭圆 13"/>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201" name="椭圆 15"/>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202" name="椭圆 16"/>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203" name="椭圆 17"/>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7176" name="任意多边形 11"/>
          <p:cNvSpPr>
            <a:spLocks noChangeArrowheads="1"/>
          </p:cNvSpPr>
          <p:nvPr/>
        </p:nvSpPr>
        <p:spPr bwMode="auto">
          <a:xfrm>
            <a:off x="3307577" y="2640524"/>
            <a:ext cx="1898650" cy="2554288"/>
          </a:xfrm>
          <a:custGeom>
            <a:avLst/>
            <a:gdLst>
              <a:gd name="T0" fmla="*/ 1096591 w 2309323"/>
              <a:gd name="T1" fmla="*/ 0 h 3107284"/>
              <a:gd name="T2" fmla="*/ 1100083 w 2309323"/>
              <a:gd name="T3" fmla="*/ 89081 h 3107284"/>
              <a:gd name="T4" fmla="*/ 1181155 w 2309323"/>
              <a:gd name="T5" fmla="*/ 493476 h 3107284"/>
              <a:gd name="T6" fmla="*/ 1229613 w 2309323"/>
              <a:gd name="T7" fmla="*/ 613731 h 3107284"/>
              <a:gd name="T8" fmla="*/ 1561394 w 2309323"/>
              <a:gd name="T9" fmla="*/ 563970 h 3107284"/>
              <a:gd name="T10" fmla="*/ 1343505 w 2309323"/>
              <a:gd name="T11" fmla="*/ 834040 h 3107284"/>
              <a:gd name="T12" fmla="*/ 1346877 w 2309323"/>
              <a:gd name="T13" fmla="*/ 840050 h 3107284"/>
              <a:gd name="T14" fmla="*/ 1870968 w 2309323"/>
              <a:gd name="T15" fmla="*/ 1280756 h 3107284"/>
              <a:gd name="T16" fmla="*/ 1898650 w 2309323"/>
              <a:gd name="T17" fmla="*/ 1289336 h 3107284"/>
              <a:gd name="T18" fmla="*/ 1862780 w 2309323"/>
              <a:gd name="T19" fmla="*/ 1301218 h 3107284"/>
              <a:gd name="T20" fmla="*/ 1128689 w 2309323"/>
              <a:gd name="T21" fmla="*/ 2457572 h 3107284"/>
              <a:gd name="T22" fmla="*/ 1124898 w 2309323"/>
              <a:gd name="T23" fmla="*/ 2554288 h 3107284"/>
              <a:gd name="T24" fmla="*/ 957813 w 2309323"/>
              <a:gd name="T25" fmla="*/ 2485854 h 3107284"/>
              <a:gd name="T26" fmla="*/ 0 w 2309323"/>
              <a:gd name="T27" fmla="*/ 1271347 h 3107284"/>
              <a:gd name="T28" fmla="*/ 957813 w 2309323"/>
              <a:gd name="T29" fmla="*/ 56841 h 31072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09323"/>
              <a:gd name="T46" fmla="*/ 0 h 3107284"/>
              <a:gd name="T47" fmla="*/ 2309323 w 2309323"/>
              <a:gd name="T48" fmla="*/ 3107284 h 31072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09323" h="3107284">
                <a:moveTo>
                  <a:pt x="1333781" y="0"/>
                </a:moveTo>
                <a:lnTo>
                  <a:pt x="1338028" y="108367"/>
                </a:lnTo>
                <a:cubicBezTo>
                  <a:pt x="1351666" y="281403"/>
                  <a:pt x="1385571" y="446719"/>
                  <a:pt x="1436636" y="600312"/>
                </a:cubicBezTo>
                <a:lnTo>
                  <a:pt x="1495575" y="746602"/>
                </a:lnTo>
                <a:lnTo>
                  <a:pt x="1899119" y="686068"/>
                </a:lnTo>
                <a:lnTo>
                  <a:pt x="1634102" y="1014607"/>
                </a:lnTo>
                <a:lnTo>
                  <a:pt x="1638203" y="1021918"/>
                </a:lnTo>
                <a:cubicBezTo>
                  <a:pt x="1802759" y="1274205"/>
                  <a:pt x="2023527" y="1463586"/>
                  <a:pt x="2275653" y="1558036"/>
                </a:cubicBezTo>
                <a:lnTo>
                  <a:pt x="2309323" y="1568473"/>
                </a:lnTo>
                <a:lnTo>
                  <a:pt x="2265694" y="1582928"/>
                </a:lnTo>
                <a:cubicBezTo>
                  <a:pt x="1784665" y="1775710"/>
                  <a:pt x="1425266" y="2324207"/>
                  <a:pt x="1372821" y="2989629"/>
                </a:cubicBezTo>
                <a:lnTo>
                  <a:pt x="1368210" y="3107284"/>
                </a:lnTo>
                <a:lnTo>
                  <a:pt x="1164986" y="3024034"/>
                </a:lnTo>
                <a:cubicBezTo>
                  <a:pt x="462117" y="2703843"/>
                  <a:pt x="0" y="2161606"/>
                  <a:pt x="0" y="1546590"/>
                </a:cubicBezTo>
                <a:cubicBezTo>
                  <a:pt x="0" y="931574"/>
                  <a:pt x="462117" y="389337"/>
                  <a:pt x="1164986" y="69147"/>
                </a:cubicBezTo>
                <a:lnTo>
                  <a:pt x="1333781" y="0"/>
                </a:lnTo>
                <a:close/>
              </a:path>
            </a:pathLst>
          </a:custGeom>
          <a:solidFill>
            <a:srgbClr val="D0EAEB"/>
          </a:solidFill>
          <a:ln w="12700" cap="flat" cmpd="sng">
            <a:solidFill>
              <a:srgbClr val="2F2637">
                <a:alpha val="58823"/>
              </a:srgbClr>
            </a:solidFill>
            <a:miter lim="800000"/>
          </a:ln>
        </p:spPr>
        <p:txBody>
          <a:bodyPr anchor="ctr"/>
          <a:lstStyle/>
          <a:p>
            <a:endParaRPr lang="zh-CN" altLang="en-US"/>
          </a:p>
        </p:txBody>
      </p:sp>
      <p:sp>
        <p:nvSpPr>
          <p:cNvPr id="7177" name="任意多边形 14"/>
          <p:cNvSpPr>
            <a:spLocks noChangeArrowheads="1"/>
          </p:cNvSpPr>
          <p:nvPr/>
        </p:nvSpPr>
        <p:spPr bwMode="auto">
          <a:xfrm>
            <a:off x="4544712" y="2392102"/>
            <a:ext cx="1908175" cy="1731962"/>
          </a:xfrm>
          <a:custGeom>
            <a:avLst/>
            <a:gdLst>
              <a:gd name="T0" fmla="*/ 954088 w 2320998"/>
              <a:gd name="T1" fmla="*/ 0 h 2107137"/>
              <a:gd name="T2" fmla="*/ 1799672 w 2320998"/>
              <a:gd name="T3" fmla="*/ 116391 h 2107137"/>
              <a:gd name="T4" fmla="*/ 1906037 w 2320998"/>
              <a:gd name="T5" fmla="*/ 151324 h 2107137"/>
              <a:gd name="T6" fmla="*/ 1908175 w 2320998"/>
              <a:gd name="T7" fmla="*/ 205887 h 2107137"/>
              <a:gd name="T8" fmla="*/ 1146369 w 2320998"/>
              <a:gd name="T9" fmla="*/ 1409997 h 2107137"/>
              <a:gd name="T10" fmla="*/ 1074028 w 2320998"/>
              <a:gd name="T11" fmla="*/ 1424220 h 2107137"/>
              <a:gd name="T12" fmla="*/ 954088 w 2320998"/>
              <a:gd name="T13" fmla="*/ 1731962 h 2107137"/>
              <a:gd name="T14" fmla="*/ 834147 w 2320998"/>
              <a:gd name="T15" fmla="*/ 1424220 h 2107137"/>
              <a:gd name="T16" fmla="*/ 761806 w 2320998"/>
              <a:gd name="T17" fmla="*/ 1409997 h 2107137"/>
              <a:gd name="T18" fmla="*/ 279446 w 2320998"/>
              <a:gd name="T19" fmla="*/ 1074979 h 2107137"/>
              <a:gd name="T20" fmla="*/ 222060 w 2320998"/>
              <a:gd name="T21" fmla="*/ 993639 h 2107137"/>
              <a:gd name="T22" fmla="*/ 446246 w 2320998"/>
              <a:gd name="T23" fmla="*/ 715781 h 2107137"/>
              <a:gd name="T24" fmla="*/ 105839 w 2320998"/>
              <a:gd name="T25" fmla="*/ 766833 h 2107137"/>
              <a:gd name="T26" fmla="*/ 74977 w 2320998"/>
              <a:gd name="T27" fmla="*/ 684301 h 2107137"/>
              <a:gd name="T28" fmla="*/ 0 w 2320998"/>
              <a:gd name="T29" fmla="*/ 205887 h 2107137"/>
              <a:gd name="T30" fmla="*/ 2139 w 2320998"/>
              <a:gd name="T31" fmla="*/ 151324 h 2107137"/>
              <a:gd name="T32" fmla="*/ 108505 w 2320998"/>
              <a:gd name="T33" fmla="*/ 116391 h 2107137"/>
              <a:gd name="T34" fmla="*/ 954088 w 2320998"/>
              <a:gd name="T35" fmla="*/ 0 h 21071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0998"/>
              <a:gd name="T55" fmla="*/ 0 h 2107137"/>
              <a:gd name="T56" fmla="*/ 2320998 w 2320998"/>
              <a:gd name="T57" fmla="*/ 2107137 h 21071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0998" h="2107137">
                <a:moveTo>
                  <a:pt x="1160500" y="0"/>
                </a:moveTo>
                <a:cubicBezTo>
                  <a:pt x="1525332" y="0"/>
                  <a:pt x="1872895" y="50421"/>
                  <a:pt x="2189021" y="141603"/>
                </a:cubicBezTo>
                <a:lnTo>
                  <a:pt x="2318397" y="184103"/>
                </a:lnTo>
                <a:lnTo>
                  <a:pt x="2320998" y="250486"/>
                </a:lnTo>
                <a:cubicBezTo>
                  <a:pt x="2320998" y="973100"/>
                  <a:pt x="1923200" y="1575995"/>
                  <a:pt x="1394380" y="1715429"/>
                </a:cubicBezTo>
                <a:lnTo>
                  <a:pt x="1306388" y="1732732"/>
                </a:lnTo>
                <a:lnTo>
                  <a:pt x="1160499" y="2107137"/>
                </a:lnTo>
                <a:lnTo>
                  <a:pt x="1014610" y="1732732"/>
                </a:lnTo>
                <a:lnTo>
                  <a:pt x="926618" y="1715429"/>
                </a:lnTo>
                <a:cubicBezTo>
                  <a:pt x="699981" y="1655672"/>
                  <a:pt x="497410" y="1510789"/>
                  <a:pt x="339903" y="1307839"/>
                </a:cubicBezTo>
                <a:lnTo>
                  <a:pt x="270102" y="1208880"/>
                </a:lnTo>
                <a:lnTo>
                  <a:pt x="542789" y="870833"/>
                </a:lnTo>
                <a:lnTo>
                  <a:pt x="128737" y="932943"/>
                </a:lnTo>
                <a:lnTo>
                  <a:pt x="91198" y="832533"/>
                </a:lnTo>
                <a:cubicBezTo>
                  <a:pt x="32473" y="653635"/>
                  <a:pt x="0" y="456947"/>
                  <a:pt x="0" y="250486"/>
                </a:cubicBezTo>
                <a:lnTo>
                  <a:pt x="2602" y="184104"/>
                </a:lnTo>
                <a:lnTo>
                  <a:pt x="131980" y="141603"/>
                </a:lnTo>
                <a:cubicBezTo>
                  <a:pt x="448106" y="50421"/>
                  <a:pt x="795668" y="0"/>
                  <a:pt x="1160500" y="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7178" name="任意多边形 18"/>
          <p:cNvSpPr>
            <a:spLocks noChangeArrowheads="1"/>
          </p:cNvSpPr>
          <p:nvPr/>
        </p:nvSpPr>
        <p:spPr bwMode="auto">
          <a:xfrm>
            <a:off x="4573183" y="3964919"/>
            <a:ext cx="1955800" cy="1411288"/>
          </a:xfrm>
          <a:custGeom>
            <a:avLst/>
            <a:gdLst>
              <a:gd name="T0" fmla="*/ 1055945 w 2379354"/>
              <a:gd name="T1" fmla="*/ 0 h 1717440"/>
              <a:gd name="T2" fmla="*/ 1146163 w 2379354"/>
              <a:gd name="T3" fmla="*/ 17736 h 1717440"/>
              <a:gd name="T4" fmla="*/ 1636480 w 2379354"/>
              <a:gd name="T5" fmla="*/ 363155 h 1717440"/>
              <a:gd name="T6" fmla="*/ 1644406 w 2379354"/>
              <a:gd name="T7" fmla="*/ 374524 h 1717440"/>
              <a:gd name="T8" fmla="*/ 1955800 w 2379354"/>
              <a:gd name="T9" fmla="*/ 327827 h 1717440"/>
              <a:gd name="T10" fmla="*/ 1760144 w 2379354"/>
              <a:gd name="T11" fmla="*/ 570307 h 1717440"/>
              <a:gd name="T12" fmla="*/ 1781450 w 2379354"/>
              <a:gd name="T13" fmla="*/ 609911 h 1717440"/>
              <a:gd name="T14" fmla="*/ 1907832 w 2379354"/>
              <a:gd name="T15" fmla="*/ 1221537 h 1717440"/>
              <a:gd name="T16" fmla="*/ 1906542 w 2379354"/>
              <a:gd name="T17" fmla="*/ 1254438 h 1717440"/>
              <a:gd name="T18" fmla="*/ 1783250 w 2379354"/>
              <a:gd name="T19" fmla="*/ 1294928 h 1717440"/>
              <a:gd name="T20" fmla="*/ 937818 w 2379354"/>
              <a:gd name="T21" fmla="*/ 1411288 h 1717440"/>
              <a:gd name="T22" fmla="*/ 92387 w 2379354"/>
              <a:gd name="T23" fmla="*/ 1294928 h 1717440"/>
              <a:gd name="T24" fmla="*/ 1710 w 2379354"/>
              <a:gd name="T25" fmla="*/ 1265149 h 1717440"/>
              <a:gd name="T26" fmla="*/ 0 w 2379354"/>
              <a:gd name="T27" fmla="*/ 1221537 h 1717440"/>
              <a:gd name="T28" fmla="*/ 761669 w 2379354"/>
              <a:gd name="T29" fmla="*/ 17736 h 1717440"/>
              <a:gd name="T30" fmla="*/ 821981 w 2379354"/>
              <a:gd name="T31" fmla="*/ 5880 h 1717440"/>
              <a:gd name="T32" fmla="*/ 937817 w 2379354"/>
              <a:gd name="T33" fmla="*/ 303068 h 17174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79354"/>
              <a:gd name="T52" fmla="*/ 0 h 1717440"/>
              <a:gd name="T53" fmla="*/ 2379354 w 2379354"/>
              <a:gd name="T54" fmla="*/ 1717440 h 17174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79354" h="1717440">
                <a:moveTo>
                  <a:pt x="1284624" y="0"/>
                </a:moveTo>
                <a:lnTo>
                  <a:pt x="1394380" y="21584"/>
                </a:lnTo>
                <a:cubicBezTo>
                  <a:pt x="1625739" y="82586"/>
                  <a:pt x="1832019" y="232298"/>
                  <a:pt x="1990881" y="441934"/>
                </a:cubicBezTo>
                <a:lnTo>
                  <a:pt x="2000524" y="455770"/>
                </a:lnTo>
                <a:lnTo>
                  <a:pt x="2379354" y="398943"/>
                </a:lnTo>
                <a:lnTo>
                  <a:pt x="2141326" y="694024"/>
                </a:lnTo>
                <a:lnTo>
                  <a:pt x="2167246" y="742219"/>
                </a:lnTo>
                <a:cubicBezTo>
                  <a:pt x="2265058" y="961402"/>
                  <a:pt x="2320998" y="1215546"/>
                  <a:pt x="2320998" y="1486526"/>
                </a:cubicBezTo>
                <a:lnTo>
                  <a:pt x="2319429" y="1526564"/>
                </a:lnTo>
                <a:lnTo>
                  <a:pt x="2169436" y="1575838"/>
                </a:lnTo>
                <a:cubicBezTo>
                  <a:pt x="1853310" y="1667019"/>
                  <a:pt x="1505747" y="1717440"/>
                  <a:pt x="1140915" y="1717440"/>
                </a:cubicBezTo>
                <a:cubicBezTo>
                  <a:pt x="776083" y="1717440"/>
                  <a:pt x="428521" y="1667019"/>
                  <a:pt x="112395" y="1575838"/>
                </a:cubicBezTo>
                <a:lnTo>
                  <a:pt x="2080" y="1539599"/>
                </a:lnTo>
                <a:lnTo>
                  <a:pt x="0" y="1486526"/>
                </a:lnTo>
                <a:cubicBezTo>
                  <a:pt x="0" y="763913"/>
                  <a:pt x="397798" y="161017"/>
                  <a:pt x="926618" y="21584"/>
                </a:cubicBezTo>
                <a:lnTo>
                  <a:pt x="999992" y="7155"/>
                </a:lnTo>
                <a:lnTo>
                  <a:pt x="1140914" y="368813"/>
                </a:lnTo>
                <a:lnTo>
                  <a:pt x="1284624" y="0"/>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7179" name="任意多边形 19"/>
          <p:cNvSpPr>
            <a:spLocks noChangeArrowheads="1"/>
          </p:cNvSpPr>
          <p:nvPr/>
        </p:nvSpPr>
        <p:spPr bwMode="auto">
          <a:xfrm>
            <a:off x="5755855" y="2617241"/>
            <a:ext cx="1895475" cy="3492500"/>
          </a:xfrm>
          <a:custGeom>
            <a:avLst/>
            <a:gdLst>
              <a:gd name="T0" fmla="*/ 798740 w 2305159"/>
              <a:gd name="T1" fmla="*/ 0 h 4248639"/>
              <a:gd name="T2" fmla="*/ 937537 w 2305159"/>
              <a:gd name="T3" fmla="*/ 56841 h 4248639"/>
              <a:gd name="T4" fmla="*/ 1895475 w 2305159"/>
              <a:gd name="T5" fmla="*/ 1271340 h 4248639"/>
              <a:gd name="T6" fmla="*/ 1567181 w 2305159"/>
              <a:gd name="T7" fmla="*/ 2045847 h 4248639"/>
              <a:gd name="T8" fmla="*/ 1542012 w 2305159"/>
              <a:gd name="T9" fmla="*/ 2071289 h 4248639"/>
              <a:gd name="T10" fmla="*/ 1690042 w 2305159"/>
              <a:gd name="T11" fmla="*/ 3492500 h 4248639"/>
              <a:gd name="T12" fmla="*/ 1077842 w 2305159"/>
              <a:gd name="T13" fmla="*/ 2413337 h 4248639"/>
              <a:gd name="T14" fmla="*/ 937537 w 2305159"/>
              <a:gd name="T15" fmla="*/ 2485840 h 4248639"/>
              <a:gd name="T16" fmla="*/ 776951 w 2305159"/>
              <a:gd name="T17" fmla="*/ 2551604 h 4248639"/>
              <a:gd name="T18" fmla="*/ 773265 w 2305159"/>
              <a:gd name="T19" fmla="*/ 2457559 h 4248639"/>
              <a:gd name="T20" fmla="*/ 626305 w 2305159"/>
              <a:gd name="T21" fmla="*/ 1893089 h 4248639"/>
              <a:gd name="T22" fmla="*/ 625104 w 2305159"/>
              <a:gd name="T23" fmla="*/ 1890914 h 4248639"/>
              <a:gd name="T24" fmla="*/ 843573 w 2305159"/>
              <a:gd name="T25" fmla="*/ 1620162 h 4248639"/>
              <a:gd name="T26" fmla="*/ 493191 w 2305159"/>
              <a:gd name="T27" fmla="*/ 1672705 h 4248639"/>
              <a:gd name="T28" fmla="*/ 433829 w 2305159"/>
              <a:gd name="T29" fmla="*/ 1592501 h 4248639"/>
              <a:gd name="T30" fmla="*/ 39077 w 2305159"/>
              <a:gd name="T31" fmla="*/ 1301211 h 4248639"/>
              <a:gd name="T32" fmla="*/ 0 w 2305159"/>
              <a:gd name="T33" fmla="*/ 1288268 h 4248639"/>
              <a:gd name="T34" fmla="*/ 24262 w 2305159"/>
              <a:gd name="T35" fmla="*/ 1280749 h 4248639"/>
              <a:gd name="T36" fmla="*/ 795248 w 2305159"/>
              <a:gd name="T37" fmla="*/ 89081 h 42486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05159"/>
              <a:gd name="T58" fmla="*/ 0 h 4248639"/>
              <a:gd name="T59" fmla="*/ 2305159 w 2305159"/>
              <a:gd name="T60" fmla="*/ 4248639 h 42486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05159" h="4248639">
                <a:moveTo>
                  <a:pt x="971378" y="0"/>
                </a:moveTo>
                <a:lnTo>
                  <a:pt x="1140174" y="69147"/>
                </a:lnTo>
                <a:cubicBezTo>
                  <a:pt x="1843042" y="389337"/>
                  <a:pt x="2305159" y="931574"/>
                  <a:pt x="2305159" y="1546590"/>
                </a:cubicBezTo>
                <a:cubicBezTo>
                  <a:pt x="2305159" y="1892537"/>
                  <a:pt x="2158943" y="2215455"/>
                  <a:pt x="1905908" y="2488780"/>
                </a:cubicBezTo>
                <a:lnTo>
                  <a:pt x="1875299" y="2519731"/>
                </a:lnTo>
                <a:lnTo>
                  <a:pt x="2055324" y="4248639"/>
                </a:lnTo>
                <a:lnTo>
                  <a:pt x="1310805" y="2935833"/>
                </a:lnTo>
                <a:lnTo>
                  <a:pt x="1140174" y="3024034"/>
                </a:lnTo>
                <a:lnTo>
                  <a:pt x="944880" y="3104035"/>
                </a:lnTo>
                <a:lnTo>
                  <a:pt x="940397" y="2989629"/>
                </a:lnTo>
                <a:cubicBezTo>
                  <a:pt x="920730" y="2740096"/>
                  <a:pt x="857898" y="2507005"/>
                  <a:pt x="761673" y="2302950"/>
                </a:cubicBezTo>
                <a:lnTo>
                  <a:pt x="760213" y="2300304"/>
                </a:lnTo>
                <a:lnTo>
                  <a:pt x="1025901" y="1970933"/>
                </a:lnTo>
                <a:lnTo>
                  <a:pt x="599788" y="2034852"/>
                </a:lnTo>
                <a:lnTo>
                  <a:pt x="527596" y="1937283"/>
                </a:lnTo>
                <a:cubicBezTo>
                  <a:pt x="391191" y="1777537"/>
                  <a:pt x="227910" y="1655221"/>
                  <a:pt x="47523" y="1582928"/>
                </a:cubicBezTo>
                <a:lnTo>
                  <a:pt x="0" y="1567183"/>
                </a:lnTo>
                <a:lnTo>
                  <a:pt x="29506" y="1558036"/>
                </a:lnTo>
                <a:cubicBezTo>
                  <a:pt x="533759" y="1369135"/>
                  <a:pt x="912579" y="800512"/>
                  <a:pt x="967131" y="108367"/>
                </a:cubicBezTo>
                <a:lnTo>
                  <a:pt x="971378" y="0"/>
                </a:lnTo>
                <a:close/>
              </a:path>
            </a:pathLst>
          </a:custGeom>
          <a:solidFill>
            <a:srgbClr val="D0EAEB"/>
          </a:solidFill>
          <a:ln w="12700" cap="flat" cmpd="sng">
            <a:solidFill>
              <a:srgbClr val="2F2637">
                <a:alpha val="58823"/>
              </a:srgbClr>
            </a:solidFill>
            <a:miter lim="800000"/>
          </a:ln>
        </p:spPr>
        <p:txBody>
          <a:bodyPr anchor="ctr"/>
          <a:lstStyle/>
          <a:p>
            <a:endParaRPr lang="zh-CN" altLang="en-US"/>
          </a:p>
        </p:txBody>
      </p:sp>
      <p:grpSp>
        <p:nvGrpSpPr>
          <p:cNvPr id="7180" name="组合 20"/>
          <p:cNvGrpSpPr/>
          <p:nvPr/>
        </p:nvGrpSpPr>
        <p:grpSpPr bwMode="auto">
          <a:xfrm>
            <a:off x="3965996" y="3691375"/>
            <a:ext cx="533400" cy="406400"/>
            <a:chOff x="0" y="0"/>
            <a:chExt cx="509646" cy="387231"/>
          </a:xfrm>
        </p:grpSpPr>
        <p:sp>
          <p:nvSpPr>
            <p:cNvPr id="7198"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99"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7181" name="组合 23"/>
          <p:cNvGrpSpPr/>
          <p:nvPr/>
        </p:nvGrpSpPr>
        <p:grpSpPr bwMode="auto">
          <a:xfrm>
            <a:off x="5245505" y="2884729"/>
            <a:ext cx="428625" cy="409575"/>
            <a:chOff x="0" y="0"/>
            <a:chExt cx="2438400" cy="2332038"/>
          </a:xfrm>
        </p:grpSpPr>
        <p:sp>
          <p:nvSpPr>
            <p:cNvPr id="7196"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97" name="任意多边形 25"/>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grpSp>
      <p:grpSp>
        <p:nvGrpSpPr>
          <p:cNvPr id="7182" name="组合 26"/>
          <p:cNvGrpSpPr/>
          <p:nvPr/>
        </p:nvGrpSpPr>
        <p:grpSpPr bwMode="auto">
          <a:xfrm>
            <a:off x="5319211" y="4516722"/>
            <a:ext cx="377825" cy="482600"/>
            <a:chOff x="0" y="0"/>
            <a:chExt cx="563562" cy="720725"/>
          </a:xfrm>
        </p:grpSpPr>
        <p:sp>
          <p:nvSpPr>
            <p:cNvPr id="7193"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7194"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95"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7183" name="组合 32"/>
          <p:cNvGrpSpPr/>
          <p:nvPr/>
        </p:nvGrpSpPr>
        <p:grpSpPr bwMode="auto">
          <a:xfrm>
            <a:off x="6608766" y="3631050"/>
            <a:ext cx="417512" cy="466725"/>
            <a:chOff x="0" y="0"/>
            <a:chExt cx="402656" cy="450303"/>
          </a:xfrm>
        </p:grpSpPr>
        <p:sp>
          <p:nvSpPr>
            <p:cNvPr id="7188"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89"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7190"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91"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92"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7187" name="文本框 41"/>
          <p:cNvSpPr>
            <a:spLocks noChangeArrowheads="1"/>
          </p:cNvSpPr>
          <p:nvPr/>
        </p:nvSpPr>
        <p:spPr bwMode="auto">
          <a:xfrm>
            <a:off x="470000" y="6172193"/>
            <a:ext cx="119571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262626"/>
                </a:solidFill>
                <a:latin typeface="华文宋体" pitchFamily="2" charset="-122"/>
                <a:ea typeface="华文宋体" pitchFamily="2" charset="-122"/>
                <a:sym typeface="方正姚体" pitchFamily="2" charset="-122"/>
              </a:rPr>
              <a:t>此外，贝叶斯分类器使用了一些小技巧来帮助处理一些问题，比如拉普拉斯校准。详见“代码实现中的亮点”章节。</a:t>
            </a:r>
            <a:endParaRPr lang="zh-CN" altLang="en-US" dirty="0">
              <a:solidFill>
                <a:srgbClr val="262626"/>
              </a:solidFill>
              <a:latin typeface="华文宋体" pitchFamily="2" charset="-122"/>
              <a:ea typeface="华文宋体" pitchFamily="2" charset="-122"/>
              <a:sym typeface="华文宋体" pitchFamily="2" charset="-122"/>
            </a:endParaRPr>
          </a:p>
          <a:p>
            <a:endParaRPr lang="zh-CN" altLang="en-US" sz="1400" dirty="0">
              <a:solidFill>
                <a:srgbClr val="3F3E40"/>
              </a:solidFill>
              <a:latin typeface="华文宋体" pitchFamily="2" charset="-122"/>
              <a:ea typeface="华文宋体" pitchFamily="2" charset="-122"/>
              <a:sym typeface="华文宋体" pitchFamily="2" charset="-122"/>
            </a:endParaRPr>
          </a:p>
        </p:txBody>
      </p:sp>
      <mc:AlternateContent xmlns:mc="http://schemas.openxmlformats.org/markup-compatibility/2006" xmlns:a14="http://schemas.microsoft.com/office/drawing/2010/main">
        <mc:Choice Requires="a14">
          <p:sp>
            <p:nvSpPr>
              <p:cNvPr id="36" name="文本框 59">
                <a:extLst>
                  <a:ext uri="{FF2B5EF4-FFF2-40B4-BE49-F238E27FC236}">
                    <a16:creationId xmlns:a16="http://schemas.microsoft.com/office/drawing/2014/main" id="{72D2FC90-942B-455F-986A-C9F3C0F7DEE0}"/>
                  </a:ext>
                </a:extLst>
              </p:cNvPr>
              <p:cNvSpPr>
                <a:spLocks noChangeArrowheads="1"/>
              </p:cNvSpPr>
              <p:nvPr/>
            </p:nvSpPr>
            <p:spPr bwMode="auto">
              <a:xfrm>
                <a:off x="7638619" y="2192970"/>
                <a:ext cx="4553381" cy="33568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en-US" altLang="zh-CN" dirty="0">
                    <a:solidFill>
                      <a:srgbClr val="262626"/>
                    </a:solidFill>
                    <a:latin typeface="华文宋体" pitchFamily="2" charset="-122"/>
                    <a:ea typeface="华文宋体" pitchFamily="2" charset="-122"/>
                    <a:sym typeface="华文宋体" pitchFamily="2" charset="-122"/>
                  </a:rPr>
                  <a:t>3.</a:t>
                </a:r>
                <a:r>
                  <a:rPr lang="zh-CN" altLang="en-US" dirty="0">
                    <a:solidFill>
                      <a:srgbClr val="262626"/>
                    </a:solidFill>
                    <a:latin typeface="华文宋体" pitchFamily="2" charset="-122"/>
                    <a:ea typeface="华文宋体" pitchFamily="2" charset="-122"/>
                    <a:sym typeface="华文宋体" pitchFamily="2" charset="-122"/>
                  </a:rPr>
                  <a:t>由于每个分量都是连续值，贝叶斯分类器使用了概率密度的对数之和作为最终的“概率”：</a:t>
                </a:r>
              </a:p>
              <a:p>
                <a:pPr/>
                <a14:m>
                  <m:oMathPara xmlns:m="http://schemas.openxmlformats.org/officeDocument/2006/math">
                    <m:oMathParaPr>
                      <m:jc m:val="centerGroup"/>
                    </m:oMathParaPr>
                    <m:oMath xmlns:m="http://schemas.openxmlformats.org/officeDocument/2006/math">
                      <m:sSubSup>
                        <m:sSubSupPr>
                          <m:ctrlPr>
                            <a:rPr lang="en-US" altLang="zh-CN" b="0" i="1" dirty="0" smtClean="0">
                              <a:solidFill>
                                <a:srgbClr val="262626"/>
                              </a:solidFill>
                              <a:latin typeface="Cambria Math" panose="02040503050406030204" pitchFamily="18" charset="0"/>
                              <a:ea typeface="华文宋体" pitchFamily="2" charset="-122"/>
                              <a:sym typeface="华文宋体" pitchFamily="2" charset="-122"/>
                            </a:rPr>
                          </m:ctrlPr>
                        </m:sSubSupPr>
                        <m:e>
                          <m:r>
                            <a:rPr lang="en-US" altLang="zh-CN" b="0" i="1" dirty="0" smtClean="0">
                              <a:solidFill>
                                <a:srgbClr val="262626"/>
                              </a:solidFill>
                              <a:latin typeface="Cambria Math" panose="02040503050406030204" pitchFamily="18" charset="0"/>
                              <a:ea typeface="华文宋体" pitchFamily="2" charset="-122"/>
                              <a:sym typeface="华文宋体" pitchFamily="2" charset="-122"/>
                            </a:rPr>
                            <m:t>𝑃</m:t>
                          </m:r>
                        </m:e>
                        <m:sub>
                          <m:r>
                            <a:rPr lang="en-US" altLang="zh-CN" b="0" i="1" dirty="0" smtClean="0">
                              <a:solidFill>
                                <a:srgbClr val="262626"/>
                              </a:solidFill>
                              <a:latin typeface="Cambria Math" panose="02040503050406030204" pitchFamily="18" charset="0"/>
                              <a:ea typeface="华文宋体" pitchFamily="2" charset="-122"/>
                              <a:sym typeface="华文宋体" pitchFamily="2" charset="-122"/>
                            </a:rPr>
                            <m:t>𝑇</m:t>
                          </m:r>
                        </m:sub>
                        <m:sup>
                          <m:r>
                            <a:rPr lang="en-US" altLang="zh-CN" b="0" i="1" dirty="0" smtClean="0">
                              <a:solidFill>
                                <a:srgbClr val="262626"/>
                              </a:solidFill>
                              <a:latin typeface="Cambria Math" panose="02040503050406030204" pitchFamily="18" charset="0"/>
                              <a:ea typeface="华文宋体" pitchFamily="2" charset="-122"/>
                              <a:sym typeface="华文宋体" pitchFamily="2" charset="-122"/>
                            </a:rPr>
                            <m:t>𝑥</m:t>
                          </m:r>
                        </m:sup>
                      </m:sSubSup>
                      <m:r>
                        <a:rPr lang="en-US" altLang="zh-CN" b="0" i="1" dirty="0" smtClean="0">
                          <a:solidFill>
                            <a:srgbClr val="262626"/>
                          </a:solidFill>
                          <a:latin typeface="Cambria Math" panose="02040503050406030204" pitchFamily="18" charset="0"/>
                          <a:ea typeface="华文宋体" pitchFamily="2" charset="-122"/>
                          <a:sym typeface="华文宋体" pitchFamily="2" charset="-122"/>
                        </a:rPr>
                        <m:t>=</m:t>
                      </m:r>
                      <m:r>
                        <a:rPr lang="en-US" altLang="zh-CN" b="0" i="1" dirty="0" smtClean="0">
                          <a:solidFill>
                            <a:srgbClr val="262626"/>
                          </a:solidFill>
                          <a:latin typeface="Cambria Math" panose="02040503050406030204" pitchFamily="18" charset="0"/>
                          <a:ea typeface="华文宋体" pitchFamily="2" charset="-122"/>
                          <a:sym typeface="华文宋体" pitchFamily="2" charset="-122"/>
                        </a:rPr>
                        <m:t>𝑙𝑜𝑔</m:t>
                      </m:r>
                      <m:sSub>
                        <m:sSubPr>
                          <m:ctrlPr>
                            <a:rPr lang="en-US" altLang="zh-CN" b="0" i="1" dirty="0" smtClean="0">
                              <a:solidFill>
                                <a:srgbClr val="262626"/>
                              </a:solidFill>
                              <a:latin typeface="Cambria Math" panose="02040503050406030204" pitchFamily="18" charset="0"/>
                              <a:ea typeface="华文宋体" pitchFamily="2" charset="-122"/>
                              <a:sym typeface="华文宋体" pitchFamily="2" charset="-122"/>
                            </a:rPr>
                          </m:ctrlPr>
                        </m:sSubPr>
                        <m:e>
                          <m:r>
                            <a:rPr lang="en-US" altLang="zh-CN" b="0" i="1" dirty="0" smtClean="0">
                              <a:solidFill>
                                <a:srgbClr val="262626"/>
                              </a:solidFill>
                              <a:latin typeface="Cambria Math" panose="02040503050406030204" pitchFamily="18" charset="0"/>
                              <a:ea typeface="华文宋体" pitchFamily="2" charset="-122"/>
                              <a:sym typeface="华文宋体" pitchFamily="2" charset="-122"/>
                            </a:rPr>
                            <m:t>𝑁</m:t>
                          </m:r>
                        </m:e>
                        <m:sub>
                          <m:r>
                            <a:rPr lang="en-US" altLang="zh-CN" b="0" i="1" dirty="0" smtClean="0">
                              <a:solidFill>
                                <a:srgbClr val="262626"/>
                              </a:solidFill>
                              <a:latin typeface="Cambria Math" panose="02040503050406030204" pitchFamily="18" charset="0"/>
                              <a:ea typeface="华文宋体" pitchFamily="2" charset="-122"/>
                              <a:sym typeface="华文宋体" pitchFamily="2" charset="-122"/>
                            </a:rPr>
                            <m:t>𝑇</m:t>
                          </m:r>
                        </m:sub>
                      </m:sSub>
                      <m:r>
                        <a:rPr lang="en-US" altLang="zh-CN" b="0" i="1" dirty="0" smtClean="0">
                          <a:solidFill>
                            <a:srgbClr val="262626"/>
                          </a:solidFill>
                          <a:latin typeface="Cambria Math" panose="02040503050406030204" pitchFamily="18" charset="0"/>
                          <a:ea typeface="华文宋体" pitchFamily="2" charset="-122"/>
                          <a:sym typeface="华文宋体" pitchFamily="2" charset="-122"/>
                        </a:rPr>
                        <m:t>+</m:t>
                      </m:r>
                      <m:nary>
                        <m:naryPr>
                          <m:chr m:val="∑"/>
                          <m:ctrlPr>
                            <a:rPr lang="en-US" altLang="zh-CN" b="0" i="1" dirty="0" smtClean="0">
                              <a:solidFill>
                                <a:srgbClr val="262626"/>
                              </a:solidFill>
                              <a:latin typeface="Cambria Math" panose="02040503050406030204" pitchFamily="18" charset="0"/>
                              <a:ea typeface="华文宋体" pitchFamily="2" charset="-122"/>
                              <a:sym typeface="华文宋体" pitchFamily="2" charset="-122"/>
                            </a:rPr>
                          </m:ctrlPr>
                        </m:naryPr>
                        <m:sub>
                          <m:r>
                            <m:rPr>
                              <m:brk m:alnAt="23"/>
                            </m:rPr>
                            <a:rPr lang="en-US" altLang="zh-CN" b="0" i="1" dirty="0" smtClean="0">
                              <a:solidFill>
                                <a:srgbClr val="262626"/>
                              </a:solidFill>
                              <a:latin typeface="Cambria Math" panose="02040503050406030204" pitchFamily="18" charset="0"/>
                              <a:ea typeface="华文宋体" pitchFamily="2" charset="-122"/>
                              <a:sym typeface="华文宋体" pitchFamily="2" charset="-122"/>
                            </a:rPr>
                            <m:t>𝑖</m:t>
                          </m:r>
                          <m:r>
                            <a:rPr lang="en-US" altLang="zh-CN" b="0" i="1" dirty="0" smtClean="0">
                              <a:solidFill>
                                <a:srgbClr val="262626"/>
                              </a:solidFill>
                              <a:latin typeface="Cambria Math" panose="02040503050406030204" pitchFamily="18" charset="0"/>
                              <a:ea typeface="华文宋体" pitchFamily="2" charset="-122"/>
                              <a:sym typeface="华文宋体" pitchFamily="2" charset="-122"/>
                            </a:rPr>
                            <m:t>=0</m:t>
                          </m:r>
                        </m:sub>
                        <m:sup>
                          <m:r>
                            <a:rPr lang="en-US" altLang="zh-CN" b="0" i="1" dirty="0" smtClean="0">
                              <a:solidFill>
                                <a:srgbClr val="262626"/>
                              </a:solidFill>
                              <a:latin typeface="Cambria Math" panose="02040503050406030204" pitchFamily="18" charset="0"/>
                              <a:ea typeface="华文宋体" pitchFamily="2" charset="-122"/>
                              <a:sym typeface="华文宋体" pitchFamily="2" charset="-122"/>
                            </a:rPr>
                            <m:t>𝑛</m:t>
                          </m:r>
                        </m:sup>
                        <m:e>
                          <m:r>
                            <m:rPr>
                              <m:sty m:val="p"/>
                            </m:rPr>
                            <a:rPr lang="en-US" altLang="zh-CN" b="0" i="0" dirty="0" smtClean="0">
                              <a:solidFill>
                                <a:srgbClr val="262626"/>
                              </a:solidFill>
                              <a:latin typeface="Cambria Math" panose="02040503050406030204" pitchFamily="18" charset="0"/>
                              <a:ea typeface="华文宋体" pitchFamily="2" charset="-122"/>
                              <a:sym typeface="华文宋体" pitchFamily="2" charset="-122"/>
                            </a:rPr>
                            <m:t>log</m:t>
                          </m:r>
                          <m:r>
                            <a:rPr lang="en-US" altLang="zh-CN" b="0" i="1" dirty="0" smtClean="0">
                              <a:solidFill>
                                <a:srgbClr val="262626"/>
                              </a:solidFill>
                              <a:latin typeface="Cambria Math" panose="02040503050406030204" pitchFamily="18" charset="0"/>
                              <a:ea typeface="华文宋体" pitchFamily="2" charset="-122"/>
                              <a:sym typeface="华文宋体" pitchFamily="2" charset="-122"/>
                            </a:rPr>
                            <m:t>⁡(</m:t>
                          </m:r>
                          <m:sSubSup>
                            <m:sSubSupPr>
                              <m:ctrlPr>
                                <a:rPr lang="en-US" altLang="zh-CN" i="1" dirty="0">
                                  <a:solidFill>
                                    <a:srgbClr val="262626"/>
                                  </a:solidFill>
                                  <a:latin typeface="Cambria Math" panose="02040503050406030204" pitchFamily="18" charset="0"/>
                                  <a:ea typeface="华文宋体" pitchFamily="2" charset="-122"/>
                                  <a:sym typeface="华文宋体" pitchFamily="2" charset="-122"/>
                                </a:rPr>
                              </m:ctrlPr>
                            </m:sSubSupPr>
                            <m:e>
                              <m:r>
                                <a:rPr lang="en-US" altLang="zh-CN" b="0" i="1" dirty="0" smtClean="0">
                                  <a:solidFill>
                                    <a:srgbClr val="262626"/>
                                  </a:solidFill>
                                  <a:latin typeface="Cambria Math" panose="02040503050406030204" pitchFamily="18" charset="0"/>
                                  <a:ea typeface="华文宋体" pitchFamily="2" charset="-122"/>
                                  <a:sym typeface="华文宋体" pitchFamily="2" charset="-122"/>
                                </a:rPr>
                                <m:t>𝑃</m:t>
                              </m:r>
                            </m:e>
                            <m:sub>
                              <m:r>
                                <a:rPr lang="en-US" altLang="zh-CN" b="0" i="1" dirty="0" smtClean="0">
                                  <a:solidFill>
                                    <a:srgbClr val="262626"/>
                                  </a:solidFill>
                                  <a:latin typeface="Cambria Math" panose="02040503050406030204" pitchFamily="18" charset="0"/>
                                  <a:ea typeface="华文宋体" pitchFamily="2" charset="-122"/>
                                  <a:sym typeface="华文宋体" pitchFamily="2" charset="-122"/>
                                </a:rPr>
                                <m:t>𝑇</m:t>
                              </m:r>
                            </m:sub>
                            <m:sup>
                              <m:r>
                                <a:rPr lang="en-US" altLang="zh-CN" b="0" i="1" dirty="0" smtClean="0">
                                  <a:solidFill>
                                    <a:srgbClr val="262626"/>
                                  </a:solidFill>
                                  <a:latin typeface="Cambria Math" panose="02040503050406030204" pitchFamily="18" charset="0"/>
                                  <a:ea typeface="华文宋体" pitchFamily="2" charset="-122"/>
                                  <a:sym typeface="华文宋体" pitchFamily="2" charset="-122"/>
                                </a:rPr>
                                <m:t>𝑖</m:t>
                              </m:r>
                            </m:sup>
                          </m:sSubSup>
                          <m:r>
                            <a:rPr lang="en-US" altLang="zh-CN" b="0" i="1" dirty="0" smtClean="0">
                              <a:solidFill>
                                <a:srgbClr val="262626"/>
                              </a:solidFill>
                              <a:latin typeface="Cambria Math" panose="02040503050406030204" pitchFamily="18" charset="0"/>
                              <a:ea typeface="华文宋体" pitchFamily="2" charset="-122"/>
                              <a:sym typeface="华文宋体" pitchFamily="2" charset="-122"/>
                            </a:rPr>
                            <m:t>(</m:t>
                          </m:r>
                          <m:r>
                            <a:rPr lang="en-US" altLang="zh-CN" b="0" i="1" dirty="0" smtClean="0">
                              <a:solidFill>
                                <a:srgbClr val="262626"/>
                              </a:solidFill>
                              <a:latin typeface="Cambria Math" panose="02040503050406030204" pitchFamily="18" charset="0"/>
                              <a:ea typeface="华文宋体" pitchFamily="2" charset="-122"/>
                              <a:sym typeface="华文宋体" pitchFamily="2" charset="-122"/>
                            </a:rPr>
                            <m:t>𝑥</m:t>
                          </m:r>
                          <m:r>
                            <a:rPr lang="en-US" altLang="zh-CN" b="0" i="1" dirty="0" smtClean="0">
                              <a:solidFill>
                                <a:srgbClr val="262626"/>
                              </a:solidFill>
                              <a:latin typeface="Cambria Math" panose="02040503050406030204" pitchFamily="18" charset="0"/>
                              <a:ea typeface="华文宋体" pitchFamily="2" charset="-122"/>
                              <a:sym typeface="华文宋体" pitchFamily="2" charset="-122"/>
                            </a:rPr>
                            <m:t>))</m:t>
                          </m:r>
                        </m:e>
                      </m:nary>
                    </m:oMath>
                  </m:oMathPara>
                </a14:m>
                <a:endParaRPr lang="en-US" altLang="zh-CN" dirty="0">
                  <a:solidFill>
                    <a:srgbClr val="262626"/>
                  </a:solidFill>
                  <a:latin typeface="华文宋体" pitchFamily="2" charset="-122"/>
                  <a:ea typeface="华文宋体" pitchFamily="2" charset="-122"/>
                  <a:sym typeface="华文宋体" pitchFamily="2" charset="-122"/>
                </a:endParaRPr>
              </a:p>
              <a:p>
                <a:endParaRPr lang="en-US" altLang="zh-CN" dirty="0">
                  <a:solidFill>
                    <a:srgbClr val="262626"/>
                  </a:solidFill>
                  <a:latin typeface="华文宋体" pitchFamily="2" charset="-122"/>
                  <a:ea typeface="华文宋体" pitchFamily="2" charset="-122"/>
                  <a:sym typeface="华文宋体" pitchFamily="2" charset="-122"/>
                </a:endParaRPr>
              </a:p>
              <a:p>
                <a:r>
                  <a:rPr lang="zh-CN" altLang="en-US" dirty="0">
                    <a:solidFill>
                      <a:srgbClr val="262626"/>
                    </a:solidFill>
                    <a:latin typeface="华文宋体" pitchFamily="2" charset="-122"/>
                    <a:ea typeface="华文宋体" pitchFamily="2" charset="-122"/>
                    <a:sym typeface="华文宋体" pitchFamily="2" charset="-122"/>
                  </a:rPr>
                  <a:t>其中，</a:t>
                </a:r>
                <a:r>
                  <a:rPr lang="en-US" altLang="zh-CN" dirty="0">
                    <a:solidFill>
                      <a:srgbClr val="262626"/>
                    </a:solidFill>
                    <a:ea typeface="华文宋体" pitchFamily="2" charset="-122"/>
                    <a:sym typeface="华文宋体" pitchFamily="2" charset="-122"/>
                  </a:rPr>
                  <a:t> </a:t>
                </a:r>
                <a14:m>
                  <m:oMath xmlns:m="http://schemas.openxmlformats.org/officeDocument/2006/math">
                    <m:sSubSup>
                      <m:sSubSupPr>
                        <m:ctrlPr>
                          <a:rPr lang="en-US" altLang="zh-CN" i="1" dirty="0">
                            <a:solidFill>
                              <a:srgbClr val="262626"/>
                            </a:solidFill>
                            <a:latin typeface="Cambria Math" panose="02040503050406030204" pitchFamily="18" charset="0"/>
                            <a:ea typeface="华文宋体" pitchFamily="2" charset="-122"/>
                            <a:sym typeface="华文宋体" pitchFamily="2" charset="-122"/>
                          </a:rPr>
                        </m:ctrlPr>
                      </m:sSubSupPr>
                      <m:e>
                        <m:r>
                          <a:rPr lang="en-US" altLang="zh-CN" i="1" dirty="0">
                            <a:solidFill>
                              <a:srgbClr val="262626"/>
                            </a:solidFill>
                            <a:latin typeface="Cambria Math" panose="02040503050406030204" pitchFamily="18" charset="0"/>
                            <a:ea typeface="华文宋体" pitchFamily="2" charset="-122"/>
                            <a:sym typeface="华文宋体" pitchFamily="2" charset="-122"/>
                          </a:rPr>
                          <m:t>𝑃</m:t>
                        </m:r>
                      </m:e>
                      <m:sub>
                        <m:r>
                          <a:rPr lang="en-US" altLang="zh-CN" i="1" dirty="0">
                            <a:solidFill>
                              <a:srgbClr val="262626"/>
                            </a:solidFill>
                            <a:latin typeface="Cambria Math" panose="02040503050406030204" pitchFamily="18" charset="0"/>
                            <a:ea typeface="华文宋体" pitchFamily="2" charset="-122"/>
                            <a:sym typeface="华文宋体" pitchFamily="2" charset="-122"/>
                          </a:rPr>
                          <m:t>𝑇</m:t>
                        </m:r>
                      </m:sub>
                      <m:sup>
                        <m:r>
                          <a:rPr lang="en-US" altLang="zh-CN" i="1" dirty="0">
                            <a:solidFill>
                              <a:srgbClr val="262626"/>
                            </a:solidFill>
                            <a:latin typeface="Cambria Math" panose="02040503050406030204" pitchFamily="18" charset="0"/>
                            <a:ea typeface="华文宋体" pitchFamily="2" charset="-122"/>
                            <a:sym typeface="华文宋体" pitchFamily="2" charset="-122"/>
                          </a:rPr>
                          <m:t>𝑥</m:t>
                        </m:r>
                      </m:sup>
                    </m:sSubSup>
                  </m:oMath>
                </a14:m>
                <a:r>
                  <a:rPr lang="zh-CN" altLang="en-US" dirty="0">
                    <a:solidFill>
                      <a:srgbClr val="262626"/>
                    </a:solidFill>
                    <a:latin typeface="华文宋体" pitchFamily="2" charset="-122"/>
                    <a:ea typeface="华文宋体" pitchFamily="2" charset="-122"/>
                    <a:sym typeface="华文宋体" pitchFamily="2" charset="-122"/>
                  </a:rPr>
                  <a:t>是特征向量</a:t>
                </a:r>
                <a:r>
                  <a:rPr lang="en-US" altLang="zh-CN" dirty="0">
                    <a:solidFill>
                      <a:srgbClr val="262626"/>
                    </a:solidFill>
                    <a:latin typeface="华文宋体" pitchFamily="2" charset="-122"/>
                    <a:ea typeface="华文宋体" pitchFamily="2" charset="-122"/>
                    <a:sym typeface="华文宋体" pitchFamily="2" charset="-122"/>
                  </a:rPr>
                  <a:t>x</a:t>
                </a:r>
                <a:r>
                  <a:rPr lang="zh-CN" altLang="en-US" dirty="0">
                    <a:solidFill>
                      <a:srgbClr val="262626"/>
                    </a:solidFill>
                    <a:latin typeface="华文宋体" pitchFamily="2" charset="-122"/>
                    <a:ea typeface="华文宋体" pitchFamily="2" charset="-122"/>
                    <a:sym typeface="华文宋体" pitchFamily="2" charset="-122"/>
                  </a:rPr>
                  <a:t>为类型</a:t>
                </a:r>
                <a:r>
                  <a:rPr lang="en-US" altLang="zh-CN" dirty="0">
                    <a:solidFill>
                      <a:srgbClr val="262626"/>
                    </a:solidFill>
                    <a:latin typeface="华文宋体" pitchFamily="2" charset="-122"/>
                    <a:ea typeface="华文宋体" pitchFamily="2" charset="-122"/>
                    <a:sym typeface="华文宋体" pitchFamily="2" charset="-122"/>
                  </a:rPr>
                  <a:t>T</a:t>
                </a:r>
                <a:r>
                  <a:rPr lang="zh-CN" altLang="en-US" dirty="0">
                    <a:solidFill>
                      <a:srgbClr val="262626"/>
                    </a:solidFill>
                    <a:latin typeface="华文宋体" pitchFamily="2" charset="-122"/>
                    <a:ea typeface="华文宋体" pitchFamily="2" charset="-122"/>
                    <a:sym typeface="华文宋体" pitchFamily="2" charset="-122"/>
                  </a:rPr>
                  <a:t>的可能性大小，其并不是真正的概率，但是可以比较；</a:t>
                </a:r>
                <a:r>
                  <a:rPr lang="en-US" altLang="zh-CN" dirty="0">
                    <a:solidFill>
                      <a:srgbClr val="262626"/>
                    </a:solidFill>
                    <a:latin typeface="华文宋体" pitchFamily="2" charset="-122"/>
                    <a:ea typeface="华文宋体" pitchFamily="2" charset="-122"/>
                    <a:sym typeface="华文宋体" pitchFamily="2" charset="-122"/>
                  </a:rPr>
                  <a:t>n</a:t>
                </a:r>
                <a:r>
                  <a:rPr lang="zh-CN" altLang="en-US" dirty="0">
                    <a:solidFill>
                      <a:srgbClr val="262626"/>
                    </a:solidFill>
                    <a:latin typeface="华文宋体" pitchFamily="2" charset="-122"/>
                    <a:ea typeface="华文宋体" pitchFamily="2" charset="-122"/>
                    <a:sym typeface="华文宋体" pitchFamily="2" charset="-122"/>
                  </a:rPr>
                  <a:t>是特征向量的维度；</a:t>
                </a:r>
                <a:endParaRPr lang="en-US" altLang="zh-CN" dirty="0">
                  <a:solidFill>
                    <a:srgbClr val="262626"/>
                  </a:solidFill>
                  <a:latin typeface="华文宋体" pitchFamily="2" charset="-122"/>
                  <a:ea typeface="华文宋体" pitchFamily="2" charset="-122"/>
                  <a:sym typeface="华文宋体" pitchFamily="2" charset="-122"/>
                </a:endParaRPr>
              </a:p>
              <a:p>
                <a14:m>
                  <m:oMath xmlns:m="http://schemas.openxmlformats.org/officeDocument/2006/math">
                    <m:sSubSup>
                      <m:sSubSupPr>
                        <m:ctrlPr>
                          <a:rPr lang="en-US" altLang="zh-CN" i="1" dirty="0">
                            <a:solidFill>
                              <a:srgbClr val="262626"/>
                            </a:solidFill>
                            <a:latin typeface="Cambria Math" panose="02040503050406030204" pitchFamily="18" charset="0"/>
                            <a:ea typeface="华文宋体" pitchFamily="2" charset="-122"/>
                            <a:sym typeface="华文宋体" pitchFamily="2" charset="-122"/>
                          </a:rPr>
                        </m:ctrlPr>
                      </m:sSubSupPr>
                      <m:e>
                        <m:r>
                          <a:rPr lang="en-US" altLang="zh-CN" i="1" dirty="0">
                            <a:solidFill>
                              <a:srgbClr val="262626"/>
                            </a:solidFill>
                            <a:latin typeface="Cambria Math" panose="02040503050406030204" pitchFamily="18" charset="0"/>
                            <a:ea typeface="华文宋体" pitchFamily="2" charset="-122"/>
                            <a:sym typeface="华文宋体" pitchFamily="2" charset="-122"/>
                          </a:rPr>
                          <m:t>𝑃</m:t>
                        </m:r>
                      </m:e>
                      <m:sub>
                        <m:r>
                          <a:rPr lang="en-US" altLang="zh-CN" i="1" dirty="0">
                            <a:solidFill>
                              <a:srgbClr val="262626"/>
                            </a:solidFill>
                            <a:latin typeface="Cambria Math" panose="02040503050406030204" pitchFamily="18" charset="0"/>
                            <a:ea typeface="华文宋体" pitchFamily="2" charset="-122"/>
                            <a:sym typeface="华文宋体" pitchFamily="2" charset="-122"/>
                          </a:rPr>
                          <m:t>𝑇</m:t>
                        </m:r>
                      </m:sub>
                      <m:sup>
                        <m:r>
                          <a:rPr lang="en-US" altLang="zh-CN" i="1" dirty="0">
                            <a:solidFill>
                              <a:srgbClr val="262626"/>
                            </a:solidFill>
                            <a:latin typeface="Cambria Math" panose="02040503050406030204" pitchFamily="18" charset="0"/>
                            <a:ea typeface="华文宋体" pitchFamily="2" charset="-122"/>
                            <a:sym typeface="华文宋体" pitchFamily="2" charset="-122"/>
                          </a:rPr>
                          <m:t>𝑖</m:t>
                        </m:r>
                      </m:sup>
                    </m:sSubSup>
                    <m:r>
                      <a:rPr lang="en-US" altLang="zh-CN" i="1" dirty="0">
                        <a:solidFill>
                          <a:srgbClr val="262626"/>
                        </a:solidFill>
                        <a:latin typeface="Cambria Math" panose="02040503050406030204" pitchFamily="18" charset="0"/>
                        <a:ea typeface="华文宋体" pitchFamily="2" charset="-122"/>
                        <a:sym typeface="华文宋体" pitchFamily="2" charset="-122"/>
                      </a:rPr>
                      <m:t>(</m:t>
                    </m:r>
                    <m:r>
                      <a:rPr lang="en-US" altLang="zh-CN" i="1" dirty="0">
                        <a:solidFill>
                          <a:srgbClr val="262626"/>
                        </a:solidFill>
                        <a:latin typeface="Cambria Math" panose="02040503050406030204" pitchFamily="18" charset="0"/>
                        <a:ea typeface="华文宋体" pitchFamily="2" charset="-122"/>
                        <a:sym typeface="华文宋体" pitchFamily="2" charset="-122"/>
                      </a:rPr>
                      <m:t>𝑥</m:t>
                    </m:r>
                    <m:r>
                      <a:rPr lang="en-US" altLang="zh-CN" i="1" dirty="0">
                        <a:solidFill>
                          <a:srgbClr val="262626"/>
                        </a:solidFill>
                        <a:latin typeface="Cambria Math" panose="02040503050406030204" pitchFamily="18" charset="0"/>
                        <a:ea typeface="华文宋体" pitchFamily="2" charset="-122"/>
                        <a:sym typeface="华文宋体" pitchFamily="2" charset="-122"/>
                      </a:rPr>
                      <m:t>)</m:t>
                    </m:r>
                  </m:oMath>
                </a14:m>
                <a:r>
                  <a:rPr lang="zh-CN" altLang="en-US" dirty="0">
                    <a:solidFill>
                      <a:srgbClr val="262626"/>
                    </a:solidFill>
                    <a:latin typeface="华文宋体" pitchFamily="2" charset="-122"/>
                    <a:ea typeface="华文宋体" pitchFamily="2" charset="-122"/>
                    <a:sym typeface="华文宋体" pitchFamily="2" charset="-122"/>
                  </a:rPr>
                  <a:t>是类型</a:t>
                </a:r>
                <a:r>
                  <a:rPr lang="en-US" altLang="zh-CN" dirty="0">
                    <a:solidFill>
                      <a:srgbClr val="262626"/>
                    </a:solidFill>
                    <a:latin typeface="华文宋体" pitchFamily="2" charset="-122"/>
                    <a:ea typeface="华文宋体" pitchFamily="2" charset="-122"/>
                    <a:sym typeface="华文宋体" pitchFamily="2" charset="-122"/>
                  </a:rPr>
                  <a:t>T</a:t>
                </a:r>
                <a:r>
                  <a:rPr lang="zh-CN" altLang="en-US" dirty="0">
                    <a:solidFill>
                      <a:srgbClr val="262626"/>
                    </a:solidFill>
                    <a:latin typeface="华文宋体" pitchFamily="2" charset="-122"/>
                    <a:ea typeface="华文宋体" pitchFamily="2" charset="-122"/>
                    <a:sym typeface="华文宋体" pitchFamily="2" charset="-122"/>
                  </a:rPr>
                  <a:t>在第</a:t>
                </a:r>
                <a:r>
                  <a:rPr lang="en-US" altLang="zh-CN" dirty="0" err="1">
                    <a:solidFill>
                      <a:srgbClr val="262626"/>
                    </a:solidFill>
                    <a:latin typeface="华文宋体" pitchFamily="2" charset="-122"/>
                    <a:ea typeface="华文宋体" pitchFamily="2" charset="-122"/>
                    <a:sym typeface="华文宋体" pitchFamily="2" charset="-122"/>
                  </a:rPr>
                  <a:t>i</a:t>
                </a:r>
                <a:r>
                  <a:rPr lang="zh-CN" altLang="en-US" dirty="0">
                    <a:solidFill>
                      <a:srgbClr val="262626"/>
                    </a:solidFill>
                    <a:latin typeface="华文宋体" pitchFamily="2" charset="-122"/>
                    <a:ea typeface="华文宋体" pitchFamily="2" charset="-122"/>
                    <a:sym typeface="华文宋体" pitchFamily="2" charset="-122"/>
                  </a:rPr>
                  <a:t>个维度上的分布函数；</a:t>
                </a:r>
                <a:r>
                  <a:rPr lang="en-US" altLang="zh-CN" dirty="0">
                    <a:solidFill>
                      <a:srgbClr val="262626"/>
                    </a:solidFill>
                    <a:ea typeface="华文宋体" pitchFamily="2" charset="-122"/>
                    <a:sym typeface="华文宋体" pitchFamily="2" charset="-122"/>
                  </a:rPr>
                  <a:t> </a:t>
                </a:r>
                <a14:m>
                  <m:oMath xmlns:m="http://schemas.openxmlformats.org/officeDocument/2006/math">
                    <m:sSub>
                      <m:sSubPr>
                        <m:ctrlPr>
                          <a:rPr lang="en-US" altLang="zh-CN" i="1" dirty="0">
                            <a:solidFill>
                              <a:srgbClr val="262626"/>
                            </a:solidFill>
                            <a:latin typeface="Cambria Math" panose="02040503050406030204" pitchFamily="18" charset="0"/>
                            <a:ea typeface="华文宋体" pitchFamily="2" charset="-122"/>
                            <a:sym typeface="华文宋体" pitchFamily="2" charset="-122"/>
                          </a:rPr>
                        </m:ctrlPr>
                      </m:sSubPr>
                      <m:e>
                        <m:r>
                          <a:rPr lang="en-US" altLang="zh-CN" i="1" dirty="0">
                            <a:solidFill>
                              <a:srgbClr val="262626"/>
                            </a:solidFill>
                            <a:latin typeface="Cambria Math" panose="02040503050406030204" pitchFamily="18" charset="0"/>
                            <a:ea typeface="华文宋体" pitchFamily="2" charset="-122"/>
                            <a:sym typeface="华文宋体" pitchFamily="2" charset="-122"/>
                          </a:rPr>
                          <m:t>𝑁</m:t>
                        </m:r>
                      </m:e>
                      <m:sub>
                        <m:r>
                          <a:rPr lang="en-US" altLang="zh-CN" i="1" dirty="0">
                            <a:solidFill>
                              <a:srgbClr val="262626"/>
                            </a:solidFill>
                            <a:latin typeface="Cambria Math" panose="02040503050406030204" pitchFamily="18" charset="0"/>
                            <a:ea typeface="华文宋体" pitchFamily="2" charset="-122"/>
                            <a:sym typeface="华文宋体" pitchFamily="2" charset="-122"/>
                          </a:rPr>
                          <m:t>𝑇</m:t>
                        </m:r>
                      </m:sub>
                    </m:sSub>
                  </m:oMath>
                </a14:m>
                <a:r>
                  <a:rPr lang="zh-CN" altLang="en-US" dirty="0">
                    <a:solidFill>
                      <a:srgbClr val="262626"/>
                    </a:solidFill>
                    <a:latin typeface="华文宋体" pitchFamily="2" charset="-122"/>
                    <a:ea typeface="华文宋体" pitchFamily="2" charset="-122"/>
                    <a:sym typeface="华文宋体" pitchFamily="2" charset="-122"/>
                  </a:rPr>
                  <a:t>是类型</a:t>
                </a:r>
                <a:r>
                  <a:rPr lang="en-US" altLang="zh-CN" dirty="0">
                    <a:solidFill>
                      <a:srgbClr val="262626"/>
                    </a:solidFill>
                    <a:latin typeface="华文宋体" pitchFamily="2" charset="-122"/>
                    <a:ea typeface="华文宋体" pitchFamily="2" charset="-122"/>
                    <a:sym typeface="华文宋体" pitchFamily="2" charset="-122"/>
                  </a:rPr>
                  <a:t>T</a:t>
                </a:r>
                <a:r>
                  <a:rPr lang="zh-CN" altLang="en-US" dirty="0">
                    <a:solidFill>
                      <a:srgbClr val="262626"/>
                    </a:solidFill>
                    <a:latin typeface="华文宋体" pitchFamily="2" charset="-122"/>
                    <a:ea typeface="华文宋体" pitchFamily="2" charset="-122"/>
                    <a:sym typeface="华文宋体" pitchFamily="2" charset="-122"/>
                  </a:rPr>
                  <a:t>中的样本数量。</a:t>
                </a:r>
                <a:endParaRPr lang="en-US" altLang="zh-CN" dirty="0">
                  <a:solidFill>
                    <a:srgbClr val="262626"/>
                  </a:solidFill>
                  <a:latin typeface="华文宋体" pitchFamily="2" charset="-122"/>
                  <a:ea typeface="华文宋体" pitchFamily="2" charset="-122"/>
                  <a:sym typeface="华文宋体" pitchFamily="2" charset="-122"/>
                </a:endParaRPr>
              </a:p>
            </p:txBody>
          </p:sp>
        </mc:Choice>
        <mc:Fallback xmlns="">
          <p:sp>
            <p:nvSpPr>
              <p:cNvPr id="36" name="文本框 59">
                <a:extLst>
                  <a:ext uri="{FF2B5EF4-FFF2-40B4-BE49-F238E27FC236}">
                    <a16:creationId xmlns:a16="http://schemas.microsoft.com/office/drawing/2014/main" id="{72D2FC90-942B-455F-986A-C9F3C0F7DEE0}"/>
                  </a:ext>
                </a:extLst>
              </p:cNvPr>
              <p:cNvSpPr>
                <a:spLocks noRot="1" noChangeAspect="1" noMove="1" noResize="1" noEditPoints="1" noAdjustHandles="1" noChangeArrowheads="1" noChangeShapeType="1" noTextEdit="1"/>
              </p:cNvSpPr>
              <p:nvPr/>
            </p:nvSpPr>
            <p:spPr bwMode="auto">
              <a:xfrm>
                <a:off x="7638619" y="2192970"/>
                <a:ext cx="4553381" cy="3356881"/>
              </a:xfrm>
              <a:prstGeom prst="rect">
                <a:avLst/>
              </a:prstGeom>
              <a:blipFill>
                <a:blip r:embed="rId4"/>
                <a:stretch>
                  <a:fillRect l="-1071" t="-909" r="-937" b="-21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7" name="文本框 57">
            <a:extLst>
              <a:ext uri="{FF2B5EF4-FFF2-40B4-BE49-F238E27FC236}">
                <a16:creationId xmlns:a16="http://schemas.microsoft.com/office/drawing/2014/main" id="{F3C9302B-A086-4D13-9246-DD4354FD37A0}"/>
              </a:ext>
            </a:extLst>
          </p:cNvPr>
          <p:cNvSpPr>
            <a:spLocks noChangeArrowheads="1"/>
          </p:cNvSpPr>
          <p:nvPr/>
        </p:nvSpPr>
        <p:spPr bwMode="auto">
          <a:xfrm>
            <a:off x="648525" y="2508659"/>
            <a:ext cx="272229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rgbClr val="262626"/>
                </a:solidFill>
                <a:latin typeface="华文宋体" pitchFamily="2" charset="-122"/>
                <a:ea typeface="华文宋体" pitchFamily="2" charset="-122"/>
                <a:sym typeface="华文宋体" pitchFamily="2" charset="-122"/>
              </a:rPr>
              <a:t>1.</a:t>
            </a:r>
            <a:r>
              <a:rPr lang="zh-CN" altLang="en-US" dirty="0">
                <a:solidFill>
                  <a:srgbClr val="262626"/>
                </a:solidFill>
                <a:latin typeface="华文宋体" pitchFamily="2" charset="-122"/>
                <a:ea typeface="华文宋体" pitchFamily="2" charset="-122"/>
                <a:sym typeface="华文宋体" pitchFamily="2" charset="-122"/>
              </a:rPr>
              <a:t>贝叶斯分类器将特征向量中的每个分量视为互相独立的分量；</a:t>
            </a:r>
            <a:endParaRPr lang="en-US" altLang="zh-CN" dirty="0">
              <a:solidFill>
                <a:srgbClr val="262626"/>
              </a:solidFill>
              <a:latin typeface="华文宋体" pitchFamily="2" charset="-122"/>
              <a:ea typeface="华文宋体" pitchFamily="2" charset="-122"/>
              <a:sym typeface="华文宋体" pitchFamily="2" charset="-122"/>
            </a:endParaRPr>
          </a:p>
        </p:txBody>
      </p:sp>
      <p:sp>
        <p:nvSpPr>
          <p:cNvPr id="38" name="文本框 58">
            <a:extLst>
              <a:ext uri="{FF2B5EF4-FFF2-40B4-BE49-F238E27FC236}">
                <a16:creationId xmlns:a16="http://schemas.microsoft.com/office/drawing/2014/main" id="{F99998D4-B0CB-45CE-BC20-7EBC68C8CB2B}"/>
              </a:ext>
            </a:extLst>
          </p:cNvPr>
          <p:cNvSpPr>
            <a:spLocks noChangeArrowheads="1"/>
          </p:cNvSpPr>
          <p:nvPr/>
        </p:nvSpPr>
        <p:spPr bwMode="auto">
          <a:xfrm>
            <a:off x="632642" y="3964919"/>
            <a:ext cx="274553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rgbClr val="262626"/>
                </a:solidFill>
                <a:latin typeface="华文宋体" pitchFamily="2" charset="-122"/>
                <a:ea typeface="华文宋体" pitchFamily="2" charset="-122"/>
                <a:sym typeface="华文宋体" pitchFamily="2" charset="-122"/>
              </a:rPr>
              <a:t>2.</a:t>
            </a:r>
            <a:r>
              <a:rPr lang="zh-CN" altLang="en-US" dirty="0">
                <a:solidFill>
                  <a:srgbClr val="262626"/>
                </a:solidFill>
                <a:latin typeface="华文宋体" pitchFamily="2" charset="-122"/>
                <a:ea typeface="华文宋体" pitchFamily="2" charset="-122"/>
                <a:sym typeface="华文宋体" pitchFamily="2" charset="-122"/>
              </a:rPr>
              <a:t>贝叶斯分类器假定一个类中所有特征向量的同一分量上（“同一行”）的所有数字都是从一个正态分布中获取的；</a:t>
            </a:r>
            <a:endParaRPr lang="en-US" altLang="zh-CN" dirty="0">
              <a:solidFill>
                <a:srgbClr val="262626"/>
              </a:solidFill>
              <a:latin typeface="华文宋体" pitchFamily="2" charset="-122"/>
              <a:ea typeface="华文宋体" pitchFamily="2" charset="-122"/>
              <a:sym typeface="华文宋体" pitchFamily="2" charset="-122"/>
            </a:endParaRPr>
          </a:p>
        </p:txBody>
      </p:sp>
      <p:sp>
        <p:nvSpPr>
          <p:cNvPr id="39" name="文本框 12">
            <a:extLst>
              <a:ext uri="{FF2B5EF4-FFF2-40B4-BE49-F238E27FC236}">
                <a16:creationId xmlns:a16="http://schemas.microsoft.com/office/drawing/2014/main" id="{EAA30426-1256-4D72-8253-B99D0AB49B0C}"/>
              </a:ext>
            </a:extLst>
          </p:cNvPr>
          <p:cNvSpPr>
            <a:spLocks noChangeArrowheads="1"/>
          </p:cNvSpPr>
          <p:nvPr/>
        </p:nvSpPr>
        <p:spPr bwMode="auto">
          <a:xfrm>
            <a:off x="4781693" y="249748"/>
            <a:ext cx="25250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2800" dirty="0">
                <a:solidFill>
                  <a:srgbClr val="262626"/>
                </a:solidFill>
                <a:latin typeface="华文宋体" pitchFamily="2" charset="-122"/>
                <a:ea typeface="华文宋体" pitchFamily="2" charset="-122"/>
                <a:sym typeface="华文宋体" pitchFamily="2" charset="-122"/>
              </a:rPr>
              <a:t>贝叶斯分类器</a:t>
            </a:r>
            <a:endParaRPr lang="en-US" altLang="zh-CN" sz="2000" dirty="0">
              <a:solidFill>
                <a:srgbClr val="262626"/>
              </a:solidFill>
              <a:latin typeface="华文宋体" pitchFamily="2" charset="-122"/>
              <a:ea typeface="华文宋体" pitchFamily="2" charset="-122"/>
              <a:sym typeface="华文宋体" pitchFamily="2" charset="-122"/>
            </a:endParaRPr>
          </a:p>
        </p:txBody>
      </p:sp>
      <p:sp>
        <p:nvSpPr>
          <p:cNvPr id="40" name="文本框 41">
            <a:extLst>
              <a:ext uri="{FF2B5EF4-FFF2-40B4-BE49-F238E27FC236}">
                <a16:creationId xmlns:a16="http://schemas.microsoft.com/office/drawing/2014/main" id="{A4634B33-2F72-47D2-A428-600F2E13BB46}"/>
              </a:ext>
            </a:extLst>
          </p:cNvPr>
          <p:cNvSpPr>
            <a:spLocks noChangeArrowheads="1"/>
          </p:cNvSpPr>
          <p:nvPr/>
        </p:nvSpPr>
        <p:spPr bwMode="auto">
          <a:xfrm>
            <a:off x="632642" y="1564950"/>
            <a:ext cx="84946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262626"/>
                </a:solidFill>
                <a:latin typeface="华文宋体" pitchFamily="2" charset="-122"/>
                <a:ea typeface="华文宋体" pitchFamily="2" charset="-122"/>
                <a:sym typeface="方正姚体" pitchFamily="2" charset="-122"/>
              </a:rPr>
              <a:t>此次实验中使用的贝叶斯分类器是一个朴素贝叶斯分类器，并且假定了正态分布。</a:t>
            </a:r>
            <a:endParaRPr lang="zh-CN" altLang="en-US" dirty="0">
              <a:solidFill>
                <a:srgbClr val="262626"/>
              </a:solidFill>
              <a:latin typeface="华文宋体" pitchFamily="2" charset="-122"/>
              <a:ea typeface="华文宋体" pitchFamily="2" charset="-122"/>
              <a:sym typeface="华文宋体" pitchFamily="2" charset="-122"/>
            </a:endParaRPr>
          </a:p>
          <a:p>
            <a:endParaRPr lang="zh-CN" altLang="en-US" sz="1400" dirty="0">
              <a:solidFill>
                <a:srgbClr val="3F3E40"/>
              </a:solidFill>
              <a:latin typeface="华文宋体" pitchFamily="2" charset="-122"/>
              <a:ea typeface="华文宋体" pitchFamily="2" charset="-122"/>
              <a:sym typeface="华文宋体" pitchFamily="2" charset="-122"/>
            </a:endParaRPr>
          </a:p>
        </p:txBody>
      </p:sp>
    </p:spTree>
    <p:custDataLst>
      <p:tags r:id="rId1"/>
    </p:custDataLst>
    <p:extLst>
      <p:ext uri="{BB962C8B-B14F-4D97-AF65-F5344CB8AC3E}">
        <p14:creationId xmlns:p14="http://schemas.microsoft.com/office/powerpoint/2010/main" val="1288697948"/>
      </p:ext>
    </p:extLst>
  </p:cSld>
  <p:clrMapOvr>
    <a:masterClrMapping/>
  </p:clrMapOvr>
  <mc:AlternateContent xmlns:mc="http://schemas.openxmlformats.org/markup-compatibility/2006" xmlns:p14="http://schemas.microsoft.com/office/powerpoint/2010/main">
    <mc:Choice Requires="p14">
      <p:transition spd="slow" p14:dur="1500" advTm="2336">
        <p:split orient="vert"/>
      </p:transition>
    </mc:Choice>
    <mc:Fallback xmlns="">
      <p:transition spd="slow" advTm="2336">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176"/>
                                        </p:tgtEl>
                                        <p:attrNameLst>
                                          <p:attrName>style.visibility</p:attrName>
                                        </p:attrNameLst>
                                      </p:cBhvr>
                                      <p:to>
                                        <p:strVal val="visible"/>
                                      </p:to>
                                    </p:set>
                                    <p:animEffect transition="in" filter="barn(inVertical)">
                                      <p:cBhvr>
                                        <p:cTn id="7" dur="500"/>
                                        <p:tgtEl>
                                          <p:spTgt spid="717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177"/>
                                        </p:tgtEl>
                                        <p:attrNameLst>
                                          <p:attrName>style.visibility</p:attrName>
                                        </p:attrNameLst>
                                      </p:cBhvr>
                                      <p:to>
                                        <p:strVal val="visible"/>
                                      </p:to>
                                    </p:set>
                                    <p:animEffect transition="in" filter="barn(inVertical)">
                                      <p:cBhvr>
                                        <p:cTn id="10" dur="500"/>
                                        <p:tgtEl>
                                          <p:spTgt spid="717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179"/>
                                        </p:tgtEl>
                                        <p:attrNameLst>
                                          <p:attrName>style.visibility</p:attrName>
                                        </p:attrNameLst>
                                      </p:cBhvr>
                                      <p:to>
                                        <p:strVal val="visible"/>
                                      </p:to>
                                    </p:set>
                                    <p:animEffect transition="in" filter="barn(inVertical)">
                                      <p:cBhvr>
                                        <p:cTn id="16" dur="500"/>
                                        <p:tgtEl>
                                          <p:spTgt spid="7179"/>
                                        </p:tgtEl>
                                      </p:cBhvr>
                                    </p:animEffect>
                                  </p:childTnLst>
                                </p:cTn>
                              </p:par>
                              <p:par>
                                <p:cTn id="17" presetID="16" presetClass="entr" presetSubtype="21" fill="hold" nodeType="withEffect">
                                  <p:stCondLst>
                                    <p:cond delay="0"/>
                                  </p:stCondLst>
                                  <p:childTnLst>
                                    <p:set>
                                      <p:cBhvr>
                                        <p:cTn id="18" dur="1" fill="hold">
                                          <p:stCondLst>
                                            <p:cond delay="0"/>
                                          </p:stCondLst>
                                        </p:cTn>
                                        <p:tgtEl>
                                          <p:spTgt spid="7180"/>
                                        </p:tgtEl>
                                        <p:attrNameLst>
                                          <p:attrName>style.visibility</p:attrName>
                                        </p:attrNameLst>
                                      </p:cBhvr>
                                      <p:to>
                                        <p:strVal val="visible"/>
                                      </p:to>
                                    </p:set>
                                    <p:animEffect transition="in" filter="barn(inVertical)">
                                      <p:cBhvr>
                                        <p:cTn id="19" dur="500"/>
                                        <p:tgtEl>
                                          <p:spTgt spid="7180"/>
                                        </p:tgtEl>
                                      </p:cBhvr>
                                    </p:animEffect>
                                  </p:childTnLst>
                                </p:cTn>
                              </p:par>
                              <p:par>
                                <p:cTn id="20" presetID="16" presetClass="entr" presetSubtype="21" fill="hold" nodeType="withEffect">
                                  <p:stCondLst>
                                    <p:cond delay="0"/>
                                  </p:stCondLst>
                                  <p:childTnLst>
                                    <p:set>
                                      <p:cBhvr>
                                        <p:cTn id="21" dur="1" fill="hold">
                                          <p:stCondLst>
                                            <p:cond delay="0"/>
                                          </p:stCondLst>
                                        </p:cTn>
                                        <p:tgtEl>
                                          <p:spTgt spid="7181"/>
                                        </p:tgtEl>
                                        <p:attrNameLst>
                                          <p:attrName>style.visibility</p:attrName>
                                        </p:attrNameLst>
                                      </p:cBhvr>
                                      <p:to>
                                        <p:strVal val="visible"/>
                                      </p:to>
                                    </p:set>
                                    <p:animEffect transition="in" filter="barn(inVertical)">
                                      <p:cBhvr>
                                        <p:cTn id="22" dur="500"/>
                                        <p:tgtEl>
                                          <p:spTgt spid="7181"/>
                                        </p:tgtEl>
                                      </p:cBhvr>
                                    </p:animEffect>
                                  </p:childTnLst>
                                </p:cTn>
                              </p:par>
                              <p:par>
                                <p:cTn id="23" presetID="16" presetClass="entr" presetSubtype="21" fill="hold" nodeType="withEffect">
                                  <p:stCondLst>
                                    <p:cond delay="0"/>
                                  </p:stCondLst>
                                  <p:childTnLst>
                                    <p:set>
                                      <p:cBhvr>
                                        <p:cTn id="24" dur="1" fill="hold">
                                          <p:stCondLst>
                                            <p:cond delay="0"/>
                                          </p:stCondLst>
                                        </p:cTn>
                                        <p:tgtEl>
                                          <p:spTgt spid="7182"/>
                                        </p:tgtEl>
                                        <p:attrNameLst>
                                          <p:attrName>style.visibility</p:attrName>
                                        </p:attrNameLst>
                                      </p:cBhvr>
                                      <p:to>
                                        <p:strVal val="visible"/>
                                      </p:to>
                                    </p:set>
                                    <p:animEffect transition="in" filter="barn(inVertical)">
                                      <p:cBhvr>
                                        <p:cTn id="25" dur="500"/>
                                        <p:tgtEl>
                                          <p:spTgt spid="7182"/>
                                        </p:tgtEl>
                                      </p:cBhvr>
                                    </p:animEffect>
                                  </p:childTnLst>
                                </p:cTn>
                              </p:par>
                              <p:par>
                                <p:cTn id="26" presetID="16" presetClass="entr" presetSubtype="21" fill="hold" nodeType="withEffect">
                                  <p:stCondLst>
                                    <p:cond delay="0"/>
                                  </p:stCondLst>
                                  <p:childTnLst>
                                    <p:set>
                                      <p:cBhvr>
                                        <p:cTn id="27" dur="1" fill="hold">
                                          <p:stCondLst>
                                            <p:cond delay="0"/>
                                          </p:stCondLst>
                                        </p:cTn>
                                        <p:tgtEl>
                                          <p:spTgt spid="7183"/>
                                        </p:tgtEl>
                                        <p:attrNameLst>
                                          <p:attrName>style.visibility</p:attrName>
                                        </p:attrNameLst>
                                      </p:cBhvr>
                                      <p:to>
                                        <p:strVal val="visible"/>
                                      </p:to>
                                    </p:set>
                                    <p:animEffect transition="in" filter="barn(inVertical)">
                                      <p:cBhvr>
                                        <p:cTn id="28" dur="500"/>
                                        <p:tgtEl>
                                          <p:spTgt spid="718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barn(inVertical)">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barn(inVertical)">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barn(inVertical)">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barn(inVertical)">
                                      <p:cBhvr>
                                        <p:cTn id="46" dur="5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7187"/>
                                        </p:tgtEl>
                                        <p:attrNameLst>
                                          <p:attrName>style.visibility</p:attrName>
                                        </p:attrNameLst>
                                      </p:cBhvr>
                                      <p:to>
                                        <p:strVal val="visible"/>
                                      </p:to>
                                    </p:set>
                                    <p:animEffect transition="in" filter="barn(inVertical)">
                                      <p:cBhvr>
                                        <p:cTn id="51" dur="500"/>
                                        <p:tgtEl>
                                          <p:spTgt spid="7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animBg="1"/>
      <p:bldP spid="7177" grpId="0" animBg="1"/>
      <p:bldP spid="7178" grpId="0" animBg="1"/>
      <p:bldP spid="7179" grpId="0" animBg="1"/>
      <p:bldP spid="7187" grpId="0"/>
      <p:bldP spid="36" grpId="0"/>
      <p:bldP spid="37" grpId="0"/>
      <p:bldP spid="38" grpId="0"/>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TIMING" val="|0.6"/>
</p:tagLst>
</file>

<file path=ppt/tags/tag11.xml><?xml version="1.0" encoding="utf-8"?>
<p:tagLst xmlns:a="http://schemas.openxmlformats.org/drawingml/2006/main" xmlns:r="http://schemas.openxmlformats.org/officeDocument/2006/relationships" xmlns:p="http://schemas.openxmlformats.org/presentationml/2006/main">
  <p:tag name="TIMING" val="|1|1"/>
</p:tagLst>
</file>

<file path=ppt/tags/tag12.xml><?xml version="1.0" encoding="utf-8"?>
<p:tagLst xmlns:a="http://schemas.openxmlformats.org/drawingml/2006/main" xmlns:r="http://schemas.openxmlformats.org/officeDocument/2006/relationships" xmlns:p="http://schemas.openxmlformats.org/presentationml/2006/main">
  <p:tag name="TIMING" val="|0.3|0.9|0.8|0.7"/>
</p:tagLst>
</file>

<file path=ppt/tags/tag13.xml><?xml version="1.0" encoding="utf-8"?>
<p:tagLst xmlns:a="http://schemas.openxmlformats.org/drawingml/2006/main" xmlns:r="http://schemas.openxmlformats.org/officeDocument/2006/relationships" xmlns:p="http://schemas.openxmlformats.org/presentationml/2006/main">
  <p:tag name="TIMING" val="|0"/>
</p:tagLst>
</file>

<file path=ppt/tags/tag14.xml><?xml version="1.0" encoding="utf-8"?>
<p:tagLst xmlns:a="http://schemas.openxmlformats.org/drawingml/2006/main" xmlns:r="http://schemas.openxmlformats.org/officeDocument/2006/relationships" xmlns:p="http://schemas.openxmlformats.org/presentationml/2006/main">
  <p:tag name="TIMING" val="|0"/>
</p:tagLst>
</file>

<file path=ppt/tags/tag15.xml><?xml version="1.0" encoding="utf-8"?>
<p:tagLst xmlns:a="http://schemas.openxmlformats.org/drawingml/2006/main" xmlns:r="http://schemas.openxmlformats.org/officeDocument/2006/relationships" xmlns:p="http://schemas.openxmlformats.org/presentationml/2006/main">
  <p:tag name="TIMING" val="|0"/>
</p:tagLst>
</file>

<file path=ppt/tags/tag16.xml><?xml version="1.0" encoding="utf-8"?>
<p:tagLst xmlns:a="http://schemas.openxmlformats.org/drawingml/2006/main" xmlns:r="http://schemas.openxmlformats.org/officeDocument/2006/relationships" xmlns:p="http://schemas.openxmlformats.org/presentationml/2006/main">
  <p:tag name="TIMING" val="|0"/>
</p:tagLst>
</file>

<file path=ppt/tags/tag17.xml><?xml version="1.0" encoding="utf-8"?>
<p:tagLst xmlns:a="http://schemas.openxmlformats.org/drawingml/2006/main" xmlns:r="http://schemas.openxmlformats.org/officeDocument/2006/relationships" xmlns:p="http://schemas.openxmlformats.org/presentationml/2006/main">
  <p:tag name="TIMING" val="|0.3|0.9|0.8|0.7"/>
</p:tagLst>
</file>

<file path=ppt/tags/tag18.xml><?xml version="1.0" encoding="utf-8"?>
<p:tagLst xmlns:a="http://schemas.openxmlformats.org/drawingml/2006/main" xmlns:r="http://schemas.openxmlformats.org/officeDocument/2006/relationships" xmlns:p="http://schemas.openxmlformats.org/presentationml/2006/main">
  <p:tag name="TIMING" val="|0"/>
</p:tagLst>
</file>

<file path=ppt/tags/tag19.xml><?xml version="1.0" encoding="utf-8"?>
<p:tagLst xmlns:a="http://schemas.openxmlformats.org/drawingml/2006/main" xmlns:r="http://schemas.openxmlformats.org/officeDocument/2006/relationships" xmlns:p="http://schemas.openxmlformats.org/presentationml/2006/main">
  <p:tag name="TIMING" val="|0.3|0.9|0.8|0.7"/>
</p:tagLst>
</file>

<file path=ppt/tags/tag2.xml><?xml version="1.0" encoding="utf-8"?>
<p:tagLst xmlns:a="http://schemas.openxmlformats.org/drawingml/2006/main" xmlns:r="http://schemas.openxmlformats.org/officeDocument/2006/relationships" xmlns:p="http://schemas.openxmlformats.org/presentationml/2006/main">
  <p:tag name="TIMING" val="|0.5"/>
</p:tagLst>
</file>

<file path=ppt/tags/tag20.xml><?xml version="1.0" encoding="utf-8"?>
<p:tagLst xmlns:a="http://schemas.openxmlformats.org/drawingml/2006/main" xmlns:r="http://schemas.openxmlformats.org/officeDocument/2006/relationships" xmlns:p="http://schemas.openxmlformats.org/presentationml/2006/main">
  <p:tag name="TIMING" val="|0"/>
</p:tagLst>
</file>

<file path=ppt/tags/tag21.xml><?xml version="1.0" encoding="utf-8"?>
<p:tagLst xmlns:a="http://schemas.openxmlformats.org/drawingml/2006/main" xmlns:r="http://schemas.openxmlformats.org/officeDocument/2006/relationships" xmlns:p="http://schemas.openxmlformats.org/presentationml/2006/main">
  <p:tag name="TIMING" val="|0.3|0.9|0.8|0.7"/>
</p:tagLst>
</file>

<file path=ppt/tags/tag22.xml><?xml version="1.0" encoding="utf-8"?>
<p:tagLst xmlns:a="http://schemas.openxmlformats.org/drawingml/2006/main" xmlns:r="http://schemas.openxmlformats.org/officeDocument/2006/relationships" xmlns:p="http://schemas.openxmlformats.org/presentationml/2006/main">
  <p:tag name="TIMING" val="|0"/>
</p:tagLst>
</file>

<file path=ppt/tags/tag23.xml><?xml version="1.0" encoding="utf-8"?>
<p:tagLst xmlns:a="http://schemas.openxmlformats.org/drawingml/2006/main" xmlns:r="http://schemas.openxmlformats.org/officeDocument/2006/relationships" xmlns:p="http://schemas.openxmlformats.org/presentationml/2006/main">
  <p:tag name="TIMING" val="|0.7|0.8"/>
</p:tagLst>
</file>

<file path=ppt/tags/tag24.xml><?xml version="1.0" encoding="utf-8"?>
<p:tagLst xmlns:a="http://schemas.openxmlformats.org/drawingml/2006/main" xmlns:r="http://schemas.openxmlformats.org/officeDocument/2006/relationships" xmlns:p="http://schemas.openxmlformats.org/presentationml/2006/main">
  <p:tag name="TIMING" val="|0"/>
</p:tagLst>
</file>

<file path=ppt/tags/tag25.xml><?xml version="1.0" encoding="utf-8"?>
<p:tagLst xmlns:a="http://schemas.openxmlformats.org/drawingml/2006/main" xmlns:r="http://schemas.openxmlformats.org/officeDocument/2006/relationships" xmlns:p="http://schemas.openxmlformats.org/presentationml/2006/main">
  <p:tag name="TIMING" val="|0.9|1"/>
</p:tagLst>
</file>

<file path=ppt/tags/tag26.xml><?xml version="1.0" encoding="utf-8"?>
<p:tagLst xmlns:a="http://schemas.openxmlformats.org/drawingml/2006/main" xmlns:r="http://schemas.openxmlformats.org/officeDocument/2006/relationships" xmlns:p="http://schemas.openxmlformats.org/presentationml/2006/main">
  <p:tag name="TIMING" val="|0"/>
</p:tagLst>
</file>

<file path=ppt/tags/tag27.xml><?xml version="1.0" encoding="utf-8"?>
<p:tagLst xmlns:a="http://schemas.openxmlformats.org/drawingml/2006/main" xmlns:r="http://schemas.openxmlformats.org/officeDocument/2006/relationships" xmlns:p="http://schemas.openxmlformats.org/presentationml/2006/main">
  <p:tag name="TIMING" val="|0"/>
</p:tagLst>
</file>

<file path=ppt/tags/tag28.xml><?xml version="1.0" encoding="utf-8"?>
<p:tagLst xmlns:a="http://schemas.openxmlformats.org/drawingml/2006/main" xmlns:r="http://schemas.openxmlformats.org/officeDocument/2006/relationships" xmlns:p="http://schemas.openxmlformats.org/presentationml/2006/main">
  <p:tag name="TIMING" val="|0.9|1"/>
</p:tagLst>
</file>

<file path=ppt/tags/tag29.xml><?xml version="1.0" encoding="utf-8"?>
<p:tagLst xmlns:a="http://schemas.openxmlformats.org/drawingml/2006/main" xmlns:r="http://schemas.openxmlformats.org/officeDocument/2006/relationships" xmlns:p="http://schemas.openxmlformats.org/presentationml/2006/main">
  <p:tag name="TIMING" val="|0"/>
</p:tagLst>
</file>

<file path=ppt/tags/tag3.xml><?xml version="1.0" encoding="utf-8"?>
<p:tagLst xmlns:a="http://schemas.openxmlformats.org/drawingml/2006/main" xmlns:r="http://schemas.openxmlformats.org/officeDocument/2006/relationships" xmlns:p="http://schemas.openxmlformats.org/presentationml/2006/main">
  <p:tag name="TIMING" val="|0.7|1.9|1.7|1.2|1.2|1.1"/>
</p:tagLst>
</file>

<file path=ppt/tags/tag30.xml><?xml version="1.0" encoding="utf-8"?>
<p:tagLst xmlns:a="http://schemas.openxmlformats.org/drawingml/2006/main" xmlns:r="http://schemas.openxmlformats.org/officeDocument/2006/relationships" xmlns:p="http://schemas.openxmlformats.org/presentationml/2006/main">
  <p:tag name="TIMING" val="|0"/>
</p:tagLst>
</file>

<file path=ppt/tags/tag31.xml><?xml version="1.0" encoding="utf-8"?>
<p:tagLst xmlns:a="http://schemas.openxmlformats.org/drawingml/2006/main" xmlns:r="http://schemas.openxmlformats.org/officeDocument/2006/relationships" xmlns:p="http://schemas.openxmlformats.org/presentationml/2006/main">
  <p:tag name="TIMING" val="|0.9|1"/>
</p:tagLst>
</file>

<file path=ppt/tags/tag32.xml><?xml version="1.0" encoding="utf-8"?>
<p:tagLst xmlns:a="http://schemas.openxmlformats.org/drawingml/2006/main" xmlns:r="http://schemas.openxmlformats.org/officeDocument/2006/relationships" xmlns:p="http://schemas.openxmlformats.org/presentationml/2006/main">
  <p:tag name="TIMING" val="|0"/>
</p:tagLst>
</file>

<file path=ppt/tags/tag33.xml><?xml version="1.0" encoding="utf-8"?>
<p:tagLst xmlns:a="http://schemas.openxmlformats.org/drawingml/2006/main" xmlns:r="http://schemas.openxmlformats.org/officeDocument/2006/relationships" xmlns:p="http://schemas.openxmlformats.org/presentationml/2006/main">
  <p:tag name="TIMING" val="|0"/>
</p:tagLst>
</file>

<file path=ppt/tags/tag34.xml><?xml version="1.0" encoding="utf-8"?>
<p:tagLst xmlns:a="http://schemas.openxmlformats.org/drawingml/2006/main" xmlns:r="http://schemas.openxmlformats.org/officeDocument/2006/relationships" xmlns:p="http://schemas.openxmlformats.org/presentationml/2006/main">
  <p:tag name="TIMING" val="|0"/>
</p:tagLst>
</file>

<file path=ppt/tags/tag35.xml><?xml version="1.0" encoding="utf-8"?>
<p:tagLst xmlns:a="http://schemas.openxmlformats.org/drawingml/2006/main" xmlns:r="http://schemas.openxmlformats.org/officeDocument/2006/relationships" xmlns:p="http://schemas.openxmlformats.org/presentationml/2006/main">
  <p:tag name="TIMING" val="|0"/>
</p:tagLst>
</file>

<file path=ppt/tags/tag36.xml><?xml version="1.0" encoding="utf-8"?>
<p:tagLst xmlns:a="http://schemas.openxmlformats.org/drawingml/2006/main" xmlns:r="http://schemas.openxmlformats.org/officeDocument/2006/relationships" xmlns:p="http://schemas.openxmlformats.org/presentationml/2006/main">
  <p:tag name="TIMING" val="|0"/>
</p:tagLst>
</file>

<file path=ppt/tags/tag37.xml><?xml version="1.0" encoding="utf-8"?>
<p:tagLst xmlns:a="http://schemas.openxmlformats.org/drawingml/2006/main" xmlns:r="http://schemas.openxmlformats.org/officeDocument/2006/relationships" xmlns:p="http://schemas.openxmlformats.org/presentationml/2006/main">
  <p:tag name="TIMING" val="|0.9|1"/>
</p:tagLst>
</file>

<file path=ppt/tags/tag38.xml><?xml version="1.0" encoding="utf-8"?>
<p:tagLst xmlns:a="http://schemas.openxmlformats.org/drawingml/2006/main" xmlns:r="http://schemas.openxmlformats.org/officeDocument/2006/relationships" xmlns:p="http://schemas.openxmlformats.org/presentationml/2006/main">
  <p:tag name="TIMING" val="|0"/>
</p:tagLst>
</file>

<file path=ppt/tags/tag39.xml><?xml version="1.0" encoding="utf-8"?>
<p:tagLst xmlns:a="http://schemas.openxmlformats.org/drawingml/2006/main" xmlns:r="http://schemas.openxmlformats.org/officeDocument/2006/relationships" xmlns:p="http://schemas.openxmlformats.org/presentationml/2006/main">
  <p:tag name="TIMING" val="|1.5"/>
</p:tagLst>
</file>

<file path=ppt/tags/tag4.xml><?xml version="1.0" encoding="utf-8"?>
<p:tagLst xmlns:a="http://schemas.openxmlformats.org/drawingml/2006/main" xmlns:r="http://schemas.openxmlformats.org/officeDocument/2006/relationships" xmlns:p="http://schemas.openxmlformats.org/presentationml/2006/main">
  <p:tag name="TIMING" val="|1.8|1.6"/>
</p:tagLst>
</file>

<file path=ppt/tags/tag5.xml><?xml version="1.0" encoding="utf-8"?>
<p:tagLst xmlns:a="http://schemas.openxmlformats.org/drawingml/2006/main" xmlns:r="http://schemas.openxmlformats.org/officeDocument/2006/relationships" xmlns:p="http://schemas.openxmlformats.org/presentationml/2006/main">
  <p:tag name="TIMING" val="|0"/>
</p:tagLst>
</file>

<file path=ppt/tags/tag6.xml><?xml version="1.0" encoding="utf-8"?>
<p:tagLst xmlns:a="http://schemas.openxmlformats.org/drawingml/2006/main" xmlns:r="http://schemas.openxmlformats.org/officeDocument/2006/relationships" xmlns:p="http://schemas.openxmlformats.org/presentationml/2006/main">
  <p:tag name="TIMING" val="|0"/>
</p:tagLst>
</file>

<file path=ppt/tags/tag7.xml><?xml version="1.0" encoding="utf-8"?>
<p:tagLst xmlns:a="http://schemas.openxmlformats.org/drawingml/2006/main" xmlns:r="http://schemas.openxmlformats.org/officeDocument/2006/relationships" xmlns:p="http://schemas.openxmlformats.org/presentationml/2006/main">
  <p:tag name="TIMING" val="|0.7"/>
</p:tagLst>
</file>

<file path=ppt/tags/tag8.xml><?xml version="1.0" encoding="utf-8"?>
<p:tagLst xmlns:a="http://schemas.openxmlformats.org/drawingml/2006/main" xmlns:r="http://schemas.openxmlformats.org/officeDocument/2006/relationships" xmlns:p="http://schemas.openxmlformats.org/presentationml/2006/main">
  <p:tag name="TIMING" val="|0"/>
</p:tagLst>
</file>

<file path=ppt/tags/tag9.xml><?xml version="1.0" encoding="utf-8"?>
<p:tagLst xmlns:a="http://schemas.openxmlformats.org/drawingml/2006/main" xmlns:r="http://schemas.openxmlformats.org/officeDocument/2006/relationships" xmlns:p="http://schemas.openxmlformats.org/presentationml/2006/main">
  <p:tag name="TIMING" val="|0"/>
</p:tagLst>
</file>

<file path=ppt/theme/theme1.xml><?xml version="1.0" encoding="utf-8"?>
<a:theme xmlns:a="http://schemas.openxmlformats.org/drawingml/2006/main" name="www.33ppt.com">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2832</Words>
  <Application>Microsoft Office PowerPoint</Application>
  <PresentationFormat>宽屏</PresentationFormat>
  <Paragraphs>274</Paragraphs>
  <Slides>38</Slides>
  <Notes>38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等线</vt:lpstr>
      <vt:lpstr>华文宋体</vt:lpstr>
      <vt:lpstr>宋体</vt:lpstr>
      <vt:lpstr>Arial</vt:lpstr>
      <vt:lpstr>Calibri</vt:lpstr>
      <vt:lpstr>Calibri Light</vt:lpstr>
      <vt:lpstr>Cambria Math</vt:lpstr>
      <vt:lpstr>www.33ppt.com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www.3ppt.com</dc:title>
  <dc:creator>陈振宇</dc:creator>
  <cp:lastModifiedBy>吴紫航</cp:lastModifiedBy>
  <cp:revision>59</cp:revision>
  <dcterms:created xsi:type="dcterms:W3CDTF">2015-09-02T15:45:00Z</dcterms:created>
  <dcterms:modified xsi:type="dcterms:W3CDTF">2020-07-29T15:28:35Z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