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83" r:id="rId6"/>
    <p:sldId id="262" r:id="rId7"/>
    <p:sldId id="277" r:id="rId8"/>
    <p:sldId id="263" r:id="rId9"/>
    <p:sldId id="284" r:id="rId10"/>
    <p:sldId id="275" r:id="rId11"/>
    <p:sldId id="264" r:id="rId12"/>
    <p:sldId id="265" r:id="rId13"/>
    <p:sldId id="266" r:id="rId14"/>
    <p:sldId id="278" r:id="rId15"/>
    <p:sldId id="279" r:id="rId16"/>
    <p:sldId id="269" r:id="rId17"/>
    <p:sldId id="280" r:id="rId18"/>
    <p:sldId id="281" r:id="rId19"/>
    <p:sldId id="282" r:id="rId20"/>
    <p:sldId id="273" r:id="rId21"/>
  </p:sldIdLst>
  <p:sldSz cx="13320713" cy="7920038"/>
  <p:notesSz cx="6858000" cy="9144000"/>
  <p:defaultTextStyle>
    <a:defPPr>
      <a:defRPr lang="es-MX"/>
    </a:defPPr>
    <a:lvl1pPr marL="0" algn="l" defTabSz="1079732" rtl="0" eaLnBrk="1" latinLnBrk="0" hangingPunct="1">
      <a:defRPr sz="2107" kern="1200">
        <a:solidFill>
          <a:schemeClr val="tx1"/>
        </a:solidFill>
        <a:latin typeface="+mn-lt"/>
        <a:ea typeface="+mn-ea"/>
        <a:cs typeface="+mn-cs"/>
      </a:defRPr>
    </a:lvl1pPr>
    <a:lvl2pPr marL="539865" algn="l" defTabSz="1079732" rtl="0" eaLnBrk="1" latinLnBrk="0" hangingPunct="1">
      <a:defRPr sz="2107" kern="1200">
        <a:solidFill>
          <a:schemeClr val="tx1"/>
        </a:solidFill>
        <a:latin typeface="+mn-lt"/>
        <a:ea typeface="+mn-ea"/>
        <a:cs typeface="+mn-cs"/>
      </a:defRPr>
    </a:lvl2pPr>
    <a:lvl3pPr marL="1079732" algn="l" defTabSz="1079732" rtl="0" eaLnBrk="1" latinLnBrk="0" hangingPunct="1">
      <a:defRPr sz="2107" kern="1200">
        <a:solidFill>
          <a:schemeClr val="tx1"/>
        </a:solidFill>
        <a:latin typeface="+mn-lt"/>
        <a:ea typeface="+mn-ea"/>
        <a:cs typeface="+mn-cs"/>
      </a:defRPr>
    </a:lvl3pPr>
    <a:lvl4pPr marL="1619597" algn="l" defTabSz="1079732" rtl="0" eaLnBrk="1" latinLnBrk="0" hangingPunct="1">
      <a:defRPr sz="2107" kern="1200">
        <a:solidFill>
          <a:schemeClr val="tx1"/>
        </a:solidFill>
        <a:latin typeface="+mn-lt"/>
        <a:ea typeface="+mn-ea"/>
        <a:cs typeface="+mn-cs"/>
      </a:defRPr>
    </a:lvl4pPr>
    <a:lvl5pPr marL="2159463" algn="l" defTabSz="1079732" rtl="0" eaLnBrk="1" latinLnBrk="0" hangingPunct="1">
      <a:defRPr sz="2107" kern="1200">
        <a:solidFill>
          <a:schemeClr val="tx1"/>
        </a:solidFill>
        <a:latin typeface="+mn-lt"/>
        <a:ea typeface="+mn-ea"/>
        <a:cs typeface="+mn-cs"/>
      </a:defRPr>
    </a:lvl5pPr>
    <a:lvl6pPr marL="2699329" algn="l" defTabSz="1079732" rtl="0" eaLnBrk="1" latinLnBrk="0" hangingPunct="1">
      <a:defRPr sz="2107" kern="1200">
        <a:solidFill>
          <a:schemeClr val="tx1"/>
        </a:solidFill>
        <a:latin typeface="+mn-lt"/>
        <a:ea typeface="+mn-ea"/>
        <a:cs typeface="+mn-cs"/>
      </a:defRPr>
    </a:lvl6pPr>
    <a:lvl7pPr marL="3239194" algn="l" defTabSz="1079732" rtl="0" eaLnBrk="1" latinLnBrk="0" hangingPunct="1">
      <a:defRPr sz="2107" kern="1200">
        <a:solidFill>
          <a:schemeClr val="tx1"/>
        </a:solidFill>
        <a:latin typeface="+mn-lt"/>
        <a:ea typeface="+mn-ea"/>
        <a:cs typeface="+mn-cs"/>
      </a:defRPr>
    </a:lvl7pPr>
    <a:lvl8pPr marL="3779060" algn="l" defTabSz="1079732" rtl="0" eaLnBrk="1" latinLnBrk="0" hangingPunct="1">
      <a:defRPr sz="2107" kern="1200">
        <a:solidFill>
          <a:schemeClr val="tx1"/>
        </a:solidFill>
        <a:latin typeface="+mn-lt"/>
        <a:ea typeface="+mn-ea"/>
        <a:cs typeface="+mn-cs"/>
      </a:defRPr>
    </a:lvl8pPr>
    <a:lvl9pPr marL="4318926" algn="l" defTabSz="1079732" rtl="0" eaLnBrk="1" latinLnBrk="0" hangingPunct="1">
      <a:defRPr sz="2107"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95" userDrawn="1">
          <p15:clr>
            <a:srgbClr val="A4A3A4"/>
          </p15:clr>
        </p15:guide>
        <p15:guide id="2" pos="41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853" autoAdjust="0"/>
    <p:restoredTop sz="94660"/>
  </p:normalViewPr>
  <p:slideViewPr>
    <p:cSldViewPr>
      <p:cViewPr varScale="1">
        <p:scale>
          <a:sx n="75" d="100"/>
          <a:sy n="75" d="100"/>
        </p:scale>
        <p:origin x="1356" y="66"/>
      </p:cViewPr>
      <p:guideLst>
        <p:guide orient="horz" pos="2495"/>
        <p:guide pos="4196"/>
      </p:guideLst>
    </p:cSldViewPr>
  </p:slideViewPr>
  <p:notesTextViewPr>
    <p:cViewPr>
      <p:scale>
        <a:sx n="1" d="1"/>
        <a:sy n="1" d="1"/>
      </p:scale>
      <p:origin x="0" y="0"/>
    </p:cViewPr>
  </p:notesTextViewPr>
  <p:sorterViewPr>
    <p:cViewPr>
      <p:scale>
        <a:sx n="100" d="100"/>
        <a:sy n="100" d="100"/>
      </p:scale>
      <p:origin x="0" y="-147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99057" y="2460346"/>
            <a:ext cx="11322606" cy="1697674"/>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998109" y="4488023"/>
            <a:ext cx="9324501" cy="2024010"/>
          </a:xfrm>
        </p:spPr>
        <p:txBody>
          <a:bodyPr/>
          <a:lstStyle>
            <a:lvl1pPr marL="0" indent="0" algn="ctr">
              <a:buNone/>
              <a:defRPr>
                <a:solidFill>
                  <a:schemeClr val="tx1">
                    <a:tint val="75000"/>
                  </a:schemeClr>
                </a:solidFill>
              </a:defRPr>
            </a:lvl1pPr>
            <a:lvl2pPr marL="512498" indent="0" algn="ctr">
              <a:buNone/>
              <a:defRPr>
                <a:solidFill>
                  <a:schemeClr val="tx1">
                    <a:tint val="75000"/>
                  </a:schemeClr>
                </a:solidFill>
              </a:defRPr>
            </a:lvl2pPr>
            <a:lvl3pPr marL="1024997" indent="0" algn="ctr">
              <a:buNone/>
              <a:defRPr>
                <a:solidFill>
                  <a:schemeClr val="tx1">
                    <a:tint val="75000"/>
                  </a:schemeClr>
                </a:solidFill>
              </a:defRPr>
            </a:lvl3pPr>
            <a:lvl4pPr marL="1537495" indent="0" algn="ctr">
              <a:buNone/>
              <a:defRPr>
                <a:solidFill>
                  <a:schemeClr val="tx1">
                    <a:tint val="75000"/>
                  </a:schemeClr>
                </a:solidFill>
              </a:defRPr>
            </a:lvl4pPr>
            <a:lvl5pPr marL="2049993" indent="0" algn="ctr">
              <a:buNone/>
              <a:defRPr>
                <a:solidFill>
                  <a:schemeClr val="tx1">
                    <a:tint val="75000"/>
                  </a:schemeClr>
                </a:solidFill>
              </a:defRPr>
            </a:lvl5pPr>
            <a:lvl6pPr marL="2562492" indent="0" algn="ctr">
              <a:buNone/>
              <a:defRPr>
                <a:solidFill>
                  <a:schemeClr val="tx1">
                    <a:tint val="75000"/>
                  </a:schemeClr>
                </a:solidFill>
              </a:defRPr>
            </a:lvl6pPr>
            <a:lvl7pPr marL="3074990" indent="0" algn="ctr">
              <a:buNone/>
              <a:defRPr>
                <a:solidFill>
                  <a:schemeClr val="tx1">
                    <a:tint val="75000"/>
                  </a:schemeClr>
                </a:solidFill>
              </a:defRPr>
            </a:lvl7pPr>
            <a:lvl8pPr marL="3587488" indent="0" algn="ctr">
              <a:buNone/>
              <a:defRPr>
                <a:solidFill>
                  <a:schemeClr val="tx1">
                    <a:tint val="75000"/>
                  </a:schemeClr>
                </a:solidFill>
              </a:defRPr>
            </a:lvl8pPr>
            <a:lvl9pPr marL="4099987"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F190CC6C-1D6F-4713-A05E-057C50D92E2F}" type="datetimeFigureOut">
              <a:rPr lang="es-MX" smtClean="0"/>
              <a:t>27/01/2025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1E768C7A-B564-418E-BAC7-B0C1E439E295}" type="slidenum">
              <a:rPr lang="es-MX" smtClean="0"/>
              <a:t>‹Nº›</a:t>
            </a:fld>
            <a:endParaRPr lang="es-MX"/>
          </a:p>
        </p:txBody>
      </p:sp>
    </p:spTree>
    <p:extLst>
      <p:ext uri="{BB962C8B-B14F-4D97-AF65-F5344CB8AC3E}">
        <p14:creationId xmlns:p14="http://schemas.microsoft.com/office/powerpoint/2010/main" val="2543036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F190CC6C-1D6F-4713-A05E-057C50D92E2F}" type="datetimeFigureOut">
              <a:rPr lang="es-MX" smtClean="0"/>
              <a:t>27/01/2025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1E768C7A-B564-418E-BAC7-B0C1E439E295}" type="slidenum">
              <a:rPr lang="es-MX" smtClean="0"/>
              <a:t>‹Nº›</a:t>
            </a:fld>
            <a:endParaRPr lang="es-MX"/>
          </a:p>
        </p:txBody>
      </p:sp>
    </p:spTree>
    <p:extLst>
      <p:ext uri="{BB962C8B-B14F-4D97-AF65-F5344CB8AC3E}">
        <p14:creationId xmlns:p14="http://schemas.microsoft.com/office/powerpoint/2010/main" val="1594660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10268052" y="333670"/>
            <a:ext cx="3186795" cy="7095034"/>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707665" y="333670"/>
            <a:ext cx="9338374" cy="7095034"/>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F190CC6C-1D6F-4713-A05E-057C50D92E2F}" type="datetimeFigureOut">
              <a:rPr lang="es-MX" smtClean="0"/>
              <a:t>27/01/2025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1E768C7A-B564-418E-BAC7-B0C1E439E295}" type="slidenum">
              <a:rPr lang="es-MX" smtClean="0"/>
              <a:t>‹Nº›</a:t>
            </a:fld>
            <a:endParaRPr lang="es-MX"/>
          </a:p>
        </p:txBody>
      </p:sp>
    </p:spTree>
    <p:extLst>
      <p:ext uri="{BB962C8B-B14F-4D97-AF65-F5344CB8AC3E}">
        <p14:creationId xmlns:p14="http://schemas.microsoft.com/office/powerpoint/2010/main" val="3281579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F190CC6C-1D6F-4713-A05E-057C50D92E2F}" type="datetimeFigureOut">
              <a:rPr lang="es-MX" smtClean="0"/>
              <a:t>27/01/2025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1E768C7A-B564-418E-BAC7-B0C1E439E295}" type="slidenum">
              <a:rPr lang="es-MX" smtClean="0"/>
              <a:t>‹Nº›</a:t>
            </a:fld>
            <a:endParaRPr lang="es-MX"/>
          </a:p>
        </p:txBody>
      </p:sp>
    </p:spTree>
    <p:extLst>
      <p:ext uri="{BB962C8B-B14F-4D97-AF65-F5344CB8AC3E}">
        <p14:creationId xmlns:p14="http://schemas.microsoft.com/office/powerpoint/2010/main" val="1925774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1052245" y="5089362"/>
            <a:ext cx="11322606" cy="1573008"/>
          </a:xfrm>
        </p:spPr>
        <p:txBody>
          <a:bodyPr anchor="t"/>
          <a:lstStyle>
            <a:lvl1pPr algn="l">
              <a:defRPr sz="45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1052245" y="3356852"/>
            <a:ext cx="11322606" cy="1732507"/>
          </a:xfrm>
        </p:spPr>
        <p:txBody>
          <a:bodyPr anchor="b"/>
          <a:lstStyle>
            <a:lvl1pPr marL="0" indent="0">
              <a:buNone/>
              <a:defRPr sz="2200">
                <a:solidFill>
                  <a:schemeClr val="tx1">
                    <a:tint val="75000"/>
                  </a:schemeClr>
                </a:solidFill>
              </a:defRPr>
            </a:lvl1pPr>
            <a:lvl2pPr marL="512498" indent="0">
              <a:buNone/>
              <a:defRPr sz="2000">
                <a:solidFill>
                  <a:schemeClr val="tx1">
                    <a:tint val="75000"/>
                  </a:schemeClr>
                </a:solidFill>
              </a:defRPr>
            </a:lvl2pPr>
            <a:lvl3pPr marL="1024997" indent="0">
              <a:buNone/>
              <a:defRPr sz="1800">
                <a:solidFill>
                  <a:schemeClr val="tx1">
                    <a:tint val="75000"/>
                  </a:schemeClr>
                </a:solidFill>
              </a:defRPr>
            </a:lvl3pPr>
            <a:lvl4pPr marL="1537495" indent="0">
              <a:buNone/>
              <a:defRPr sz="1600">
                <a:solidFill>
                  <a:schemeClr val="tx1">
                    <a:tint val="75000"/>
                  </a:schemeClr>
                </a:solidFill>
              </a:defRPr>
            </a:lvl4pPr>
            <a:lvl5pPr marL="2049993" indent="0">
              <a:buNone/>
              <a:defRPr sz="1600">
                <a:solidFill>
                  <a:schemeClr val="tx1">
                    <a:tint val="75000"/>
                  </a:schemeClr>
                </a:solidFill>
              </a:defRPr>
            </a:lvl5pPr>
            <a:lvl6pPr marL="2562492" indent="0">
              <a:buNone/>
              <a:defRPr sz="1600">
                <a:solidFill>
                  <a:schemeClr val="tx1">
                    <a:tint val="75000"/>
                  </a:schemeClr>
                </a:solidFill>
              </a:defRPr>
            </a:lvl6pPr>
            <a:lvl7pPr marL="3074990" indent="0">
              <a:buNone/>
              <a:defRPr sz="1600">
                <a:solidFill>
                  <a:schemeClr val="tx1">
                    <a:tint val="75000"/>
                  </a:schemeClr>
                </a:solidFill>
              </a:defRPr>
            </a:lvl7pPr>
            <a:lvl8pPr marL="3587488" indent="0">
              <a:buNone/>
              <a:defRPr sz="1600">
                <a:solidFill>
                  <a:schemeClr val="tx1">
                    <a:tint val="75000"/>
                  </a:schemeClr>
                </a:solidFill>
              </a:defRPr>
            </a:lvl8pPr>
            <a:lvl9pPr marL="4099987" indent="0">
              <a:buNone/>
              <a:defRPr sz="16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F190CC6C-1D6F-4713-A05E-057C50D92E2F}" type="datetimeFigureOut">
              <a:rPr lang="es-MX" smtClean="0"/>
              <a:t>27/01/2025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1E768C7A-B564-418E-BAC7-B0C1E439E295}" type="slidenum">
              <a:rPr lang="es-MX" smtClean="0"/>
              <a:t>‹Nº›</a:t>
            </a:fld>
            <a:endParaRPr lang="es-MX"/>
          </a:p>
        </p:txBody>
      </p:sp>
    </p:spTree>
    <p:extLst>
      <p:ext uri="{BB962C8B-B14F-4D97-AF65-F5344CB8AC3E}">
        <p14:creationId xmlns:p14="http://schemas.microsoft.com/office/powerpoint/2010/main" val="118094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707663" y="1939676"/>
            <a:ext cx="6262586" cy="5489027"/>
          </a:xfrm>
        </p:spPr>
        <p:txBody>
          <a:bodyPr/>
          <a:lstStyle>
            <a:lvl1pPr>
              <a:defRPr sz="32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7192261" y="1939676"/>
            <a:ext cx="6262586" cy="5489027"/>
          </a:xfrm>
        </p:spPr>
        <p:txBody>
          <a:bodyPr/>
          <a:lstStyle>
            <a:lvl1pPr>
              <a:defRPr sz="32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F190CC6C-1D6F-4713-A05E-057C50D92E2F}" type="datetimeFigureOut">
              <a:rPr lang="es-MX" smtClean="0"/>
              <a:t>27/01/2025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1E768C7A-B564-418E-BAC7-B0C1E439E295}" type="slidenum">
              <a:rPr lang="es-MX" smtClean="0"/>
              <a:t>‹Nº›</a:t>
            </a:fld>
            <a:endParaRPr lang="es-MX"/>
          </a:p>
        </p:txBody>
      </p:sp>
    </p:spTree>
    <p:extLst>
      <p:ext uri="{BB962C8B-B14F-4D97-AF65-F5344CB8AC3E}">
        <p14:creationId xmlns:p14="http://schemas.microsoft.com/office/powerpoint/2010/main" val="251194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666039" y="317170"/>
            <a:ext cx="11988643" cy="1320007"/>
          </a:xfrm>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666038" y="1772845"/>
            <a:ext cx="5885627" cy="738836"/>
          </a:xfrm>
        </p:spPr>
        <p:txBody>
          <a:bodyPr anchor="b"/>
          <a:lstStyle>
            <a:lvl1pPr marL="0" indent="0">
              <a:buNone/>
              <a:defRPr sz="2700" b="1"/>
            </a:lvl1pPr>
            <a:lvl2pPr marL="512498" indent="0">
              <a:buNone/>
              <a:defRPr sz="2200" b="1"/>
            </a:lvl2pPr>
            <a:lvl3pPr marL="1024997" indent="0">
              <a:buNone/>
              <a:defRPr sz="2000" b="1"/>
            </a:lvl3pPr>
            <a:lvl4pPr marL="1537495" indent="0">
              <a:buNone/>
              <a:defRPr sz="1800" b="1"/>
            </a:lvl4pPr>
            <a:lvl5pPr marL="2049993" indent="0">
              <a:buNone/>
              <a:defRPr sz="1800" b="1"/>
            </a:lvl5pPr>
            <a:lvl6pPr marL="2562492" indent="0">
              <a:buNone/>
              <a:defRPr sz="1800" b="1"/>
            </a:lvl6pPr>
            <a:lvl7pPr marL="3074990" indent="0">
              <a:buNone/>
              <a:defRPr sz="1800" b="1"/>
            </a:lvl7pPr>
            <a:lvl8pPr marL="3587488" indent="0">
              <a:buNone/>
              <a:defRPr sz="1800" b="1"/>
            </a:lvl8pPr>
            <a:lvl9pPr marL="4099987" indent="0">
              <a:buNone/>
              <a:defRPr sz="1800" b="1"/>
            </a:lvl9pPr>
          </a:lstStyle>
          <a:p>
            <a:pPr lvl="0"/>
            <a:r>
              <a:rPr lang="es-ES"/>
              <a:t>Haga clic para modificar el estilo de texto del patrón</a:t>
            </a:r>
          </a:p>
        </p:txBody>
      </p:sp>
      <p:sp>
        <p:nvSpPr>
          <p:cNvPr id="4" name="3 Marcador de contenido"/>
          <p:cNvSpPr>
            <a:spLocks noGrp="1"/>
          </p:cNvSpPr>
          <p:nvPr>
            <p:ph sz="half" idx="2"/>
          </p:nvPr>
        </p:nvSpPr>
        <p:spPr>
          <a:xfrm>
            <a:off x="666038" y="2511679"/>
            <a:ext cx="5885627" cy="4563189"/>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6766740" y="1772845"/>
            <a:ext cx="5887942" cy="738836"/>
          </a:xfrm>
        </p:spPr>
        <p:txBody>
          <a:bodyPr anchor="b"/>
          <a:lstStyle>
            <a:lvl1pPr marL="0" indent="0">
              <a:buNone/>
              <a:defRPr sz="2700" b="1"/>
            </a:lvl1pPr>
            <a:lvl2pPr marL="512498" indent="0">
              <a:buNone/>
              <a:defRPr sz="2200" b="1"/>
            </a:lvl2pPr>
            <a:lvl3pPr marL="1024997" indent="0">
              <a:buNone/>
              <a:defRPr sz="2000" b="1"/>
            </a:lvl3pPr>
            <a:lvl4pPr marL="1537495" indent="0">
              <a:buNone/>
              <a:defRPr sz="1800" b="1"/>
            </a:lvl4pPr>
            <a:lvl5pPr marL="2049993" indent="0">
              <a:buNone/>
              <a:defRPr sz="1800" b="1"/>
            </a:lvl5pPr>
            <a:lvl6pPr marL="2562492" indent="0">
              <a:buNone/>
              <a:defRPr sz="1800" b="1"/>
            </a:lvl6pPr>
            <a:lvl7pPr marL="3074990" indent="0">
              <a:buNone/>
              <a:defRPr sz="1800" b="1"/>
            </a:lvl7pPr>
            <a:lvl8pPr marL="3587488" indent="0">
              <a:buNone/>
              <a:defRPr sz="1800" b="1"/>
            </a:lvl8pPr>
            <a:lvl9pPr marL="4099987" indent="0">
              <a:buNone/>
              <a:defRPr sz="1800" b="1"/>
            </a:lvl9pPr>
          </a:lstStyle>
          <a:p>
            <a:pPr lvl="0"/>
            <a:r>
              <a:rPr lang="es-ES"/>
              <a:t>Haga clic para modificar el estilo de texto del patrón</a:t>
            </a:r>
          </a:p>
        </p:txBody>
      </p:sp>
      <p:sp>
        <p:nvSpPr>
          <p:cNvPr id="6" name="5 Marcador de contenido"/>
          <p:cNvSpPr>
            <a:spLocks noGrp="1"/>
          </p:cNvSpPr>
          <p:nvPr>
            <p:ph sz="quarter" idx="4"/>
          </p:nvPr>
        </p:nvSpPr>
        <p:spPr>
          <a:xfrm>
            <a:off x="6766740" y="2511679"/>
            <a:ext cx="5887942" cy="4563189"/>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F190CC6C-1D6F-4713-A05E-057C50D92E2F}" type="datetimeFigureOut">
              <a:rPr lang="es-MX" smtClean="0"/>
              <a:t>27/01/2025</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1E768C7A-B564-418E-BAC7-B0C1E439E295}" type="slidenum">
              <a:rPr lang="es-MX" smtClean="0"/>
              <a:t>‹Nº›</a:t>
            </a:fld>
            <a:endParaRPr lang="es-MX"/>
          </a:p>
        </p:txBody>
      </p:sp>
    </p:spTree>
    <p:extLst>
      <p:ext uri="{BB962C8B-B14F-4D97-AF65-F5344CB8AC3E}">
        <p14:creationId xmlns:p14="http://schemas.microsoft.com/office/powerpoint/2010/main" val="3852655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F190CC6C-1D6F-4713-A05E-057C50D92E2F}" type="datetimeFigureOut">
              <a:rPr lang="es-MX" smtClean="0"/>
              <a:t>27/01/2025</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1E768C7A-B564-418E-BAC7-B0C1E439E295}" type="slidenum">
              <a:rPr lang="es-MX" smtClean="0"/>
              <a:t>‹Nº›</a:t>
            </a:fld>
            <a:endParaRPr lang="es-MX"/>
          </a:p>
        </p:txBody>
      </p:sp>
    </p:spTree>
    <p:extLst>
      <p:ext uri="{BB962C8B-B14F-4D97-AF65-F5344CB8AC3E}">
        <p14:creationId xmlns:p14="http://schemas.microsoft.com/office/powerpoint/2010/main" val="3546664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190CC6C-1D6F-4713-A05E-057C50D92E2F}" type="datetimeFigureOut">
              <a:rPr lang="es-MX" smtClean="0"/>
              <a:t>27/01/2025</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1E768C7A-B564-418E-BAC7-B0C1E439E295}" type="slidenum">
              <a:rPr lang="es-MX" smtClean="0"/>
              <a:t>‹Nº›</a:t>
            </a:fld>
            <a:endParaRPr lang="es-MX"/>
          </a:p>
        </p:txBody>
      </p:sp>
    </p:spTree>
    <p:extLst>
      <p:ext uri="{BB962C8B-B14F-4D97-AF65-F5344CB8AC3E}">
        <p14:creationId xmlns:p14="http://schemas.microsoft.com/office/powerpoint/2010/main" val="470123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66039" y="315338"/>
            <a:ext cx="4382425" cy="1342007"/>
          </a:xfrm>
        </p:spPr>
        <p:txBody>
          <a:bodyPr anchor="b"/>
          <a:lstStyle>
            <a:lvl1pPr algn="l">
              <a:defRPr sz="2200" b="1"/>
            </a:lvl1pPr>
          </a:lstStyle>
          <a:p>
            <a:r>
              <a:rPr lang="es-ES"/>
              <a:t>Haga clic para modificar el estilo de título del patrón</a:t>
            </a:r>
            <a:endParaRPr lang="es-MX"/>
          </a:p>
        </p:txBody>
      </p:sp>
      <p:sp>
        <p:nvSpPr>
          <p:cNvPr id="3" name="2 Marcador de contenido"/>
          <p:cNvSpPr>
            <a:spLocks noGrp="1"/>
          </p:cNvSpPr>
          <p:nvPr>
            <p:ph idx="1"/>
          </p:nvPr>
        </p:nvSpPr>
        <p:spPr>
          <a:xfrm>
            <a:off x="5208031" y="315339"/>
            <a:ext cx="7446647" cy="6759534"/>
          </a:xfrm>
        </p:spPr>
        <p:txBody>
          <a:bodyPr/>
          <a:lstStyle>
            <a:lvl1pPr>
              <a:defRPr sz="3600"/>
            </a:lvl1pPr>
            <a:lvl2pPr>
              <a:defRPr sz="3200"/>
            </a:lvl2pPr>
            <a:lvl3pPr>
              <a:defRPr sz="2700"/>
            </a:lvl3pPr>
            <a:lvl4pPr>
              <a:defRPr sz="2200"/>
            </a:lvl4pPr>
            <a:lvl5pPr>
              <a:defRPr sz="2200"/>
            </a:lvl5pPr>
            <a:lvl6pPr>
              <a:defRPr sz="2200"/>
            </a:lvl6pPr>
            <a:lvl7pPr>
              <a:defRPr sz="2200"/>
            </a:lvl7pPr>
            <a:lvl8pPr>
              <a:defRPr sz="2200"/>
            </a:lvl8pPr>
            <a:lvl9pPr>
              <a:defRPr sz="2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666039" y="1657343"/>
            <a:ext cx="4382425" cy="5417526"/>
          </a:xfrm>
        </p:spPr>
        <p:txBody>
          <a:bodyPr/>
          <a:lstStyle>
            <a:lvl1pPr marL="0" indent="0">
              <a:buNone/>
              <a:defRPr sz="1600"/>
            </a:lvl1pPr>
            <a:lvl2pPr marL="512498" indent="0">
              <a:buNone/>
              <a:defRPr sz="1400"/>
            </a:lvl2pPr>
            <a:lvl3pPr marL="1024997" indent="0">
              <a:buNone/>
              <a:defRPr sz="1200"/>
            </a:lvl3pPr>
            <a:lvl4pPr marL="1537495" indent="0">
              <a:buNone/>
              <a:defRPr sz="1100"/>
            </a:lvl4pPr>
            <a:lvl5pPr marL="2049993" indent="0">
              <a:buNone/>
              <a:defRPr sz="1100"/>
            </a:lvl5pPr>
            <a:lvl6pPr marL="2562492" indent="0">
              <a:buNone/>
              <a:defRPr sz="1100"/>
            </a:lvl6pPr>
            <a:lvl7pPr marL="3074990" indent="0">
              <a:buNone/>
              <a:defRPr sz="1100"/>
            </a:lvl7pPr>
            <a:lvl8pPr marL="3587488" indent="0">
              <a:buNone/>
              <a:defRPr sz="1100"/>
            </a:lvl8pPr>
            <a:lvl9pPr marL="4099987" indent="0">
              <a:buNone/>
              <a:defRPr sz="11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F190CC6C-1D6F-4713-A05E-057C50D92E2F}" type="datetimeFigureOut">
              <a:rPr lang="es-MX" smtClean="0"/>
              <a:t>27/01/2025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1E768C7A-B564-418E-BAC7-B0C1E439E295}" type="slidenum">
              <a:rPr lang="es-MX" smtClean="0"/>
              <a:t>‹Nº›</a:t>
            </a:fld>
            <a:endParaRPr lang="es-MX"/>
          </a:p>
        </p:txBody>
      </p:sp>
    </p:spTree>
    <p:extLst>
      <p:ext uri="{BB962C8B-B14F-4D97-AF65-F5344CB8AC3E}">
        <p14:creationId xmlns:p14="http://schemas.microsoft.com/office/powerpoint/2010/main" val="3572922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610955" y="5544031"/>
            <a:ext cx="7992428" cy="654504"/>
          </a:xfrm>
        </p:spPr>
        <p:txBody>
          <a:bodyPr anchor="b"/>
          <a:lstStyle>
            <a:lvl1pPr algn="l">
              <a:defRPr sz="22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2610955" y="707670"/>
            <a:ext cx="7992428" cy="4752023"/>
          </a:xfrm>
        </p:spPr>
        <p:txBody>
          <a:bodyPr/>
          <a:lstStyle>
            <a:lvl1pPr marL="0" indent="0">
              <a:buNone/>
              <a:defRPr sz="3600"/>
            </a:lvl1pPr>
            <a:lvl2pPr marL="512498" indent="0">
              <a:buNone/>
              <a:defRPr sz="3200"/>
            </a:lvl2pPr>
            <a:lvl3pPr marL="1024997" indent="0">
              <a:buNone/>
              <a:defRPr sz="2700"/>
            </a:lvl3pPr>
            <a:lvl4pPr marL="1537495" indent="0">
              <a:buNone/>
              <a:defRPr sz="2200"/>
            </a:lvl4pPr>
            <a:lvl5pPr marL="2049993" indent="0">
              <a:buNone/>
              <a:defRPr sz="2200"/>
            </a:lvl5pPr>
            <a:lvl6pPr marL="2562492" indent="0">
              <a:buNone/>
              <a:defRPr sz="2200"/>
            </a:lvl6pPr>
            <a:lvl7pPr marL="3074990" indent="0">
              <a:buNone/>
              <a:defRPr sz="2200"/>
            </a:lvl7pPr>
            <a:lvl8pPr marL="3587488" indent="0">
              <a:buNone/>
              <a:defRPr sz="2200"/>
            </a:lvl8pPr>
            <a:lvl9pPr marL="4099987" indent="0">
              <a:buNone/>
              <a:defRPr sz="2200"/>
            </a:lvl9pPr>
          </a:lstStyle>
          <a:p>
            <a:endParaRPr lang="es-MX"/>
          </a:p>
        </p:txBody>
      </p:sp>
      <p:sp>
        <p:nvSpPr>
          <p:cNvPr id="4" name="3 Marcador de texto"/>
          <p:cNvSpPr>
            <a:spLocks noGrp="1"/>
          </p:cNvSpPr>
          <p:nvPr>
            <p:ph type="body" sz="half" idx="2"/>
          </p:nvPr>
        </p:nvSpPr>
        <p:spPr>
          <a:xfrm>
            <a:off x="2610955" y="6198534"/>
            <a:ext cx="7992428" cy="929504"/>
          </a:xfrm>
        </p:spPr>
        <p:txBody>
          <a:bodyPr/>
          <a:lstStyle>
            <a:lvl1pPr marL="0" indent="0">
              <a:buNone/>
              <a:defRPr sz="1600"/>
            </a:lvl1pPr>
            <a:lvl2pPr marL="512498" indent="0">
              <a:buNone/>
              <a:defRPr sz="1400"/>
            </a:lvl2pPr>
            <a:lvl3pPr marL="1024997" indent="0">
              <a:buNone/>
              <a:defRPr sz="1200"/>
            </a:lvl3pPr>
            <a:lvl4pPr marL="1537495" indent="0">
              <a:buNone/>
              <a:defRPr sz="1100"/>
            </a:lvl4pPr>
            <a:lvl5pPr marL="2049993" indent="0">
              <a:buNone/>
              <a:defRPr sz="1100"/>
            </a:lvl5pPr>
            <a:lvl6pPr marL="2562492" indent="0">
              <a:buNone/>
              <a:defRPr sz="1100"/>
            </a:lvl6pPr>
            <a:lvl7pPr marL="3074990" indent="0">
              <a:buNone/>
              <a:defRPr sz="1100"/>
            </a:lvl7pPr>
            <a:lvl8pPr marL="3587488" indent="0">
              <a:buNone/>
              <a:defRPr sz="1100"/>
            </a:lvl8pPr>
            <a:lvl9pPr marL="4099987" indent="0">
              <a:buNone/>
              <a:defRPr sz="11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F190CC6C-1D6F-4713-A05E-057C50D92E2F}" type="datetimeFigureOut">
              <a:rPr lang="es-MX" smtClean="0"/>
              <a:t>27/01/2025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1E768C7A-B564-418E-BAC7-B0C1E439E295}" type="slidenum">
              <a:rPr lang="es-MX" smtClean="0"/>
              <a:t>‹Nº›</a:t>
            </a:fld>
            <a:endParaRPr lang="es-MX"/>
          </a:p>
        </p:txBody>
      </p:sp>
    </p:spTree>
    <p:extLst>
      <p:ext uri="{BB962C8B-B14F-4D97-AF65-F5344CB8AC3E}">
        <p14:creationId xmlns:p14="http://schemas.microsoft.com/office/powerpoint/2010/main" val="689088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66039" y="317170"/>
            <a:ext cx="11988643" cy="1320007"/>
          </a:xfrm>
          <a:prstGeom prst="rect">
            <a:avLst/>
          </a:prstGeom>
        </p:spPr>
        <p:txBody>
          <a:bodyPr vert="horz" lIns="102500" tIns="51250" rIns="102500" bIns="5125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666039" y="1848012"/>
            <a:ext cx="11988643" cy="5226859"/>
          </a:xfrm>
          <a:prstGeom prst="rect">
            <a:avLst/>
          </a:prstGeom>
        </p:spPr>
        <p:txBody>
          <a:bodyPr vert="horz" lIns="102500" tIns="51250" rIns="102500" bIns="5125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666036" y="7340707"/>
            <a:ext cx="3108166" cy="421668"/>
          </a:xfrm>
          <a:prstGeom prst="rect">
            <a:avLst/>
          </a:prstGeom>
        </p:spPr>
        <p:txBody>
          <a:bodyPr vert="horz" lIns="102500" tIns="51250" rIns="102500" bIns="51250" rtlCol="0" anchor="ctr"/>
          <a:lstStyle>
            <a:lvl1pPr algn="l">
              <a:defRPr sz="1400">
                <a:solidFill>
                  <a:schemeClr val="tx1">
                    <a:tint val="75000"/>
                  </a:schemeClr>
                </a:solidFill>
              </a:defRPr>
            </a:lvl1pPr>
          </a:lstStyle>
          <a:p>
            <a:fld id="{F190CC6C-1D6F-4713-A05E-057C50D92E2F}" type="datetimeFigureOut">
              <a:rPr lang="es-MX" smtClean="0"/>
              <a:t>27/01/2025</a:t>
            </a:fld>
            <a:endParaRPr lang="es-MX"/>
          </a:p>
        </p:txBody>
      </p:sp>
      <p:sp>
        <p:nvSpPr>
          <p:cNvPr id="5" name="4 Marcador de pie de página"/>
          <p:cNvSpPr>
            <a:spLocks noGrp="1"/>
          </p:cNvSpPr>
          <p:nvPr>
            <p:ph type="ftr" sz="quarter" idx="3"/>
          </p:nvPr>
        </p:nvSpPr>
        <p:spPr>
          <a:xfrm>
            <a:off x="4551245" y="7340707"/>
            <a:ext cx="4218227" cy="421668"/>
          </a:xfrm>
          <a:prstGeom prst="rect">
            <a:avLst/>
          </a:prstGeom>
        </p:spPr>
        <p:txBody>
          <a:bodyPr vert="horz" lIns="102500" tIns="51250" rIns="102500" bIns="51250" rtlCol="0" anchor="ctr"/>
          <a:lstStyle>
            <a:lvl1pPr algn="ctr">
              <a:defRPr sz="14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9546513" y="7340707"/>
            <a:ext cx="3108166" cy="421668"/>
          </a:xfrm>
          <a:prstGeom prst="rect">
            <a:avLst/>
          </a:prstGeom>
        </p:spPr>
        <p:txBody>
          <a:bodyPr vert="horz" lIns="102500" tIns="51250" rIns="102500" bIns="51250" rtlCol="0" anchor="ctr"/>
          <a:lstStyle>
            <a:lvl1pPr algn="r">
              <a:defRPr sz="1400">
                <a:solidFill>
                  <a:schemeClr val="tx1">
                    <a:tint val="75000"/>
                  </a:schemeClr>
                </a:solidFill>
              </a:defRPr>
            </a:lvl1pPr>
          </a:lstStyle>
          <a:p>
            <a:fld id="{1E768C7A-B564-418E-BAC7-B0C1E439E295}" type="slidenum">
              <a:rPr lang="es-MX" smtClean="0"/>
              <a:t>‹Nº›</a:t>
            </a:fld>
            <a:endParaRPr lang="es-MX"/>
          </a:p>
        </p:txBody>
      </p:sp>
    </p:spTree>
    <p:extLst>
      <p:ext uri="{BB962C8B-B14F-4D97-AF65-F5344CB8AC3E}">
        <p14:creationId xmlns:p14="http://schemas.microsoft.com/office/powerpoint/2010/main" val="779783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24997" rtl="0" eaLnBrk="1" latinLnBrk="0" hangingPunct="1">
        <a:spcBef>
          <a:spcPct val="0"/>
        </a:spcBef>
        <a:buNone/>
        <a:defRPr sz="5000" kern="1200">
          <a:solidFill>
            <a:schemeClr val="tx1"/>
          </a:solidFill>
          <a:latin typeface="+mj-lt"/>
          <a:ea typeface="+mj-ea"/>
          <a:cs typeface="+mj-cs"/>
        </a:defRPr>
      </a:lvl1pPr>
    </p:titleStyle>
    <p:bodyStyle>
      <a:lvl1pPr marL="384374" indent="-384374" algn="l" defTabSz="1024997"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32810" indent="-320312" algn="l" defTabSz="1024997"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281246" indent="-256250" algn="l" defTabSz="1024997"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793745" indent="-256250" algn="l" defTabSz="1024997"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306243" indent="-256250" algn="l" defTabSz="1024997"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818741" indent="-256250" algn="l" defTabSz="1024997"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31240" indent="-256250" algn="l" defTabSz="1024997"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43738" indent="-256250" algn="l" defTabSz="1024997"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56236" indent="-256250" algn="l" defTabSz="1024997"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s-MX"/>
      </a:defPPr>
      <a:lvl1pPr marL="0" algn="l" defTabSz="1024997" rtl="0" eaLnBrk="1" latinLnBrk="0" hangingPunct="1">
        <a:defRPr sz="2000" kern="1200">
          <a:solidFill>
            <a:schemeClr val="tx1"/>
          </a:solidFill>
          <a:latin typeface="+mn-lt"/>
          <a:ea typeface="+mn-ea"/>
          <a:cs typeface="+mn-cs"/>
        </a:defRPr>
      </a:lvl1pPr>
      <a:lvl2pPr marL="512498" algn="l" defTabSz="1024997" rtl="0" eaLnBrk="1" latinLnBrk="0" hangingPunct="1">
        <a:defRPr sz="2000" kern="1200">
          <a:solidFill>
            <a:schemeClr val="tx1"/>
          </a:solidFill>
          <a:latin typeface="+mn-lt"/>
          <a:ea typeface="+mn-ea"/>
          <a:cs typeface="+mn-cs"/>
        </a:defRPr>
      </a:lvl2pPr>
      <a:lvl3pPr marL="1024997" algn="l" defTabSz="1024997" rtl="0" eaLnBrk="1" latinLnBrk="0" hangingPunct="1">
        <a:defRPr sz="2000" kern="1200">
          <a:solidFill>
            <a:schemeClr val="tx1"/>
          </a:solidFill>
          <a:latin typeface="+mn-lt"/>
          <a:ea typeface="+mn-ea"/>
          <a:cs typeface="+mn-cs"/>
        </a:defRPr>
      </a:lvl3pPr>
      <a:lvl4pPr marL="1537495" algn="l" defTabSz="1024997" rtl="0" eaLnBrk="1" latinLnBrk="0" hangingPunct="1">
        <a:defRPr sz="2000" kern="1200">
          <a:solidFill>
            <a:schemeClr val="tx1"/>
          </a:solidFill>
          <a:latin typeface="+mn-lt"/>
          <a:ea typeface="+mn-ea"/>
          <a:cs typeface="+mn-cs"/>
        </a:defRPr>
      </a:lvl4pPr>
      <a:lvl5pPr marL="2049993" algn="l" defTabSz="1024997" rtl="0" eaLnBrk="1" latinLnBrk="0" hangingPunct="1">
        <a:defRPr sz="2000" kern="1200">
          <a:solidFill>
            <a:schemeClr val="tx1"/>
          </a:solidFill>
          <a:latin typeface="+mn-lt"/>
          <a:ea typeface="+mn-ea"/>
          <a:cs typeface="+mn-cs"/>
        </a:defRPr>
      </a:lvl5pPr>
      <a:lvl6pPr marL="2562492" algn="l" defTabSz="1024997" rtl="0" eaLnBrk="1" latinLnBrk="0" hangingPunct="1">
        <a:defRPr sz="2000" kern="1200">
          <a:solidFill>
            <a:schemeClr val="tx1"/>
          </a:solidFill>
          <a:latin typeface="+mn-lt"/>
          <a:ea typeface="+mn-ea"/>
          <a:cs typeface="+mn-cs"/>
        </a:defRPr>
      </a:lvl6pPr>
      <a:lvl7pPr marL="3074990" algn="l" defTabSz="1024997" rtl="0" eaLnBrk="1" latinLnBrk="0" hangingPunct="1">
        <a:defRPr sz="2000" kern="1200">
          <a:solidFill>
            <a:schemeClr val="tx1"/>
          </a:solidFill>
          <a:latin typeface="+mn-lt"/>
          <a:ea typeface="+mn-ea"/>
          <a:cs typeface="+mn-cs"/>
        </a:defRPr>
      </a:lvl7pPr>
      <a:lvl8pPr marL="3587488" algn="l" defTabSz="1024997" rtl="0" eaLnBrk="1" latinLnBrk="0" hangingPunct="1">
        <a:defRPr sz="2000" kern="1200">
          <a:solidFill>
            <a:schemeClr val="tx1"/>
          </a:solidFill>
          <a:latin typeface="+mn-lt"/>
          <a:ea typeface="+mn-ea"/>
          <a:cs typeface="+mn-cs"/>
        </a:defRPr>
      </a:lvl8pPr>
      <a:lvl9pPr marL="4099987" algn="l" defTabSz="1024997"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youtu.be/4l33SRYJGqs" TargetMode="External"/><Relationship Id="rId2" Type="http://schemas.openxmlformats.org/officeDocument/2006/relationships/hyperlink" Target="file:///C:\Users\horacio\Downloads\69541-Texto%20del%20art&#195;&#173;culo-4564456591748-1-10-20200716%20(1).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questionpro.com/es/survey-templates/student-stres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sicap.inegi.org.mx/ms/dlc10/1/Test%20para%20evaluar%20los%20estados%20emocionales.pd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concepto.de/recursos-didacticos/#ixzz8yaQn4E39"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445" y="1439740"/>
            <a:ext cx="4905824" cy="3343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962447" y="5018583"/>
            <a:ext cx="5531241" cy="872584"/>
          </a:xfrm>
          <a:prstGeom prst="rect">
            <a:avLst/>
          </a:prstGeom>
        </p:spPr>
        <p:txBody>
          <a:bodyPr wrap="square" lIns="96926" tIns="48463" rIns="96926" bIns="48463">
            <a:spAutoFit/>
          </a:bodyPr>
          <a:lstStyle/>
          <a:p>
            <a:r>
              <a:rPr lang="es-MX" sz="2500" b="1" dirty="0"/>
              <a:t>ESTRATEGIA DIDÁCTICA </a:t>
            </a:r>
          </a:p>
          <a:p>
            <a:r>
              <a:rPr lang="es-MX" sz="2500" b="1" dirty="0"/>
              <a:t>BASADA EN EL ESTUDIO DE CASOS</a:t>
            </a:r>
          </a:p>
        </p:txBody>
      </p:sp>
      <p:sp>
        <p:nvSpPr>
          <p:cNvPr id="6" name="5 Rectángulo"/>
          <p:cNvSpPr/>
          <p:nvPr/>
        </p:nvSpPr>
        <p:spPr>
          <a:xfrm>
            <a:off x="6438934" y="2168555"/>
            <a:ext cx="6002177" cy="1821421"/>
          </a:xfrm>
          <a:prstGeom prst="rect">
            <a:avLst/>
          </a:prstGeom>
        </p:spPr>
        <p:txBody>
          <a:bodyPr wrap="square" lIns="96926" tIns="48463" rIns="96926" bIns="48463">
            <a:spAutoFit/>
          </a:bodyPr>
          <a:lstStyle/>
          <a:p>
            <a:r>
              <a:rPr lang="es-MX" sz="4000" b="1" dirty="0">
                <a:solidFill>
                  <a:srgbClr val="996633"/>
                </a:solidFill>
              </a:rPr>
              <a:t>Curso</a:t>
            </a:r>
          </a:p>
          <a:p>
            <a:r>
              <a:rPr lang="es-MX" sz="3600" b="1" dirty="0">
                <a:solidFill>
                  <a:srgbClr val="996633"/>
                </a:solidFill>
              </a:rPr>
              <a:t>La metodología del estudio de casos, aplicaciones en el aula</a:t>
            </a:r>
          </a:p>
        </p:txBody>
      </p:sp>
      <p:sp>
        <p:nvSpPr>
          <p:cNvPr id="7" name="6 Rectángulo"/>
          <p:cNvSpPr/>
          <p:nvPr/>
        </p:nvSpPr>
        <p:spPr>
          <a:xfrm>
            <a:off x="6617136" y="5531684"/>
            <a:ext cx="5967761" cy="882703"/>
          </a:xfrm>
          <a:prstGeom prst="rect">
            <a:avLst/>
          </a:prstGeom>
        </p:spPr>
        <p:txBody>
          <a:bodyPr wrap="square" lIns="96926" tIns="48463" rIns="96926" bIns="48463">
            <a:spAutoFit/>
          </a:bodyPr>
          <a:lstStyle/>
          <a:p>
            <a:r>
              <a:rPr lang="es-MX" sz="1700" b="1" dirty="0">
                <a:latin typeface="Arial" panose="020B0604020202020204" pitchFamily="34" charset="0"/>
                <a:cs typeface="Arial" panose="020B0604020202020204" pitchFamily="34" charset="0"/>
              </a:rPr>
              <a:t>Nombre del Docente: HORACIO BUSTAMANTE CAMARGO </a:t>
            </a:r>
          </a:p>
          <a:p>
            <a:r>
              <a:rPr lang="es-MX" sz="1700" b="1" dirty="0">
                <a:latin typeface="Arial" panose="020B0604020202020204" pitchFamily="34" charset="0"/>
                <a:cs typeface="Arial" panose="020B0604020202020204" pitchFamily="34" charset="0"/>
              </a:rPr>
              <a:t>Matrícula: 2160422</a:t>
            </a:r>
          </a:p>
        </p:txBody>
      </p:sp>
      <p:cxnSp>
        <p:nvCxnSpPr>
          <p:cNvPr id="9" name="8 Conector recto"/>
          <p:cNvCxnSpPr/>
          <p:nvPr/>
        </p:nvCxnSpPr>
        <p:spPr>
          <a:xfrm>
            <a:off x="6300293" y="330664"/>
            <a:ext cx="0" cy="7183100"/>
          </a:xfrm>
          <a:prstGeom prst="line">
            <a:avLst/>
          </a:prstGeom>
          <a:ln>
            <a:solidFill>
              <a:srgbClr val="663300"/>
            </a:solidFill>
          </a:ln>
        </p:spPr>
        <p:style>
          <a:lnRef idx="1">
            <a:schemeClr val="accent1"/>
          </a:lnRef>
          <a:fillRef idx="0">
            <a:schemeClr val="accent1"/>
          </a:fillRef>
          <a:effectRef idx="0">
            <a:schemeClr val="accent1"/>
          </a:effectRef>
          <a:fontRef idx="minor">
            <a:schemeClr val="tx1"/>
          </a:fontRef>
        </p:style>
      </p:cxnSp>
      <p:sp>
        <p:nvSpPr>
          <p:cNvPr id="8" name="6 Rectángulo"/>
          <p:cNvSpPr/>
          <p:nvPr/>
        </p:nvSpPr>
        <p:spPr>
          <a:xfrm>
            <a:off x="6493688" y="4129408"/>
            <a:ext cx="5947423" cy="651870"/>
          </a:xfrm>
          <a:prstGeom prst="rect">
            <a:avLst/>
          </a:prstGeom>
        </p:spPr>
        <p:txBody>
          <a:bodyPr wrap="square" lIns="96926" tIns="48463" rIns="96926" bIns="48463">
            <a:spAutoFit/>
          </a:bodyPr>
          <a:lstStyle/>
          <a:p>
            <a:r>
              <a:rPr lang="es-MX" sz="1800" b="1" dirty="0"/>
              <a:t>Formato para los Programas de las Unidades de Aprendizaje Curricular (Plan de Estudios 2023)</a:t>
            </a:r>
          </a:p>
        </p:txBody>
      </p:sp>
      <p:pic>
        <p:nvPicPr>
          <p:cNvPr id="2" name="Imagen 1"/>
          <p:cNvPicPr>
            <a:picLocks noChangeAspect="1"/>
          </p:cNvPicPr>
          <p:nvPr/>
        </p:nvPicPr>
        <p:blipFill rotWithShape="1">
          <a:blip r:embed="rId3" cstate="print">
            <a:extLst>
              <a:ext uri="{28A0092B-C50C-407E-A947-70E740481C1C}">
                <a14:useLocalDpi xmlns:a14="http://schemas.microsoft.com/office/drawing/2010/main" val="0"/>
              </a:ext>
            </a:extLst>
          </a:blip>
          <a:srcRect l="29989" t="4048" r="3307" b="18871"/>
          <a:stretch/>
        </p:blipFill>
        <p:spPr>
          <a:xfrm>
            <a:off x="6493687" y="330664"/>
            <a:ext cx="1482475" cy="1284812"/>
          </a:xfrm>
          <a:prstGeom prst="rect">
            <a:avLst/>
          </a:prstGeom>
        </p:spPr>
      </p:pic>
    </p:spTree>
    <p:extLst>
      <p:ext uri="{BB962C8B-B14F-4D97-AF65-F5344CB8AC3E}">
        <p14:creationId xmlns:p14="http://schemas.microsoft.com/office/powerpoint/2010/main" val="4230940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653771252"/>
              </p:ext>
            </p:extLst>
          </p:nvPr>
        </p:nvGraphicFramePr>
        <p:xfrm>
          <a:off x="467669" y="503636"/>
          <a:ext cx="12241359" cy="6768751"/>
        </p:xfrm>
        <a:graphic>
          <a:graphicData uri="http://schemas.openxmlformats.org/drawingml/2006/table">
            <a:tbl>
              <a:tblPr firstRow="1" firstCol="1" bandRow="1"/>
              <a:tblGrid>
                <a:gridCol w="12241359">
                  <a:extLst>
                    <a:ext uri="{9D8B030D-6E8A-4147-A177-3AD203B41FA5}">
                      <a16:colId xmlns:a16="http://schemas.microsoft.com/office/drawing/2014/main" val="20000"/>
                    </a:ext>
                  </a:extLst>
                </a:gridCol>
              </a:tblGrid>
              <a:tr h="540060">
                <a:tc>
                  <a:txBody>
                    <a:bodyPr/>
                    <a:lstStyle/>
                    <a:p>
                      <a:pPr>
                        <a:lnSpc>
                          <a:spcPct val="107000"/>
                        </a:lnSpc>
                        <a:spcAft>
                          <a:spcPts val="0"/>
                        </a:spcAft>
                      </a:pPr>
                      <a:r>
                        <a:rPr lang="es-MX" sz="1100" b="1" dirty="0">
                          <a:effectLst/>
                          <a:latin typeface="Arial" pitchFamily="34" charset="0"/>
                          <a:ea typeface="Calibri"/>
                          <a:cs typeface="Arial" pitchFamily="34" charset="0"/>
                        </a:rPr>
                        <a:t>Narración del Caso de Estudio </a:t>
                      </a:r>
                    </a:p>
                    <a:p>
                      <a:pPr>
                        <a:lnSpc>
                          <a:spcPct val="107000"/>
                        </a:lnSpc>
                        <a:spcAft>
                          <a:spcPts val="0"/>
                        </a:spcAft>
                      </a:pPr>
                      <a:r>
                        <a:rPr lang="es-MX" sz="1100" b="1" dirty="0">
                          <a:effectLst/>
                          <a:latin typeface="Arial" pitchFamily="34" charset="0"/>
                          <a:ea typeface="Calibri"/>
                          <a:cs typeface="Arial" pitchFamily="34" charset="0"/>
                        </a:rPr>
                        <a:t>(Continuación)</a:t>
                      </a:r>
                    </a:p>
                  </a:txBody>
                  <a:tcPr marL="63770" marR="637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extLst>
                  <a:ext uri="{0D108BD9-81ED-4DB2-BD59-A6C34878D82A}">
                    <a16:rowId xmlns:a16="http://schemas.microsoft.com/office/drawing/2014/main" val="10000"/>
                  </a:ext>
                </a:extLst>
              </a:tr>
              <a:tr h="6228691">
                <a:tc>
                  <a:txBody>
                    <a:bodyPr/>
                    <a:lstStyle/>
                    <a:p>
                      <a:pPr>
                        <a:lnSpc>
                          <a:spcPct val="107000"/>
                        </a:lnSpc>
                        <a:spcAft>
                          <a:spcPts val="0"/>
                        </a:spcAft>
                      </a:pPr>
                      <a:r>
                        <a:rPr lang="es-MX" sz="1100" dirty="0">
                          <a:effectLst/>
                          <a:latin typeface="Arial" pitchFamily="34" charset="0"/>
                          <a:ea typeface="Calibri"/>
                          <a:cs typeface="Arial" pitchFamily="34" charset="0"/>
                        </a:rPr>
                        <a:t> </a:t>
                      </a:r>
                    </a:p>
                    <a:p>
                      <a:pPr>
                        <a:lnSpc>
                          <a:spcPct val="107000"/>
                        </a:lnSpc>
                        <a:spcAft>
                          <a:spcPts val="0"/>
                        </a:spcAft>
                      </a:pPr>
                      <a:r>
                        <a:rPr lang="es-MX" sz="1100" dirty="0">
                          <a:effectLst/>
                          <a:latin typeface="Arial" pitchFamily="34" charset="0"/>
                          <a:ea typeface="Calibri"/>
                          <a:cs typeface="Arial" pitchFamily="34" charset="0"/>
                        </a:rPr>
                        <a:t> </a:t>
                      </a:r>
                    </a:p>
                    <a:p>
                      <a:pPr>
                        <a:lnSpc>
                          <a:spcPct val="107000"/>
                        </a:lnSpc>
                        <a:spcAft>
                          <a:spcPts val="0"/>
                        </a:spcAft>
                      </a:pPr>
                      <a:r>
                        <a:rPr lang="es-MX" sz="1100" dirty="0">
                          <a:effectLst/>
                          <a:latin typeface="Arial" pitchFamily="34" charset="0"/>
                          <a:ea typeface="Calibri"/>
                          <a:cs typeface="Arial" pitchFamily="34" charset="0"/>
                        </a:rPr>
                        <a:t> </a:t>
                      </a:r>
                      <a:r>
                        <a:rPr lang="es-MX" sz="1400" dirty="0">
                          <a:effectLst/>
                          <a:latin typeface="Arial" pitchFamily="34" charset="0"/>
                          <a:ea typeface="Calibri"/>
                          <a:cs typeface="Arial" pitchFamily="34" charset="0"/>
                        </a:rPr>
                        <a:t>¿Qué preguntas debo responder en un test para saber si estoy experimentando depresión o tristeza crónica?</a:t>
                      </a:r>
                    </a:p>
                    <a:p>
                      <a:pPr>
                        <a:lnSpc>
                          <a:spcPct val="107000"/>
                        </a:lnSpc>
                        <a:spcAft>
                          <a:spcPts val="0"/>
                        </a:spcAft>
                      </a:pPr>
                      <a:r>
                        <a:rPr lang="es-MX" sz="1400" dirty="0">
                          <a:effectLst/>
                          <a:latin typeface="Arial" pitchFamily="34" charset="0"/>
                          <a:ea typeface="Calibri"/>
                          <a:cs typeface="Arial" pitchFamily="34" charset="0"/>
                        </a:rPr>
                        <a:t>En un test para determinar si estás experimentando depresión o tristeza crónica, es importante responder preguntas que evalúen diferentes aspectos de tu estado emocional y comportamiento. Estas son algunas de las preguntas que suelen incluirse:</a:t>
                      </a:r>
                    </a:p>
                    <a:p>
                      <a:pPr>
                        <a:lnSpc>
                          <a:spcPct val="107000"/>
                        </a:lnSpc>
                        <a:spcAft>
                          <a:spcPts val="0"/>
                        </a:spcAft>
                      </a:pPr>
                      <a:endParaRPr lang="es-MX" sz="1400" dirty="0">
                        <a:effectLst/>
                        <a:latin typeface="Arial" pitchFamily="34" charset="0"/>
                        <a:ea typeface="Calibri"/>
                        <a:cs typeface="Arial" pitchFamily="34" charset="0"/>
                      </a:endParaRPr>
                    </a:p>
                    <a:p>
                      <a:pPr>
                        <a:lnSpc>
                          <a:spcPct val="107000"/>
                        </a:lnSpc>
                        <a:spcAft>
                          <a:spcPts val="0"/>
                        </a:spcAft>
                      </a:pPr>
                      <a:r>
                        <a:rPr lang="es-MX" sz="1400" dirty="0">
                          <a:effectLst/>
                          <a:latin typeface="Arial" pitchFamily="34" charset="0"/>
                          <a:ea typeface="Calibri"/>
                          <a:cs typeface="Arial" pitchFamily="34" charset="0"/>
                        </a:rPr>
                        <a:t>1. ¿Te sientes triste o melancólico(a) la mayor parte del tiempo?</a:t>
                      </a:r>
                    </a:p>
                    <a:p>
                      <a:pPr>
                        <a:lnSpc>
                          <a:spcPct val="107000"/>
                        </a:lnSpc>
                        <a:spcAft>
                          <a:spcPts val="0"/>
                        </a:spcAft>
                      </a:pPr>
                      <a:endParaRPr lang="es-MX" sz="1400" dirty="0">
                        <a:effectLst/>
                        <a:latin typeface="Arial" pitchFamily="34" charset="0"/>
                        <a:ea typeface="Calibri"/>
                        <a:cs typeface="Arial" pitchFamily="34" charset="0"/>
                      </a:endParaRPr>
                    </a:p>
                    <a:p>
                      <a:pPr>
                        <a:lnSpc>
                          <a:spcPct val="107000"/>
                        </a:lnSpc>
                        <a:spcAft>
                          <a:spcPts val="0"/>
                        </a:spcAft>
                      </a:pPr>
                      <a:r>
                        <a:rPr lang="es-MX" sz="1400" dirty="0">
                          <a:effectLst/>
                          <a:latin typeface="Arial" pitchFamily="34" charset="0"/>
                          <a:ea typeface="Calibri"/>
                          <a:cs typeface="Arial" pitchFamily="34" charset="0"/>
                        </a:rPr>
                        <a:t>2. ¿Has perdido el interés o la capacidad de disfrutar actividades que antes te gustaban?</a:t>
                      </a:r>
                    </a:p>
                    <a:p>
                      <a:pPr>
                        <a:lnSpc>
                          <a:spcPct val="107000"/>
                        </a:lnSpc>
                        <a:spcAft>
                          <a:spcPts val="0"/>
                        </a:spcAft>
                      </a:pPr>
                      <a:endParaRPr lang="es-MX" sz="1400" dirty="0">
                        <a:effectLst/>
                        <a:latin typeface="Arial" pitchFamily="34" charset="0"/>
                        <a:ea typeface="Calibri"/>
                        <a:cs typeface="Arial" pitchFamily="34" charset="0"/>
                      </a:endParaRPr>
                    </a:p>
                    <a:p>
                      <a:pPr>
                        <a:lnSpc>
                          <a:spcPct val="107000"/>
                        </a:lnSpc>
                        <a:spcAft>
                          <a:spcPts val="0"/>
                        </a:spcAft>
                      </a:pPr>
                      <a:r>
                        <a:rPr lang="es-MX" sz="1400" dirty="0">
                          <a:effectLst/>
                          <a:latin typeface="Arial" pitchFamily="34" charset="0"/>
                          <a:ea typeface="Calibri"/>
                          <a:cs typeface="Arial" pitchFamily="34" charset="0"/>
                        </a:rPr>
                        <a:t>3. ¿Tienes dificultad para conciliar el sueño o experimentas insomnio?</a:t>
                      </a:r>
                    </a:p>
                    <a:p>
                      <a:pPr>
                        <a:lnSpc>
                          <a:spcPct val="107000"/>
                        </a:lnSpc>
                        <a:spcAft>
                          <a:spcPts val="0"/>
                        </a:spcAft>
                      </a:pPr>
                      <a:endParaRPr lang="es-MX" sz="1400" dirty="0">
                        <a:effectLst/>
                        <a:latin typeface="Arial" pitchFamily="34" charset="0"/>
                        <a:ea typeface="Calibri"/>
                        <a:cs typeface="Arial" pitchFamily="34" charset="0"/>
                      </a:endParaRPr>
                    </a:p>
                    <a:p>
                      <a:pPr>
                        <a:lnSpc>
                          <a:spcPct val="107000"/>
                        </a:lnSpc>
                        <a:spcAft>
                          <a:spcPts val="0"/>
                        </a:spcAft>
                      </a:pPr>
                      <a:r>
                        <a:rPr lang="es-MX" sz="1400" dirty="0">
                          <a:effectLst/>
                          <a:latin typeface="Arial" pitchFamily="34" charset="0"/>
                          <a:ea typeface="Calibri"/>
                          <a:cs typeface="Arial" pitchFamily="34" charset="0"/>
                        </a:rPr>
                        <a:t>4. ¿Experimentas cambios en tu apetito o en tu peso (pérdida o aumento significativo)?</a:t>
                      </a:r>
                    </a:p>
                    <a:p>
                      <a:pPr>
                        <a:lnSpc>
                          <a:spcPct val="107000"/>
                        </a:lnSpc>
                        <a:spcAft>
                          <a:spcPts val="0"/>
                        </a:spcAft>
                      </a:pPr>
                      <a:endParaRPr lang="es-MX" sz="1400" dirty="0">
                        <a:effectLst/>
                        <a:latin typeface="Arial" pitchFamily="34" charset="0"/>
                        <a:ea typeface="Calibri"/>
                        <a:cs typeface="Arial" pitchFamily="34" charset="0"/>
                      </a:endParaRPr>
                    </a:p>
                    <a:p>
                      <a:pPr>
                        <a:lnSpc>
                          <a:spcPct val="107000"/>
                        </a:lnSpc>
                        <a:spcAft>
                          <a:spcPts val="0"/>
                        </a:spcAft>
                      </a:pPr>
                      <a:r>
                        <a:rPr lang="es-MX" sz="1400" dirty="0">
                          <a:effectLst/>
                          <a:latin typeface="Arial" pitchFamily="34" charset="0"/>
                          <a:ea typeface="Calibri"/>
                          <a:cs typeface="Arial" pitchFamily="34" charset="0"/>
                        </a:rPr>
                        <a:t>5. ¿Sientes una falta de energía constante o fatiga generalizada?</a:t>
                      </a:r>
                    </a:p>
                    <a:p>
                      <a:pPr>
                        <a:lnSpc>
                          <a:spcPct val="107000"/>
                        </a:lnSpc>
                        <a:spcAft>
                          <a:spcPts val="0"/>
                        </a:spcAft>
                      </a:pPr>
                      <a:endParaRPr lang="es-MX" sz="1400" dirty="0">
                        <a:effectLst/>
                        <a:latin typeface="Arial" pitchFamily="34" charset="0"/>
                        <a:ea typeface="Calibri"/>
                        <a:cs typeface="Arial" pitchFamily="34" charset="0"/>
                      </a:endParaRPr>
                    </a:p>
                    <a:p>
                      <a:pPr>
                        <a:lnSpc>
                          <a:spcPct val="107000"/>
                        </a:lnSpc>
                        <a:spcAft>
                          <a:spcPts val="0"/>
                        </a:spcAft>
                      </a:pPr>
                      <a:r>
                        <a:rPr lang="es-MX" sz="1400" dirty="0">
                          <a:effectLst/>
                          <a:latin typeface="Arial" pitchFamily="34" charset="0"/>
                          <a:ea typeface="Calibri"/>
                          <a:cs typeface="Arial" pitchFamily="34" charset="0"/>
                        </a:rPr>
                        <a:t>6. ¿Tienes problemas de concentración o dificultad para tomar decisiones?</a:t>
                      </a:r>
                    </a:p>
                    <a:p>
                      <a:pPr>
                        <a:lnSpc>
                          <a:spcPct val="107000"/>
                        </a:lnSpc>
                        <a:spcAft>
                          <a:spcPts val="0"/>
                        </a:spcAft>
                      </a:pPr>
                      <a:endParaRPr lang="es-MX" sz="1400" dirty="0">
                        <a:effectLst/>
                        <a:latin typeface="Arial" pitchFamily="34" charset="0"/>
                        <a:ea typeface="Calibri"/>
                        <a:cs typeface="Arial" pitchFamily="34" charset="0"/>
                      </a:endParaRPr>
                    </a:p>
                    <a:p>
                      <a:pPr>
                        <a:lnSpc>
                          <a:spcPct val="107000"/>
                        </a:lnSpc>
                        <a:spcAft>
                          <a:spcPts val="0"/>
                        </a:spcAft>
                      </a:pPr>
                      <a:r>
                        <a:rPr lang="es-MX" sz="1400" dirty="0">
                          <a:effectLst/>
                          <a:latin typeface="Arial" pitchFamily="34" charset="0"/>
                          <a:ea typeface="Calibri"/>
                          <a:cs typeface="Arial" pitchFamily="34" charset="0"/>
                        </a:rPr>
                        <a:t>7. ¿Te sientes culpable o sin valor, con pensamientos recurrentes de autodesprecio?</a:t>
                      </a:r>
                    </a:p>
                    <a:p>
                      <a:pPr>
                        <a:lnSpc>
                          <a:spcPct val="107000"/>
                        </a:lnSpc>
                        <a:spcAft>
                          <a:spcPts val="0"/>
                        </a:spcAft>
                      </a:pPr>
                      <a:endParaRPr lang="es-MX" sz="1400" dirty="0">
                        <a:effectLst/>
                        <a:latin typeface="Arial" pitchFamily="34" charset="0"/>
                        <a:ea typeface="Calibri"/>
                        <a:cs typeface="Arial" pitchFamily="34" charset="0"/>
                      </a:endParaRPr>
                    </a:p>
                    <a:p>
                      <a:pPr>
                        <a:lnSpc>
                          <a:spcPct val="107000"/>
                        </a:lnSpc>
                        <a:spcAft>
                          <a:spcPts val="0"/>
                        </a:spcAft>
                      </a:pPr>
                      <a:r>
                        <a:rPr lang="es-MX" sz="1400" dirty="0">
                          <a:effectLst/>
                          <a:latin typeface="Arial" pitchFamily="34" charset="0"/>
                          <a:ea typeface="Calibri"/>
                          <a:cs typeface="Arial" pitchFamily="34" charset="0"/>
                        </a:rPr>
                        <a:t>8. ¿Has notado cambios en tu nivel de irritabilidad o agitación?</a:t>
                      </a:r>
                    </a:p>
                    <a:p>
                      <a:pPr>
                        <a:lnSpc>
                          <a:spcPct val="107000"/>
                        </a:lnSpc>
                        <a:spcAft>
                          <a:spcPts val="0"/>
                        </a:spcAft>
                      </a:pPr>
                      <a:endParaRPr lang="es-MX" sz="1400" dirty="0">
                        <a:effectLst/>
                        <a:latin typeface="Arial" pitchFamily="34" charset="0"/>
                        <a:ea typeface="Calibri"/>
                        <a:cs typeface="Arial" pitchFamily="34" charset="0"/>
                      </a:endParaRPr>
                    </a:p>
                    <a:p>
                      <a:pPr>
                        <a:lnSpc>
                          <a:spcPct val="107000"/>
                        </a:lnSpc>
                        <a:spcAft>
                          <a:spcPts val="0"/>
                        </a:spcAft>
                      </a:pPr>
                      <a:r>
                        <a:rPr lang="es-MX" sz="1400" dirty="0">
                          <a:effectLst/>
                          <a:latin typeface="Arial" pitchFamily="34" charset="0"/>
                          <a:ea typeface="Calibri"/>
                          <a:cs typeface="Arial" pitchFamily="34" charset="0"/>
                        </a:rPr>
                        <a:t>9. ¿Experimentas pensamientos recurrentes de muerte o ideas suicidas?</a:t>
                      </a:r>
                    </a:p>
                    <a:p>
                      <a:pPr>
                        <a:lnSpc>
                          <a:spcPct val="107000"/>
                        </a:lnSpc>
                        <a:spcAft>
                          <a:spcPts val="0"/>
                        </a:spcAft>
                      </a:pPr>
                      <a:r>
                        <a:rPr lang="es-MX" sz="1100" dirty="0">
                          <a:effectLst/>
                          <a:latin typeface="Arial" pitchFamily="34" charset="0"/>
                          <a:ea typeface="Calibri"/>
                          <a:cs typeface="Arial" pitchFamily="34" charset="0"/>
                        </a:rPr>
                        <a:t> </a:t>
                      </a:r>
                    </a:p>
                    <a:p>
                      <a:pPr>
                        <a:lnSpc>
                          <a:spcPct val="107000"/>
                        </a:lnSpc>
                        <a:spcAft>
                          <a:spcPts val="0"/>
                        </a:spcAft>
                      </a:pPr>
                      <a:r>
                        <a:rPr lang="es-MX" sz="1100" dirty="0">
                          <a:effectLst/>
                          <a:latin typeface="Arial" pitchFamily="34" charset="0"/>
                          <a:ea typeface="Calibri"/>
                          <a:cs typeface="Arial" pitchFamily="34" charset="0"/>
                        </a:rPr>
                        <a:t> </a:t>
                      </a:r>
                    </a:p>
                    <a:p>
                      <a:pPr>
                        <a:lnSpc>
                          <a:spcPct val="107000"/>
                        </a:lnSpc>
                        <a:spcAft>
                          <a:spcPts val="0"/>
                        </a:spcAft>
                      </a:pPr>
                      <a:r>
                        <a:rPr lang="es-MX" sz="1100" dirty="0">
                          <a:effectLst/>
                          <a:latin typeface="Arial" pitchFamily="34" charset="0"/>
                          <a:ea typeface="Calibri"/>
                          <a:cs typeface="Arial" pitchFamily="34" charset="0"/>
                        </a:rPr>
                        <a:t> </a:t>
                      </a:r>
                    </a:p>
                    <a:p>
                      <a:pPr>
                        <a:lnSpc>
                          <a:spcPct val="107000"/>
                        </a:lnSpc>
                        <a:spcAft>
                          <a:spcPts val="0"/>
                        </a:spcAft>
                      </a:pPr>
                      <a:endParaRPr lang="es-MX" sz="1100" dirty="0">
                        <a:effectLst/>
                        <a:latin typeface="Arial" pitchFamily="34" charset="0"/>
                        <a:ea typeface="Calibri"/>
                        <a:cs typeface="Arial" pitchFamily="34" charset="0"/>
                      </a:endParaRPr>
                    </a:p>
                  </a:txBody>
                  <a:tcPr marL="63770" marR="637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5" name="Google Shape;2155;p42"/>
          <p:cNvSpPr txBox="1"/>
          <p:nvPr/>
        </p:nvSpPr>
        <p:spPr>
          <a:xfrm>
            <a:off x="12817025" y="3758927"/>
            <a:ext cx="503688" cy="387553"/>
          </a:xfrm>
          <a:prstGeom prst="rect">
            <a:avLst/>
          </a:prstGeom>
          <a:solidFill>
            <a:srgbClr val="99663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bg1"/>
                </a:solidFill>
                <a:latin typeface="Fira Sans Medium"/>
                <a:ea typeface="Fira Sans Medium"/>
                <a:cs typeface="Fira Sans Medium"/>
                <a:sym typeface="Fira Sans Medium"/>
              </a:rPr>
              <a:t>9</a:t>
            </a:r>
            <a:endParaRPr sz="1800" b="1" dirty="0">
              <a:solidFill>
                <a:schemeClr val="bg1"/>
              </a:solidFill>
              <a:latin typeface="Fira Sans Medium"/>
              <a:ea typeface="Fira Sans Medium"/>
              <a:cs typeface="Fira Sans Medium"/>
              <a:sym typeface="Fira Sans Medium"/>
            </a:endParaRPr>
          </a:p>
        </p:txBody>
      </p:sp>
    </p:spTree>
    <p:extLst>
      <p:ext uri="{BB962C8B-B14F-4D97-AF65-F5344CB8AC3E}">
        <p14:creationId xmlns:p14="http://schemas.microsoft.com/office/powerpoint/2010/main" val="1211851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3461932511"/>
              </p:ext>
            </p:extLst>
          </p:nvPr>
        </p:nvGraphicFramePr>
        <p:xfrm>
          <a:off x="596263" y="719660"/>
          <a:ext cx="12040757" cy="6468770"/>
        </p:xfrm>
        <a:graphic>
          <a:graphicData uri="http://schemas.openxmlformats.org/drawingml/2006/table">
            <a:tbl>
              <a:tblPr firstRow="1" firstCol="1" bandRow="1"/>
              <a:tblGrid>
                <a:gridCol w="2986182">
                  <a:extLst>
                    <a:ext uri="{9D8B030D-6E8A-4147-A177-3AD203B41FA5}">
                      <a16:colId xmlns:a16="http://schemas.microsoft.com/office/drawing/2014/main" val="20000"/>
                    </a:ext>
                  </a:extLst>
                </a:gridCol>
                <a:gridCol w="9054575">
                  <a:extLst>
                    <a:ext uri="{9D8B030D-6E8A-4147-A177-3AD203B41FA5}">
                      <a16:colId xmlns:a16="http://schemas.microsoft.com/office/drawing/2014/main" val="20001"/>
                    </a:ext>
                  </a:extLst>
                </a:gridCol>
              </a:tblGrid>
              <a:tr h="816810">
                <a:tc rowSpan="2">
                  <a:txBody>
                    <a:bodyPr/>
                    <a:lstStyle/>
                    <a:p>
                      <a:pPr>
                        <a:lnSpc>
                          <a:spcPct val="107000"/>
                        </a:lnSpc>
                        <a:spcAft>
                          <a:spcPts val="0"/>
                        </a:spcAft>
                      </a:pPr>
                      <a:r>
                        <a:rPr lang="es-MX" sz="1600" b="1" dirty="0">
                          <a:solidFill>
                            <a:srgbClr val="663300"/>
                          </a:solidFill>
                          <a:effectLst/>
                          <a:latin typeface="Arial" pitchFamily="34" charset="0"/>
                          <a:ea typeface="Calibri"/>
                          <a:cs typeface="Arial" pitchFamily="34" charset="0"/>
                        </a:rPr>
                        <a:t>Preguntas detonadoras</a:t>
                      </a:r>
                      <a:endParaRPr lang="es-MX" sz="1600" dirty="0">
                        <a:effectLst/>
                        <a:latin typeface="Arial" pitchFamily="34" charset="0"/>
                        <a:ea typeface="Calibri"/>
                        <a:cs typeface="Arial" pitchFamily="34" charset="0"/>
                      </a:endParaRPr>
                    </a:p>
                    <a:p>
                      <a:pPr>
                        <a:lnSpc>
                          <a:spcPct val="107000"/>
                        </a:lnSpc>
                        <a:spcAft>
                          <a:spcPts val="0"/>
                        </a:spcAft>
                      </a:pPr>
                      <a:r>
                        <a:rPr lang="es-MX" sz="900" dirty="0">
                          <a:effectLst/>
                          <a:latin typeface="Arial"/>
                          <a:ea typeface="Calibri"/>
                          <a:cs typeface="Times New Roman"/>
                        </a:rPr>
                        <a:t> </a:t>
                      </a:r>
                      <a:endParaRPr lang="es-MX" sz="1000" dirty="0">
                        <a:effectLst/>
                        <a:latin typeface="Calibri"/>
                        <a:ea typeface="Calibri"/>
                        <a:cs typeface="Times New Roman"/>
                      </a:endParaRPr>
                    </a:p>
                    <a:p>
                      <a:pPr>
                        <a:lnSpc>
                          <a:spcPct val="107000"/>
                        </a:lnSpc>
                        <a:spcAft>
                          <a:spcPts val="0"/>
                        </a:spcAft>
                      </a:pPr>
                      <a:r>
                        <a:rPr lang="es-MX" sz="900" dirty="0">
                          <a:effectLst/>
                          <a:latin typeface="Arial"/>
                          <a:ea typeface="Calibri"/>
                          <a:cs typeface="Times New Roman"/>
                        </a:rPr>
                        <a:t> </a:t>
                      </a:r>
                      <a:endParaRPr lang="es-MX" sz="1000" dirty="0">
                        <a:effectLst/>
                        <a:latin typeface="Calibri"/>
                        <a:ea typeface="Calibri"/>
                        <a:cs typeface="Times New Roman"/>
                      </a:endParaRPr>
                    </a:p>
                    <a:p>
                      <a:pPr>
                        <a:lnSpc>
                          <a:spcPct val="107000"/>
                        </a:lnSpc>
                        <a:spcAft>
                          <a:spcPts val="0"/>
                        </a:spcAft>
                      </a:pPr>
                      <a:r>
                        <a:rPr lang="es-MX" sz="900" dirty="0">
                          <a:effectLst/>
                          <a:latin typeface="Arial"/>
                          <a:ea typeface="Calibri"/>
                          <a:cs typeface="Times New Roman"/>
                        </a:rPr>
                        <a:t> </a:t>
                      </a:r>
                      <a:endParaRPr lang="es-MX" sz="1000" dirty="0">
                        <a:effectLst/>
                        <a:latin typeface="Calibri"/>
                        <a:ea typeface="Calibri"/>
                        <a:cs typeface="Times New Roman"/>
                      </a:endParaRPr>
                    </a:p>
                    <a:p>
                      <a:pPr>
                        <a:lnSpc>
                          <a:spcPct val="107000"/>
                        </a:lnSpc>
                        <a:spcAft>
                          <a:spcPts val="0"/>
                        </a:spcAft>
                      </a:pPr>
                      <a:r>
                        <a:rPr lang="es-MX" sz="900" dirty="0">
                          <a:effectLst/>
                          <a:latin typeface="Arial"/>
                          <a:ea typeface="Calibri"/>
                          <a:cs typeface="Times New Roman"/>
                        </a:rPr>
                        <a:t> </a:t>
                      </a:r>
                      <a:endParaRPr lang="es-MX" sz="1000" dirty="0">
                        <a:effectLst/>
                        <a:latin typeface="Calibri"/>
                        <a:ea typeface="Calibri"/>
                        <a:cs typeface="Times New Roman"/>
                      </a:endParaRPr>
                    </a:p>
                    <a:p>
                      <a:pPr>
                        <a:lnSpc>
                          <a:spcPct val="107000"/>
                        </a:lnSpc>
                        <a:spcAft>
                          <a:spcPts val="0"/>
                        </a:spcAft>
                      </a:pPr>
                      <a:r>
                        <a:rPr lang="es-MX" sz="900" dirty="0">
                          <a:effectLst/>
                          <a:latin typeface="Arial"/>
                          <a:ea typeface="Calibri"/>
                          <a:cs typeface="Times New Roman"/>
                        </a:rPr>
                        <a:t> </a:t>
                      </a:r>
                      <a:endParaRPr lang="es-MX" sz="1000" dirty="0">
                        <a:effectLst/>
                        <a:latin typeface="Calibri"/>
                        <a:ea typeface="Calibri"/>
                        <a:cs typeface="Times New Roman"/>
                      </a:endParaRPr>
                    </a:p>
                    <a:p>
                      <a:pPr>
                        <a:lnSpc>
                          <a:spcPct val="107000"/>
                        </a:lnSpc>
                        <a:spcAft>
                          <a:spcPts val="0"/>
                        </a:spcAft>
                      </a:pPr>
                      <a:r>
                        <a:rPr lang="es-MX" sz="900" dirty="0">
                          <a:effectLst/>
                          <a:latin typeface="Arial"/>
                          <a:ea typeface="Calibri"/>
                          <a:cs typeface="Times New Roman"/>
                        </a:rPr>
                        <a:t> </a:t>
                      </a:r>
                      <a:endParaRPr lang="es-MX" sz="1000" dirty="0">
                        <a:effectLst/>
                        <a:latin typeface="Calibri"/>
                        <a:ea typeface="Calibri"/>
                        <a:cs typeface="Times New Roman"/>
                      </a:endParaRPr>
                    </a:p>
                    <a:p>
                      <a:pPr>
                        <a:lnSpc>
                          <a:spcPct val="107000"/>
                        </a:lnSpc>
                        <a:spcAft>
                          <a:spcPts val="0"/>
                        </a:spcAft>
                      </a:pPr>
                      <a:r>
                        <a:rPr lang="es-MX" sz="900" dirty="0">
                          <a:effectLst/>
                          <a:latin typeface="Arial"/>
                          <a:ea typeface="Calibri"/>
                          <a:cs typeface="Times New Roman"/>
                        </a:rPr>
                        <a:t> </a:t>
                      </a:r>
                      <a:endParaRPr lang="es-MX" sz="1000" dirty="0">
                        <a:effectLst/>
                        <a:latin typeface="Calibri"/>
                        <a:ea typeface="Calibri"/>
                        <a:cs typeface="Times New Roman"/>
                      </a:endParaRPr>
                    </a:p>
                    <a:p>
                      <a:pPr>
                        <a:lnSpc>
                          <a:spcPct val="107000"/>
                        </a:lnSpc>
                        <a:spcAft>
                          <a:spcPts val="0"/>
                        </a:spcAft>
                      </a:pPr>
                      <a:endParaRPr lang="es-MX" sz="1000" dirty="0">
                        <a:effectLst/>
                        <a:latin typeface="Calibri"/>
                        <a:ea typeface="Calibri"/>
                        <a:cs typeface="Times New Roman"/>
                      </a:endParaRPr>
                    </a:p>
                  </a:txBody>
                  <a:tcPr marL="65642" marR="65642"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just"/>
                      <a:r>
                        <a:rPr lang="es-MX" sz="1100" b="1" kern="1200" dirty="0">
                          <a:solidFill>
                            <a:schemeClr val="tx1"/>
                          </a:solidFill>
                          <a:effectLst/>
                          <a:latin typeface="Arial" panose="020B0604020202020204" pitchFamily="34" charset="0"/>
                          <a:ea typeface="+mn-ea"/>
                          <a:cs typeface="Arial" panose="020B0604020202020204" pitchFamily="34" charset="0"/>
                        </a:rPr>
                        <a:t>Las preguntas detonadoras deben planificarse para iniciar el análisis del tema, éstas relacionan los conceptos e ideas centrales del contenido específico de la asignatura con el caso de estudio. </a:t>
                      </a:r>
                    </a:p>
                    <a:p>
                      <a:pPr algn="just"/>
                      <a:endParaRPr lang="es-MX" sz="1100" b="1" kern="1200" dirty="0">
                        <a:solidFill>
                          <a:schemeClr val="tx1"/>
                        </a:solidFill>
                        <a:effectLst/>
                        <a:latin typeface="Arial" panose="020B0604020202020204" pitchFamily="34" charset="0"/>
                        <a:ea typeface="+mn-ea"/>
                        <a:cs typeface="Arial" panose="020B0604020202020204" pitchFamily="34" charset="0"/>
                      </a:endParaRPr>
                    </a:p>
                    <a:p>
                      <a:pPr algn="just"/>
                      <a:r>
                        <a:rPr lang="es-MX" sz="1100" b="1" kern="1200" dirty="0">
                          <a:solidFill>
                            <a:schemeClr val="tx1"/>
                          </a:solidFill>
                          <a:effectLst/>
                          <a:latin typeface="Arial" panose="020B0604020202020204" pitchFamily="34" charset="0"/>
                          <a:ea typeface="+mn-ea"/>
                          <a:cs typeface="Arial" panose="020B0604020202020204" pitchFamily="34" charset="0"/>
                        </a:rPr>
                        <a:t>Véase el Documento “Cómo prepararse para enseñar con casos”</a:t>
                      </a:r>
                    </a:p>
                    <a:p>
                      <a:pPr>
                        <a:lnSpc>
                          <a:spcPct val="107000"/>
                        </a:lnSpc>
                        <a:spcAft>
                          <a:spcPts val="0"/>
                        </a:spcAft>
                      </a:pPr>
                      <a:r>
                        <a:rPr lang="es-MX" sz="1100" b="1" dirty="0">
                          <a:effectLst/>
                          <a:latin typeface="Arial" pitchFamily="34" charset="0"/>
                          <a:ea typeface="Calibri"/>
                          <a:cs typeface="Arial" pitchFamily="34" charset="0"/>
                        </a:rPr>
                        <a:t> </a:t>
                      </a:r>
                      <a:endParaRPr lang="es-MX" sz="1100" dirty="0">
                        <a:effectLst/>
                        <a:latin typeface="Arial" pitchFamily="34" charset="0"/>
                        <a:ea typeface="Calibri"/>
                        <a:cs typeface="Arial" pitchFamily="34" charset="0"/>
                      </a:endParaRPr>
                    </a:p>
                  </a:txBody>
                  <a:tcPr marL="65642" marR="65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extLst>
                  <a:ext uri="{0D108BD9-81ED-4DB2-BD59-A6C34878D82A}">
                    <a16:rowId xmlns:a16="http://schemas.microsoft.com/office/drawing/2014/main" val="10000"/>
                  </a:ext>
                </a:extLst>
              </a:tr>
              <a:tr h="5631840">
                <a:tc vMerge="1">
                  <a:txBody>
                    <a:bodyPr/>
                    <a:lstStyle/>
                    <a:p>
                      <a:endParaRPr lang="es-MX"/>
                    </a:p>
                  </a:txBody>
                  <a:tcPr/>
                </a:tc>
                <a:tc>
                  <a:txBody>
                    <a:bodyPr/>
                    <a:lstStyle/>
                    <a:p>
                      <a:pPr>
                        <a:lnSpc>
                          <a:spcPct val="107000"/>
                        </a:lnSpc>
                        <a:spcAft>
                          <a:spcPts val="0"/>
                        </a:spcAft>
                      </a:pPr>
                      <a:r>
                        <a:rPr lang="es-MX" sz="1100" dirty="0">
                          <a:effectLst/>
                          <a:latin typeface="Arial" pitchFamily="34" charset="0"/>
                          <a:ea typeface="Calibri"/>
                          <a:cs typeface="Arial" pitchFamily="34" charset="0"/>
                        </a:rPr>
                        <a:t> </a:t>
                      </a:r>
                    </a:p>
                    <a:p>
                      <a:pPr>
                        <a:lnSpc>
                          <a:spcPct val="107000"/>
                        </a:lnSpc>
                        <a:spcAft>
                          <a:spcPts val="0"/>
                        </a:spcAft>
                      </a:pPr>
                      <a:r>
                        <a:rPr lang="es-MX" sz="1100" dirty="0">
                          <a:effectLst/>
                          <a:latin typeface="Arial" pitchFamily="34" charset="0"/>
                          <a:ea typeface="Calibri"/>
                          <a:cs typeface="Arial" pitchFamily="34" charset="0"/>
                        </a:rPr>
                        <a:t> </a:t>
                      </a:r>
                    </a:p>
                    <a:p>
                      <a:pPr algn="just">
                        <a:lnSpc>
                          <a:spcPct val="107000"/>
                        </a:lnSpc>
                        <a:spcAft>
                          <a:spcPts val="0"/>
                        </a:spcAft>
                      </a:pPr>
                      <a:r>
                        <a:rPr lang="es-MX" sz="1100" b="1" dirty="0">
                          <a:effectLst/>
                          <a:latin typeface="Arial" pitchFamily="34" charset="0"/>
                          <a:ea typeface="Calibri"/>
                          <a:cs typeface="Arial" pitchFamily="34" charset="0"/>
                        </a:rPr>
                        <a:t> </a:t>
                      </a:r>
                      <a:r>
                        <a:rPr lang="es-MX" sz="1400" b="1" dirty="0">
                          <a:effectLst/>
                          <a:latin typeface="Arial" pitchFamily="34" charset="0"/>
                          <a:ea typeface="Calibri"/>
                          <a:cs typeface="Arial" pitchFamily="34" charset="0"/>
                        </a:rPr>
                        <a:t>Caso: Efectos de la pandemia en el bienestar emocional de los adolescentes en la Ciudad de México, en la Alcaldía Iztapalapa, en el colegio de bachilleres, plantel 6 Vicente Guerrero en el grupo 401 de ciencias sociales III </a:t>
                      </a:r>
                      <a:endParaRPr lang="es-MX" sz="1100" b="1" dirty="0">
                        <a:effectLst/>
                        <a:latin typeface="Arial" pitchFamily="34" charset="0"/>
                        <a:ea typeface="Calibri"/>
                        <a:cs typeface="Arial" pitchFamily="34" charset="0"/>
                      </a:endParaRPr>
                    </a:p>
                    <a:p>
                      <a:pPr>
                        <a:lnSpc>
                          <a:spcPct val="107000"/>
                        </a:lnSpc>
                        <a:spcAft>
                          <a:spcPts val="0"/>
                        </a:spcAft>
                      </a:pPr>
                      <a:r>
                        <a:rPr lang="es-MX" sz="1100" dirty="0">
                          <a:effectLst/>
                          <a:latin typeface="Arial" pitchFamily="34" charset="0"/>
                          <a:ea typeface="Calibri"/>
                          <a:cs typeface="Arial" pitchFamily="34" charset="0"/>
                        </a:rPr>
                        <a:t> </a:t>
                      </a:r>
                    </a:p>
                    <a:p>
                      <a:pPr>
                        <a:lnSpc>
                          <a:spcPct val="107000"/>
                        </a:lnSpc>
                        <a:spcAft>
                          <a:spcPts val="0"/>
                        </a:spcAft>
                      </a:pPr>
                      <a:r>
                        <a:rPr lang="es-MX" sz="1100" dirty="0">
                          <a:effectLst/>
                          <a:latin typeface="Arial" pitchFamily="34" charset="0"/>
                          <a:ea typeface="Calibri"/>
                          <a:cs typeface="Arial" pitchFamily="34" charset="0"/>
                        </a:rPr>
                        <a:t> </a:t>
                      </a:r>
                      <a:r>
                        <a:rPr lang="es-MX" sz="1400" b="1" dirty="0">
                          <a:effectLst/>
                          <a:latin typeface="Arial" pitchFamily="34" charset="0"/>
                          <a:ea typeface="Calibri"/>
                          <a:cs typeface="Arial" pitchFamily="34" charset="0"/>
                        </a:rPr>
                        <a:t>Tu como persona has notado un cambio de ciertos aspectos que realizabas antes, durante y después de la pandemia, que ahora te es difícil emocionalmente hacer hoy en días </a:t>
                      </a:r>
                    </a:p>
                    <a:p>
                      <a:pPr>
                        <a:lnSpc>
                          <a:spcPct val="107000"/>
                        </a:lnSpc>
                        <a:spcAft>
                          <a:spcPts val="0"/>
                        </a:spcAft>
                      </a:pPr>
                      <a:endParaRPr lang="es-MX" sz="1400" b="1" dirty="0">
                        <a:effectLst/>
                        <a:latin typeface="Arial" pitchFamily="34" charset="0"/>
                        <a:ea typeface="Calibri"/>
                        <a:cs typeface="Arial" pitchFamily="34" charset="0"/>
                      </a:endParaRPr>
                    </a:p>
                    <a:p>
                      <a:pPr>
                        <a:lnSpc>
                          <a:spcPct val="107000"/>
                        </a:lnSpc>
                        <a:spcAft>
                          <a:spcPts val="0"/>
                        </a:spcAft>
                      </a:pPr>
                      <a:r>
                        <a:rPr lang="es-MX" sz="1400" b="1" dirty="0">
                          <a:effectLst/>
                          <a:latin typeface="Arial" pitchFamily="34" charset="0"/>
                          <a:ea typeface="Calibri"/>
                          <a:cs typeface="Arial" pitchFamily="34" charset="0"/>
                        </a:rPr>
                        <a:t>Sientes que ya no eres el mismo o la misma y que no te entienden tus padres y personas cercanas a ti</a:t>
                      </a:r>
                    </a:p>
                    <a:p>
                      <a:pPr>
                        <a:lnSpc>
                          <a:spcPct val="107000"/>
                        </a:lnSpc>
                        <a:spcAft>
                          <a:spcPts val="0"/>
                        </a:spcAft>
                      </a:pPr>
                      <a:r>
                        <a:rPr lang="es-MX" sz="1400" b="1" dirty="0">
                          <a:effectLst/>
                          <a:latin typeface="Arial" pitchFamily="34" charset="0"/>
                          <a:ea typeface="Calibri"/>
                          <a:cs typeface="Arial" pitchFamily="34" charset="0"/>
                        </a:rPr>
                        <a:t>En la escuela te es difícil concéntrate y sientes miedo o ansiedad de tus capacidades </a:t>
                      </a:r>
                    </a:p>
                    <a:p>
                      <a:pPr>
                        <a:lnSpc>
                          <a:spcPct val="107000"/>
                        </a:lnSpc>
                        <a:spcAft>
                          <a:spcPts val="0"/>
                        </a:spcAft>
                      </a:pPr>
                      <a:r>
                        <a:rPr lang="es-MX" sz="1100" dirty="0">
                          <a:effectLst/>
                          <a:latin typeface="Arial" pitchFamily="34" charset="0"/>
                          <a:ea typeface="Calibri"/>
                          <a:cs typeface="Arial" pitchFamily="34" charset="0"/>
                        </a:rPr>
                        <a:t> </a:t>
                      </a:r>
                    </a:p>
                    <a:p>
                      <a:pPr>
                        <a:lnSpc>
                          <a:spcPct val="107000"/>
                        </a:lnSpc>
                        <a:spcAft>
                          <a:spcPts val="0"/>
                        </a:spcAft>
                      </a:pPr>
                      <a:r>
                        <a:rPr lang="es-MX" sz="1100" dirty="0">
                          <a:effectLst/>
                          <a:latin typeface="Arial" pitchFamily="34" charset="0"/>
                          <a:ea typeface="Calibri"/>
                          <a:cs typeface="Arial" pitchFamily="34" charset="0"/>
                        </a:rPr>
                        <a:t> </a:t>
                      </a:r>
                    </a:p>
                    <a:p>
                      <a:pPr>
                        <a:lnSpc>
                          <a:spcPct val="107000"/>
                        </a:lnSpc>
                        <a:spcAft>
                          <a:spcPts val="0"/>
                        </a:spcAft>
                      </a:pPr>
                      <a:r>
                        <a:rPr lang="es-MX" sz="1100" dirty="0">
                          <a:effectLst/>
                          <a:latin typeface="Arial" pitchFamily="34" charset="0"/>
                          <a:ea typeface="Calibri"/>
                          <a:cs typeface="Arial" pitchFamily="34" charset="0"/>
                        </a:rPr>
                        <a:t> </a:t>
                      </a:r>
                    </a:p>
                    <a:p>
                      <a:pPr>
                        <a:lnSpc>
                          <a:spcPct val="107000"/>
                        </a:lnSpc>
                        <a:spcAft>
                          <a:spcPts val="0"/>
                        </a:spcAft>
                      </a:pPr>
                      <a:r>
                        <a:rPr lang="es-MX" sz="1100" dirty="0">
                          <a:effectLst/>
                          <a:latin typeface="Arial" pitchFamily="34" charset="0"/>
                          <a:ea typeface="Calibri"/>
                          <a:cs typeface="Arial" pitchFamily="34" charset="0"/>
                        </a:rPr>
                        <a:t> </a:t>
                      </a:r>
                    </a:p>
                    <a:p>
                      <a:pPr>
                        <a:lnSpc>
                          <a:spcPct val="107000"/>
                        </a:lnSpc>
                        <a:spcAft>
                          <a:spcPts val="0"/>
                        </a:spcAft>
                      </a:pPr>
                      <a:r>
                        <a:rPr lang="es-MX" sz="1100" dirty="0">
                          <a:effectLst/>
                          <a:latin typeface="Arial" pitchFamily="34" charset="0"/>
                          <a:ea typeface="Calibri"/>
                          <a:cs typeface="Arial" pitchFamily="34" charset="0"/>
                        </a:rPr>
                        <a:t> </a:t>
                      </a:r>
                    </a:p>
                    <a:p>
                      <a:pPr>
                        <a:lnSpc>
                          <a:spcPct val="107000"/>
                        </a:lnSpc>
                        <a:spcAft>
                          <a:spcPts val="0"/>
                        </a:spcAft>
                      </a:pPr>
                      <a:r>
                        <a:rPr lang="es-MX" sz="1100" dirty="0">
                          <a:effectLst/>
                          <a:latin typeface="Arial" pitchFamily="34" charset="0"/>
                          <a:ea typeface="Calibri"/>
                          <a:cs typeface="Arial" pitchFamily="34" charset="0"/>
                        </a:rPr>
                        <a:t> </a:t>
                      </a:r>
                    </a:p>
                    <a:p>
                      <a:pPr>
                        <a:lnSpc>
                          <a:spcPct val="107000"/>
                        </a:lnSpc>
                        <a:spcAft>
                          <a:spcPts val="0"/>
                        </a:spcAft>
                      </a:pPr>
                      <a:r>
                        <a:rPr lang="es-MX" sz="1100" dirty="0">
                          <a:effectLst/>
                          <a:latin typeface="Arial" pitchFamily="34" charset="0"/>
                          <a:ea typeface="Calibri"/>
                          <a:cs typeface="Arial" pitchFamily="34" charset="0"/>
                        </a:rPr>
                        <a:t> </a:t>
                      </a:r>
                    </a:p>
                    <a:p>
                      <a:pPr>
                        <a:lnSpc>
                          <a:spcPct val="107000"/>
                        </a:lnSpc>
                        <a:spcAft>
                          <a:spcPts val="0"/>
                        </a:spcAft>
                      </a:pPr>
                      <a:r>
                        <a:rPr lang="es-MX" sz="1100" dirty="0">
                          <a:effectLst/>
                          <a:latin typeface="Arial" pitchFamily="34" charset="0"/>
                          <a:ea typeface="Calibri"/>
                          <a:cs typeface="Arial" pitchFamily="34" charset="0"/>
                        </a:rPr>
                        <a:t> </a:t>
                      </a:r>
                    </a:p>
                    <a:p>
                      <a:pPr>
                        <a:lnSpc>
                          <a:spcPct val="107000"/>
                        </a:lnSpc>
                        <a:spcAft>
                          <a:spcPts val="0"/>
                        </a:spcAft>
                      </a:pPr>
                      <a:r>
                        <a:rPr lang="es-MX" sz="1100" dirty="0">
                          <a:effectLst/>
                          <a:latin typeface="Arial" pitchFamily="34" charset="0"/>
                          <a:ea typeface="Calibri"/>
                          <a:cs typeface="Arial" pitchFamily="34" charset="0"/>
                        </a:rPr>
                        <a:t> </a:t>
                      </a:r>
                    </a:p>
                    <a:p>
                      <a:pPr>
                        <a:lnSpc>
                          <a:spcPct val="107000"/>
                        </a:lnSpc>
                        <a:spcAft>
                          <a:spcPts val="0"/>
                        </a:spcAft>
                      </a:pPr>
                      <a:r>
                        <a:rPr lang="es-MX" sz="1100" dirty="0">
                          <a:effectLst/>
                          <a:latin typeface="Arial" pitchFamily="34" charset="0"/>
                          <a:ea typeface="Calibri"/>
                          <a:cs typeface="Arial" pitchFamily="34" charset="0"/>
                        </a:rPr>
                        <a:t> </a:t>
                      </a:r>
                    </a:p>
                    <a:p>
                      <a:pPr>
                        <a:lnSpc>
                          <a:spcPct val="107000"/>
                        </a:lnSpc>
                        <a:spcAft>
                          <a:spcPts val="0"/>
                        </a:spcAft>
                      </a:pPr>
                      <a:r>
                        <a:rPr lang="es-MX" sz="1100" dirty="0">
                          <a:effectLst/>
                          <a:latin typeface="Arial" pitchFamily="34" charset="0"/>
                          <a:ea typeface="Calibri"/>
                          <a:cs typeface="Arial" pitchFamily="34" charset="0"/>
                        </a:rPr>
                        <a:t> </a:t>
                      </a:r>
                    </a:p>
                    <a:p>
                      <a:pPr>
                        <a:lnSpc>
                          <a:spcPct val="107000"/>
                        </a:lnSpc>
                        <a:spcAft>
                          <a:spcPts val="0"/>
                        </a:spcAft>
                      </a:pPr>
                      <a:r>
                        <a:rPr lang="es-MX" sz="1100" dirty="0">
                          <a:effectLst/>
                          <a:latin typeface="Arial" pitchFamily="34" charset="0"/>
                          <a:ea typeface="Calibri"/>
                          <a:cs typeface="Arial" pitchFamily="34" charset="0"/>
                        </a:rPr>
                        <a:t> </a:t>
                      </a:r>
                    </a:p>
                    <a:p>
                      <a:pPr>
                        <a:lnSpc>
                          <a:spcPct val="107000"/>
                        </a:lnSpc>
                        <a:spcAft>
                          <a:spcPts val="0"/>
                        </a:spcAft>
                      </a:pPr>
                      <a:r>
                        <a:rPr lang="es-MX" sz="1100" dirty="0">
                          <a:effectLst/>
                          <a:latin typeface="Arial" pitchFamily="34" charset="0"/>
                          <a:ea typeface="Calibri"/>
                          <a:cs typeface="Arial" pitchFamily="34" charset="0"/>
                        </a:rPr>
                        <a:t> </a:t>
                      </a:r>
                    </a:p>
                    <a:p>
                      <a:pPr>
                        <a:lnSpc>
                          <a:spcPct val="107000"/>
                        </a:lnSpc>
                        <a:spcAft>
                          <a:spcPts val="0"/>
                        </a:spcAft>
                      </a:pPr>
                      <a:r>
                        <a:rPr lang="es-MX" sz="1100" dirty="0">
                          <a:effectLst/>
                          <a:latin typeface="Arial" pitchFamily="34" charset="0"/>
                          <a:ea typeface="Calibri"/>
                          <a:cs typeface="Arial" pitchFamily="34" charset="0"/>
                        </a:rPr>
                        <a:t> </a:t>
                      </a:r>
                    </a:p>
                    <a:p>
                      <a:pPr>
                        <a:lnSpc>
                          <a:spcPct val="107000"/>
                        </a:lnSpc>
                        <a:spcAft>
                          <a:spcPts val="0"/>
                        </a:spcAft>
                      </a:pPr>
                      <a:r>
                        <a:rPr lang="es-MX" sz="1100" dirty="0">
                          <a:effectLst/>
                          <a:latin typeface="Arial" pitchFamily="34" charset="0"/>
                          <a:ea typeface="Calibri"/>
                          <a:cs typeface="Arial" pitchFamily="34" charset="0"/>
                        </a:rPr>
                        <a:t> </a:t>
                      </a:r>
                    </a:p>
                    <a:p>
                      <a:pPr>
                        <a:lnSpc>
                          <a:spcPct val="107000"/>
                        </a:lnSpc>
                        <a:spcAft>
                          <a:spcPts val="0"/>
                        </a:spcAft>
                      </a:pPr>
                      <a:r>
                        <a:rPr lang="es-MX" sz="1100" dirty="0">
                          <a:effectLst/>
                          <a:latin typeface="Arial" pitchFamily="34" charset="0"/>
                          <a:ea typeface="Calibri"/>
                          <a:cs typeface="Arial" pitchFamily="34" charset="0"/>
                        </a:rPr>
                        <a:t> </a:t>
                      </a:r>
                    </a:p>
                    <a:p>
                      <a:pPr>
                        <a:lnSpc>
                          <a:spcPct val="107000"/>
                        </a:lnSpc>
                        <a:spcAft>
                          <a:spcPts val="0"/>
                        </a:spcAft>
                      </a:pPr>
                      <a:r>
                        <a:rPr lang="es-MX" sz="1100" dirty="0">
                          <a:effectLst/>
                          <a:latin typeface="Arial" pitchFamily="34" charset="0"/>
                          <a:ea typeface="Calibri"/>
                          <a:cs typeface="Arial" pitchFamily="34" charset="0"/>
                        </a:rPr>
                        <a:t> </a:t>
                      </a:r>
                    </a:p>
                    <a:p>
                      <a:pPr>
                        <a:lnSpc>
                          <a:spcPct val="107000"/>
                        </a:lnSpc>
                        <a:spcAft>
                          <a:spcPts val="0"/>
                        </a:spcAft>
                      </a:pPr>
                      <a:endParaRPr lang="es-MX" sz="1100" dirty="0">
                        <a:effectLst/>
                        <a:latin typeface="Arial" pitchFamily="34" charset="0"/>
                        <a:ea typeface="Calibri"/>
                        <a:cs typeface="Arial" pitchFamily="34" charset="0"/>
                      </a:endParaRPr>
                    </a:p>
                  </a:txBody>
                  <a:tcPr marL="65642" marR="656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8193" name="Image 21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263" y="4410812"/>
            <a:ext cx="2806317" cy="2757497"/>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2155;p42"/>
          <p:cNvSpPr txBox="1"/>
          <p:nvPr/>
        </p:nvSpPr>
        <p:spPr>
          <a:xfrm>
            <a:off x="12817025" y="3758927"/>
            <a:ext cx="503688" cy="387553"/>
          </a:xfrm>
          <a:prstGeom prst="rect">
            <a:avLst/>
          </a:prstGeom>
          <a:solidFill>
            <a:srgbClr val="99663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bg1"/>
                </a:solidFill>
                <a:latin typeface="Fira Sans Medium"/>
                <a:ea typeface="Fira Sans Medium"/>
                <a:cs typeface="Fira Sans Medium"/>
                <a:sym typeface="Fira Sans Medium"/>
              </a:rPr>
              <a:t>10</a:t>
            </a:r>
            <a:endParaRPr sz="1800" b="1" dirty="0">
              <a:solidFill>
                <a:schemeClr val="bg1"/>
              </a:solidFill>
              <a:latin typeface="Fira Sans Medium"/>
              <a:ea typeface="Fira Sans Medium"/>
              <a:cs typeface="Fira Sans Medium"/>
              <a:sym typeface="Fira Sans Medium"/>
            </a:endParaRPr>
          </a:p>
        </p:txBody>
      </p:sp>
      <p:grpSp>
        <p:nvGrpSpPr>
          <p:cNvPr id="7" name="Google Shape;300;p16"/>
          <p:cNvGrpSpPr/>
          <p:nvPr/>
        </p:nvGrpSpPr>
        <p:grpSpPr>
          <a:xfrm>
            <a:off x="683692" y="1151707"/>
            <a:ext cx="720080" cy="648072"/>
            <a:chOff x="6111258" y="2778745"/>
            <a:chExt cx="342990" cy="311703"/>
          </a:xfrm>
          <a:solidFill>
            <a:srgbClr val="996633"/>
          </a:solidFill>
        </p:grpSpPr>
        <p:sp>
          <p:nvSpPr>
            <p:cNvPr id="8" name="Google Shape;301;p16"/>
            <p:cNvSpPr/>
            <p:nvPr/>
          </p:nvSpPr>
          <p:spPr>
            <a:xfrm>
              <a:off x="6111258" y="2778745"/>
              <a:ext cx="342990" cy="311703"/>
            </a:xfrm>
            <a:custGeom>
              <a:avLst/>
              <a:gdLst/>
              <a:ahLst/>
              <a:cxnLst/>
              <a:rect l="l" t="t" r="r" b="b"/>
              <a:pathLst>
                <a:path w="9724" h="8837" extrusionOk="0">
                  <a:moveTo>
                    <a:pt x="7348" y="539"/>
                  </a:moveTo>
                  <a:cubicBezTo>
                    <a:pt x="8361" y="539"/>
                    <a:pt x="9185" y="1363"/>
                    <a:pt x="9185" y="2376"/>
                  </a:cubicBezTo>
                  <a:lnTo>
                    <a:pt x="9185" y="4910"/>
                  </a:lnTo>
                  <a:cubicBezTo>
                    <a:pt x="9185" y="5828"/>
                    <a:pt x="8488" y="6588"/>
                    <a:pt x="7601" y="6715"/>
                  </a:cubicBezTo>
                  <a:lnTo>
                    <a:pt x="7348" y="6746"/>
                  </a:lnTo>
                  <a:lnTo>
                    <a:pt x="7348" y="7886"/>
                  </a:lnTo>
                  <a:lnTo>
                    <a:pt x="5353" y="6746"/>
                  </a:lnTo>
                  <a:lnTo>
                    <a:pt x="2408" y="6746"/>
                  </a:lnTo>
                  <a:cubicBezTo>
                    <a:pt x="1394" y="6746"/>
                    <a:pt x="539" y="5923"/>
                    <a:pt x="539" y="4910"/>
                  </a:cubicBezTo>
                  <a:lnTo>
                    <a:pt x="539" y="2376"/>
                  </a:lnTo>
                  <a:cubicBezTo>
                    <a:pt x="539" y="1363"/>
                    <a:pt x="1363" y="539"/>
                    <a:pt x="2408" y="539"/>
                  </a:cubicBezTo>
                  <a:close/>
                  <a:moveTo>
                    <a:pt x="2408" y="1"/>
                  </a:moveTo>
                  <a:cubicBezTo>
                    <a:pt x="1078" y="1"/>
                    <a:pt x="1" y="1078"/>
                    <a:pt x="1" y="2376"/>
                  </a:cubicBezTo>
                  <a:lnTo>
                    <a:pt x="1" y="4910"/>
                  </a:lnTo>
                  <a:cubicBezTo>
                    <a:pt x="1" y="6208"/>
                    <a:pt x="1078" y="7285"/>
                    <a:pt x="2408" y="7285"/>
                  </a:cubicBezTo>
                  <a:lnTo>
                    <a:pt x="5195" y="7285"/>
                  </a:lnTo>
                  <a:lnTo>
                    <a:pt x="7886" y="8836"/>
                  </a:lnTo>
                  <a:lnTo>
                    <a:pt x="7886" y="7221"/>
                  </a:lnTo>
                  <a:cubicBezTo>
                    <a:pt x="8963" y="6968"/>
                    <a:pt x="9723" y="6018"/>
                    <a:pt x="9723" y="4910"/>
                  </a:cubicBezTo>
                  <a:lnTo>
                    <a:pt x="9723" y="2376"/>
                  </a:lnTo>
                  <a:cubicBezTo>
                    <a:pt x="9723" y="1046"/>
                    <a:pt x="8646" y="1"/>
                    <a:pt x="7348" y="1"/>
                  </a:cubicBezTo>
                  <a:close/>
                </a:path>
              </a:pathLst>
            </a:custGeom>
            <a:grpFill/>
            <a:ln>
              <a:no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latin typeface="Arial"/>
                <a:cs typeface="Arial"/>
                <a:sym typeface="Arial"/>
              </a:endParaRPr>
            </a:p>
          </p:txBody>
        </p:sp>
        <p:sp>
          <p:nvSpPr>
            <p:cNvPr id="9" name="Google Shape;302;p16"/>
            <p:cNvSpPr/>
            <p:nvPr/>
          </p:nvSpPr>
          <p:spPr>
            <a:xfrm>
              <a:off x="6167130" y="2883752"/>
              <a:ext cx="40246" cy="40246"/>
            </a:xfrm>
            <a:custGeom>
              <a:avLst/>
              <a:gdLst/>
              <a:ahLst/>
              <a:cxnLst/>
              <a:rect l="l" t="t" r="r" b="b"/>
              <a:pathLst>
                <a:path w="1141" h="1141" extrusionOk="0">
                  <a:moveTo>
                    <a:pt x="570" y="1"/>
                  </a:moveTo>
                  <a:cubicBezTo>
                    <a:pt x="254" y="1"/>
                    <a:pt x="0" y="254"/>
                    <a:pt x="0" y="571"/>
                  </a:cubicBezTo>
                  <a:cubicBezTo>
                    <a:pt x="0" y="887"/>
                    <a:pt x="254" y="1141"/>
                    <a:pt x="570" y="1141"/>
                  </a:cubicBezTo>
                  <a:cubicBezTo>
                    <a:pt x="887" y="1141"/>
                    <a:pt x="1140" y="887"/>
                    <a:pt x="1140" y="571"/>
                  </a:cubicBezTo>
                  <a:cubicBezTo>
                    <a:pt x="1140" y="254"/>
                    <a:pt x="887" y="1"/>
                    <a:pt x="570" y="1"/>
                  </a:cubicBezTo>
                  <a:close/>
                </a:path>
              </a:pathLst>
            </a:custGeom>
            <a:grpFill/>
            <a:ln>
              <a:no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latin typeface="Arial"/>
                <a:cs typeface="Arial"/>
                <a:sym typeface="Arial"/>
              </a:endParaRPr>
            </a:p>
          </p:txBody>
        </p:sp>
        <p:sp>
          <p:nvSpPr>
            <p:cNvPr id="10" name="Google Shape;303;p16"/>
            <p:cNvSpPr/>
            <p:nvPr/>
          </p:nvSpPr>
          <p:spPr>
            <a:xfrm>
              <a:off x="6263177" y="2883752"/>
              <a:ext cx="40246" cy="40246"/>
            </a:xfrm>
            <a:custGeom>
              <a:avLst/>
              <a:gdLst/>
              <a:ahLst/>
              <a:cxnLst/>
              <a:rect l="l" t="t" r="r" b="b"/>
              <a:pathLst>
                <a:path w="1141" h="1141" extrusionOk="0">
                  <a:moveTo>
                    <a:pt x="571" y="1"/>
                  </a:moveTo>
                  <a:cubicBezTo>
                    <a:pt x="254" y="1"/>
                    <a:pt x="1" y="254"/>
                    <a:pt x="1" y="571"/>
                  </a:cubicBezTo>
                  <a:cubicBezTo>
                    <a:pt x="1" y="887"/>
                    <a:pt x="254" y="1141"/>
                    <a:pt x="571" y="1141"/>
                  </a:cubicBezTo>
                  <a:cubicBezTo>
                    <a:pt x="888" y="1141"/>
                    <a:pt x="1141" y="887"/>
                    <a:pt x="1141" y="571"/>
                  </a:cubicBezTo>
                  <a:cubicBezTo>
                    <a:pt x="1141" y="254"/>
                    <a:pt x="888" y="1"/>
                    <a:pt x="571" y="1"/>
                  </a:cubicBezTo>
                  <a:close/>
                </a:path>
              </a:pathLst>
            </a:custGeom>
            <a:grpFill/>
            <a:ln>
              <a:no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latin typeface="Arial"/>
                <a:cs typeface="Arial"/>
                <a:sym typeface="Arial"/>
              </a:endParaRPr>
            </a:p>
          </p:txBody>
        </p:sp>
        <p:sp>
          <p:nvSpPr>
            <p:cNvPr id="11" name="Google Shape;304;p16"/>
            <p:cNvSpPr/>
            <p:nvPr/>
          </p:nvSpPr>
          <p:spPr>
            <a:xfrm>
              <a:off x="6358130" y="2883752"/>
              <a:ext cx="40246" cy="40246"/>
            </a:xfrm>
            <a:custGeom>
              <a:avLst/>
              <a:gdLst/>
              <a:ahLst/>
              <a:cxnLst/>
              <a:rect l="l" t="t" r="r" b="b"/>
              <a:pathLst>
                <a:path w="1141" h="1141" extrusionOk="0">
                  <a:moveTo>
                    <a:pt x="571" y="1"/>
                  </a:moveTo>
                  <a:cubicBezTo>
                    <a:pt x="254" y="1"/>
                    <a:pt x="1" y="254"/>
                    <a:pt x="1" y="571"/>
                  </a:cubicBezTo>
                  <a:cubicBezTo>
                    <a:pt x="1" y="887"/>
                    <a:pt x="254" y="1141"/>
                    <a:pt x="571" y="1141"/>
                  </a:cubicBezTo>
                  <a:cubicBezTo>
                    <a:pt x="887" y="1141"/>
                    <a:pt x="1141" y="887"/>
                    <a:pt x="1141" y="571"/>
                  </a:cubicBezTo>
                  <a:cubicBezTo>
                    <a:pt x="1141" y="254"/>
                    <a:pt x="887" y="1"/>
                    <a:pt x="571" y="1"/>
                  </a:cubicBezTo>
                  <a:close/>
                </a:path>
              </a:pathLst>
            </a:custGeom>
            <a:grpFill/>
            <a:ln>
              <a:no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latin typeface="Arial"/>
                <a:cs typeface="Arial"/>
                <a:sym typeface="Arial"/>
              </a:endParaRPr>
            </a:p>
          </p:txBody>
        </p:sp>
      </p:grpSp>
    </p:spTree>
    <p:extLst>
      <p:ext uri="{BB962C8B-B14F-4D97-AF65-F5344CB8AC3E}">
        <p14:creationId xmlns:p14="http://schemas.microsoft.com/office/powerpoint/2010/main" val="4157006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2074083680"/>
              </p:ext>
            </p:extLst>
          </p:nvPr>
        </p:nvGraphicFramePr>
        <p:xfrm>
          <a:off x="596267" y="503636"/>
          <a:ext cx="11968745" cy="6949717"/>
        </p:xfrm>
        <a:graphic>
          <a:graphicData uri="http://schemas.openxmlformats.org/drawingml/2006/table">
            <a:tbl>
              <a:tblPr firstRow="1" firstCol="1" bandRow="1"/>
              <a:tblGrid>
                <a:gridCol w="5202697">
                  <a:extLst>
                    <a:ext uri="{9D8B030D-6E8A-4147-A177-3AD203B41FA5}">
                      <a16:colId xmlns:a16="http://schemas.microsoft.com/office/drawing/2014/main" val="20000"/>
                    </a:ext>
                  </a:extLst>
                </a:gridCol>
                <a:gridCol w="6766048">
                  <a:extLst>
                    <a:ext uri="{9D8B030D-6E8A-4147-A177-3AD203B41FA5}">
                      <a16:colId xmlns:a16="http://schemas.microsoft.com/office/drawing/2014/main" val="20001"/>
                    </a:ext>
                  </a:extLst>
                </a:gridCol>
              </a:tblGrid>
              <a:tr h="6949717">
                <a:tc>
                  <a:txBody>
                    <a:bodyPr/>
                    <a:lstStyle/>
                    <a:p>
                      <a:pPr>
                        <a:spcAft>
                          <a:spcPts val="0"/>
                        </a:spcAft>
                      </a:pPr>
                      <a:r>
                        <a:rPr lang="es-MX" sz="4000" b="1" kern="1400" spc="-50" dirty="0">
                          <a:solidFill>
                            <a:srgbClr val="663300"/>
                          </a:solidFill>
                          <a:effectLst/>
                          <a:latin typeface="Arial" pitchFamily="34" charset="0"/>
                          <a:ea typeface="Times New Roman"/>
                          <a:cs typeface="Arial" pitchFamily="34" charset="0"/>
                        </a:rPr>
                        <a:t>Actividad de </a:t>
                      </a:r>
                    </a:p>
                    <a:p>
                      <a:pPr>
                        <a:spcAft>
                          <a:spcPts val="0"/>
                        </a:spcAft>
                      </a:pPr>
                      <a:r>
                        <a:rPr lang="es-MX" sz="4000" b="1" kern="1400" spc="-50" dirty="0">
                          <a:solidFill>
                            <a:srgbClr val="663300"/>
                          </a:solidFill>
                          <a:effectLst/>
                          <a:latin typeface="Arial" pitchFamily="34" charset="0"/>
                          <a:ea typeface="Times New Roman"/>
                          <a:cs typeface="Arial" pitchFamily="34" charset="0"/>
                        </a:rPr>
                        <a:t>Aprendizaje 2</a:t>
                      </a:r>
                      <a:endParaRPr lang="es-MX" sz="4000" kern="1400" spc="-50" dirty="0">
                        <a:effectLst/>
                        <a:latin typeface="Arial" pitchFamily="34" charset="0"/>
                        <a:ea typeface="Times New Roman"/>
                        <a:cs typeface="Arial" pitchFamily="34" charset="0"/>
                      </a:endParaRPr>
                    </a:p>
                    <a:p>
                      <a:pPr>
                        <a:lnSpc>
                          <a:spcPct val="107000"/>
                        </a:lnSpc>
                        <a:spcAft>
                          <a:spcPts val="0"/>
                        </a:spcAft>
                      </a:pPr>
                      <a:r>
                        <a:rPr lang="es-MX" sz="1000" dirty="0">
                          <a:effectLst/>
                          <a:latin typeface="Calibri"/>
                          <a:ea typeface="Calibri"/>
                          <a:cs typeface="Times New Roman"/>
                        </a:rPr>
                        <a:t> </a:t>
                      </a:r>
                    </a:p>
                    <a:p>
                      <a:pPr>
                        <a:lnSpc>
                          <a:spcPct val="107000"/>
                        </a:lnSpc>
                        <a:spcAft>
                          <a:spcPts val="0"/>
                        </a:spcAft>
                      </a:pPr>
                      <a:r>
                        <a:rPr lang="es-MX" sz="1000" dirty="0">
                          <a:effectLst/>
                          <a:latin typeface="Calibri"/>
                          <a:ea typeface="Calibri"/>
                          <a:cs typeface="Times New Roman"/>
                        </a:rPr>
                        <a:t> </a:t>
                      </a:r>
                    </a:p>
                    <a:p>
                      <a:pPr>
                        <a:lnSpc>
                          <a:spcPct val="107000"/>
                        </a:lnSpc>
                        <a:spcAft>
                          <a:spcPts val="0"/>
                        </a:spcAft>
                      </a:pPr>
                      <a:r>
                        <a:rPr lang="es-MX" sz="1000" dirty="0">
                          <a:effectLst/>
                          <a:latin typeface="Calibri"/>
                          <a:ea typeface="Calibri"/>
                          <a:cs typeface="Times New Roman"/>
                        </a:rPr>
                        <a:t> </a:t>
                      </a:r>
                    </a:p>
                    <a:p>
                      <a:pPr>
                        <a:lnSpc>
                          <a:spcPct val="107000"/>
                        </a:lnSpc>
                        <a:spcAft>
                          <a:spcPts val="0"/>
                        </a:spcAft>
                      </a:pPr>
                      <a:r>
                        <a:rPr lang="es-MX" sz="1000" dirty="0">
                          <a:effectLst/>
                          <a:latin typeface="Calibri"/>
                          <a:ea typeface="Calibri"/>
                          <a:cs typeface="Times New Roman"/>
                        </a:rPr>
                        <a:t> </a:t>
                      </a:r>
                    </a:p>
                    <a:p>
                      <a:pPr marL="0" marR="0" lvl="0" indent="0" algn="l" defTabSz="1024997" rtl="0" eaLnBrk="1" fontAlgn="auto" latinLnBrk="0" hangingPunct="1">
                        <a:lnSpc>
                          <a:spcPct val="100000"/>
                        </a:lnSpc>
                        <a:spcBef>
                          <a:spcPts val="0"/>
                        </a:spcBef>
                        <a:spcAft>
                          <a:spcPts val="0"/>
                        </a:spcAft>
                        <a:buClrTx/>
                        <a:buSzTx/>
                        <a:buFontTx/>
                        <a:buNone/>
                        <a:tabLst/>
                        <a:defRPr/>
                      </a:pPr>
                      <a:r>
                        <a:rPr lang="es-MX" sz="1000" dirty="0">
                          <a:effectLst/>
                          <a:latin typeface="Calibri"/>
                          <a:ea typeface="Calibri"/>
                          <a:cs typeface="Times New Roman"/>
                        </a:rPr>
                        <a:t> </a:t>
                      </a:r>
                      <a:r>
                        <a:rPr kumimoji="0" lang="es-MX" sz="1600" b="1" i="0" u="none" strike="noStrike" kern="1400" cap="none" spc="-50" normalizeH="0" baseline="0" noProof="0" dirty="0">
                          <a:ln>
                            <a:noFill/>
                          </a:ln>
                          <a:solidFill>
                            <a:prstClr val="black"/>
                          </a:solidFill>
                          <a:effectLst/>
                          <a:uLnTx/>
                          <a:uFillTx/>
                          <a:latin typeface="Arial" pitchFamily="34" charset="0"/>
                          <a:ea typeface="Times New Roman"/>
                          <a:cs typeface="Arial" pitchFamily="34" charset="0"/>
                        </a:rPr>
                        <a:t>Del 21 al 27 de enero de 2025</a:t>
                      </a:r>
                      <a:endParaRPr kumimoji="0" lang="es-MX" sz="1600" b="0" i="0" u="none" strike="noStrike" kern="1400" cap="none" spc="-50" normalizeH="0" baseline="0" noProof="0" dirty="0">
                        <a:ln>
                          <a:noFill/>
                        </a:ln>
                        <a:solidFill>
                          <a:prstClr val="black"/>
                        </a:solidFill>
                        <a:effectLst/>
                        <a:uLnTx/>
                        <a:uFillTx/>
                        <a:latin typeface="Arial" pitchFamily="34" charset="0"/>
                        <a:ea typeface="Times New Roman"/>
                        <a:cs typeface="Arial" pitchFamily="34" charset="0"/>
                      </a:endParaRPr>
                    </a:p>
                    <a:p>
                      <a:pPr>
                        <a:lnSpc>
                          <a:spcPct val="107000"/>
                        </a:lnSpc>
                        <a:spcAft>
                          <a:spcPts val="0"/>
                        </a:spcAft>
                      </a:pPr>
                      <a:r>
                        <a:rPr lang="es-MX" sz="1000" dirty="0">
                          <a:effectLst/>
                          <a:latin typeface="Calibri"/>
                          <a:ea typeface="Calibri"/>
                          <a:cs typeface="Times New Roman"/>
                        </a:rPr>
                        <a:t> </a:t>
                      </a:r>
                    </a:p>
                    <a:p>
                      <a:pPr>
                        <a:lnSpc>
                          <a:spcPct val="107000"/>
                        </a:lnSpc>
                        <a:spcAft>
                          <a:spcPts val="0"/>
                        </a:spcAft>
                      </a:pPr>
                      <a:r>
                        <a:rPr lang="es-MX" sz="1000" dirty="0">
                          <a:effectLst/>
                          <a:latin typeface="Calibri"/>
                          <a:ea typeface="Calibri"/>
                          <a:cs typeface="Times New Roman"/>
                        </a:rPr>
                        <a:t> </a:t>
                      </a:r>
                    </a:p>
                  </a:txBody>
                  <a:tcPr marL="67288" marR="67288"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just">
                        <a:lnSpc>
                          <a:spcPct val="107000"/>
                        </a:lnSpc>
                        <a:spcAft>
                          <a:spcPts val="0"/>
                        </a:spcAft>
                      </a:pPr>
                      <a:r>
                        <a:rPr lang="es-MX" sz="1100" b="1" dirty="0">
                          <a:solidFill>
                            <a:srgbClr val="663300"/>
                          </a:solidFill>
                          <a:effectLst/>
                          <a:latin typeface="Arial"/>
                          <a:ea typeface="Calibri"/>
                          <a:cs typeface="Times New Roman"/>
                        </a:rPr>
                        <a:t> </a:t>
                      </a:r>
                      <a:endParaRPr lang="es-MX" sz="1000" dirty="0">
                        <a:effectLst/>
                        <a:latin typeface="Calibri"/>
                        <a:ea typeface="Calibri"/>
                        <a:cs typeface="Times New Roman"/>
                      </a:endParaRPr>
                    </a:p>
                    <a:p>
                      <a:pPr algn="just">
                        <a:lnSpc>
                          <a:spcPct val="107000"/>
                        </a:lnSpc>
                        <a:spcAft>
                          <a:spcPts val="0"/>
                        </a:spcAft>
                      </a:pPr>
                      <a:r>
                        <a:rPr lang="es-MX" sz="1400" b="1" dirty="0">
                          <a:solidFill>
                            <a:srgbClr val="663300"/>
                          </a:solidFill>
                          <a:effectLst/>
                          <a:latin typeface="Arial" pitchFamily="34" charset="0"/>
                          <a:ea typeface="Calibri"/>
                          <a:cs typeface="Arial" pitchFamily="34" charset="0"/>
                        </a:rPr>
                        <a:t>CÓMO ENSEÑAR UN CASO: PREPARACIÓN DE LA CLASE</a:t>
                      </a:r>
                      <a:endParaRPr lang="es-MX" sz="1400" dirty="0">
                        <a:effectLst/>
                        <a:latin typeface="Arial" pitchFamily="34" charset="0"/>
                        <a:ea typeface="Calibri"/>
                        <a:cs typeface="Arial" pitchFamily="34" charset="0"/>
                      </a:endParaRPr>
                    </a:p>
                    <a:p>
                      <a:pPr algn="just">
                        <a:lnSpc>
                          <a:spcPct val="107000"/>
                        </a:lnSpc>
                        <a:spcAft>
                          <a:spcPts val="0"/>
                        </a:spcAft>
                      </a:pPr>
                      <a:r>
                        <a:rPr lang="es-MX" sz="1000" dirty="0">
                          <a:solidFill>
                            <a:srgbClr val="000000"/>
                          </a:solidFill>
                          <a:effectLst/>
                          <a:latin typeface="Arial"/>
                          <a:ea typeface="Calibri"/>
                          <a:cs typeface="Times New Roman"/>
                        </a:rPr>
                        <a:t> </a:t>
                      </a:r>
                    </a:p>
                    <a:p>
                      <a:pPr algn="just">
                        <a:lnSpc>
                          <a:spcPct val="107000"/>
                        </a:lnSpc>
                        <a:spcAft>
                          <a:spcPts val="0"/>
                        </a:spcAft>
                      </a:pPr>
                      <a:endParaRPr lang="es-MX" sz="1000" dirty="0">
                        <a:effectLst/>
                        <a:latin typeface="Calibri"/>
                        <a:ea typeface="Calibri"/>
                        <a:cs typeface="Times New Roman"/>
                      </a:endParaRPr>
                    </a:p>
                    <a:p>
                      <a:pPr marR="9525" algn="just">
                        <a:lnSpc>
                          <a:spcPct val="107000"/>
                        </a:lnSpc>
                        <a:spcBef>
                          <a:spcPts val="470"/>
                        </a:spcBef>
                        <a:spcAft>
                          <a:spcPts val="0"/>
                        </a:spcAft>
                      </a:pPr>
                      <a:endParaRPr lang="es-MX" sz="1200" dirty="0">
                        <a:latin typeface="Arial" pitchFamily="34" charset="0"/>
                        <a:cs typeface="Arial" pitchFamily="34" charset="0"/>
                      </a:endParaRPr>
                    </a:p>
                    <a:p>
                      <a:pPr marR="9525" algn="just">
                        <a:lnSpc>
                          <a:spcPct val="107000"/>
                        </a:lnSpc>
                        <a:spcBef>
                          <a:spcPts val="470"/>
                        </a:spcBef>
                        <a:spcAft>
                          <a:spcPts val="0"/>
                        </a:spcAft>
                      </a:pPr>
                      <a:r>
                        <a:rPr lang="es-MX" sz="1200" dirty="0">
                          <a:latin typeface="Arial" pitchFamily="34" charset="0"/>
                          <a:cs typeface="Arial" pitchFamily="34" charset="0"/>
                        </a:rPr>
                        <a:t>Esta segunda tarea la dedicaremos a la elaboración de la </a:t>
                      </a:r>
                      <a:r>
                        <a:rPr lang="es-MX" sz="1200" i="1" dirty="0">
                          <a:solidFill>
                            <a:srgbClr val="663300"/>
                          </a:solidFill>
                          <a:latin typeface="Arial" pitchFamily="34" charset="0"/>
                          <a:cs typeface="Arial" pitchFamily="34" charset="0"/>
                        </a:rPr>
                        <a:t>Fase 3.</a:t>
                      </a:r>
                      <a:r>
                        <a:rPr lang="es-MX" sz="1200" i="1" baseline="0" dirty="0">
                          <a:solidFill>
                            <a:srgbClr val="663300"/>
                          </a:solidFill>
                          <a:latin typeface="Arial" pitchFamily="34" charset="0"/>
                          <a:cs typeface="Arial" pitchFamily="34" charset="0"/>
                        </a:rPr>
                        <a:t> Planeación del trabajo (individual y/o grupal) en el aula y extra clase</a:t>
                      </a:r>
                      <a:r>
                        <a:rPr lang="es-MX" sz="1200" dirty="0">
                          <a:latin typeface="Arial" pitchFamily="34" charset="0"/>
                          <a:cs typeface="Arial" pitchFamily="34" charset="0"/>
                        </a:rPr>
                        <a:t>; toma en cuenta que en la tercera sesión del curso abordaremos algunas orientaciones para evaluar la metodología, sin embargo, es importante que, planifiques el proceso de evaluación en lo concerniente al momento diagnóstico y formativo.</a:t>
                      </a:r>
                    </a:p>
                    <a:p>
                      <a:pPr marR="9525" algn="just">
                        <a:lnSpc>
                          <a:spcPct val="107000"/>
                        </a:lnSpc>
                        <a:spcBef>
                          <a:spcPts val="470"/>
                        </a:spcBef>
                        <a:spcAft>
                          <a:spcPts val="0"/>
                        </a:spcAft>
                      </a:pPr>
                      <a:r>
                        <a:rPr lang="es-MX" sz="1200" dirty="0">
                          <a:latin typeface="Arial" pitchFamily="34" charset="0"/>
                          <a:cs typeface="Arial" pitchFamily="34" charset="0"/>
                        </a:rPr>
                        <a:t> </a:t>
                      </a:r>
                    </a:p>
                    <a:p>
                      <a:pPr marR="9525" algn="just">
                        <a:lnSpc>
                          <a:spcPct val="107000"/>
                        </a:lnSpc>
                        <a:spcBef>
                          <a:spcPts val="470"/>
                        </a:spcBef>
                        <a:spcAft>
                          <a:spcPts val="0"/>
                        </a:spcAft>
                      </a:pPr>
                      <a:r>
                        <a:rPr lang="es-MX" sz="1200" dirty="0">
                          <a:latin typeface="Arial" pitchFamily="34" charset="0"/>
                          <a:cs typeface="Arial" pitchFamily="34" charset="0"/>
                        </a:rPr>
                        <a:t>Revisa</a:t>
                      </a:r>
                      <a:r>
                        <a:rPr lang="es-MX" sz="1200" baseline="0" dirty="0">
                          <a:latin typeface="Arial" pitchFamily="34" charset="0"/>
                          <a:cs typeface="Arial" pitchFamily="34" charset="0"/>
                        </a:rPr>
                        <a:t> los materiales de estudio del segundo tema, particularmente</a:t>
                      </a:r>
                      <a:r>
                        <a:rPr lang="es-MX" sz="1200" dirty="0">
                          <a:latin typeface="Arial" pitchFamily="34" charset="0"/>
                          <a:cs typeface="Arial" pitchFamily="34" charset="0"/>
                        </a:rPr>
                        <a:t> el documento ¿Cómo preparar a los alumnos para el aprendizaje con casos?</a:t>
                      </a:r>
                    </a:p>
                    <a:p>
                      <a:pPr algn="just">
                        <a:lnSpc>
                          <a:spcPct val="107000"/>
                        </a:lnSpc>
                        <a:spcAft>
                          <a:spcPts val="0"/>
                        </a:spcAft>
                      </a:pPr>
                      <a:r>
                        <a:rPr lang="es-MX" sz="1200" dirty="0">
                          <a:latin typeface="Arial" pitchFamily="34" charset="0"/>
                          <a:cs typeface="Arial" pitchFamily="34" charset="0"/>
                        </a:rPr>
                        <a:t> </a:t>
                      </a:r>
                    </a:p>
                    <a:p>
                      <a:pPr algn="just">
                        <a:lnSpc>
                          <a:spcPct val="107000"/>
                        </a:lnSpc>
                        <a:spcAft>
                          <a:spcPts val="0"/>
                        </a:spcAft>
                      </a:pPr>
                      <a:r>
                        <a:rPr lang="es-MX" sz="1200" dirty="0">
                          <a:latin typeface="Arial" pitchFamily="34" charset="0"/>
                          <a:cs typeface="Arial" pitchFamily="34" charset="0"/>
                        </a:rPr>
                        <a:t> </a:t>
                      </a:r>
                    </a:p>
                    <a:p>
                      <a:pPr algn="just">
                        <a:lnSpc>
                          <a:spcPct val="107000"/>
                        </a:lnSpc>
                        <a:spcAft>
                          <a:spcPts val="0"/>
                        </a:spcAft>
                      </a:pPr>
                      <a:r>
                        <a:rPr lang="es-MX" sz="1200" b="1" dirty="0">
                          <a:solidFill>
                            <a:srgbClr val="663300"/>
                          </a:solidFill>
                          <a:latin typeface="Arial" pitchFamily="34" charset="0"/>
                          <a:cs typeface="Arial" pitchFamily="34" charset="0"/>
                        </a:rPr>
                        <a:t>Instrucciones:</a:t>
                      </a:r>
                    </a:p>
                    <a:p>
                      <a:pPr algn="just">
                        <a:lnSpc>
                          <a:spcPct val="107000"/>
                        </a:lnSpc>
                        <a:spcAft>
                          <a:spcPts val="0"/>
                        </a:spcAft>
                      </a:pPr>
                      <a:r>
                        <a:rPr lang="es-MX" sz="1200" dirty="0">
                          <a:latin typeface="Arial" pitchFamily="34" charset="0"/>
                          <a:cs typeface="Arial" pitchFamily="34" charset="0"/>
                        </a:rPr>
                        <a:t> </a:t>
                      </a:r>
                    </a:p>
                    <a:p>
                      <a:pPr marL="342900" marR="9525" lvl="0" indent="-342900" algn="just">
                        <a:lnSpc>
                          <a:spcPct val="107000"/>
                        </a:lnSpc>
                        <a:spcBef>
                          <a:spcPts val="470"/>
                        </a:spcBef>
                        <a:spcAft>
                          <a:spcPts val="0"/>
                        </a:spcAft>
                        <a:buFont typeface="+mj-lt"/>
                        <a:buAutoNum type="arabicPeriod"/>
                      </a:pPr>
                      <a:r>
                        <a:rPr lang="es-MX" sz="1200" dirty="0">
                          <a:latin typeface="Arial" pitchFamily="34" charset="0"/>
                          <a:cs typeface="Arial" pitchFamily="34" charset="0"/>
                        </a:rPr>
                        <a:t>Describe cada una de las actividades que llevarás a cabo para aplicar el estudio de casos con tus alumnos, es indispensable que consideres los tres momentos del proceso de aprendizaje: apertura, desarrollo y cierre. </a:t>
                      </a:r>
                    </a:p>
                    <a:p>
                      <a:pPr marL="342900" marR="9525" lvl="0" indent="-342900" algn="just">
                        <a:lnSpc>
                          <a:spcPct val="107000"/>
                        </a:lnSpc>
                        <a:spcBef>
                          <a:spcPts val="470"/>
                        </a:spcBef>
                        <a:spcAft>
                          <a:spcPts val="0"/>
                        </a:spcAft>
                        <a:buFont typeface="+mj-lt"/>
                        <a:buAutoNum type="arabicPeriod"/>
                      </a:pPr>
                      <a:r>
                        <a:rPr lang="es-MX" sz="1200" dirty="0">
                          <a:latin typeface="Arial" pitchFamily="34" charset="0"/>
                          <a:cs typeface="Arial" pitchFamily="34" charset="0"/>
                        </a:rPr>
                        <a:t>Toma en cuenta que deberás realizar este ejercicio considerando el número de clases y duración que planificaste en la actividad.</a:t>
                      </a:r>
                      <a:r>
                        <a:rPr lang="es-MX" sz="1200" baseline="0" dirty="0">
                          <a:latin typeface="Arial" pitchFamily="34" charset="0"/>
                          <a:cs typeface="Arial" pitchFamily="34" charset="0"/>
                        </a:rPr>
                        <a:t> </a:t>
                      </a:r>
                      <a:r>
                        <a:rPr lang="es-MX" sz="1200" dirty="0">
                          <a:latin typeface="Arial" pitchFamily="34" charset="0"/>
                          <a:cs typeface="Arial" pitchFamily="34" charset="0"/>
                        </a:rPr>
                        <a:t>Copia y pega el formato </a:t>
                      </a:r>
                      <a:r>
                        <a:rPr lang="es-MX" sz="1200" b="1" dirty="0">
                          <a:solidFill>
                            <a:srgbClr val="663300"/>
                          </a:solidFill>
                          <a:latin typeface="Arial" pitchFamily="34" charset="0"/>
                          <a:cs typeface="Arial" pitchFamily="34" charset="0"/>
                        </a:rPr>
                        <a:t>Plan de Clase </a:t>
                      </a:r>
                      <a:r>
                        <a:rPr lang="es-MX" sz="1200" b="0" dirty="0">
                          <a:solidFill>
                            <a:schemeClr val="tx1"/>
                          </a:solidFill>
                          <a:latin typeface="Arial" pitchFamily="34" charset="0"/>
                          <a:cs typeface="Arial" pitchFamily="34" charset="0"/>
                        </a:rPr>
                        <a:t>(diapositivas nuevas) </a:t>
                      </a:r>
                      <a:r>
                        <a:rPr lang="es-MX" sz="1200" dirty="0">
                          <a:latin typeface="Arial" pitchFamily="34" charset="0"/>
                          <a:cs typeface="Arial" pitchFamily="34" charset="0"/>
                        </a:rPr>
                        <a:t>las veces que así lo requieras.</a:t>
                      </a:r>
                    </a:p>
                    <a:p>
                      <a:pPr marL="342900" lvl="0" indent="-342900" algn="just">
                        <a:lnSpc>
                          <a:spcPct val="107000"/>
                        </a:lnSpc>
                        <a:spcAft>
                          <a:spcPts val="0"/>
                        </a:spcAft>
                        <a:buFont typeface="+mj-lt"/>
                        <a:buAutoNum type="arabicPeriod"/>
                      </a:pPr>
                      <a:r>
                        <a:rPr lang="es-MX" sz="1200" dirty="0">
                          <a:latin typeface="Arial" pitchFamily="34" charset="0"/>
                          <a:cs typeface="Arial" pitchFamily="34" charset="0"/>
                        </a:rPr>
                        <a:t>Revisa la Rúbrica para verificar que hayas cubierto los aspectos solicitados.</a:t>
                      </a:r>
                    </a:p>
                    <a:p>
                      <a:pPr marL="457200" marR="9525" algn="just">
                        <a:lnSpc>
                          <a:spcPct val="107000"/>
                        </a:lnSpc>
                        <a:spcBef>
                          <a:spcPts val="470"/>
                        </a:spcBef>
                        <a:spcAft>
                          <a:spcPts val="0"/>
                        </a:spcAft>
                      </a:pPr>
                      <a:r>
                        <a:rPr lang="es-MX" sz="1200" dirty="0">
                          <a:latin typeface="Arial" pitchFamily="34" charset="0"/>
                          <a:cs typeface="Arial" pitchFamily="34" charset="0"/>
                        </a:rPr>
                        <a:t> </a:t>
                      </a:r>
                    </a:p>
                    <a:p>
                      <a:pPr>
                        <a:lnSpc>
                          <a:spcPct val="107000"/>
                        </a:lnSpc>
                        <a:spcAft>
                          <a:spcPts val="0"/>
                        </a:spcAft>
                      </a:pPr>
                      <a:r>
                        <a:rPr lang="es-MX" sz="1200" dirty="0">
                          <a:latin typeface="Arial" pitchFamily="34" charset="0"/>
                          <a:cs typeface="Arial" pitchFamily="34" charset="0"/>
                        </a:rPr>
                        <a:t> </a:t>
                      </a:r>
                    </a:p>
                    <a:p>
                      <a:pPr algn="just">
                        <a:lnSpc>
                          <a:spcPct val="107000"/>
                        </a:lnSpc>
                        <a:spcAft>
                          <a:spcPts val="0"/>
                        </a:spcAft>
                      </a:pPr>
                      <a:r>
                        <a:rPr lang="es-MX" sz="1200" dirty="0">
                          <a:latin typeface="Arial" pitchFamily="34" charset="0"/>
                          <a:cs typeface="Arial" pitchFamily="34" charset="0"/>
                        </a:rPr>
                        <a:t>Recuerda que, si tienes dudas sobre cómo desarrollar las actividades, puedes recurrir a tu Tutor.</a:t>
                      </a:r>
                    </a:p>
                  </a:txBody>
                  <a:tcPr marL="67288" marR="67288" marT="0" marB="0">
                    <a:lnL w="12700" cap="flat" cmpd="sng" algn="ctr">
                      <a:solidFill>
                        <a:srgbClr val="000000"/>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10000"/>
                  </a:ext>
                </a:extLst>
              </a:tr>
            </a:tbl>
          </a:graphicData>
        </a:graphic>
      </p:graphicFrame>
      <p:pic>
        <p:nvPicPr>
          <p:cNvPr id="9217" name="Imagen 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700" y="3892153"/>
            <a:ext cx="4792002" cy="3524250"/>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2155;p42"/>
          <p:cNvSpPr txBox="1"/>
          <p:nvPr/>
        </p:nvSpPr>
        <p:spPr>
          <a:xfrm>
            <a:off x="12817025" y="3758927"/>
            <a:ext cx="503688" cy="387553"/>
          </a:xfrm>
          <a:prstGeom prst="rect">
            <a:avLst/>
          </a:prstGeom>
          <a:solidFill>
            <a:srgbClr val="99663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bg1"/>
                </a:solidFill>
                <a:latin typeface="Fira Sans Medium"/>
                <a:ea typeface="Fira Sans Medium"/>
                <a:cs typeface="Fira Sans Medium"/>
                <a:sym typeface="Fira Sans Medium"/>
              </a:rPr>
              <a:t>11</a:t>
            </a:r>
            <a:endParaRPr sz="1800" b="1" dirty="0">
              <a:solidFill>
                <a:schemeClr val="bg1"/>
              </a:solidFill>
              <a:latin typeface="Fira Sans Medium"/>
              <a:ea typeface="Fira Sans Medium"/>
              <a:cs typeface="Fira Sans Medium"/>
              <a:sym typeface="Fira Sans Medium"/>
            </a:endParaRPr>
          </a:p>
        </p:txBody>
      </p:sp>
    </p:spTree>
    <p:extLst>
      <p:ext uri="{BB962C8B-B14F-4D97-AF65-F5344CB8AC3E}">
        <p14:creationId xmlns:p14="http://schemas.microsoft.com/office/powerpoint/2010/main" val="3968361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280414" y="293817"/>
            <a:ext cx="2571630" cy="876907"/>
          </a:xfrm>
          <a:prstGeom prst="rect">
            <a:avLst/>
          </a:prstGeom>
        </p:spPr>
        <p:txBody>
          <a:bodyPr wrap="square">
            <a:spAutoFit/>
          </a:bodyPr>
          <a:lstStyle/>
          <a:p>
            <a:pPr>
              <a:lnSpc>
                <a:spcPct val="107000"/>
              </a:lnSpc>
              <a:spcAft>
                <a:spcPts val="0"/>
              </a:spcAft>
            </a:pPr>
            <a:r>
              <a:rPr lang="es-MX" sz="2000" b="1" dirty="0">
                <a:solidFill>
                  <a:srgbClr val="663300"/>
                </a:solidFill>
                <a:latin typeface="Arial" pitchFamily="34" charset="0"/>
                <a:ea typeface="Calibri"/>
                <a:cs typeface="Arial" pitchFamily="34" charset="0"/>
              </a:rPr>
              <a:t>Clase No. 1</a:t>
            </a:r>
            <a:endParaRPr lang="es-MX" sz="2000" dirty="0">
              <a:latin typeface="Arial" pitchFamily="34" charset="0"/>
              <a:ea typeface="Calibri"/>
              <a:cs typeface="Arial" pitchFamily="34" charset="0"/>
            </a:endParaRPr>
          </a:p>
          <a:p>
            <a:pPr>
              <a:lnSpc>
                <a:spcPct val="107000"/>
              </a:lnSpc>
              <a:spcAft>
                <a:spcPts val="0"/>
              </a:spcAft>
            </a:pPr>
            <a:r>
              <a:rPr lang="es-MX" sz="2000" b="1" dirty="0">
                <a:solidFill>
                  <a:srgbClr val="663300"/>
                </a:solidFill>
                <a:latin typeface="Arial" panose="020B0604020202020204" pitchFamily="34" charset="0"/>
                <a:ea typeface="Calibri"/>
                <a:cs typeface="Arial" pitchFamily="34" charset="0"/>
              </a:rPr>
              <a:t>Duración: 2 horas</a:t>
            </a:r>
            <a:endParaRPr lang="es-MX" sz="2000" dirty="0">
              <a:latin typeface="Arial" panose="020B0604020202020204" pitchFamily="34" charset="0"/>
              <a:ea typeface="Calibri"/>
              <a:cs typeface="Arial" panose="020B0604020202020204" pitchFamily="34" charset="0"/>
            </a:endParaRPr>
          </a:p>
          <a:p>
            <a:pPr>
              <a:lnSpc>
                <a:spcPct val="107000"/>
              </a:lnSpc>
              <a:spcAft>
                <a:spcPts val="0"/>
              </a:spcAft>
            </a:pPr>
            <a:r>
              <a:rPr lang="es-MX" sz="800" dirty="0">
                <a:ea typeface="Calibri"/>
                <a:cs typeface="Times New Roman"/>
              </a:rPr>
              <a:t> </a:t>
            </a:r>
          </a:p>
        </p:txBody>
      </p:sp>
      <p:sp>
        <p:nvSpPr>
          <p:cNvPr id="8" name="Google Shape;2155;p42"/>
          <p:cNvSpPr txBox="1"/>
          <p:nvPr/>
        </p:nvSpPr>
        <p:spPr>
          <a:xfrm>
            <a:off x="12817025" y="3758927"/>
            <a:ext cx="503688" cy="387553"/>
          </a:xfrm>
          <a:prstGeom prst="rect">
            <a:avLst/>
          </a:prstGeom>
          <a:solidFill>
            <a:srgbClr val="99663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bg1"/>
                </a:solidFill>
                <a:latin typeface="Fira Sans Medium"/>
                <a:ea typeface="Fira Sans Medium"/>
                <a:cs typeface="Fira Sans Medium"/>
                <a:sym typeface="Fira Sans Medium"/>
              </a:rPr>
              <a:t>12</a:t>
            </a:r>
            <a:endParaRPr sz="1800" b="1" dirty="0">
              <a:solidFill>
                <a:schemeClr val="bg1"/>
              </a:solidFill>
              <a:latin typeface="Fira Sans Medium"/>
              <a:ea typeface="Fira Sans Medium"/>
              <a:cs typeface="Fira Sans Medium"/>
              <a:sym typeface="Fira Sans Medium"/>
            </a:endParaRPr>
          </a:p>
        </p:txBody>
      </p:sp>
      <p:graphicFrame>
        <p:nvGraphicFramePr>
          <p:cNvPr id="9" name="Tabla 8"/>
          <p:cNvGraphicFramePr>
            <a:graphicFrameLocks noGrp="1"/>
          </p:cNvGraphicFramePr>
          <p:nvPr>
            <p:extLst>
              <p:ext uri="{D42A27DB-BD31-4B8C-83A1-F6EECF244321}">
                <p14:modId xmlns:p14="http://schemas.microsoft.com/office/powerpoint/2010/main" val="2534567475"/>
              </p:ext>
            </p:extLst>
          </p:nvPr>
        </p:nvGraphicFramePr>
        <p:xfrm>
          <a:off x="467668" y="1176495"/>
          <a:ext cx="12241360" cy="8594663"/>
        </p:xfrm>
        <a:graphic>
          <a:graphicData uri="http://schemas.openxmlformats.org/drawingml/2006/table">
            <a:tbl>
              <a:tblPr firstRow="1" firstCol="1" bandRow="1"/>
              <a:tblGrid>
                <a:gridCol w="7942311">
                  <a:extLst>
                    <a:ext uri="{9D8B030D-6E8A-4147-A177-3AD203B41FA5}">
                      <a16:colId xmlns:a16="http://schemas.microsoft.com/office/drawing/2014/main" val="847045619"/>
                    </a:ext>
                  </a:extLst>
                </a:gridCol>
                <a:gridCol w="1748766">
                  <a:extLst>
                    <a:ext uri="{9D8B030D-6E8A-4147-A177-3AD203B41FA5}">
                      <a16:colId xmlns:a16="http://schemas.microsoft.com/office/drawing/2014/main" val="4234244064"/>
                    </a:ext>
                  </a:extLst>
                </a:gridCol>
                <a:gridCol w="1675900">
                  <a:extLst>
                    <a:ext uri="{9D8B030D-6E8A-4147-A177-3AD203B41FA5}">
                      <a16:colId xmlns:a16="http://schemas.microsoft.com/office/drawing/2014/main" val="4206670213"/>
                    </a:ext>
                  </a:extLst>
                </a:gridCol>
                <a:gridCol w="874383">
                  <a:extLst>
                    <a:ext uri="{9D8B030D-6E8A-4147-A177-3AD203B41FA5}">
                      <a16:colId xmlns:a16="http://schemas.microsoft.com/office/drawing/2014/main" val="184202504"/>
                    </a:ext>
                  </a:extLst>
                </a:gridCol>
              </a:tblGrid>
              <a:tr h="258669">
                <a:tc gridSpan="4">
                  <a:txBody>
                    <a:bodyPr/>
                    <a:lstStyle/>
                    <a:p>
                      <a:pPr algn="ctr">
                        <a:lnSpc>
                          <a:spcPct val="106000"/>
                        </a:lnSpc>
                        <a:spcAft>
                          <a:spcPts val="0"/>
                        </a:spcAft>
                      </a:pPr>
                      <a:r>
                        <a:rPr lang="es-MX" sz="1100" kern="1200" dirty="0">
                          <a:solidFill>
                            <a:srgbClr val="FFFFFF"/>
                          </a:solidFill>
                          <a:effectLst/>
                          <a:latin typeface="Arial" panose="020B0604020202020204" pitchFamily="34" charset="0"/>
                          <a:ea typeface="Calibri" panose="020F0502020204030204" pitchFamily="34" charset="0"/>
                          <a:cs typeface="Times New Roman" panose="02020603050405020304" pitchFamily="18" charset="0"/>
                        </a:rPr>
                        <a:t>Plan de Clase</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260" marR="4826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3300"/>
                    </a:solidFill>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158084357"/>
                  </a:ext>
                </a:extLst>
              </a:tr>
              <a:tr h="263611">
                <a:tc gridSpan="4">
                  <a:txBody>
                    <a:bodyPr/>
                    <a:lstStyle/>
                    <a:p>
                      <a:pPr algn="l">
                        <a:lnSpc>
                          <a:spcPct val="106000"/>
                        </a:lnSpc>
                        <a:spcAft>
                          <a:spcPts val="0"/>
                        </a:spcAft>
                      </a:pPr>
                      <a:r>
                        <a:rPr lang="es-MX" sz="1100" b="1" kern="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Objetivo de la Sesión</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8260" marR="4826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692356065"/>
                  </a:ext>
                </a:extLst>
              </a:tr>
              <a:tr h="703843">
                <a:tc gridSpan="4">
                  <a:txBody>
                    <a:bodyPr/>
                    <a:lstStyle/>
                    <a:p>
                      <a:pPr algn="just">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s-MX" sz="12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Que el alumno, no solo externe su opinión, al respecto de como vivió y como le afecto el encierro de la pandemia en lo individual, en el aspecto emocional , sino que lo comparte y atienda a las vivencias de los demás y pueda externas y mejorar su calidad de vida, externándolo de manera verbal y escrita  y por ende, mejorar académicamente, para que sede cuenta que fue un fenómeno generalizado y buscar alternativas para superar dicho momento de aislamiento que afecto a su vida emocional y por ende su calidad de vida, escuchando y reflexionando las vivencias de los demás y buscar alternativas de solución de manera personal, en este punto un debate como producto final será el mecanismo de acción para este estudio de caso   </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260" marR="4826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267125554"/>
                  </a:ext>
                </a:extLst>
              </a:tr>
              <a:tr h="703843">
                <a:tc>
                  <a:txBody>
                    <a:bodyPr/>
                    <a:lstStyle/>
                    <a:p>
                      <a:pPr algn="ctr">
                        <a:lnSpc>
                          <a:spcPct val="106000"/>
                        </a:lnSpc>
                        <a:spcAft>
                          <a:spcPts val="0"/>
                        </a:spcAft>
                      </a:pPr>
                      <a:r>
                        <a:rPr lang="es-MX" sz="1100" b="1" kern="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Actividades de Apertura</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8260" marR="4826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algn="ctr">
                        <a:lnSpc>
                          <a:spcPct val="106000"/>
                        </a:lnSpc>
                        <a:spcAft>
                          <a:spcPts val="0"/>
                        </a:spcAft>
                      </a:pPr>
                      <a:r>
                        <a:rPr lang="es-MX" sz="1100" b="1"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Recursos Didácticos</a:t>
                      </a:r>
                    </a:p>
                    <a:p>
                      <a:pPr algn="ctr">
                        <a:lnSpc>
                          <a:spcPct val="106000"/>
                        </a:lnSpc>
                        <a:spcAft>
                          <a:spcPts val="0"/>
                        </a:spcAft>
                      </a:pPr>
                      <a:r>
                        <a:rPr lang="es-MX" sz="1100" b="1"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(incluye los</a:t>
                      </a:r>
                      <a:r>
                        <a:rPr lang="es-MX" sz="1100" b="1" kern="1200" baseline="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materiales de consulta)</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260" marR="4826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algn="ctr">
                        <a:lnSpc>
                          <a:spcPct val="106000"/>
                        </a:lnSpc>
                        <a:spcAft>
                          <a:spcPts val="0"/>
                        </a:spcAft>
                      </a:pPr>
                      <a:r>
                        <a:rPr lang="es-MX" sz="1100" b="1" kern="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Evaluación</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6000"/>
                        </a:lnSpc>
                        <a:spcAft>
                          <a:spcPts val="0"/>
                        </a:spcAft>
                      </a:pPr>
                      <a:r>
                        <a:rPr lang="es-MX" sz="1100" b="1" kern="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(Tipo/Instrumento/</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6000"/>
                        </a:lnSpc>
                        <a:spcAft>
                          <a:spcPts val="0"/>
                        </a:spcAft>
                      </a:pPr>
                      <a:r>
                        <a:rPr lang="es-MX" sz="1100" b="1" kern="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Ponderación)</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8260" marR="4826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algn="ctr">
                        <a:lnSpc>
                          <a:spcPct val="106000"/>
                        </a:lnSpc>
                        <a:spcAft>
                          <a:spcPts val="0"/>
                        </a:spcAft>
                      </a:pPr>
                      <a:r>
                        <a:rPr lang="es-MX" sz="1100" b="1" kern="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Tiempo</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extLst>
                  <a:ext uri="{0D108BD9-81ED-4DB2-BD59-A6C34878D82A}">
                    <a16:rowId xmlns:a16="http://schemas.microsoft.com/office/drawing/2014/main" val="3129507187"/>
                  </a:ext>
                </a:extLst>
              </a:tr>
              <a:tr h="4178240">
                <a:tc>
                  <a:txBody>
                    <a:bodyPr/>
                    <a:lstStyle/>
                    <a:p>
                      <a:pPr algn="l">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6000"/>
                        </a:lnSpc>
                        <a:spcAft>
                          <a:spcPts val="0"/>
                        </a:spcAft>
                      </a:pPr>
                      <a:r>
                        <a:rPr lang="es-MX" sz="1400" b="1"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El Docente:</a:t>
                      </a:r>
                    </a:p>
                    <a:p>
                      <a:pPr algn="l">
                        <a:lnSpc>
                          <a:spcPct val="106000"/>
                        </a:lnSpc>
                        <a:spcAft>
                          <a:spcPts val="0"/>
                        </a:spcAft>
                      </a:pPr>
                      <a:r>
                        <a:rPr lang="es-MX" sz="12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En cuadre y presentación del programa y como y que seba a realizar el estudio de caso </a:t>
                      </a:r>
                    </a:p>
                    <a:p>
                      <a:pPr algn="l">
                        <a:lnSpc>
                          <a:spcPct val="106000"/>
                        </a:lnSpc>
                        <a:spcAft>
                          <a:spcPts val="0"/>
                        </a:spcAft>
                      </a:pPr>
                      <a:endParaRPr lang="es-MX" sz="12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algn="l">
                        <a:lnSpc>
                          <a:spcPct val="106000"/>
                        </a:lnSpc>
                        <a:spcAft>
                          <a:spcPts val="0"/>
                        </a:spcAft>
                      </a:pPr>
                      <a:r>
                        <a:rPr lang="es-MX" sz="12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Fase de  exposición de las actividades a realizar en el aula y el trabajo extra clase </a:t>
                      </a:r>
                    </a:p>
                    <a:p>
                      <a:pPr marL="1708945" lvl="3" indent="-171450" algn="l">
                        <a:lnSpc>
                          <a:spcPct val="106000"/>
                        </a:lnSpc>
                        <a:spcAft>
                          <a:spcPts val="0"/>
                        </a:spcAft>
                        <a:buFont typeface="Arial" panose="020B0604020202020204" pitchFamily="34" charset="0"/>
                        <a:buChar char="•"/>
                      </a:pPr>
                      <a:r>
                        <a:rPr lang="es-MX" sz="12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Trabajo individual</a:t>
                      </a:r>
                    </a:p>
                    <a:p>
                      <a:pPr marL="0" indent="0" algn="l">
                        <a:lnSpc>
                          <a:spcPct val="106000"/>
                        </a:lnSpc>
                        <a:spcAft>
                          <a:spcPts val="0"/>
                        </a:spcAft>
                        <a:buNone/>
                      </a:pPr>
                      <a:endParaRPr lang="es-MX" sz="12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marL="0" indent="0" algn="l">
                        <a:lnSpc>
                          <a:spcPct val="106000"/>
                        </a:lnSpc>
                        <a:spcAft>
                          <a:spcPts val="0"/>
                        </a:spcAft>
                        <a:buNone/>
                      </a:pPr>
                      <a:endParaRPr lang="es-MX" sz="12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marL="0" indent="0" algn="l">
                        <a:lnSpc>
                          <a:spcPct val="106000"/>
                        </a:lnSpc>
                        <a:spcAft>
                          <a:spcPts val="0"/>
                        </a:spcAft>
                        <a:buNone/>
                      </a:pPr>
                      <a:r>
                        <a:rPr lang="es-MX" sz="1400" b="1"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El Alumno:</a:t>
                      </a:r>
                    </a:p>
                    <a:p>
                      <a:pPr marL="0" indent="0" algn="l">
                        <a:lnSpc>
                          <a:spcPct val="106000"/>
                        </a:lnSpc>
                        <a:spcAft>
                          <a:spcPts val="0"/>
                        </a:spcAft>
                        <a:buNone/>
                      </a:pPr>
                      <a:r>
                        <a:rPr lang="es-MX" sz="1200" b="1"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De manera Individual </a:t>
                      </a:r>
                    </a:p>
                    <a:p>
                      <a:pPr algn="just">
                        <a:lnSpc>
                          <a:spcPct val="106000"/>
                        </a:lnSpc>
                        <a:spcAft>
                          <a:spcPts val="0"/>
                        </a:spcAft>
                      </a:pPr>
                      <a:r>
                        <a:rPr lang="es-MX" sz="1400" dirty="0">
                          <a:effectLst/>
                          <a:latin typeface="Calibri" panose="020F0502020204030204" pitchFamily="34" charset="0"/>
                          <a:ea typeface="Calibri" panose="020F0502020204030204" pitchFamily="34" charset="0"/>
                          <a:cs typeface="Times New Roman" panose="02020603050405020304" pitchFamily="18" charset="0"/>
                        </a:rPr>
                        <a:t>EL Alumno contestara un cuestionara enfocado a externar su vivencia antes, durante y después de la pandemia, con la finalidad de tener en mente lo que vivió y como lo vivió y cuanto afecto a su persona y a lo educativo de manera emocional </a:t>
                      </a:r>
                    </a:p>
                    <a:p>
                      <a:pPr algn="just">
                        <a:lnSpc>
                          <a:spcPct val="106000"/>
                        </a:lnSpc>
                        <a:spcAft>
                          <a:spcPts val="0"/>
                        </a:spcAft>
                      </a:pPr>
                      <a:endParaRPr lang="es-MX"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6000"/>
                        </a:lnSpc>
                        <a:spcAft>
                          <a:spcPts val="0"/>
                        </a:spcAft>
                      </a:pPr>
                      <a:r>
                        <a:rPr lang="es-MX" sz="1400" dirty="0">
                          <a:effectLst/>
                          <a:latin typeface="Calibri" panose="020F0502020204030204" pitchFamily="34" charset="0"/>
                          <a:ea typeface="Calibri" panose="020F0502020204030204" pitchFamily="34" charset="0"/>
                          <a:cs typeface="Times New Roman" panose="02020603050405020304" pitchFamily="18" charset="0"/>
                        </a:rPr>
                        <a:t>Este cuestionario servirá de material de trabajo para realizar posteriormente otra actividad de manera colaborativa en grupos </a:t>
                      </a:r>
                    </a:p>
                    <a:p>
                      <a:pPr algn="just">
                        <a:lnSpc>
                          <a:spcPct val="106000"/>
                        </a:lnSpc>
                        <a:spcAft>
                          <a:spcPts val="0"/>
                        </a:spcAft>
                      </a:pPr>
                      <a:endParaRPr lang="es-MX"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6000"/>
                        </a:lnSpc>
                        <a:spcAft>
                          <a:spcPts val="0"/>
                        </a:spcAft>
                      </a:pPr>
                      <a:r>
                        <a:rPr lang="es-MX" sz="1400" dirty="0">
                          <a:effectLst/>
                          <a:latin typeface="Calibri" panose="020F0502020204030204" pitchFamily="34" charset="0"/>
                          <a:ea typeface="Calibri" panose="020F0502020204030204" pitchFamily="34" charset="0"/>
                          <a:cs typeface="Times New Roman" panose="02020603050405020304" pitchFamily="18" charset="0"/>
                        </a:rPr>
                        <a:t>Promover la comunicación abierta: Crear un ambiente en el que los adolescentes se sientan cómodos expresando sus emociones y pensamientos sin miedo al juicio o la crítica puede ayudar a reducir la sensación de aislamiento.</a:t>
                      </a:r>
                    </a:p>
                  </a:txBody>
                  <a:tcPr marL="48260" marR="4826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Se necesitara que el alumno conteste un cuestionario, previamente hecho por el docente a fin de obtener información relevante y necesaria para trabajar en el estudio de caso. Este se aplicara de manera individual y se compartirá de manera colectiva en plenaria </a:t>
                      </a:r>
                    </a:p>
                    <a:p>
                      <a:pPr algn="just">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Estudio: Aproximación a las implicaciones sociales de la pandemia del COVID-19 en </a:t>
                      </a:r>
                    </a:p>
                    <a:p>
                      <a:pPr algn="just">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niñas, niños y adolescentes: el caso de México</a:t>
                      </a:r>
                    </a:p>
                    <a:p>
                      <a:pPr algn="just">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hlinkClick r:id="rId2" action="ppaction://hlinkfile"/>
                        </a:rPr>
                        <a:t>file:///C:/Users/horacio/Downloads/69541-Texto%20del%20art%C3%ADculo-4564456591748-1-10-20200716%20(1).pdf</a:t>
                      </a:r>
                      <a:endPar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6000"/>
                        </a:lnSpc>
                        <a:spcAft>
                          <a:spcPts val="0"/>
                        </a:spcAft>
                      </a:pPr>
                      <a:endPar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6000"/>
                        </a:lnSpc>
                        <a:spcAft>
                          <a:spcPts val="0"/>
                        </a:spcAft>
                      </a:pPr>
                      <a:endPar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Video de sensibilización </a:t>
                      </a:r>
                    </a:p>
                    <a:p>
                      <a:pPr algn="just">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hlinkClick r:id="rId3"/>
                        </a:rPr>
                        <a:t>https://youtu.be/4l33SRYJGqs</a:t>
                      </a:r>
                      <a:endPar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6000"/>
                        </a:lnSpc>
                        <a:spcAft>
                          <a:spcPts val="0"/>
                        </a:spcAft>
                      </a:pPr>
                      <a:endPar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6000"/>
                        </a:lnSpc>
                        <a:spcAft>
                          <a:spcPts val="0"/>
                        </a:spcAft>
                      </a:pPr>
                      <a:endPar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6000"/>
                        </a:lnSpc>
                        <a:spcAft>
                          <a:spcPts val="0"/>
                        </a:spcAft>
                      </a:pPr>
                      <a:endPar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p>
                    <a:p>
                      <a:pPr algn="just">
                        <a:lnSpc>
                          <a:spcPct val="106000"/>
                        </a:lnSpc>
                        <a:spcAft>
                          <a:spcPts val="0"/>
                        </a:spcAft>
                      </a:pP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260" marR="4826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Se aplicara una evaluación diagnostica en forma de un cuestionario a fin de obtener información de manera individual de todos los alumnos del grupo donde se aplicara el estudio de caso </a:t>
                      </a:r>
                    </a:p>
                    <a:p>
                      <a:pPr algn="just">
                        <a:lnSpc>
                          <a:spcPct val="106000"/>
                        </a:lnSpc>
                        <a:spcAft>
                          <a:spcPts val="0"/>
                        </a:spcAft>
                      </a:pPr>
                      <a:endPar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Esta tendrá una ponderación de manera descriptiva   </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260" marR="4826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Una hora en el salón de clase y una hora extra clase </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0504188"/>
                  </a:ext>
                </a:extLst>
              </a:tr>
            </a:tbl>
          </a:graphicData>
        </a:graphic>
      </p:graphicFrame>
      <p:sp>
        <p:nvSpPr>
          <p:cNvPr id="11" name="Google Shape;546;p20"/>
          <p:cNvSpPr/>
          <p:nvPr/>
        </p:nvSpPr>
        <p:spPr>
          <a:xfrm>
            <a:off x="402815" y="353333"/>
            <a:ext cx="811836" cy="713930"/>
          </a:xfrm>
          <a:custGeom>
            <a:avLst/>
            <a:gdLst/>
            <a:ahLst/>
            <a:cxnLst/>
            <a:rect l="l" t="t" r="r" b="b"/>
            <a:pathLst>
              <a:path w="16691" h="15709" extrusionOk="0">
                <a:moveTo>
                  <a:pt x="15740" y="476"/>
                </a:moveTo>
                <a:cubicBezTo>
                  <a:pt x="15867" y="476"/>
                  <a:pt x="15994" y="539"/>
                  <a:pt x="16057" y="603"/>
                </a:cubicBezTo>
                <a:cubicBezTo>
                  <a:pt x="16152" y="698"/>
                  <a:pt x="16184" y="793"/>
                  <a:pt x="16184" y="919"/>
                </a:cubicBezTo>
                <a:cubicBezTo>
                  <a:pt x="16184" y="1046"/>
                  <a:pt x="16152" y="1141"/>
                  <a:pt x="16057" y="1236"/>
                </a:cubicBezTo>
                <a:cubicBezTo>
                  <a:pt x="15994" y="1331"/>
                  <a:pt x="15867" y="1363"/>
                  <a:pt x="15740" y="1363"/>
                </a:cubicBezTo>
                <a:lnTo>
                  <a:pt x="919" y="1363"/>
                </a:lnTo>
                <a:cubicBezTo>
                  <a:pt x="793" y="1363"/>
                  <a:pt x="698" y="1331"/>
                  <a:pt x="603" y="1236"/>
                </a:cubicBezTo>
                <a:cubicBezTo>
                  <a:pt x="539" y="1173"/>
                  <a:pt x="476" y="1046"/>
                  <a:pt x="476" y="919"/>
                </a:cubicBezTo>
                <a:cubicBezTo>
                  <a:pt x="476" y="793"/>
                  <a:pt x="539" y="698"/>
                  <a:pt x="603" y="603"/>
                </a:cubicBezTo>
                <a:cubicBezTo>
                  <a:pt x="698" y="539"/>
                  <a:pt x="793" y="476"/>
                  <a:pt x="919" y="476"/>
                </a:cubicBezTo>
                <a:close/>
                <a:moveTo>
                  <a:pt x="11908" y="3104"/>
                </a:moveTo>
                <a:cubicBezTo>
                  <a:pt x="11782" y="3104"/>
                  <a:pt x="11655" y="3231"/>
                  <a:pt x="11655" y="3358"/>
                </a:cubicBezTo>
                <a:cubicBezTo>
                  <a:pt x="11655" y="3485"/>
                  <a:pt x="11782" y="3611"/>
                  <a:pt x="11908" y="3611"/>
                </a:cubicBezTo>
                <a:lnTo>
                  <a:pt x="14822" y="3611"/>
                </a:lnTo>
                <a:cubicBezTo>
                  <a:pt x="14949" y="3611"/>
                  <a:pt x="15044" y="3485"/>
                  <a:pt x="15044" y="3358"/>
                </a:cubicBezTo>
                <a:cubicBezTo>
                  <a:pt x="15044" y="3231"/>
                  <a:pt x="14949" y="3104"/>
                  <a:pt x="14822" y="3104"/>
                </a:cubicBezTo>
                <a:close/>
                <a:moveTo>
                  <a:pt x="10547" y="3168"/>
                </a:moveTo>
                <a:lnTo>
                  <a:pt x="10547" y="4498"/>
                </a:lnTo>
                <a:lnTo>
                  <a:pt x="9217" y="4498"/>
                </a:lnTo>
                <a:lnTo>
                  <a:pt x="9217" y="3168"/>
                </a:lnTo>
                <a:close/>
                <a:moveTo>
                  <a:pt x="11908" y="4055"/>
                </a:moveTo>
                <a:cubicBezTo>
                  <a:pt x="11782" y="4055"/>
                  <a:pt x="11655" y="4181"/>
                  <a:pt x="11655" y="4308"/>
                </a:cubicBezTo>
                <a:cubicBezTo>
                  <a:pt x="11655" y="4435"/>
                  <a:pt x="11782" y="4561"/>
                  <a:pt x="11908" y="4561"/>
                </a:cubicBezTo>
                <a:lnTo>
                  <a:pt x="14315" y="4561"/>
                </a:lnTo>
                <a:cubicBezTo>
                  <a:pt x="14442" y="4561"/>
                  <a:pt x="14537" y="4435"/>
                  <a:pt x="14537" y="4308"/>
                </a:cubicBezTo>
                <a:cubicBezTo>
                  <a:pt x="14537" y="4181"/>
                  <a:pt x="14442" y="4055"/>
                  <a:pt x="14315" y="4055"/>
                </a:cubicBezTo>
                <a:close/>
                <a:moveTo>
                  <a:pt x="3484" y="3548"/>
                </a:moveTo>
                <a:cubicBezTo>
                  <a:pt x="3928" y="3548"/>
                  <a:pt x="4340" y="3801"/>
                  <a:pt x="4561" y="4213"/>
                </a:cubicBezTo>
                <a:cubicBezTo>
                  <a:pt x="4656" y="4371"/>
                  <a:pt x="4688" y="4530"/>
                  <a:pt x="4720" y="4720"/>
                </a:cubicBezTo>
                <a:cubicBezTo>
                  <a:pt x="4561" y="4815"/>
                  <a:pt x="4371" y="4846"/>
                  <a:pt x="4181" y="4846"/>
                </a:cubicBezTo>
                <a:cubicBezTo>
                  <a:pt x="4156" y="4848"/>
                  <a:pt x="4131" y="4849"/>
                  <a:pt x="4106" y="4849"/>
                </a:cubicBezTo>
                <a:cubicBezTo>
                  <a:pt x="3692" y="4849"/>
                  <a:pt x="3312" y="4605"/>
                  <a:pt x="3073" y="4276"/>
                </a:cubicBezTo>
                <a:cubicBezTo>
                  <a:pt x="2978" y="4086"/>
                  <a:pt x="2914" y="3928"/>
                  <a:pt x="2914" y="3706"/>
                </a:cubicBezTo>
                <a:cubicBezTo>
                  <a:pt x="2914" y="3611"/>
                  <a:pt x="3326" y="3548"/>
                  <a:pt x="3484" y="3548"/>
                </a:cubicBezTo>
                <a:close/>
                <a:moveTo>
                  <a:pt x="8963" y="2661"/>
                </a:moveTo>
                <a:cubicBezTo>
                  <a:pt x="8837" y="2661"/>
                  <a:pt x="8710" y="2788"/>
                  <a:pt x="8710" y="2914"/>
                </a:cubicBezTo>
                <a:lnTo>
                  <a:pt x="8710" y="4751"/>
                </a:lnTo>
                <a:cubicBezTo>
                  <a:pt x="8710" y="4878"/>
                  <a:pt x="8837" y="5005"/>
                  <a:pt x="8963" y="5005"/>
                </a:cubicBezTo>
                <a:lnTo>
                  <a:pt x="10800" y="5005"/>
                </a:lnTo>
                <a:cubicBezTo>
                  <a:pt x="10927" y="5005"/>
                  <a:pt x="11053" y="4878"/>
                  <a:pt x="11053" y="4751"/>
                </a:cubicBezTo>
                <a:lnTo>
                  <a:pt x="11053" y="2914"/>
                </a:lnTo>
                <a:cubicBezTo>
                  <a:pt x="11053" y="2788"/>
                  <a:pt x="10927" y="2661"/>
                  <a:pt x="10800" y="2661"/>
                </a:cubicBezTo>
                <a:close/>
                <a:moveTo>
                  <a:pt x="11908" y="6113"/>
                </a:moveTo>
                <a:cubicBezTo>
                  <a:pt x="11782" y="6113"/>
                  <a:pt x="11655" y="6208"/>
                  <a:pt x="11655" y="6335"/>
                </a:cubicBezTo>
                <a:cubicBezTo>
                  <a:pt x="11655" y="6493"/>
                  <a:pt x="11782" y="6588"/>
                  <a:pt x="11908" y="6588"/>
                </a:cubicBezTo>
                <a:lnTo>
                  <a:pt x="14822" y="6588"/>
                </a:lnTo>
                <a:cubicBezTo>
                  <a:pt x="14949" y="6588"/>
                  <a:pt x="15044" y="6493"/>
                  <a:pt x="15044" y="6335"/>
                </a:cubicBezTo>
                <a:cubicBezTo>
                  <a:pt x="15044" y="6208"/>
                  <a:pt x="14949" y="6113"/>
                  <a:pt x="14822" y="6113"/>
                </a:cubicBezTo>
                <a:close/>
                <a:moveTo>
                  <a:pt x="10547" y="6145"/>
                </a:moveTo>
                <a:lnTo>
                  <a:pt x="10547" y="7506"/>
                </a:lnTo>
                <a:lnTo>
                  <a:pt x="9217" y="7506"/>
                </a:lnTo>
                <a:lnTo>
                  <a:pt x="9217" y="6145"/>
                </a:lnTo>
                <a:close/>
                <a:moveTo>
                  <a:pt x="11908" y="7031"/>
                </a:moveTo>
                <a:cubicBezTo>
                  <a:pt x="11782" y="7031"/>
                  <a:pt x="11655" y="7158"/>
                  <a:pt x="11655" y="7285"/>
                </a:cubicBezTo>
                <a:cubicBezTo>
                  <a:pt x="11655" y="7411"/>
                  <a:pt x="11782" y="7538"/>
                  <a:pt x="11908" y="7538"/>
                </a:cubicBezTo>
                <a:lnTo>
                  <a:pt x="14315" y="7538"/>
                </a:lnTo>
                <a:cubicBezTo>
                  <a:pt x="14442" y="7538"/>
                  <a:pt x="14537" y="7411"/>
                  <a:pt x="14537" y="7285"/>
                </a:cubicBezTo>
                <a:cubicBezTo>
                  <a:pt x="14537" y="7158"/>
                  <a:pt x="14442" y="7031"/>
                  <a:pt x="14315" y="7031"/>
                </a:cubicBezTo>
                <a:close/>
                <a:moveTo>
                  <a:pt x="8963" y="5670"/>
                </a:moveTo>
                <a:cubicBezTo>
                  <a:pt x="8837" y="5670"/>
                  <a:pt x="8710" y="5765"/>
                  <a:pt x="8710" y="5891"/>
                </a:cubicBezTo>
                <a:lnTo>
                  <a:pt x="8710" y="7728"/>
                </a:lnTo>
                <a:cubicBezTo>
                  <a:pt x="8710" y="7886"/>
                  <a:pt x="8837" y="7981"/>
                  <a:pt x="8963" y="7981"/>
                </a:cubicBezTo>
                <a:lnTo>
                  <a:pt x="10800" y="7981"/>
                </a:lnTo>
                <a:cubicBezTo>
                  <a:pt x="10927" y="7981"/>
                  <a:pt x="11053" y="7886"/>
                  <a:pt x="11053" y="7728"/>
                </a:cubicBezTo>
                <a:lnTo>
                  <a:pt x="11053" y="5891"/>
                </a:lnTo>
                <a:cubicBezTo>
                  <a:pt x="11053" y="5765"/>
                  <a:pt x="10927" y="5670"/>
                  <a:pt x="10800" y="5670"/>
                </a:cubicBezTo>
                <a:close/>
                <a:moveTo>
                  <a:pt x="11908" y="9090"/>
                </a:moveTo>
                <a:cubicBezTo>
                  <a:pt x="11782" y="9090"/>
                  <a:pt x="11655" y="9185"/>
                  <a:pt x="11655" y="9343"/>
                </a:cubicBezTo>
                <a:cubicBezTo>
                  <a:pt x="11655" y="9470"/>
                  <a:pt x="11782" y="9565"/>
                  <a:pt x="11908" y="9565"/>
                </a:cubicBezTo>
                <a:lnTo>
                  <a:pt x="14822" y="9565"/>
                </a:lnTo>
                <a:cubicBezTo>
                  <a:pt x="14949" y="9565"/>
                  <a:pt x="15044" y="9470"/>
                  <a:pt x="15044" y="9343"/>
                </a:cubicBezTo>
                <a:cubicBezTo>
                  <a:pt x="15044" y="9185"/>
                  <a:pt x="14949" y="9090"/>
                  <a:pt x="14822" y="9090"/>
                </a:cubicBezTo>
                <a:close/>
                <a:moveTo>
                  <a:pt x="919" y="1"/>
                </a:moveTo>
                <a:cubicBezTo>
                  <a:pt x="666" y="1"/>
                  <a:pt x="444" y="96"/>
                  <a:pt x="254" y="254"/>
                </a:cubicBezTo>
                <a:cubicBezTo>
                  <a:pt x="96" y="444"/>
                  <a:pt x="1" y="666"/>
                  <a:pt x="1" y="919"/>
                </a:cubicBezTo>
                <a:cubicBezTo>
                  <a:pt x="1" y="1173"/>
                  <a:pt x="96" y="1426"/>
                  <a:pt x="254" y="1584"/>
                </a:cubicBezTo>
                <a:cubicBezTo>
                  <a:pt x="381" y="1711"/>
                  <a:pt x="539" y="1774"/>
                  <a:pt x="666" y="1838"/>
                </a:cubicBezTo>
                <a:lnTo>
                  <a:pt x="666" y="10040"/>
                </a:lnTo>
                <a:cubicBezTo>
                  <a:pt x="666" y="10167"/>
                  <a:pt x="793" y="10293"/>
                  <a:pt x="919" y="10293"/>
                </a:cubicBezTo>
                <a:cubicBezTo>
                  <a:pt x="1078" y="10293"/>
                  <a:pt x="1173" y="10167"/>
                  <a:pt x="1173" y="10040"/>
                </a:cubicBezTo>
                <a:lnTo>
                  <a:pt x="1173" y="1869"/>
                </a:lnTo>
                <a:lnTo>
                  <a:pt x="15487" y="1869"/>
                </a:lnTo>
                <a:lnTo>
                  <a:pt x="15487" y="2724"/>
                </a:lnTo>
                <a:cubicBezTo>
                  <a:pt x="15487" y="2851"/>
                  <a:pt x="15614" y="2978"/>
                  <a:pt x="15740" y="2978"/>
                </a:cubicBezTo>
                <a:cubicBezTo>
                  <a:pt x="15867" y="2978"/>
                  <a:pt x="15994" y="2851"/>
                  <a:pt x="15994" y="2724"/>
                </a:cubicBezTo>
                <a:lnTo>
                  <a:pt x="15994" y="1838"/>
                </a:lnTo>
                <a:cubicBezTo>
                  <a:pt x="16152" y="1774"/>
                  <a:pt x="16279" y="1711"/>
                  <a:pt x="16405" y="1584"/>
                </a:cubicBezTo>
                <a:cubicBezTo>
                  <a:pt x="16564" y="1426"/>
                  <a:pt x="16690" y="1173"/>
                  <a:pt x="16690" y="919"/>
                </a:cubicBezTo>
                <a:cubicBezTo>
                  <a:pt x="16690" y="666"/>
                  <a:pt x="16564" y="444"/>
                  <a:pt x="16405" y="254"/>
                </a:cubicBezTo>
                <a:cubicBezTo>
                  <a:pt x="16247" y="96"/>
                  <a:pt x="15994" y="1"/>
                  <a:pt x="15740" y="1"/>
                </a:cubicBezTo>
                <a:close/>
                <a:moveTo>
                  <a:pt x="10547" y="9122"/>
                </a:moveTo>
                <a:lnTo>
                  <a:pt x="10547" y="10483"/>
                </a:lnTo>
                <a:lnTo>
                  <a:pt x="9217" y="10483"/>
                </a:lnTo>
                <a:lnTo>
                  <a:pt x="9217" y="9122"/>
                </a:lnTo>
                <a:close/>
                <a:moveTo>
                  <a:pt x="11908" y="10040"/>
                </a:moveTo>
                <a:cubicBezTo>
                  <a:pt x="11782" y="10040"/>
                  <a:pt x="11655" y="10135"/>
                  <a:pt x="11655" y="10293"/>
                </a:cubicBezTo>
                <a:cubicBezTo>
                  <a:pt x="11655" y="10420"/>
                  <a:pt x="11782" y="10515"/>
                  <a:pt x="11908" y="10515"/>
                </a:cubicBezTo>
                <a:lnTo>
                  <a:pt x="14315" y="10515"/>
                </a:lnTo>
                <a:cubicBezTo>
                  <a:pt x="14442" y="10515"/>
                  <a:pt x="14537" y="10420"/>
                  <a:pt x="14537" y="10293"/>
                </a:cubicBezTo>
                <a:cubicBezTo>
                  <a:pt x="14537" y="10135"/>
                  <a:pt x="14442" y="10040"/>
                  <a:pt x="14315" y="10040"/>
                </a:cubicBezTo>
                <a:close/>
                <a:moveTo>
                  <a:pt x="8963" y="8647"/>
                </a:moveTo>
                <a:cubicBezTo>
                  <a:pt x="8837" y="8647"/>
                  <a:pt x="8710" y="8742"/>
                  <a:pt x="8710" y="8900"/>
                </a:cubicBezTo>
                <a:lnTo>
                  <a:pt x="8710" y="10705"/>
                </a:lnTo>
                <a:cubicBezTo>
                  <a:pt x="8710" y="10863"/>
                  <a:pt x="8837" y="10958"/>
                  <a:pt x="8963" y="10958"/>
                </a:cubicBezTo>
                <a:lnTo>
                  <a:pt x="10800" y="10958"/>
                </a:lnTo>
                <a:cubicBezTo>
                  <a:pt x="10927" y="10958"/>
                  <a:pt x="11053" y="10863"/>
                  <a:pt x="11053" y="10705"/>
                </a:cubicBezTo>
                <a:lnTo>
                  <a:pt x="11053" y="8900"/>
                </a:lnTo>
                <a:cubicBezTo>
                  <a:pt x="11053" y="8742"/>
                  <a:pt x="10927" y="8647"/>
                  <a:pt x="10800" y="8647"/>
                </a:cubicBezTo>
                <a:close/>
                <a:moveTo>
                  <a:pt x="3342" y="3065"/>
                </a:moveTo>
                <a:cubicBezTo>
                  <a:pt x="3104" y="3065"/>
                  <a:pt x="2867" y="3131"/>
                  <a:pt x="2629" y="3263"/>
                </a:cubicBezTo>
                <a:cubicBezTo>
                  <a:pt x="2408" y="3421"/>
                  <a:pt x="2408" y="3516"/>
                  <a:pt x="2439" y="3770"/>
                </a:cubicBezTo>
                <a:cubicBezTo>
                  <a:pt x="2439" y="4055"/>
                  <a:pt x="2534" y="4308"/>
                  <a:pt x="2693" y="4530"/>
                </a:cubicBezTo>
                <a:cubicBezTo>
                  <a:pt x="3009" y="5036"/>
                  <a:pt x="3579" y="5353"/>
                  <a:pt x="4213" y="5353"/>
                </a:cubicBezTo>
                <a:cubicBezTo>
                  <a:pt x="4371" y="5353"/>
                  <a:pt x="4530" y="5321"/>
                  <a:pt x="4688" y="5258"/>
                </a:cubicBezTo>
                <a:lnTo>
                  <a:pt x="4688" y="6018"/>
                </a:lnTo>
                <a:cubicBezTo>
                  <a:pt x="4593" y="5986"/>
                  <a:pt x="4466" y="5923"/>
                  <a:pt x="4371" y="5891"/>
                </a:cubicBezTo>
                <a:cubicBezTo>
                  <a:pt x="4097" y="5794"/>
                  <a:pt x="3830" y="5689"/>
                  <a:pt x="3547" y="5689"/>
                </a:cubicBezTo>
                <a:cubicBezTo>
                  <a:pt x="3275" y="5689"/>
                  <a:pt x="2987" y="5786"/>
                  <a:pt x="2661" y="6081"/>
                </a:cubicBezTo>
                <a:cubicBezTo>
                  <a:pt x="2376" y="6366"/>
                  <a:pt x="2186" y="6651"/>
                  <a:pt x="2059" y="7000"/>
                </a:cubicBezTo>
                <a:cubicBezTo>
                  <a:pt x="1964" y="7316"/>
                  <a:pt x="1901" y="7665"/>
                  <a:pt x="1901" y="8108"/>
                </a:cubicBezTo>
                <a:cubicBezTo>
                  <a:pt x="1901" y="8742"/>
                  <a:pt x="2123" y="9343"/>
                  <a:pt x="2471" y="9850"/>
                </a:cubicBezTo>
                <a:cubicBezTo>
                  <a:pt x="2819" y="10357"/>
                  <a:pt x="3326" y="10737"/>
                  <a:pt x="3928" y="10958"/>
                </a:cubicBezTo>
                <a:cubicBezTo>
                  <a:pt x="4005" y="10987"/>
                  <a:pt x="4079" y="10999"/>
                  <a:pt x="4151" y="10999"/>
                </a:cubicBezTo>
                <a:cubicBezTo>
                  <a:pt x="4316" y="10999"/>
                  <a:pt x="4470" y="10939"/>
                  <a:pt x="4625" y="10895"/>
                </a:cubicBezTo>
                <a:cubicBezTo>
                  <a:pt x="4720" y="10832"/>
                  <a:pt x="4846" y="10800"/>
                  <a:pt x="4941" y="10800"/>
                </a:cubicBezTo>
                <a:cubicBezTo>
                  <a:pt x="5036" y="10800"/>
                  <a:pt x="5163" y="10832"/>
                  <a:pt x="5290" y="10895"/>
                </a:cubicBezTo>
                <a:cubicBezTo>
                  <a:pt x="5444" y="10939"/>
                  <a:pt x="5598" y="10999"/>
                  <a:pt x="5763" y="10999"/>
                </a:cubicBezTo>
                <a:cubicBezTo>
                  <a:pt x="5835" y="10999"/>
                  <a:pt x="5909" y="10987"/>
                  <a:pt x="5986" y="10958"/>
                </a:cubicBezTo>
                <a:cubicBezTo>
                  <a:pt x="6461" y="10800"/>
                  <a:pt x="6905" y="10483"/>
                  <a:pt x="7253" y="10072"/>
                </a:cubicBezTo>
                <a:cubicBezTo>
                  <a:pt x="7601" y="9692"/>
                  <a:pt x="7823" y="9217"/>
                  <a:pt x="7950" y="8678"/>
                </a:cubicBezTo>
                <a:cubicBezTo>
                  <a:pt x="7950" y="8552"/>
                  <a:pt x="7886" y="8425"/>
                  <a:pt x="7760" y="8393"/>
                </a:cubicBezTo>
                <a:cubicBezTo>
                  <a:pt x="7601" y="8393"/>
                  <a:pt x="7475" y="8457"/>
                  <a:pt x="7443" y="8583"/>
                </a:cubicBezTo>
                <a:cubicBezTo>
                  <a:pt x="7380" y="9027"/>
                  <a:pt x="7158" y="9438"/>
                  <a:pt x="6873" y="9755"/>
                </a:cubicBezTo>
                <a:cubicBezTo>
                  <a:pt x="6588" y="10103"/>
                  <a:pt x="6240" y="10357"/>
                  <a:pt x="5796" y="10515"/>
                </a:cubicBezTo>
                <a:cubicBezTo>
                  <a:pt x="5733" y="10515"/>
                  <a:pt x="5575" y="10483"/>
                  <a:pt x="5448" y="10420"/>
                </a:cubicBezTo>
                <a:cubicBezTo>
                  <a:pt x="5290" y="10357"/>
                  <a:pt x="5131" y="10325"/>
                  <a:pt x="4941" y="10325"/>
                </a:cubicBezTo>
                <a:cubicBezTo>
                  <a:pt x="4751" y="10325"/>
                  <a:pt x="4593" y="10357"/>
                  <a:pt x="4435" y="10420"/>
                </a:cubicBezTo>
                <a:cubicBezTo>
                  <a:pt x="4308" y="10483"/>
                  <a:pt x="4181" y="10515"/>
                  <a:pt x="4086" y="10515"/>
                </a:cubicBezTo>
                <a:cubicBezTo>
                  <a:pt x="3579" y="10325"/>
                  <a:pt x="3168" y="9977"/>
                  <a:pt x="2851" y="9565"/>
                </a:cubicBezTo>
                <a:cubicBezTo>
                  <a:pt x="2566" y="9153"/>
                  <a:pt x="2376" y="8647"/>
                  <a:pt x="2376" y="8077"/>
                </a:cubicBezTo>
                <a:cubicBezTo>
                  <a:pt x="2376" y="7696"/>
                  <a:pt x="2408" y="7411"/>
                  <a:pt x="2503" y="7158"/>
                </a:cubicBezTo>
                <a:cubicBezTo>
                  <a:pt x="2598" y="6873"/>
                  <a:pt x="2756" y="6651"/>
                  <a:pt x="3009" y="6430"/>
                </a:cubicBezTo>
                <a:cubicBezTo>
                  <a:pt x="3209" y="6245"/>
                  <a:pt x="3402" y="6180"/>
                  <a:pt x="3590" y="6180"/>
                </a:cubicBezTo>
                <a:cubicBezTo>
                  <a:pt x="3790" y="6180"/>
                  <a:pt x="3986" y="6253"/>
                  <a:pt x="4181" y="6335"/>
                </a:cubicBezTo>
                <a:cubicBezTo>
                  <a:pt x="4403" y="6430"/>
                  <a:pt x="4656" y="6556"/>
                  <a:pt x="4941" y="6556"/>
                </a:cubicBezTo>
                <a:cubicBezTo>
                  <a:pt x="5226" y="6556"/>
                  <a:pt x="5480" y="6430"/>
                  <a:pt x="5733" y="6335"/>
                </a:cubicBezTo>
                <a:cubicBezTo>
                  <a:pt x="5928" y="6253"/>
                  <a:pt x="6116" y="6180"/>
                  <a:pt x="6312" y="6180"/>
                </a:cubicBezTo>
                <a:cubicBezTo>
                  <a:pt x="6497" y="6180"/>
                  <a:pt x="6689" y="6245"/>
                  <a:pt x="6905" y="6430"/>
                </a:cubicBezTo>
                <a:cubicBezTo>
                  <a:pt x="7095" y="6620"/>
                  <a:pt x="7221" y="6778"/>
                  <a:pt x="7316" y="6968"/>
                </a:cubicBezTo>
                <a:cubicBezTo>
                  <a:pt x="7380" y="7126"/>
                  <a:pt x="7443" y="7348"/>
                  <a:pt x="7475" y="7570"/>
                </a:cubicBezTo>
                <a:cubicBezTo>
                  <a:pt x="7506" y="7696"/>
                  <a:pt x="7601" y="7791"/>
                  <a:pt x="7760" y="7791"/>
                </a:cubicBezTo>
                <a:cubicBezTo>
                  <a:pt x="7886" y="7760"/>
                  <a:pt x="7981" y="7633"/>
                  <a:pt x="7950" y="7506"/>
                </a:cubicBezTo>
                <a:cubicBezTo>
                  <a:pt x="7918" y="7221"/>
                  <a:pt x="7855" y="6968"/>
                  <a:pt x="7728" y="6746"/>
                </a:cubicBezTo>
                <a:cubicBezTo>
                  <a:pt x="7633" y="6493"/>
                  <a:pt x="7475" y="6303"/>
                  <a:pt x="7221" y="6081"/>
                </a:cubicBezTo>
                <a:cubicBezTo>
                  <a:pt x="6905" y="5781"/>
                  <a:pt x="6612" y="5678"/>
                  <a:pt x="6335" y="5678"/>
                </a:cubicBezTo>
                <a:cubicBezTo>
                  <a:pt x="6058" y="5678"/>
                  <a:pt x="5796" y="5781"/>
                  <a:pt x="5543" y="5891"/>
                </a:cubicBezTo>
                <a:cubicBezTo>
                  <a:pt x="5416" y="5923"/>
                  <a:pt x="5321" y="5986"/>
                  <a:pt x="5195" y="6018"/>
                </a:cubicBezTo>
                <a:lnTo>
                  <a:pt x="5195" y="4846"/>
                </a:lnTo>
                <a:cubicBezTo>
                  <a:pt x="5226" y="4561"/>
                  <a:pt x="5163" y="4245"/>
                  <a:pt x="5005" y="3960"/>
                </a:cubicBezTo>
                <a:cubicBezTo>
                  <a:pt x="4688" y="3421"/>
                  <a:pt x="4118" y="3073"/>
                  <a:pt x="3484" y="3073"/>
                </a:cubicBezTo>
                <a:cubicBezTo>
                  <a:pt x="3437" y="3068"/>
                  <a:pt x="3389" y="3065"/>
                  <a:pt x="3342" y="3065"/>
                </a:cubicBezTo>
                <a:close/>
                <a:moveTo>
                  <a:pt x="8330" y="14030"/>
                </a:moveTo>
                <a:cubicBezTo>
                  <a:pt x="8488" y="14030"/>
                  <a:pt x="8647" y="14094"/>
                  <a:pt x="8742" y="14189"/>
                </a:cubicBezTo>
                <a:cubicBezTo>
                  <a:pt x="8868" y="14315"/>
                  <a:pt x="8932" y="14442"/>
                  <a:pt x="8932" y="14600"/>
                </a:cubicBezTo>
                <a:cubicBezTo>
                  <a:pt x="8932" y="14790"/>
                  <a:pt x="8868" y="14917"/>
                  <a:pt x="8742" y="15044"/>
                </a:cubicBezTo>
                <a:cubicBezTo>
                  <a:pt x="8647" y="15139"/>
                  <a:pt x="8488" y="15202"/>
                  <a:pt x="8330" y="15202"/>
                </a:cubicBezTo>
                <a:cubicBezTo>
                  <a:pt x="8171" y="15202"/>
                  <a:pt x="8013" y="15139"/>
                  <a:pt x="7918" y="15044"/>
                </a:cubicBezTo>
                <a:cubicBezTo>
                  <a:pt x="7823" y="14917"/>
                  <a:pt x="7760" y="14790"/>
                  <a:pt x="7760" y="14600"/>
                </a:cubicBezTo>
                <a:cubicBezTo>
                  <a:pt x="7760" y="14442"/>
                  <a:pt x="7823" y="14315"/>
                  <a:pt x="7918" y="14189"/>
                </a:cubicBezTo>
                <a:cubicBezTo>
                  <a:pt x="8045" y="14094"/>
                  <a:pt x="8171" y="14030"/>
                  <a:pt x="8330" y="14030"/>
                </a:cubicBezTo>
                <a:close/>
                <a:moveTo>
                  <a:pt x="15740" y="3580"/>
                </a:moveTo>
                <a:cubicBezTo>
                  <a:pt x="15614" y="3580"/>
                  <a:pt x="15487" y="3706"/>
                  <a:pt x="15487" y="3833"/>
                </a:cubicBezTo>
                <a:lnTo>
                  <a:pt x="15487" y="12003"/>
                </a:lnTo>
                <a:lnTo>
                  <a:pt x="1173" y="12003"/>
                </a:lnTo>
                <a:lnTo>
                  <a:pt x="1173" y="11148"/>
                </a:lnTo>
                <a:cubicBezTo>
                  <a:pt x="1173" y="11022"/>
                  <a:pt x="1046" y="10895"/>
                  <a:pt x="919" y="10895"/>
                </a:cubicBezTo>
                <a:cubicBezTo>
                  <a:pt x="793" y="10895"/>
                  <a:pt x="666" y="11022"/>
                  <a:pt x="666" y="11148"/>
                </a:cubicBezTo>
                <a:lnTo>
                  <a:pt x="666" y="12257"/>
                </a:lnTo>
                <a:cubicBezTo>
                  <a:pt x="666" y="12383"/>
                  <a:pt x="793" y="12510"/>
                  <a:pt x="919" y="12510"/>
                </a:cubicBezTo>
                <a:lnTo>
                  <a:pt x="8076" y="12510"/>
                </a:lnTo>
                <a:lnTo>
                  <a:pt x="8076" y="13555"/>
                </a:lnTo>
                <a:cubicBezTo>
                  <a:pt x="7886" y="13619"/>
                  <a:pt x="7696" y="13714"/>
                  <a:pt x="7570" y="13840"/>
                </a:cubicBezTo>
                <a:cubicBezTo>
                  <a:pt x="7380" y="14062"/>
                  <a:pt x="7253" y="14315"/>
                  <a:pt x="7253" y="14632"/>
                </a:cubicBezTo>
                <a:cubicBezTo>
                  <a:pt x="7253" y="14917"/>
                  <a:pt x="7380" y="15202"/>
                  <a:pt x="7570" y="15392"/>
                </a:cubicBezTo>
                <a:cubicBezTo>
                  <a:pt x="7760" y="15582"/>
                  <a:pt x="8045" y="15709"/>
                  <a:pt x="8330" y="15709"/>
                </a:cubicBezTo>
                <a:cubicBezTo>
                  <a:pt x="8615" y="15709"/>
                  <a:pt x="8900" y="15582"/>
                  <a:pt x="9090" y="15392"/>
                </a:cubicBezTo>
                <a:cubicBezTo>
                  <a:pt x="9280" y="15202"/>
                  <a:pt x="9407" y="14917"/>
                  <a:pt x="9407" y="14632"/>
                </a:cubicBezTo>
                <a:cubicBezTo>
                  <a:pt x="9407" y="14315"/>
                  <a:pt x="9280" y="14062"/>
                  <a:pt x="9090" y="13840"/>
                </a:cubicBezTo>
                <a:cubicBezTo>
                  <a:pt x="8963" y="13714"/>
                  <a:pt x="8773" y="13619"/>
                  <a:pt x="8583" y="13555"/>
                </a:cubicBezTo>
                <a:lnTo>
                  <a:pt x="8583" y="12510"/>
                </a:lnTo>
                <a:lnTo>
                  <a:pt x="15740" y="12510"/>
                </a:lnTo>
                <a:cubicBezTo>
                  <a:pt x="15867" y="12510"/>
                  <a:pt x="15994" y="12383"/>
                  <a:pt x="15994" y="12257"/>
                </a:cubicBezTo>
                <a:lnTo>
                  <a:pt x="15994" y="3833"/>
                </a:lnTo>
                <a:cubicBezTo>
                  <a:pt x="15994" y="3706"/>
                  <a:pt x="15867" y="3580"/>
                  <a:pt x="15740" y="3580"/>
                </a:cubicBezTo>
                <a:close/>
              </a:path>
            </a:pathLst>
          </a:custGeom>
          <a:solidFill>
            <a:srgbClr val="996633"/>
          </a:solidFill>
          <a:ln>
            <a:no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latin typeface="Arial"/>
              <a:cs typeface="Arial"/>
              <a:sym typeface="Arial"/>
            </a:endParaRPr>
          </a:p>
        </p:txBody>
      </p:sp>
      <p:sp>
        <p:nvSpPr>
          <p:cNvPr id="12" name="Rectángulo 11"/>
          <p:cNvSpPr/>
          <p:nvPr/>
        </p:nvSpPr>
        <p:spPr>
          <a:xfrm>
            <a:off x="11183456" y="353333"/>
            <a:ext cx="1618492" cy="882678"/>
          </a:xfrm>
          <a:prstGeom prst="rect">
            <a:avLst/>
          </a:prstGeom>
        </p:spPr>
        <p:txBody>
          <a:bodyPr wrap="square">
            <a:spAutoFit/>
          </a:bodyPr>
          <a:lstStyle/>
          <a:p>
            <a:pPr algn="r">
              <a:lnSpc>
                <a:spcPct val="107000"/>
              </a:lnSpc>
              <a:spcAft>
                <a:spcPts val="0"/>
              </a:spcAft>
            </a:pPr>
            <a:r>
              <a:rPr lang="es-MX" sz="2000" b="1" dirty="0">
                <a:solidFill>
                  <a:srgbClr val="663300"/>
                </a:solidFill>
                <a:latin typeface="Arial" pitchFamily="34" charset="0"/>
                <a:ea typeface="Calibri"/>
                <a:cs typeface="Arial" pitchFamily="34" charset="0"/>
              </a:rPr>
              <a:t>Momento de Apertura</a:t>
            </a:r>
            <a:endParaRPr lang="es-MX" sz="2000" dirty="0">
              <a:latin typeface="Arial" pitchFamily="34" charset="0"/>
              <a:ea typeface="Calibri"/>
              <a:cs typeface="Arial" pitchFamily="34" charset="0"/>
            </a:endParaRPr>
          </a:p>
          <a:p>
            <a:pPr>
              <a:lnSpc>
                <a:spcPct val="107000"/>
              </a:lnSpc>
              <a:spcAft>
                <a:spcPts val="0"/>
              </a:spcAft>
            </a:pPr>
            <a:r>
              <a:rPr lang="es-MX" sz="800" dirty="0">
                <a:ea typeface="Calibri"/>
                <a:cs typeface="Times New Roman"/>
              </a:rPr>
              <a:t> </a:t>
            </a:r>
          </a:p>
        </p:txBody>
      </p:sp>
    </p:spTree>
    <p:extLst>
      <p:ext uri="{BB962C8B-B14F-4D97-AF65-F5344CB8AC3E}">
        <p14:creationId xmlns:p14="http://schemas.microsoft.com/office/powerpoint/2010/main" val="2044261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2155;p42"/>
          <p:cNvSpPr txBox="1"/>
          <p:nvPr/>
        </p:nvSpPr>
        <p:spPr>
          <a:xfrm>
            <a:off x="12817025" y="3758927"/>
            <a:ext cx="503688" cy="387553"/>
          </a:xfrm>
          <a:prstGeom prst="rect">
            <a:avLst/>
          </a:prstGeom>
          <a:solidFill>
            <a:srgbClr val="99663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bg1"/>
                </a:solidFill>
                <a:latin typeface="Fira Sans Medium"/>
                <a:ea typeface="Fira Sans Medium"/>
                <a:cs typeface="Fira Sans Medium"/>
                <a:sym typeface="Fira Sans Medium"/>
              </a:rPr>
              <a:t>13</a:t>
            </a:r>
            <a:endParaRPr sz="1800" b="1" dirty="0">
              <a:solidFill>
                <a:schemeClr val="bg1"/>
              </a:solidFill>
              <a:latin typeface="Fira Sans Medium"/>
              <a:ea typeface="Fira Sans Medium"/>
              <a:cs typeface="Fira Sans Medium"/>
              <a:sym typeface="Fira Sans Medium"/>
            </a:endParaRPr>
          </a:p>
        </p:txBody>
      </p:sp>
      <p:graphicFrame>
        <p:nvGraphicFramePr>
          <p:cNvPr id="9" name="Tabla 8"/>
          <p:cNvGraphicFramePr>
            <a:graphicFrameLocks noGrp="1"/>
          </p:cNvGraphicFramePr>
          <p:nvPr>
            <p:extLst>
              <p:ext uri="{D42A27DB-BD31-4B8C-83A1-F6EECF244321}">
                <p14:modId xmlns:p14="http://schemas.microsoft.com/office/powerpoint/2010/main" val="2253059039"/>
              </p:ext>
            </p:extLst>
          </p:nvPr>
        </p:nvGraphicFramePr>
        <p:xfrm>
          <a:off x="467668" y="1176495"/>
          <a:ext cx="12241360" cy="7520298"/>
        </p:xfrm>
        <a:graphic>
          <a:graphicData uri="http://schemas.openxmlformats.org/drawingml/2006/table">
            <a:tbl>
              <a:tblPr firstRow="1" firstCol="1" bandRow="1"/>
              <a:tblGrid>
                <a:gridCol w="7942311">
                  <a:extLst>
                    <a:ext uri="{9D8B030D-6E8A-4147-A177-3AD203B41FA5}">
                      <a16:colId xmlns:a16="http://schemas.microsoft.com/office/drawing/2014/main" val="847045619"/>
                    </a:ext>
                  </a:extLst>
                </a:gridCol>
                <a:gridCol w="1748766">
                  <a:extLst>
                    <a:ext uri="{9D8B030D-6E8A-4147-A177-3AD203B41FA5}">
                      <a16:colId xmlns:a16="http://schemas.microsoft.com/office/drawing/2014/main" val="4234244064"/>
                    </a:ext>
                  </a:extLst>
                </a:gridCol>
                <a:gridCol w="1675900">
                  <a:extLst>
                    <a:ext uri="{9D8B030D-6E8A-4147-A177-3AD203B41FA5}">
                      <a16:colId xmlns:a16="http://schemas.microsoft.com/office/drawing/2014/main" val="4206670213"/>
                    </a:ext>
                  </a:extLst>
                </a:gridCol>
                <a:gridCol w="874383">
                  <a:extLst>
                    <a:ext uri="{9D8B030D-6E8A-4147-A177-3AD203B41FA5}">
                      <a16:colId xmlns:a16="http://schemas.microsoft.com/office/drawing/2014/main" val="184202504"/>
                    </a:ext>
                  </a:extLst>
                </a:gridCol>
              </a:tblGrid>
              <a:tr h="258669">
                <a:tc gridSpan="4">
                  <a:txBody>
                    <a:bodyPr/>
                    <a:lstStyle/>
                    <a:p>
                      <a:pPr algn="ctr">
                        <a:lnSpc>
                          <a:spcPct val="106000"/>
                        </a:lnSpc>
                        <a:spcAft>
                          <a:spcPts val="0"/>
                        </a:spcAft>
                      </a:pPr>
                      <a:r>
                        <a:rPr lang="es-MX" sz="1100" kern="1200">
                          <a:solidFill>
                            <a:srgbClr val="FFFFFF"/>
                          </a:solidFill>
                          <a:effectLst/>
                          <a:latin typeface="Arial" panose="020B0604020202020204" pitchFamily="34" charset="0"/>
                          <a:ea typeface="Calibri" panose="020F0502020204030204" pitchFamily="34" charset="0"/>
                          <a:cs typeface="Times New Roman" panose="02020603050405020304" pitchFamily="18" charset="0"/>
                        </a:rPr>
                        <a:t>Plan de Clase</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8260" marR="4826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3300"/>
                    </a:solidFill>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158084357"/>
                  </a:ext>
                </a:extLst>
              </a:tr>
              <a:tr h="263611">
                <a:tc gridSpan="4">
                  <a:txBody>
                    <a:bodyPr/>
                    <a:lstStyle/>
                    <a:p>
                      <a:pPr algn="l">
                        <a:lnSpc>
                          <a:spcPct val="106000"/>
                        </a:lnSpc>
                        <a:spcAft>
                          <a:spcPts val="0"/>
                        </a:spcAft>
                      </a:pPr>
                      <a:r>
                        <a:rPr lang="es-MX" sz="1100" b="1" kern="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Objetivo de la Sesión</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8260" marR="4826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692356065"/>
                  </a:ext>
                </a:extLst>
              </a:tr>
              <a:tr h="703843">
                <a:tc gridSpan="4">
                  <a:txBody>
                    <a:bodyPr/>
                    <a:lstStyle/>
                    <a:p>
                      <a:pPr algn="l">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6000"/>
                        </a:lnSpc>
                        <a:spcAft>
                          <a:spcPts val="0"/>
                        </a:spcAft>
                      </a:pPr>
                      <a:r>
                        <a:rPr lang="es-MX" sz="12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El alumno, no solo externara su opinión en un cuestionario, de sus vivencias, antes, durante y posterior a la pandemia, a fin de obtener información individual, misma que se trabajara en equipos en plenaria y obtener acuerdos de solución y aportaciones a fin de buscar soluciones y recomendaciones, para tener estrategias para mejorar emocionalmente y académicamente </a:t>
                      </a: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260" marR="4826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267125554"/>
                  </a:ext>
                </a:extLst>
              </a:tr>
              <a:tr h="703843">
                <a:tc>
                  <a:txBody>
                    <a:bodyPr/>
                    <a:lstStyle/>
                    <a:p>
                      <a:pPr algn="ctr">
                        <a:lnSpc>
                          <a:spcPct val="106000"/>
                        </a:lnSpc>
                        <a:spcAft>
                          <a:spcPts val="0"/>
                        </a:spcAft>
                      </a:pPr>
                      <a:r>
                        <a:rPr lang="es-MX" sz="1100" b="1"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Actividades de Desarrollo</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260" marR="4826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algn="ctr">
                        <a:lnSpc>
                          <a:spcPct val="106000"/>
                        </a:lnSpc>
                        <a:spcAft>
                          <a:spcPts val="0"/>
                        </a:spcAft>
                      </a:pPr>
                      <a:r>
                        <a:rPr lang="es-MX" sz="1100" b="1"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Recursos Didácticos</a:t>
                      </a:r>
                    </a:p>
                    <a:p>
                      <a:pPr marL="0" marR="0" lvl="0" indent="0" algn="ctr" defTabSz="1024997" rtl="0" eaLnBrk="1" fontAlgn="auto" latinLnBrk="0" hangingPunct="1">
                        <a:lnSpc>
                          <a:spcPct val="106000"/>
                        </a:lnSpc>
                        <a:spcBef>
                          <a:spcPts val="0"/>
                        </a:spcBef>
                        <a:spcAft>
                          <a:spcPts val="0"/>
                        </a:spcAft>
                        <a:buClrTx/>
                        <a:buSzTx/>
                        <a:buFontTx/>
                        <a:buNone/>
                        <a:tabLst/>
                        <a:defRPr/>
                      </a:pPr>
                      <a:r>
                        <a:rPr lang="es-MX" sz="1100" b="1"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(incluye los</a:t>
                      </a:r>
                      <a:r>
                        <a:rPr lang="es-MX" sz="1100" b="1" kern="1200" baseline="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materiales de consulta)</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6000"/>
                        </a:lnSpc>
                        <a:spcAft>
                          <a:spcPts val="0"/>
                        </a:spcAft>
                      </a:pP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260" marR="4826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algn="ctr">
                        <a:lnSpc>
                          <a:spcPct val="106000"/>
                        </a:lnSpc>
                        <a:spcAft>
                          <a:spcPts val="0"/>
                        </a:spcAft>
                      </a:pPr>
                      <a:r>
                        <a:rPr lang="es-MX" sz="1100" b="1"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Evaluación</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6000"/>
                        </a:lnSpc>
                        <a:spcAft>
                          <a:spcPts val="0"/>
                        </a:spcAft>
                      </a:pPr>
                      <a:r>
                        <a:rPr lang="es-MX" sz="1100" b="1"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(Tipo/Instrumento/</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6000"/>
                        </a:lnSpc>
                        <a:spcAft>
                          <a:spcPts val="0"/>
                        </a:spcAft>
                      </a:pPr>
                      <a:r>
                        <a:rPr lang="es-MX" sz="1100" b="1"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Ponderación)</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260" marR="4826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algn="ctr">
                        <a:lnSpc>
                          <a:spcPct val="106000"/>
                        </a:lnSpc>
                        <a:spcAft>
                          <a:spcPts val="0"/>
                        </a:spcAft>
                      </a:pPr>
                      <a:r>
                        <a:rPr lang="es-MX" sz="1100" b="1" kern="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Tiempo</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extLst>
                  <a:ext uri="{0D108BD9-81ED-4DB2-BD59-A6C34878D82A}">
                    <a16:rowId xmlns:a16="http://schemas.microsoft.com/office/drawing/2014/main" val="3129507187"/>
                  </a:ext>
                </a:extLst>
              </a:tr>
              <a:tr h="4178240">
                <a:tc>
                  <a:txBody>
                    <a:bodyPr/>
                    <a:lstStyle/>
                    <a:p>
                      <a:pPr algn="l">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Fase de  exposición de las actividades a realizar en el aula y el trabajo extra clase</a:t>
                      </a:r>
                    </a:p>
                    <a:p>
                      <a:pPr marL="1708945" lvl="3" indent="-171450" algn="l">
                        <a:lnSpc>
                          <a:spcPct val="106000"/>
                        </a:lnSpc>
                        <a:spcAft>
                          <a:spcPts val="0"/>
                        </a:spcAft>
                        <a:buFont typeface="Arial" panose="020B0604020202020204" pitchFamily="34" charset="0"/>
                        <a:buChar char="•"/>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Trabajo en grupos </a:t>
                      </a:r>
                    </a:p>
                    <a:p>
                      <a:pPr algn="l">
                        <a:lnSpc>
                          <a:spcPct val="106000"/>
                        </a:lnSpc>
                        <a:spcAft>
                          <a:spcPts val="0"/>
                        </a:spcAft>
                      </a:pPr>
                      <a:r>
                        <a:rPr lang="es-MX" sz="1800" b="1" dirty="0">
                          <a:effectLst/>
                          <a:latin typeface="Calibri" panose="020F0502020204030204" pitchFamily="34" charset="0"/>
                          <a:ea typeface="Calibri" panose="020F0502020204030204" pitchFamily="34" charset="0"/>
                          <a:cs typeface="Times New Roman" panose="02020603050405020304" pitchFamily="18" charset="0"/>
                        </a:rPr>
                        <a:t>El docente:</a:t>
                      </a:r>
                    </a:p>
                    <a:p>
                      <a:pPr algn="just">
                        <a:lnSpc>
                          <a:spcPct val="106000"/>
                        </a:lnSpc>
                        <a:spcAft>
                          <a:spcPts val="0"/>
                        </a:spcAft>
                      </a:pPr>
                      <a:r>
                        <a:rPr lang="es-MX" sz="1400" dirty="0">
                          <a:effectLst/>
                          <a:latin typeface="Calibri" panose="020F0502020204030204" pitchFamily="34" charset="0"/>
                          <a:ea typeface="Calibri" panose="020F0502020204030204" pitchFamily="34" charset="0"/>
                          <a:cs typeface="Times New Roman" panose="02020603050405020304" pitchFamily="18" charset="0"/>
                        </a:rPr>
                        <a:t>En el salón de clase, una vez realizado el trabajo individual, se procederá en el salón de clase a armar grupos de trabajo colaborativo a fin de que el marial obtenido de manera individual, se complemente en equipos y se obtenga una información más general, misma que servirá para obtener un producto final, que será el debate</a:t>
                      </a:r>
                    </a:p>
                    <a:p>
                      <a:pPr algn="just">
                        <a:lnSpc>
                          <a:spcPct val="106000"/>
                        </a:lnSpc>
                        <a:spcAft>
                          <a:spcPts val="0"/>
                        </a:spcAft>
                      </a:pPr>
                      <a:r>
                        <a:rPr lang="es-MX" sz="1400" b="1" dirty="0">
                          <a:effectLst/>
                          <a:latin typeface="Calibri" panose="020F0502020204030204" pitchFamily="34" charset="0"/>
                          <a:ea typeface="Calibri" panose="020F0502020204030204" pitchFamily="34" charset="0"/>
                          <a:cs typeface="Times New Roman" panose="02020603050405020304" pitchFamily="18" charset="0"/>
                        </a:rPr>
                        <a:t>El estudiante:</a:t>
                      </a:r>
                    </a:p>
                    <a:p>
                      <a:pPr algn="just">
                        <a:lnSpc>
                          <a:spcPct val="106000"/>
                        </a:lnSpc>
                        <a:spcAft>
                          <a:spcPts val="0"/>
                        </a:spcAft>
                      </a:pPr>
                      <a:endParaRPr lang="es-MX" sz="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6000"/>
                        </a:lnSpc>
                        <a:spcAft>
                          <a:spcPts val="0"/>
                        </a:spcAft>
                      </a:pPr>
                      <a:r>
                        <a:rPr lang="es-MX" sz="1400" dirty="0">
                          <a:effectLst/>
                          <a:latin typeface="Calibri" panose="020F0502020204030204" pitchFamily="34" charset="0"/>
                          <a:ea typeface="Calibri" panose="020F0502020204030204" pitchFamily="34" charset="0"/>
                          <a:cs typeface="Times New Roman" panose="02020603050405020304" pitchFamily="18" charset="0"/>
                        </a:rPr>
                        <a:t>En este punto se obtendrá un cuadro comparativo de acciones a seguir y alternativas para el momento del cierre </a:t>
                      </a:r>
                    </a:p>
                    <a:p>
                      <a:pPr algn="just">
                        <a:lnSpc>
                          <a:spcPct val="106000"/>
                        </a:lnSpc>
                        <a:spcAft>
                          <a:spcPts val="0"/>
                        </a:spcAft>
                      </a:pPr>
                      <a:endParaRPr lang="es-MX" sz="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6000"/>
                        </a:lnSpc>
                        <a:spcAft>
                          <a:spcPts val="0"/>
                        </a:spcAft>
                      </a:pPr>
                      <a:r>
                        <a:rPr lang="es-MX" sz="1400" dirty="0">
                          <a:effectLst/>
                          <a:latin typeface="Calibri" panose="020F0502020204030204" pitchFamily="34" charset="0"/>
                          <a:ea typeface="Calibri" panose="020F0502020204030204" pitchFamily="34" charset="0"/>
                          <a:cs typeface="Times New Roman" panose="02020603050405020304" pitchFamily="18" charset="0"/>
                        </a:rPr>
                        <a:t>Este trabajo colaborativo servirá para armar el debate, con lo obtenido de manera individual y colaborativa a fin de tener los medios y herramientas  para el debate   </a:t>
                      </a:r>
                    </a:p>
                    <a:p>
                      <a:pPr algn="just">
                        <a:lnSpc>
                          <a:spcPct val="106000"/>
                        </a:lnSpc>
                        <a:spcAft>
                          <a:spcPts val="0"/>
                        </a:spcAft>
                      </a:pPr>
                      <a:r>
                        <a:rPr lang="es-MX" sz="1400" dirty="0">
                          <a:effectLst/>
                          <a:latin typeface="Calibri" panose="020F0502020204030204" pitchFamily="34" charset="0"/>
                          <a:ea typeface="Calibri" panose="020F0502020204030204" pitchFamily="34" charset="0"/>
                          <a:cs typeface="Times New Roman" panose="02020603050405020304" pitchFamily="18" charset="0"/>
                        </a:rPr>
                        <a:t>Fomentar la participación en actividades sociales.</a:t>
                      </a:r>
                    </a:p>
                    <a:p>
                      <a:pPr marL="285750" indent="-285750" algn="just">
                        <a:lnSpc>
                          <a:spcPct val="106000"/>
                        </a:lnSpc>
                        <a:spcAft>
                          <a:spcPts val="0"/>
                        </a:spcAft>
                        <a:buFont typeface="Arial" panose="020B0604020202020204" pitchFamily="34" charset="0"/>
                        <a:buChar char="•"/>
                      </a:pPr>
                      <a:r>
                        <a:rPr lang="es-MX" sz="1400" dirty="0">
                          <a:effectLst/>
                          <a:latin typeface="Calibri" panose="020F0502020204030204" pitchFamily="34" charset="0"/>
                          <a:ea typeface="Calibri" panose="020F0502020204030204" pitchFamily="34" charset="0"/>
                          <a:cs typeface="Times New Roman" panose="02020603050405020304" pitchFamily="18" charset="0"/>
                        </a:rPr>
                        <a:t>Animar a los adolescentes a participar en actividades grupales, ya sea deportivas, artísticas o de voluntariado, puede ser una forma efectiva de fomentar la integración social y reducir la soledad. Estas actividades brindan la oportunidad de interactuar con pares y desarrollar habilidades sociales.</a:t>
                      </a:r>
                    </a:p>
                    <a:p>
                      <a:pPr algn="just">
                        <a:lnSpc>
                          <a:spcPct val="106000"/>
                        </a:lnSpc>
                        <a:spcAft>
                          <a:spcPts val="0"/>
                        </a:spcAft>
                      </a:pPr>
                      <a:endParaRPr lang="es-MX" sz="7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6000"/>
                        </a:lnSpc>
                        <a:spcAft>
                          <a:spcPts val="0"/>
                        </a:spcAft>
                      </a:pPr>
                      <a:r>
                        <a:rPr lang="es-MX" sz="1400" dirty="0">
                          <a:effectLst/>
                          <a:latin typeface="Calibri" panose="020F0502020204030204" pitchFamily="34" charset="0"/>
                          <a:ea typeface="Calibri" panose="020F0502020204030204" pitchFamily="34" charset="0"/>
                          <a:cs typeface="Times New Roman" panose="02020603050405020304" pitchFamily="18" charset="0"/>
                        </a:rPr>
                        <a:t>Proporcionar apoyo emocional.</a:t>
                      </a:r>
                    </a:p>
                    <a:p>
                      <a:pPr marL="285750" indent="-285750" algn="just">
                        <a:lnSpc>
                          <a:spcPct val="106000"/>
                        </a:lnSpc>
                        <a:spcAft>
                          <a:spcPts val="0"/>
                        </a:spcAft>
                        <a:buFont typeface="Arial" panose="020B0604020202020204" pitchFamily="34" charset="0"/>
                        <a:buChar char="•"/>
                      </a:pPr>
                      <a:r>
                        <a:rPr lang="es-MX" sz="1400" dirty="0">
                          <a:effectLst/>
                          <a:latin typeface="Calibri" panose="020F0502020204030204" pitchFamily="34" charset="0"/>
                          <a:ea typeface="Calibri" panose="020F0502020204030204" pitchFamily="34" charset="0"/>
                          <a:cs typeface="Times New Roman" panose="02020603050405020304" pitchFamily="18" charset="0"/>
                        </a:rPr>
                        <a:t>Ofrecer un espacio seguro y acogedor en el que los adolescentes puedan expresar sus emociones y recibir apoyo emocional es fundamental para ayudarles a afrontar la soledad. El acompañamiento y la empatía por parte de adultos significativos pueden contribuir a fortalecer la resiliencia emocional de los jóvenes.</a:t>
                      </a:r>
                    </a:p>
                    <a:p>
                      <a:pPr algn="just">
                        <a:lnSpc>
                          <a:spcPct val="106000"/>
                        </a:lnSpc>
                        <a:spcAft>
                          <a:spcPts val="0"/>
                        </a:spcAft>
                      </a:pPr>
                      <a:endParaRPr lang="es-MX"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8260" marR="4826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Del trabajo colaborativo, se preparara un material para armar un debate y en plenaria abordar los resultados </a:t>
                      </a:r>
                    </a:p>
                    <a:p>
                      <a:pPr algn="just">
                        <a:lnSpc>
                          <a:spcPct val="106000"/>
                        </a:lnSpc>
                        <a:spcAft>
                          <a:spcPts val="0"/>
                        </a:spcAft>
                      </a:pPr>
                      <a:endPar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Para este punto se utilizara el cuestionario individual  se reforzara con uno mas general y que por equipos se obtendrá a fin de preparase para el debate</a:t>
                      </a:r>
                    </a:p>
                    <a:p>
                      <a:pPr algn="just">
                        <a:lnSpc>
                          <a:spcPct val="106000"/>
                        </a:lnSpc>
                        <a:spcAft>
                          <a:spcPts val="0"/>
                        </a:spcAft>
                      </a:pPr>
                      <a:endPar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6000"/>
                        </a:lnSpc>
                        <a:spcAft>
                          <a:spcPts val="0"/>
                        </a:spcAft>
                      </a:pPr>
                      <a:endPar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6000"/>
                        </a:lnSpc>
                        <a:spcAft>
                          <a:spcPts val="0"/>
                        </a:spcAft>
                      </a:pPr>
                      <a:endPar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Ejemplo de preguntas para una encuesta sobre estrés estudiantil</a:t>
                      </a:r>
                    </a:p>
                    <a:p>
                      <a:pPr algn="just">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hlinkClick r:id="rId2"/>
                        </a:rPr>
                        <a:t>https://www.questionpro.com/es/survey-templates/student-stress</a:t>
                      </a:r>
                      <a:endPar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6000"/>
                        </a:lnSpc>
                        <a:spcAft>
                          <a:spcPts val="0"/>
                        </a:spcAft>
                      </a:pPr>
                      <a:endPar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6000"/>
                        </a:lnSpc>
                        <a:spcAft>
                          <a:spcPts val="0"/>
                        </a:spcAft>
                      </a:pP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260" marR="4826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se utilizara la coevaluación y la autoevaluación en este aparatado </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260" marR="4826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Una hora en clase y una hora extra clase </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0504188"/>
                  </a:ext>
                </a:extLst>
              </a:tr>
            </a:tbl>
          </a:graphicData>
        </a:graphic>
      </p:graphicFrame>
      <p:sp>
        <p:nvSpPr>
          <p:cNvPr id="5" name="Google Shape;546;p20"/>
          <p:cNvSpPr/>
          <p:nvPr/>
        </p:nvSpPr>
        <p:spPr>
          <a:xfrm>
            <a:off x="402815" y="353333"/>
            <a:ext cx="811836" cy="713930"/>
          </a:xfrm>
          <a:custGeom>
            <a:avLst/>
            <a:gdLst/>
            <a:ahLst/>
            <a:cxnLst/>
            <a:rect l="l" t="t" r="r" b="b"/>
            <a:pathLst>
              <a:path w="16691" h="15709" extrusionOk="0">
                <a:moveTo>
                  <a:pt x="15740" y="476"/>
                </a:moveTo>
                <a:cubicBezTo>
                  <a:pt x="15867" y="476"/>
                  <a:pt x="15994" y="539"/>
                  <a:pt x="16057" y="603"/>
                </a:cubicBezTo>
                <a:cubicBezTo>
                  <a:pt x="16152" y="698"/>
                  <a:pt x="16184" y="793"/>
                  <a:pt x="16184" y="919"/>
                </a:cubicBezTo>
                <a:cubicBezTo>
                  <a:pt x="16184" y="1046"/>
                  <a:pt x="16152" y="1141"/>
                  <a:pt x="16057" y="1236"/>
                </a:cubicBezTo>
                <a:cubicBezTo>
                  <a:pt x="15994" y="1331"/>
                  <a:pt x="15867" y="1363"/>
                  <a:pt x="15740" y="1363"/>
                </a:cubicBezTo>
                <a:lnTo>
                  <a:pt x="919" y="1363"/>
                </a:lnTo>
                <a:cubicBezTo>
                  <a:pt x="793" y="1363"/>
                  <a:pt x="698" y="1331"/>
                  <a:pt x="603" y="1236"/>
                </a:cubicBezTo>
                <a:cubicBezTo>
                  <a:pt x="539" y="1173"/>
                  <a:pt x="476" y="1046"/>
                  <a:pt x="476" y="919"/>
                </a:cubicBezTo>
                <a:cubicBezTo>
                  <a:pt x="476" y="793"/>
                  <a:pt x="539" y="698"/>
                  <a:pt x="603" y="603"/>
                </a:cubicBezTo>
                <a:cubicBezTo>
                  <a:pt x="698" y="539"/>
                  <a:pt x="793" y="476"/>
                  <a:pt x="919" y="476"/>
                </a:cubicBezTo>
                <a:close/>
                <a:moveTo>
                  <a:pt x="11908" y="3104"/>
                </a:moveTo>
                <a:cubicBezTo>
                  <a:pt x="11782" y="3104"/>
                  <a:pt x="11655" y="3231"/>
                  <a:pt x="11655" y="3358"/>
                </a:cubicBezTo>
                <a:cubicBezTo>
                  <a:pt x="11655" y="3485"/>
                  <a:pt x="11782" y="3611"/>
                  <a:pt x="11908" y="3611"/>
                </a:cubicBezTo>
                <a:lnTo>
                  <a:pt x="14822" y="3611"/>
                </a:lnTo>
                <a:cubicBezTo>
                  <a:pt x="14949" y="3611"/>
                  <a:pt x="15044" y="3485"/>
                  <a:pt x="15044" y="3358"/>
                </a:cubicBezTo>
                <a:cubicBezTo>
                  <a:pt x="15044" y="3231"/>
                  <a:pt x="14949" y="3104"/>
                  <a:pt x="14822" y="3104"/>
                </a:cubicBezTo>
                <a:close/>
                <a:moveTo>
                  <a:pt x="10547" y="3168"/>
                </a:moveTo>
                <a:lnTo>
                  <a:pt x="10547" y="4498"/>
                </a:lnTo>
                <a:lnTo>
                  <a:pt x="9217" y="4498"/>
                </a:lnTo>
                <a:lnTo>
                  <a:pt x="9217" y="3168"/>
                </a:lnTo>
                <a:close/>
                <a:moveTo>
                  <a:pt x="11908" y="4055"/>
                </a:moveTo>
                <a:cubicBezTo>
                  <a:pt x="11782" y="4055"/>
                  <a:pt x="11655" y="4181"/>
                  <a:pt x="11655" y="4308"/>
                </a:cubicBezTo>
                <a:cubicBezTo>
                  <a:pt x="11655" y="4435"/>
                  <a:pt x="11782" y="4561"/>
                  <a:pt x="11908" y="4561"/>
                </a:cubicBezTo>
                <a:lnTo>
                  <a:pt x="14315" y="4561"/>
                </a:lnTo>
                <a:cubicBezTo>
                  <a:pt x="14442" y="4561"/>
                  <a:pt x="14537" y="4435"/>
                  <a:pt x="14537" y="4308"/>
                </a:cubicBezTo>
                <a:cubicBezTo>
                  <a:pt x="14537" y="4181"/>
                  <a:pt x="14442" y="4055"/>
                  <a:pt x="14315" y="4055"/>
                </a:cubicBezTo>
                <a:close/>
                <a:moveTo>
                  <a:pt x="3484" y="3548"/>
                </a:moveTo>
                <a:cubicBezTo>
                  <a:pt x="3928" y="3548"/>
                  <a:pt x="4340" y="3801"/>
                  <a:pt x="4561" y="4213"/>
                </a:cubicBezTo>
                <a:cubicBezTo>
                  <a:pt x="4656" y="4371"/>
                  <a:pt x="4688" y="4530"/>
                  <a:pt x="4720" y="4720"/>
                </a:cubicBezTo>
                <a:cubicBezTo>
                  <a:pt x="4561" y="4815"/>
                  <a:pt x="4371" y="4846"/>
                  <a:pt x="4181" y="4846"/>
                </a:cubicBezTo>
                <a:cubicBezTo>
                  <a:pt x="4156" y="4848"/>
                  <a:pt x="4131" y="4849"/>
                  <a:pt x="4106" y="4849"/>
                </a:cubicBezTo>
                <a:cubicBezTo>
                  <a:pt x="3692" y="4849"/>
                  <a:pt x="3312" y="4605"/>
                  <a:pt x="3073" y="4276"/>
                </a:cubicBezTo>
                <a:cubicBezTo>
                  <a:pt x="2978" y="4086"/>
                  <a:pt x="2914" y="3928"/>
                  <a:pt x="2914" y="3706"/>
                </a:cubicBezTo>
                <a:cubicBezTo>
                  <a:pt x="2914" y="3611"/>
                  <a:pt x="3326" y="3548"/>
                  <a:pt x="3484" y="3548"/>
                </a:cubicBezTo>
                <a:close/>
                <a:moveTo>
                  <a:pt x="8963" y="2661"/>
                </a:moveTo>
                <a:cubicBezTo>
                  <a:pt x="8837" y="2661"/>
                  <a:pt x="8710" y="2788"/>
                  <a:pt x="8710" y="2914"/>
                </a:cubicBezTo>
                <a:lnTo>
                  <a:pt x="8710" y="4751"/>
                </a:lnTo>
                <a:cubicBezTo>
                  <a:pt x="8710" y="4878"/>
                  <a:pt x="8837" y="5005"/>
                  <a:pt x="8963" y="5005"/>
                </a:cubicBezTo>
                <a:lnTo>
                  <a:pt x="10800" y="5005"/>
                </a:lnTo>
                <a:cubicBezTo>
                  <a:pt x="10927" y="5005"/>
                  <a:pt x="11053" y="4878"/>
                  <a:pt x="11053" y="4751"/>
                </a:cubicBezTo>
                <a:lnTo>
                  <a:pt x="11053" y="2914"/>
                </a:lnTo>
                <a:cubicBezTo>
                  <a:pt x="11053" y="2788"/>
                  <a:pt x="10927" y="2661"/>
                  <a:pt x="10800" y="2661"/>
                </a:cubicBezTo>
                <a:close/>
                <a:moveTo>
                  <a:pt x="11908" y="6113"/>
                </a:moveTo>
                <a:cubicBezTo>
                  <a:pt x="11782" y="6113"/>
                  <a:pt x="11655" y="6208"/>
                  <a:pt x="11655" y="6335"/>
                </a:cubicBezTo>
                <a:cubicBezTo>
                  <a:pt x="11655" y="6493"/>
                  <a:pt x="11782" y="6588"/>
                  <a:pt x="11908" y="6588"/>
                </a:cubicBezTo>
                <a:lnTo>
                  <a:pt x="14822" y="6588"/>
                </a:lnTo>
                <a:cubicBezTo>
                  <a:pt x="14949" y="6588"/>
                  <a:pt x="15044" y="6493"/>
                  <a:pt x="15044" y="6335"/>
                </a:cubicBezTo>
                <a:cubicBezTo>
                  <a:pt x="15044" y="6208"/>
                  <a:pt x="14949" y="6113"/>
                  <a:pt x="14822" y="6113"/>
                </a:cubicBezTo>
                <a:close/>
                <a:moveTo>
                  <a:pt x="10547" y="6145"/>
                </a:moveTo>
                <a:lnTo>
                  <a:pt x="10547" y="7506"/>
                </a:lnTo>
                <a:lnTo>
                  <a:pt x="9217" y="7506"/>
                </a:lnTo>
                <a:lnTo>
                  <a:pt x="9217" y="6145"/>
                </a:lnTo>
                <a:close/>
                <a:moveTo>
                  <a:pt x="11908" y="7031"/>
                </a:moveTo>
                <a:cubicBezTo>
                  <a:pt x="11782" y="7031"/>
                  <a:pt x="11655" y="7158"/>
                  <a:pt x="11655" y="7285"/>
                </a:cubicBezTo>
                <a:cubicBezTo>
                  <a:pt x="11655" y="7411"/>
                  <a:pt x="11782" y="7538"/>
                  <a:pt x="11908" y="7538"/>
                </a:cubicBezTo>
                <a:lnTo>
                  <a:pt x="14315" y="7538"/>
                </a:lnTo>
                <a:cubicBezTo>
                  <a:pt x="14442" y="7538"/>
                  <a:pt x="14537" y="7411"/>
                  <a:pt x="14537" y="7285"/>
                </a:cubicBezTo>
                <a:cubicBezTo>
                  <a:pt x="14537" y="7158"/>
                  <a:pt x="14442" y="7031"/>
                  <a:pt x="14315" y="7031"/>
                </a:cubicBezTo>
                <a:close/>
                <a:moveTo>
                  <a:pt x="8963" y="5670"/>
                </a:moveTo>
                <a:cubicBezTo>
                  <a:pt x="8837" y="5670"/>
                  <a:pt x="8710" y="5765"/>
                  <a:pt x="8710" y="5891"/>
                </a:cubicBezTo>
                <a:lnTo>
                  <a:pt x="8710" y="7728"/>
                </a:lnTo>
                <a:cubicBezTo>
                  <a:pt x="8710" y="7886"/>
                  <a:pt x="8837" y="7981"/>
                  <a:pt x="8963" y="7981"/>
                </a:cubicBezTo>
                <a:lnTo>
                  <a:pt x="10800" y="7981"/>
                </a:lnTo>
                <a:cubicBezTo>
                  <a:pt x="10927" y="7981"/>
                  <a:pt x="11053" y="7886"/>
                  <a:pt x="11053" y="7728"/>
                </a:cubicBezTo>
                <a:lnTo>
                  <a:pt x="11053" y="5891"/>
                </a:lnTo>
                <a:cubicBezTo>
                  <a:pt x="11053" y="5765"/>
                  <a:pt x="10927" y="5670"/>
                  <a:pt x="10800" y="5670"/>
                </a:cubicBezTo>
                <a:close/>
                <a:moveTo>
                  <a:pt x="11908" y="9090"/>
                </a:moveTo>
                <a:cubicBezTo>
                  <a:pt x="11782" y="9090"/>
                  <a:pt x="11655" y="9185"/>
                  <a:pt x="11655" y="9343"/>
                </a:cubicBezTo>
                <a:cubicBezTo>
                  <a:pt x="11655" y="9470"/>
                  <a:pt x="11782" y="9565"/>
                  <a:pt x="11908" y="9565"/>
                </a:cubicBezTo>
                <a:lnTo>
                  <a:pt x="14822" y="9565"/>
                </a:lnTo>
                <a:cubicBezTo>
                  <a:pt x="14949" y="9565"/>
                  <a:pt x="15044" y="9470"/>
                  <a:pt x="15044" y="9343"/>
                </a:cubicBezTo>
                <a:cubicBezTo>
                  <a:pt x="15044" y="9185"/>
                  <a:pt x="14949" y="9090"/>
                  <a:pt x="14822" y="9090"/>
                </a:cubicBezTo>
                <a:close/>
                <a:moveTo>
                  <a:pt x="919" y="1"/>
                </a:moveTo>
                <a:cubicBezTo>
                  <a:pt x="666" y="1"/>
                  <a:pt x="444" y="96"/>
                  <a:pt x="254" y="254"/>
                </a:cubicBezTo>
                <a:cubicBezTo>
                  <a:pt x="96" y="444"/>
                  <a:pt x="1" y="666"/>
                  <a:pt x="1" y="919"/>
                </a:cubicBezTo>
                <a:cubicBezTo>
                  <a:pt x="1" y="1173"/>
                  <a:pt x="96" y="1426"/>
                  <a:pt x="254" y="1584"/>
                </a:cubicBezTo>
                <a:cubicBezTo>
                  <a:pt x="381" y="1711"/>
                  <a:pt x="539" y="1774"/>
                  <a:pt x="666" y="1838"/>
                </a:cubicBezTo>
                <a:lnTo>
                  <a:pt x="666" y="10040"/>
                </a:lnTo>
                <a:cubicBezTo>
                  <a:pt x="666" y="10167"/>
                  <a:pt x="793" y="10293"/>
                  <a:pt x="919" y="10293"/>
                </a:cubicBezTo>
                <a:cubicBezTo>
                  <a:pt x="1078" y="10293"/>
                  <a:pt x="1173" y="10167"/>
                  <a:pt x="1173" y="10040"/>
                </a:cubicBezTo>
                <a:lnTo>
                  <a:pt x="1173" y="1869"/>
                </a:lnTo>
                <a:lnTo>
                  <a:pt x="15487" y="1869"/>
                </a:lnTo>
                <a:lnTo>
                  <a:pt x="15487" y="2724"/>
                </a:lnTo>
                <a:cubicBezTo>
                  <a:pt x="15487" y="2851"/>
                  <a:pt x="15614" y="2978"/>
                  <a:pt x="15740" y="2978"/>
                </a:cubicBezTo>
                <a:cubicBezTo>
                  <a:pt x="15867" y="2978"/>
                  <a:pt x="15994" y="2851"/>
                  <a:pt x="15994" y="2724"/>
                </a:cubicBezTo>
                <a:lnTo>
                  <a:pt x="15994" y="1838"/>
                </a:lnTo>
                <a:cubicBezTo>
                  <a:pt x="16152" y="1774"/>
                  <a:pt x="16279" y="1711"/>
                  <a:pt x="16405" y="1584"/>
                </a:cubicBezTo>
                <a:cubicBezTo>
                  <a:pt x="16564" y="1426"/>
                  <a:pt x="16690" y="1173"/>
                  <a:pt x="16690" y="919"/>
                </a:cubicBezTo>
                <a:cubicBezTo>
                  <a:pt x="16690" y="666"/>
                  <a:pt x="16564" y="444"/>
                  <a:pt x="16405" y="254"/>
                </a:cubicBezTo>
                <a:cubicBezTo>
                  <a:pt x="16247" y="96"/>
                  <a:pt x="15994" y="1"/>
                  <a:pt x="15740" y="1"/>
                </a:cubicBezTo>
                <a:close/>
                <a:moveTo>
                  <a:pt x="10547" y="9122"/>
                </a:moveTo>
                <a:lnTo>
                  <a:pt x="10547" y="10483"/>
                </a:lnTo>
                <a:lnTo>
                  <a:pt x="9217" y="10483"/>
                </a:lnTo>
                <a:lnTo>
                  <a:pt x="9217" y="9122"/>
                </a:lnTo>
                <a:close/>
                <a:moveTo>
                  <a:pt x="11908" y="10040"/>
                </a:moveTo>
                <a:cubicBezTo>
                  <a:pt x="11782" y="10040"/>
                  <a:pt x="11655" y="10135"/>
                  <a:pt x="11655" y="10293"/>
                </a:cubicBezTo>
                <a:cubicBezTo>
                  <a:pt x="11655" y="10420"/>
                  <a:pt x="11782" y="10515"/>
                  <a:pt x="11908" y="10515"/>
                </a:cubicBezTo>
                <a:lnTo>
                  <a:pt x="14315" y="10515"/>
                </a:lnTo>
                <a:cubicBezTo>
                  <a:pt x="14442" y="10515"/>
                  <a:pt x="14537" y="10420"/>
                  <a:pt x="14537" y="10293"/>
                </a:cubicBezTo>
                <a:cubicBezTo>
                  <a:pt x="14537" y="10135"/>
                  <a:pt x="14442" y="10040"/>
                  <a:pt x="14315" y="10040"/>
                </a:cubicBezTo>
                <a:close/>
                <a:moveTo>
                  <a:pt x="8963" y="8647"/>
                </a:moveTo>
                <a:cubicBezTo>
                  <a:pt x="8837" y="8647"/>
                  <a:pt x="8710" y="8742"/>
                  <a:pt x="8710" y="8900"/>
                </a:cubicBezTo>
                <a:lnTo>
                  <a:pt x="8710" y="10705"/>
                </a:lnTo>
                <a:cubicBezTo>
                  <a:pt x="8710" y="10863"/>
                  <a:pt x="8837" y="10958"/>
                  <a:pt x="8963" y="10958"/>
                </a:cubicBezTo>
                <a:lnTo>
                  <a:pt x="10800" y="10958"/>
                </a:lnTo>
                <a:cubicBezTo>
                  <a:pt x="10927" y="10958"/>
                  <a:pt x="11053" y="10863"/>
                  <a:pt x="11053" y="10705"/>
                </a:cubicBezTo>
                <a:lnTo>
                  <a:pt x="11053" y="8900"/>
                </a:lnTo>
                <a:cubicBezTo>
                  <a:pt x="11053" y="8742"/>
                  <a:pt x="10927" y="8647"/>
                  <a:pt x="10800" y="8647"/>
                </a:cubicBezTo>
                <a:close/>
                <a:moveTo>
                  <a:pt x="3342" y="3065"/>
                </a:moveTo>
                <a:cubicBezTo>
                  <a:pt x="3104" y="3065"/>
                  <a:pt x="2867" y="3131"/>
                  <a:pt x="2629" y="3263"/>
                </a:cubicBezTo>
                <a:cubicBezTo>
                  <a:pt x="2408" y="3421"/>
                  <a:pt x="2408" y="3516"/>
                  <a:pt x="2439" y="3770"/>
                </a:cubicBezTo>
                <a:cubicBezTo>
                  <a:pt x="2439" y="4055"/>
                  <a:pt x="2534" y="4308"/>
                  <a:pt x="2693" y="4530"/>
                </a:cubicBezTo>
                <a:cubicBezTo>
                  <a:pt x="3009" y="5036"/>
                  <a:pt x="3579" y="5353"/>
                  <a:pt x="4213" y="5353"/>
                </a:cubicBezTo>
                <a:cubicBezTo>
                  <a:pt x="4371" y="5353"/>
                  <a:pt x="4530" y="5321"/>
                  <a:pt x="4688" y="5258"/>
                </a:cubicBezTo>
                <a:lnTo>
                  <a:pt x="4688" y="6018"/>
                </a:lnTo>
                <a:cubicBezTo>
                  <a:pt x="4593" y="5986"/>
                  <a:pt x="4466" y="5923"/>
                  <a:pt x="4371" y="5891"/>
                </a:cubicBezTo>
                <a:cubicBezTo>
                  <a:pt x="4097" y="5794"/>
                  <a:pt x="3830" y="5689"/>
                  <a:pt x="3547" y="5689"/>
                </a:cubicBezTo>
                <a:cubicBezTo>
                  <a:pt x="3275" y="5689"/>
                  <a:pt x="2987" y="5786"/>
                  <a:pt x="2661" y="6081"/>
                </a:cubicBezTo>
                <a:cubicBezTo>
                  <a:pt x="2376" y="6366"/>
                  <a:pt x="2186" y="6651"/>
                  <a:pt x="2059" y="7000"/>
                </a:cubicBezTo>
                <a:cubicBezTo>
                  <a:pt x="1964" y="7316"/>
                  <a:pt x="1901" y="7665"/>
                  <a:pt x="1901" y="8108"/>
                </a:cubicBezTo>
                <a:cubicBezTo>
                  <a:pt x="1901" y="8742"/>
                  <a:pt x="2123" y="9343"/>
                  <a:pt x="2471" y="9850"/>
                </a:cubicBezTo>
                <a:cubicBezTo>
                  <a:pt x="2819" y="10357"/>
                  <a:pt x="3326" y="10737"/>
                  <a:pt x="3928" y="10958"/>
                </a:cubicBezTo>
                <a:cubicBezTo>
                  <a:pt x="4005" y="10987"/>
                  <a:pt x="4079" y="10999"/>
                  <a:pt x="4151" y="10999"/>
                </a:cubicBezTo>
                <a:cubicBezTo>
                  <a:pt x="4316" y="10999"/>
                  <a:pt x="4470" y="10939"/>
                  <a:pt x="4625" y="10895"/>
                </a:cubicBezTo>
                <a:cubicBezTo>
                  <a:pt x="4720" y="10832"/>
                  <a:pt x="4846" y="10800"/>
                  <a:pt x="4941" y="10800"/>
                </a:cubicBezTo>
                <a:cubicBezTo>
                  <a:pt x="5036" y="10800"/>
                  <a:pt x="5163" y="10832"/>
                  <a:pt x="5290" y="10895"/>
                </a:cubicBezTo>
                <a:cubicBezTo>
                  <a:pt x="5444" y="10939"/>
                  <a:pt x="5598" y="10999"/>
                  <a:pt x="5763" y="10999"/>
                </a:cubicBezTo>
                <a:cubicBezTo>
                  <a:pt x="5835" y="10999"/>
                  <a:pt x="5909" y="10987"/>
                  <a:pt x="5986" y="10958"/>
                </a:cubicBezTo>
                <a:cubicBezTo>
                  <a:pt x="6461" y="10800"/>
                  <a:pt x="6905" y="10483"/>
                  <a:pt x="7253" y="10072"/>
                </a:cubicBezTo>
                <a:cubicBezTo>
                  <a:pt x="7601" y="9692"/>
                  <a:pt x="7823" y="9217"/>
                  <a:pt x="7950" y="8678"/>
                </a:cubicBezTo>
                <a:cubicBezTo>
                  <a:pt x="7950" y="8552"/>
                  <a:pt x="7886" y="8425"/>
                  <a:pt x="7760" y="8393"/>
                </a:cubicBezTo>
                <a:cubicBezTo>
                  <a:pt x="7601" y="8393"/>
                  <a:pt x="7475" y="8457"/>
                  <a:pt x="7443" y="8583"/>
                </a:cubicBezTo>
                <a:cubicBezTo>
                  <a:pt x="7380" y="9027"/>
                  <a:pt x="7158" y="9438"/>
                  <a:pt x="6873" y="9755"/>
                </a:cubicBezTo>
                <a:cubicBezTo>
                  <a:pt x="6588" y="10103"/>
                  <a:pt x="6240" y="10357"/>
                  <a:pt x="5796" y="10515"/>
                </a:cubicBezTo>
                <a:cubicBezTo>
                  <a:pt x="5733" y="10515"/>
                  <a:pt x="5575" y="10483"/>
                  <a:pt x="5448" y="10420"/>
                </a:cubicBezTo>
                <a:cubicBezTo>
                  <a:pt x="5290" y="10357"/>
                  <a:pt x="5131" y="10325"/>
                  <a:pt x="4941" y="10325"/>
                </a:cubicBezTo>
                <a:cubicBezTo>
                  <a:pt x="4751" y="10325"/>
                  <a:pt x="4593" y="10357"/>
                  <a:pt x="4435" y="10420"/>
                </a:cubicBezTo>
                <a:cubicBezTo>
                  <a:pt x="4308" y="10483"/>
                  <a:pt x="4181" y="10515"/>
                  <a:pt x="4086" y="10515"/>
                </a:cubicBezTo>
                <a:cubicBezTo>
                  <a:pt x="3579" y="10325"/>
                  <a:pt x="3168" y="9977"/>
                  <a:pt x="2851" y="9565"/>
                </a:cubicBezTo>
                <a:cubicBezTo>
                  <a:pt x="2566" y="9153"/>
                  <a:pt x="2376" y="8647"/>
                  <a:pt x="2376" y="8077"/>
                </a:cubicBezTo>
                <a:cubicBezTo>
                  <a:pt x="2376" y="7696"/>
                  <a:pt x="2408" y="7411"/>
                  <a:pt x="2503" y="7158"/>
                </a:cubicBezTo>
                <a:cubicBezTo>
                  <a:pt x="2598" y="6873"/>
                  <a:pt x="2756" y="6651"/>
                  <a:pt x="3009" y="6430"/>
                </a:cubicBezTo>
                <a:cubicBezTo>
                  <a:pt x="3209" y="6245"/>
                  <a:pt x="3402" y="6180"/>
                  <a:pt x="3590" y="6180"/>
                </a:cubicBezTo>
                <a:cubicBezTo>
                  <a:pt x="3790" y="6180"/>
                  <a:pt x="3986" y="6253"/>
                  <a:pt x="4181" y="6335"/>
                </a:cubicBezTo>
                <a:cubicBezTo>
                  <a:pt x="4403" y="6430"/>
                  <a:pt x="4656" y="6556"/>
                  <a:pt x="4941" y="6556"/>
                </a:cubicBezTo>
                <a:cubicBezTo>
                  <a:pt x="5226" y="6556"/>
                  <a:pt x="5480" y="6430"/>
                  <a:pt x="5733" y="6335"/>
                </a:cubicBezTo>
                <a:cubicBezTo>
                  <a:pt x="5928" y="6253"/>
                  <a:pt x="6116" y="6180"/>
                  <a:pt x="6312" y="6180"/>
                </a:cubicBezTo>
                <a:cubicBezTo>
                  <a:pt x="6497" y="6180"/>
                  <a:pt x="6689" y="6245"/>
                  <a:pt x="6905" y="6430"/>
                </a:cubicBezTo>
                <a:cubicBezTo>
                  <a:pt x="7095" y="6620"/>
                  <a:pt x="7221" y="6778"/>
                  <a:pt x="7316" y="6968"/>
                </a:cubicBezTo>
                <a:cubicBezTo>
                  <a:pt x="7380" y="7126"/>
                  <a:pt x="7443" y="7348"/>
                  <a:pt x="7475" y="7570"/>
                </a:cubicBezTo>
                <a:cubicBezTo>
                  <a:pt x="7506" y="7696"/>
                  <a:pt x="7601" y="7791"/>
                  <a:pt x="7760" y="7791"/>
                </a:cubicBezTo>
                <a:cubicBezTo>
                  <a:pt x="7886" y="7760"/>
                  <a:pt x="7981" y="7633"/>
                  <a:pt x="7950" y="7506"/>
                </a:cubicBezTo>
                <a:cubicBezTo>
                  <a:pt x="7918" y="7221"/>
                  <a:pt x="7855" y="6968"/>
                  <a:pt x="7728" y="6746"/>
                </a:cubicBezTo>
                <a:cubicBezTo>
                  <a:pt x="7633" y="6493"/>
                  <a:pt x="7475" y="6303"/>
                  <a:pt x="7221" y="6081"/>
                </a:cubicBezTo>
                <a:cubicBezTo>
                  <a:pt x="6905" y="5781"/>
                  <a:pt x="6612" y="5678"/>
                  <a:pt x="6335" y="5678"/>
                </a:cubicBezTo>
                <a:cubicBezTo>
                  <a:pt x="6058" y="5678"/>
                  <a:pt x="5796" y="5781"/>
                  <a:pt x="5543" y="5891"/>
                </a:cubicBezTo>
                <a:cubicBezTo>
                  <a:pt x="5416" y="5923"/>
                  <a:pt x="5321" y="5986"/>
                  <a:pt x="5195" y="6018"/>
                </a:cubicBezTo>
                <a:lnTo>
                  <a:pt x="5195" y="4846"/>
                </a:lnTo>
                <a:cubicBezTo>
                  <a:pt x="5226" y="4561"/>
                  <a:pt x="5163" y="4245"/>
                  <a:pt x="5005" y="3960"/>
                </a:cubicBezTo>
                <a:cubicBezTo>
                  <a:pt x="4688" y="3421"/>
                  <a:pt x="4118" y="3073"/>
                  <a:pt x="3484" y="3073"/>
                </a:cubicBezTo>
                <a:cubicBezTo>
                  <a:pt x="3437" y="3068"/>
                  <a:pt x="3389" y="3065"/>
                  <a:pt x="3342" y="3065"/>
                </a:cubicBezTo>
                <a:close/>
                <a:moveTo>
                  <a:pt x="8330" y="14030"/>
                </a:moveTo>
                <a:cubicBezTo>
                  <a:pt x="8488" y="14030"/>
                  <a:pt x="8647" y="14094"/>
                  <a:pt x="8742" y="14189"/>
                </a:cubicBezTo>
                <a:cubicBezTo>
                  <a:pt x="8868" y="14315"/>
                  <a:pt x="8932" y="14442"/>
                  <a:pt x="8932" y="14600"/>
                </a:cubicBezTo>
                <a:cubicBezTo>
                  <a:pt x="8932" y="14790"/>
                  <a:pt x="8868" y="14917"/>
                  <a:pt x="8742" y="15044"/>
                </a:cubicBezTo>
                <a:cubicBezTo>
                  <a:pt x="8647" y="15139"/>
                  <a:pt x="8488" y="15202"/>
                  <a:pt x="8330" y="15202"/>
                </a:cubicBezTo>
                <a:cubicBezTo>
                  <a:pt x="8171" y="15202"/>
                  <a:pt x="8013" y="15139"/>
                  <a:pt x="7918" y="15044"/>
                </a:cubicBezTo>
                <a:cubicBezTo>
                  <a:pt x="7823" y="14917"/>
                  <a:pt x="7760" y="14790"/>
                  <a:pt x="7760" y="14600"/>
                </a:cubicBezTo>
                <a:cubicBezTo>
                  <a:pt x="7760" y="14442"/>
                  <a:pt x="7823" y="14315"/>
                  <a:pt x="7918" y="14189"/>
                </a:cubicBezTo>
                <a:cubicBezTo>
                  <a:pt x="8045" y="14094"/>
                  <a:pt x="8171" y="14030"/>
                  <a:pt x="8330" y="14030"/>
                </a:cubicBezTo>
                <a:close/>
                <a:moveTo>
                  <a:pt x="15740" y="3580"/>
                </a:moveTo>
                <a:cubicBezTo>
                  <a:pt x="15614" y="3580"/>
                  <a:pt x="15487" y="3706"/>
                  <a:pt x="15487" y="3833"/>
                </a:cubicBezTo>
                <a:lnTo>
                  <a:pt x="15487" y="12003"/>
                </a:lnTo>
                <a:lnTo>
                  <a:pt x="1173" y="12003"/>
                </a:lnTo>
                <a:lnTo>
                  <a:pt x="1173" y="11148"/>
                </a:lnTo>
                <a:cubicBezTo>
                  <a:pt x="1173" y="11022"/>
                  <a:pt x="1046" y="10895"/>
                  <a:pt x="919" y="10895"/>
                </a:cubicBezTo>
                <a:cubicBezTo>
                  <a:pt x="793" y="10895"/>
                  <a:pt x="666" y="11022"/>
                  <a:pt x="666" y="11148"/>
                </a:cubicBezTo>
                <a:lnTo>
                  <a:pt x="666" y="12257"/>
                </a:lnTo>
                <a:cubicBezTo>
                  <a:pt x="666" y="12383"/>
                  <a:pt x="793" y="12510"/>
                  <a:pt x="919" y="12510"/>
                </a:cubicBezTo>
                <a:lnTo>
                  <a:pt x="8076" y="12510"/>
                </a:lnTo>
                <a:lnTo>
                  <a:pt x="8076" y="13555"/>
                </a:lnTo>
                <a:cubicBezTo>
                  <a:pt x="7886" y="13619"/>
                  <a:pt x="7696" y="13714"/>
                  <a:pt x="7570" y="13840"/>
                </a:cubicBezTo>
                <a:cubicBezTo>
                  <a:pt x="7380" y="14062"/>
                  <a:pt x="7253" y="14315"/>
                  <a:pt x="7253" y="14632"/>
                </a:cubicBezTo>
                <a:cubicBezTo>
                  <a:pt x="7253" y="14917"/>
                  <a:pt x="7380" y="15202"/>
                  <a:pt x="7570" y="15392"/>
                </a:cubicBezTo>
                <a:cubicBezTo>
                  <a:pt x="7760" y="15582"/>
                  <a:pt x="8045" y="15709"/>
                  <a:pt x="8330" y="15709"/>
                </a:cubicBezTo>
                <a:cubicBezTo>
                  <a:pt x="8615" y="15709"/>
                  <a:pt x="8900" y="15582"/>
                  <a:pt x="9090" y="15392"/>
                </a:cubicBezTo>
                <a:cubicBezTo>
                  <a:pt x="9280" y="15202"/>
                  <a:pt x="9407" y="14917"/>
                  <a:pt x="9407" y="14632"/>
                </a:cubicBezTo>
                <a:cubicBezTo>
                  <a:pt x="9407" y="14315"/>
                  <a:pt x="9280" y="14062"/>
                  <a:pt x="9090" y="13840"/>
                </a:cubicBezTo>
                <a:cubicBezTo>
                  <a:pt x="8963" y="13714"/>
                  <a:pt x="8773" y="13619"/>
                  <a:pt x="8583" y="13555"/>
                </a:cubicBezTo>
                <a:lnTo>
                  <a:pt x="8583" y="12510"/>
                </a:lnTo>
                <a:lnTo>
                  <a:pt x="15740" y="12510"/>
                </a:lnTo>
                <a:cubicBezTo>
                  <a:pt x="15867" y="12510"/>
                  <a:pt x="15994" y="12383"/>
                  <a:pt x="15994" y="12257"/>
                </a:cubicBezTo>
                <a:lnTo>
                  <a:pt x="15994" y="3833"/>
                </a:lnTo>
                <a:cubicBezTo>
                  <a:pt x="15994" y="3706"/>
                  <a:pt x="15867" y="3580"/>
                  <a:pt x="15740" y="3580"/>
                </a:cubicBezTo>
                <a:close/>
              </a:path>
            </a:pathLst>
          </a:custGeom>
          <a:solidFill>
            <a:srgbClr val="996633"/>
          </a:solidFill>
          <a:ln>
            <a:no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latin typeface="Arial"/>
              <a:cs typeface="Arial"/>
              <a:sym typeface="Arial"/>
            </a:endParaRPr>
          </a:p>
        </p:txBody>
      </p:sp>
      <p:sp>
        <p:nvSpPr>
          <p:cNvPr id="6" name="Rectángulo 5"/>
          <p:cNvSpPr/>
          <p:nvPr/>
        </p:nvSpPr>
        <p:spPr>
          <a:xfrm>
            <a:off x="1225440" y="433619"/>
            <a:ext cx="1618492" cy="553357"/>
          </a:xfrm>
          <a:prstGeom prst="rect">
            <a:avLst/>
          </a:prstGeom>
        </p:spPr>
        <p:txBody>
          <a:bodyPr wrap="square">
            <a:spAutoFit/>
          </a:bodyPr>
          <a:lstStyle/>
          <a:p>
            <a:pPr>
              <a:lnSpc>
                <a:spcPct val="107000"/>
              </a:lnSpc>
              <a:spcAft>
                <a:spcPts val="0"/>
              </a:spcAft>
            </a:pPr>
            <a:r>
              <a:rPr lang="es-MX" sz="2000" b="1" dirty="0">
                <a:solidFill>
                  <a:srgbClr val="663300"/>
                </a:solidFill>
                <a:latin typeface="Arial" pitchFamily="34" charset="0"/>
                <a:ea typeface="Calibri"/>
                <a:cs typeface="Arial" pitchFamily="34" charset="0"/>
              </a:rPr>
              <a:t>Clase No. 1</a:t>
            </a:r>
            <a:endParaRPr lang="es-MX" sz="2000" dirty="0">
              <a:latin typeface="Arial" pitchFamily="34" charset="0"/>
              <a:ea typeface="Calibri"/>
              <a:cs typeface="Arial" pitchFamily="34" charset="0"/>
            </a:endParaRPr>
          </a:p>
          <a:p>
            <a:pPr>
              <a:lnSpc>
                <a:spcPct val="107000"/>
              </a:lnSpc>
              <a:spcAft>
                <a:spcPts val="0"/>
              </a:spcAft>
            </a:pPr>
            <a:r>
              <a:rPr lang="es-MX" sz="800" dirty="0">
                <a:ea typeface="Calibri"/>
                <a:cs typeface="Times New Roman"/>
              </a:rPr>
              <a:t> </a:t>
            </a:r>
          </a:p>
        </p:txBody>
      </p:sp>
      <p:sp>
        <p:nvSpPr>
          <p:cNvPr id="7" name="Rectángulo 6"/>
          <p:cNvSpPr/>
          <p:nvPr/>
        </p:nvSpPr>
        <p:spPr>
          <a:xfrm>
            <a:off x="10908828" y="353333"/>
            <a:ext cx="1893120" cy="882678"/>
          </a:xfrm>
          <a:prstGeom prst="rect">
            <a:avLst/>
          </a:prstGeom>
        </p:spPr>
        <p:txBody>
          <a:bodyPr wrap="square">
            <a:spAutoFit/>
          </a:bodyPr>
          <a:lstStyle/>
          <a:p>
            <a:pPr algn="r">
              <a:lnSpc>
                <a:spcPct val="107000"/>
              </a:lnSpc>
              <a:spcAft>
                <a:spcPts val="0"/>
              </a:spcAft>
            </a:pPr>
            <a:r>
              <a:rPr lang="es-MX" sz="2000" b="1" dirty="0">
                <a:solidFill>
                  <a:srgbClr val="663300"/>
                </a:solidFill>
                <a:latin typeface="Arial" pitchFamily="34" charset="0"/>
                <a:ea typeface="Calibri"/>
                <a:cs typeface="Arial" pitchFamily="34" charset="0"/>
              </a:rPr>
              <a:t>Momento </a:t>
            </a:r>
          </a:p>
          <a:p>
            <a:pPr algn="r">
              <a:lnSpc>
                <a:spcPct val="107000"/>
              </a:lnSpc>
              <a:spcAft>
                <a:spcPts val="0"/>
              </a:spcAft>
            </a:pPr>
            <a:r>
              <a:rPr lang="es-MX" sz="2000" b="1" dirty="0">
                <a:solidFill>
                  <a:srgbClr val="663300"/>
                </a:solidFill>
                <a:latin typeface="Arial" pitchFamily="34" charset="0"/>
                <a:ea typeface="Calibri"/>
                <a:cs typeface="Arial" pitchFamily="34" charset="0"/>
              </a:rPr>
              <a:t>de Desarrollo</a:t>
            </a:r>
            <a:endParaRPr lang="es-MX" sz="2000" dirty="0">
              <a:latin typeface="Arial" pitchFamily="34" charset="0"/>
              <a:ea typeface="Calibri"/>
              <a:cs typeface="Arial" pitchFamily="34" charset="0"/>
            </a:endParaRPr>
          </a:p>
          <a:p>
            <a:pPr>
              <a:lnSpc>
                <a:spcPct val="107000"/>
              </a:lnSpc>
              <a:spcAft>
                <a:spcPts val="0"/>
              </a:spcAft>
            </a:pPr>
            <a:r>
              <a:rPr lang="es-MX" sz="800" dirty="0">
                <a:ea typeface="Calibri"/>
                <a:cs typeface="Times New Roman"/>
              </a:rPr>
              <a:t> </a:t>
            </a:r>
          </a:p>
        </p:txBody>
      </p:sp>
    </p:spTree>
    <p:extLst>
      <p:ext uri="{BB962C8B-B14F-4D97-AF65-F5344CB8AC3E}">
        <p14:creationId xmlns:p14="http://schemas.microsoft.com/office/powerpoint/2010/main" val="1424095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2155;p42"/>
          <p:cNvSpPr txBox="1"/>
          <p:nvPr/>
        </p:nvSpPr>
        <p:spPr>
          <a:xfrm>
            <a:off x="12817025" y="3758927"/>
            <a:ext cx="503688" cy="387553"/>
          </a:xfrm>
          <a:prstGeom prst="rect">
            <a:avLst/>
          </a:prstGeom>
          <a:solidFill>
            <a:srgbClr val="99663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bg1"/>
                </a:solidFill>
                <a:latin typeface="Fira Sans Medium"/>
                <a:ea typeface="Fira Sans Medium"/>
                <a:cs typeface="Fira Sans Medium"/>
                <a:sym typeface="Fira Sans Medium"/>
              </a:rPr>
              <a:t>14</a:t>
            </a:r>
            <a:endParaRPr sz="1800" b="1" dirty="0">
              <a:solidFill>
                <a:schemeClr val="bg1"/>
              </a:solidFill>
              <a:latin typeface="Fira Sans Medium"/>
              <a:ea typeface="Fira Sans Medium"/>
              <a:cs typeface="Fira Sans Medium"/>
              <a:sym typeface="Fira Sans Medium"/>
            </a:endParaRPr>
          </a:p>
        </p:txBody>
      </p:sp>
      <p:graphicFrame>
        <p:nvGraphicFramePr>
          <p:cNvPr id="3" name="Tabla 2"/>
          <p:cNvGraphicFramePr>
            <a:graphicFrameLocks noGrp="1"/>
          </p:cNvGraphicFramePr>
          <p:nvPr>
            <p:extLst>
              <p:ext uri="{D42A27DB-BD31-4B8C-83A1-F6EECF244321}">
                <p14:modId xmlns:p14="http://schemas.microsoft.com/office/powerpoint/2010/main" val="1283462480"/>
              </p:ext>
            </p:extLst>
          </p:nvPr>
        </p:nvGraphicFramePr>
        <p:xfrm>
          <a:off x="467666" y="1188417"/>
          <a:ext cx="12241361" cy="6753735"/>
        </p:xfrm>
        <a:graphic>
          <a:graphicData uri="http://schemas.openxmlformats.org/drawingml/2006/table">
            <a:tbl>
              <a:tblPr firstRow="1" firstCol="1" bandRow="1"/>
              <a:tblGrid>
                <a:gridCol w="6511383">
                  <a:extLst>
                    <a:ext uri="{9D8B030D-6E8A-4147-A177-3AD203B41FA5}">
                      <a16:colId xmlns:a16="http://schemas.microsoft.com/office/drawing/2014/main" val="3178516676"/>
                    </a:ext>
                  </a:extLst>
                </a:gridCol>
                <a:gridCol w="2195687">
                  <a:extLst>
                    <a:ext uri="{9D8B030D-6E8A-4147-A177-3AD203B41FA5}">
                      <a16:colId xmlns:a16="http://schemas.microsoft.com/office/drawing/2014/main" val="3010833294"/>
                    </a:ext>
                  </a:extLst>
                </a:gridCol>
                <a:gridCol w="2279883">
                  <a:extLst>
                    <a:ext uri="{9D8B030D-6E8A-4147-A177-3AD203B41FA5}">
                      <a16:colId xmlns:a16="http://schemas.microsoft.com/office/drawing/2014/main" val="1937890125"/>
                    </a:ext>
                  </a:extLst>
                </a:gridCol>
                <a:gridCol w="1254408">
                  <a:extLst>
                    <a:ext uri="{9D8B030D-6E8A-4147-A177-3AD203B41FA5}">
                      <a16:colId xmlns:a16="http://schemas.microsoft.com/office/drawing/2014/main" val="3928954565"/>
                    </a:ext>
                  </a:extLst>
                </a:gridCol>
              </a:tblGrid>
              <a:tr h="223976">
                <a:tc gridSpan="4">
                  <a:txBody>
                    <a:bodyPr/>
                    <a:lstStyle/>
                    <a:p>
                      <a:pPr algn="ctr">
                        <a:lnSpc>
                          <a:spcPct val="106000"/>
                        </a:lnSpc>
                        <a:spcAft>
                          <a:spcPts val="0"/>
                        </a:spcAft>
                      </a:pPr>
                      <a:r>
                        <a:rPr lang="es-MX" sz="1000" kern="1200">
                          <a:solidFill>
                            <a:srgbClr val="FFFFFF"/>
                          </a:solidFill>
                          <a:effectLst/>
                          <a:latin typeface="Arial" panose="020B0604020202020204" pitchFamily="34" charset="0"/>
                          <a:ea typeface="Calibri" panose="020F0502020204030204" pitchFamily="34" charset="0"/>
                          <a:cs typeface="Times New Roman" panose="02020603050405020304" pitchFamily="18" charset="0"/>
                        </a:rPr>
                        <a:t>Plan de Clase</a:t>
                      </a:r>
                      <a:endParaRPr lang="es-MX" sz="1000">
                        <a:effectLst/>
                        <a:latin typeface="Calibri" panose="020F0502020204030204" pitchFamily="34" charset="0"/>
                        <a:ea typeface="Calibri" panose="020F0502020204030204" pitchFamily="34" charset="0"/>
                        <a:cs typeface="Times New Roman" panose="02020603050405020304" pitchFamily="18" charset="0"/>
                      </a:endParaRPr>
                    </a:p>
                  </a:txBody>
                  <a:tcPr marL="45288" marR="45288" marT="893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3300"/>
                    </a:solidFill>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39759819"/>
                  </a:ext>
                </a:extLst>
              </a:tr>
              <a:tr h="228255">
                <a:tc gridSpan="4">
                  <a:txBody>
                    <a:bodyPr/>
                    <a:lstStyle/>
                    <a:p>
                      <a:pPr algn="l">
                        <a:lnSpc>
                          <a:spcPct val="106000"/>
                        </a:lnSpc>
                        <a:spcAft>
                          <a:spcPts val="0"/>
                        </a:spcAft>
                      </a:pPr>
                      <a:r>
                        <a:rPr lang="es-MX" sz="1000" b="1" kern="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Objetivo de la Sesión</a:t>
                      </a:r>
                      <a:endParaRPr lang="es-MX" sz="1000">
                        <a:effectLst/>
                        <a:latin typeface="Calibri" panose="020F0502020204030204" pitchFamily="34" charset="0"/>
                        <a:ea typeface="Calibri" panose="020F0502020204030204" pitchFamily="34" charset="0"/>
                        <a:cs typeface="Times New Roman" panose="02020603050405020304" pitchFamily="18" charset="0"/>
                      </a:endParaRPr>
                    </a:p>
                  </a:txBody>
                  <a:tcPr marL="45288" marR="45288" marT="893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076632023"/>
                  </a:ext>
                </a:extLst>
              </a:tr>
              <a:tr h="609444">
                <a:tc gridSpan="4">
                  <a:txBody>
                    <a:bodyPr/>
                    <a:lstStyle/>
                    <a:p>
                      <a:pPr algn="just">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s-MX" sz="12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En este momento ya se tendrá un diagnóstico y los elementos para un buen debate, mismo que se realizara en el salón de clase y que servirá para ver diferentes puntos de vista y como fue la vivencia de cada quien , antes durante y después de la pandemia y las armas o estrategias que cada quien utilizo y que sirva para que los demás puedan utilizar en lo emocional y en lo académico a fin de mejorar su desempeño escolar y su calidad de vida </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6000"/>
                        </a:lnSpc>
                        <a:spcAft>
                          <a:spcPts val="0"/>
                        </a:spcAft>
                      </a:pPr>
                      <a:r>
                        <a:rPr lang="es-MX" sz="10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s-MX" sz="10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6000"/>
                        </a:lnSpc>
                        <a:spcAft>
                          <a:spcPts val="0"/>
                        </a:spcAft>
                      </a:pPr>
                      <a:r>
                        <a:rPr lang="es-MX" sz="10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s-MX"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5288" marR="45288" marT="893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751451843"/>
                  </a:ext>
                </a:extLst>
              </a:tr>
              <a:tr h="609444">
                <a:tc>
                  <a:txBody>
                    <a:bodyPr/>
                    <a:lstStyle/>
                    <a:p>
                      <a:pPr algn="ctr">
                        <a:lnSpc>
                          <a:spcPct val="106000"/>
                        </a:lnSpc>
                        <a:spcAft>
                          <a:spcPts val="0"/>
                        </a:spcAft>
                      </a:pPr>
                      <a:r>
                        <a:rPr lang="es-MX" sz="1000" b="1"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Actividades de Cierre</a:t>
                      </a:r>
                      <a:endParaRPr lang="es-MX"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5288" marR="45288" marT="893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algn="ctr">
                        <a:lnSpc>
                          <a:spcPct val="106000"/>
                        </a:lnSpc>
                        <a:spcAft>
                          <a:spcPts val="0"/>
                        </a:spcAft>
                      </a:pPr>
                      <a:r>
                        <a:rPr lang="es-MX" sz="1000" b="1"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Recursos Didácticos</a:t>
                      </a:r>
                    </a:p>
                    <a:p>
                      <a:pPr marL="0" marR="0" lvl="0" indent="0" algn="ctr" defTabSz="1024997" rtl="0" eaLnBrk="1" fontAlgn="auto" latinLnBrk="0" hangingPunct="1">
                        <a:lnSpc>
                          <a:spcPct val="106000"/>
                        </a:lnSpc>
                        <a:spcBef>
                          <a:spcPts val="0"/>
                        </a:spcBef>
                        <a:spcAft>
                          <a:spcPts val="0"/>
                        </a:spcAft>
                        <a:buClrTx/>
                        <a:buSzTx/>
                        <a:buFontTx/>
                        <a:buNone/>
                        <a:tabLst/>
                        <a:defRPr/>
                      </a:pPr>
                      <a:r>
                        <a:rPr lang="es-MX" sz="1000" b="1"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(incluye los</a:t>
                      </a:r>
                      <a:r>
                        <a:rPr lang="es-MX" sz="1000" b="1" kern="1200" baseline="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materiales de consulta)</a:t>
                      </a:r>
                      <a:endParaRPr lang="es-MX" sz="10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6000"/>
                        </a:lnSpc>
                        <a:spcAft>
                          <a:spcPts val="0"/>
                        </a:spcAft>
                      </a:pPr>
                      <a:endParaRPr lang="es-MX"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5288" marR="45288" marT="893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algn="ctr">
                        <a:lnSpc>
                          <a:spcPct val="106000"/>
                        </a:lnSpc>
                        <a:spcAft>
                          <a:spcPts val="0"/>
                        </a:spcAft>
                      </a:pPr>
                      <a:r>
                        <a:rPr lang="es-MX" sz="1000" b="1" kern="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Evaluación</a:t>
                      </a:r>
                      <a:endParaRPr lang="es-MX" sz="10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6000"/>
                        </a:lnSpc>
                        <a:spcAft>
                          <a:spcPts val="0"/>
                        </a:spcAft>
                      </a:pPr>
                      <a:r>
                        <a:rPr lang="es-MX" sz="1000" b="1" kern="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(Tipo/Instrumento/</a:t>
                      </a:r>
                      <a:endParaRPr lang="es-MX" sz="10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6000"/>
                        </a:lnSpc>
                        <a:spcAft>
                          <a:spcPts val="0"/>
                        </a:spcAft>
                      </a:pPr>
                      <a:r>
                        <a:rPr lang="es-MX" sz="1000" b="1" kern="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Ponderación)</a:t>
                      </a:r>
                      <a:endParaRPr lang="es-MX" sz="1000">
                        <a:effectLst/>
                        <a:latin typeface="Calibri" panose="020F0502020204030204" pitchFamily="34" charset="0"/>
                        <a:ea typeface="Calibri" panose="020F0502020204030204" pitchFamily="34" charset="0"/>
                        <a:cs typeface="Times New Roman" panose="02020603050405020304" pitchFamily="18" charset="0"/>
                      </a:endParaRPr>
                    </a:p>
                  </a:txBody>
                  <a:tcPr marL="45288" marR="45288" marT="893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algn="ctr">
                        <a:lnSpc>
                          <a:spcPct val="106000"/>
                        </a:lnSpc>
                        <a:spcAft>
                          <a:spcPts val="0"/>
                        </a:spcAft>
                      </a:pPr>
                      <a:r>
                        <a:rPr lang="es-MX" sz="1000" b="1" kern="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Tiempo</a:t>
                      </a:r>
                      <a:endParaRPr lang="es-MX"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extLst>
                  <a:ext uri="{0D108BD9-81ED-4DB2-BD59-A6C34878D82A}">
                    <a16:rowId xmlns:a16="http://schemas.microsoft.com/office/drawing/2014/main" val="2638017077"/>
                  </a:ext>
                </a:extLst>
              </a:tr>
              <a:tr h="3162459">
                <a:tc>
                  <a:txBody>
                    <a:bodyPr/>
                    <a:lstStyle/>
                    <a:p>
                      <a:pPr algn="l">
                        <a:lnSpc>
                          <a:spcPct val="106000"/>
                        </a:lnSpc>
                        <a:spcAft>
                          <a:spcPts val="0"/>
                        </a:spcAft>
                      </a:pPr>
                      <a:r>
                        <a:rPr lang="es-MX" sz="10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s-MX" sz="10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6000"/>
                        </a:lnSpc>
                        <a:spcAft>
                          <a:spcPts val="0"/>
                        </a:spcAft>
                      </a:pPr>
                      <a:r>
                        <a:rPr lang="es-MX" sz="12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Fase de presentación, discusión y evaluación del trabajo</a:t>
                      </a:r>
                    </a:p>
                    <a:p>
                      <a:pPr algn="l">
                        <a:lnSpc>
                          <a:spcPct val="106000"/>
                        </a:lnSpc>
                        <a:spcAft>
                          <a:spcPts val="0"/>
                        </a:spcAft>
                      </a:pPr>
                      <a:r>
                        <a:rPr lang="es-MX" sz="1400" b="1"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El docente:</a:t>
                      </a:r>
                    </a:p>
                    <a:p>
                      <a:pPr algn="just">
                        <a:lnSpc>
                          <a:spcPct val="106000"/>
                        </a:lnSpc>
                        <a:spcAft>
                          <a:spcPts val="0"/>
                        </a:spcAft>
                      </a:pPr>
                      <a:r>
                        <a:rPr lang="es-MX" sz="12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El producto a realizar es un debate donde no solo será en plenaria sino se obtendrá una memoria o diario, a fin de tratar de hacer una guía de salvación para el adolescente, para cuando se lea, sirva como guía para cuando caiga en soledad o ´depresión, sea como un sala vida el contenido  </a:t>
                      </a:r>
                    </a:p>
                    <a:p>
                      <a:pPr algn="just">
                        <a:lnSpc>
                          <a:spcPct val="106000"/>
                        </a:lnSpc>
                        <a:spcAft>
                          <a:spcPts val="0"/>
                        </a:spcAft>
                      </a:pPr>
                      <a:r>
                        <a:rPr lang="es-MX" sz="1200" dirty="0">
                          <a:effectLst/>
                          <a:latin typeface="Calibri" panose="020F0502020204030204" pitchFamily="34" charset="0"/>
                          <a:ea typeface="Calibri" panose="020F0502020204030204" pitchFamily="34" charset="0"/>
                          <a:cs typeface="Times New Roman" panose="02020603050405020304" pitchFamily="18" charset="0"/>
                        </a:rPr>
                        <a:t>Impulsar el desarrollo de habilidades sociales.</a:t>
                      </a:r>
                    </a:p>
                    <a:p>
                      <a:pPr marL="171450" indent="-171450" algn="just">
                        <a:lnSpc>
                          <a:spcPct val="106000"/>
                        </a:lnSpc>
                        <a:spcAft>
                          <a:spcPts val="0"/>
                        </a:spcAft>
                        <a:buFont typeface="Arial" panose="020B0604020202020204" pitchFamily="34" charset="0"/>
                        <a:buChar char="•"/>
                      </a:pPr>
                      <a:r>
                        <a:rPr lang="es-MX" sz="1200" dirty="0">
                          <a:effectLst/>
                          <a:latin typeface="Calibri" panose="020F0502020204030204" pitchFamily="34" charset="0"/>
                          <a:ea typeface="Calibri" panose="020F0502020204030204" pitchFamily="34" charset="0"/>
                          <a:cs typeface="Times New Roman" panose="02020603050405020304" pitchFamily="18" charset="0"/>
                        </a:rPr>
                        <a:t>Brindar herramientas y recursos para mejorar las habilidades sociales de los adolescentes, como la comunicación asertiva, la resolución de conflictos y la empatía, puede ser clave para facilitar la interacción interpersonal y reducir la sensación de soledad.</a:t>
                      </a:r>
                    </a:p>
                    <a:p>
                      <a:pPr algn="just">
                        <a:lnSpc>
                          <a:spcPct val="106000"/>
                        </a:lnSpc>
                        <a:spcAft>
                          <a:spcPts val="0"/>
                        </a:spcAft>
                      </a:pPr>
                      <a:r>
                        <a:rPr lang="es-MX" sz="1200" dirty="0">
                          <a:effectLst/>
                          <a:latin typeface="Calibri" panose="020F0502020204030204" pitchFamily="34" charset="0"/>
                          <a:ea typeface="Calibri" panose="020F0502020204030204" pitchFamily="34" charset="0"/>
                          <a:cs typeface="Times New Roman" panose="02020603050405020304" pitchFamily="18" charset="0"/>
                        </a:rPr>
                        <a:t>Promover el acceso a servicios de apoyo psicológico</a:t>
                      </a:r>
                    </a:p>
                    <a:p>
                      <a:pPr marL="171450" indent="-171450" algn="just">
                        <a:lnSpc>
                          <a:spcPct val="106000"/>
                        </a:lnSpc>
                        <a:spcAft>
                          <a:spcPts val="0"/>
                        </a:spcAft>
                        <a:buFont typeface="Arial" panose="020B0604020202020204" pitchFamily="34" charset="0"/>
                        <a:buChar char="•"/>
                      </a:pPr>
                      <a:r>
                        <a:rPr lang="es-MX" sz="1200" dirty="0">
                          <a:effectLst/>
                          <a:latin typeface="Calibri" panose="020F0502020204030204" pitchFamily="34" charset="0"/>
                          <a:ea typeface="Calibri" panose="020F0502020204030204" pitchFamily="34" charset="0"/>
                          <a:cs typeface="Times New Roman" panose="02020603050405020304" pitchFamily="18" charset="0"/>
                        </a:rPr>
                        <a:t>En casos en los que la soledad en la adolescencia tenga un impacto significativo en la salud mental de los jóvenes, es fundamental ofrecer acceso a servicios de apoyo psicológico profesional. La terapia individual o grupal puede ser una herramienta efectiva para abordar los sentimientos de soledad y mejorar el bienestar emocional de los adolescentes.</a:t>
                      </a:r>
                    </a:p>
                    <a:p>
                      <a:pPr algn="just">
                        <a:lnSpc>
                          <a:spcPct val="106000"/>
                        </a:lnSpc>
                        <a:spcAft>
                          <a:spcPts val="0"/>
                        </a:spcAft>
                      </a:pP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5288" marR="45288" marT="893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6000"/>
                        </a:lnSpc>
                        <a:spcAft>
                          <a:spcPts val="0"/>
                        </a:spcAft>
                      </a:pPr>
                      <a:r>
                        <a:rPr lang="es-MX" sz="10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Se realizara un debate </a:t>
                      </a:r>
                      <a:endParaRPr lang="es-MX" sz="1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6000"/>
                        </a:lnSpc>
                        <a:spcAft>
                          <a:spcPts val="0"/>
                        </a:spcAft>
                      </a:pPr>
                      <a:r>
                        <a:rPr lang="es-MX" sz="1000" dirty="0">
                          <a:effectLst/>
                          <a:latin typeface="Calibri" panose="020F0502020204030204" pitchFamily="34" charset="0"/>
                          <a:ea typeface="Calibri" panose="020F0502020204030204" pitchFamily="34" charset="0"/>
                          <a:cs typeface="Times New Roman" panose="02020603050405020304" pitchFamily="18" charset="0"/>
                        </a:rPr>
                        <a:t>Planteamiento: Introducción al tema.</a:t>
                      </a:r>
                    </a:p>
                    <a:p>
                      <a:pPr algn="just">
                        <a:lnSpc>
                          <a:spcPct val="106000"/>
                        </a:lnSpc>
                        <a:spcAft>
                          <a:spcPts val="0"/>
                        </a:spcAft>
                      </a:pPr>
                      <a:r>
                        <a:rPr lang="es-MX" sz="1000" dirty="0">
                          <a:effectLst/>
                          <a:latin typeface="Calibri" panose="020F0502020204030204" pitchFamily="34" charset="0"/>
                          <a:ea typeface="Calibri" panose="020F0502020204030204" pitchFamily="34" charset="0"/>
                          <a:cs typeface="Times New Roman" panose="02020603050405020304" pitchFamily="18" charset="0"/>
                        </a:rPr>
                        <a:t>Desarrollo: Presentación de argumentos y contraargumentos.</a:t>
                      </a:r>
                    </a:p>
                    <a:p>
                      <a:pPr algn="just">
                        <a:lnSpc>
                          <a:spcPct val="106000"/>
                        </a:lnSpc>
                        <a:spcAft>
                          <a:spcPts val="0"/>
                        </a:spcAft>
                      </a:pPr>
                      <a:r>
                        <a:rPr lang="es-MX" sz="1000" dirty="0">
                          <a:effectLst/>
                          <a:latin typeface="Calibri" panose="020F0502020204030204" pitchFamily="34" charset="0"/>
                          <a:ea typeface="Calibri" panose="020F0502020204030204" pitchFamily="34" charset="0"/>
                          <a:cs typeface="Times New Roman" panose="02020603050405020304" pitchFamily="18" charset="0"/>
                        </a:rPr>
                        <a:t>Conclusión: Resumen y cierre.</a:t>
                      </a:r>
                    </a:p>
                    <a:p>
                      <a:pPr algn="just">
                        <a:lnSpc>
                          <a:spcPct val="106000"/>
                        </a:lnSpc>
                        <a:spcAft>
                          <a:spcPts val="0"/>
                        </a:spcAft>
                      </a:pPr>
                      <a:r>
                        <a:rPr lang="es-MX" sz="1000" dirty="0">
                          <a:effectLst/>
                          <a:latin typeface="Calibri" panose="020F0502020204030204" pitchFamily="34" charset="0"/>
                          <a:ea typeface="Calibri" panose="020F0502020204030204" pitchFamily="34" charset="0"/>
                          <a:cs typeface="Times New Roman" panose="02020603050405020304" pitchFamily="18" charset="0"/>
                        </a:rPr>
                        <a:t>Moderador: Encargado de dirigir el debate.</a:t>
                      </a:r>
                    </a:p>
                    <a:p>
                      <a:pPr algn="just">
                        <a:lnSpc>
                          <a:spcPct val="106000"/>
                        </a:lnSpc>
                        <a:spcAft>
                          <a:spcPts val="0"/>
                        </a:spcAft>
                      </a:pPr>
                      <a:r>
                        <a:rPr lang="es-MX" sz="1000" dirty="0">
                          <a:effectLst/>
                          <a:latin typeface="Calibri" panose="020F0502020204030204" pitchFamily="34" charset="0"/>
                          <a:ea typeface="Calibri" panose="020F0502020204030204" pitchFamily="34" charset="0"/>
                          <a:cs typeface="Times New Roman" panose="02020603050405020304" pitchFamily="18" charset="0"/>
                        </a:rPr>
                        <a:t>Participantes: Quienes presentan sus posturas opuestas.</a:t>
                      </a:r>
                    </a:p>
                    <a:p>
                      <a:pPr algn="just">
                        <a:lnSpc>
                          <a:spcPct val="106000"/>
                        </a:lnSpc>
                        <a:spcAft>
                          <a:spcPts val="0"/>
                        </a:spcAft>
                      </a:pPr>
                      <a:r>
                        <a:rPr lang="es-MX" sz="1000" dirty="0">
                          <a:effectLst/>
                          <a:latin typeface="Calibri" panose="020F0502020204030204" pitchFamily="34" charset="0"/>
                          <a:ea typeface="Calibri" panose="020F0502020204030204" pitchFamily="34" charset="0"/>
                          <a:cs typeface="Times New Roman" panose="02020603050405020304" pitchFamily="18" charset="0"/>
                        </a:rPr>
                        <a:t>Audiencia: El público que presencia el debate</a:t>
                      </a:r>
                    </a:p>
                  </a:txBody>
                  <a:tcPr marL="45288" marR="45288" marT="893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6000"/>
                        </a:lnSpc>
                        <a:spcAft>
                          <a:spcPts val="0"/>
                        </a:spcAft>
                      </a:pPr>
                      <a:r>
                        <a:rPr lang="es-MX" sz="10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El docente será calificado con una rubrica , donde se Tomara en cuenta:</a:t>
                      </a:r>
                    </a:p>
                    <a:p>
                      <a:pPr algn="just">
                        <a:lnSpc>
                          <a:spcPct val="106000"/>
                        </a:lnSpc>
                        <a:spcAft>
                          <a:spcPts val="0"/>
                        </a:spcAft>
                      </a:pPr>
                      <a:r>
                        <a:rPr lang="es-MX" sz="1000" dirty="0">
                          <a:effectLst/>
                          <a:latin typeface="Calibri" panose="020F0502020204030204" pitchFamily="34" charset="0"/>
                          <a:ea typeface="Calibri" panose="020F0502020204030204" pitchFamily="34" charset="0"/>
                          <a:cs typeface="Times New Roman" panose="02020603050405020304" pitchFamily="18" charset="0"/>
                        </a:rPr>
                        <a:t>1. Capacidad para exponer y defender posturas de manera clara y coherente. </a:t>
                      </a:r>
                    </a:p>
                    <a:p>
                      <a:pPr algn="just">
                        <a:lnSpc>
                          <a:spcPct val="106000"/>
                        </a:lnSpc>
                        <a:spcAft>
                          <a:spcPts val="0"/>
                        </a:spcAft>
                      </a:pPr>
                      <a:r>
                        <a:rPr lang="es-MX" sz="1000" dirty="0">
                          <a:effectLst/>
                          <a:latin typeface="Calibri" panose="020F0502020204030204" pitchFamily="34" charset="0"/>
                          <a:ea typeface="Calibri" panose="020F0502020204030204" pitchFamily="34" charset="0"/>
                          <a:cs typeface="Times New Roman" panose="02020603050405020304" pitchFamily="18" charset="0"/>
                        </a:rPr>
                        <a:t>2. Argumentación sólida y bien estructurada. </a:t>
                      </a:r>
                    </a:p>
                    <a:p>
                      <a:pPr algn="just">
                        <a:lnSpc>
                          <a:spcPct val="106000"/>
                        </a:lnSpc>
                        <a:spcAft>
                          <a:spcPts val="0"/>
                        </a:spcAft>
                      </a:pPr>
                      <a:r>
                        <a:rPr lang="es-MX" sz="1000" dirty="0">
                          <a:effectLst/>
                          <a:latin typeface="Calibri" panose="020F0502020204030204" pitchFamily="34" charset="0"/>
                          <a:ea typeface="Calibri" panose="020F0502020204030204" pitchFamily="34" charset="0"/>
                          <a:cs typeface="Times New Roman" panose="02020603050405020304" pitchFamily="18" charset="0"/>
                        </a:rPr>
                        <a:t>3. Uso efectivo del tiempo y capacidad para mantener el orden y el ritmo del debate. 4. Capacidad para responder a los argumentos de los demás participantes. </a:t>
                      </a:r>
                    </a:p>
                    <a:p>
                      <a:pPr algn="just">
                        <a:lnSpc>
                          <a:spcPct val="106000"/>
                        </a:lnSpc>
                        <a:spcAft>
                          <a:spcPts val="0"/>
                        </a:spcAft>
                      </a:pPr>
                      <a:r>
                        <a:rPr lang="es-MX" sz="1000" dirty="0">
                          <a:effectLst/>
                          <a:latin typeface="Calibri" panose="020F0502020204030204" pitchFamily="34" charset="0"/>
                          <a:ea typeface="Calibri" panose="020F0502020204030204" pitchFamily="34" charset="0"/>
                          <a:cs typeface="Times New Roman" panose="02020603050405020304" pitchFamily="18" charset="0"/>
                        </a:rPr>
                        <a:t>5. Respeto hacia las ideas y posturas de los demás participantes</a:t>
                      </a:r>
                    </a:p>
                    <a:p>
                      <a:pPr algn="l">
                        <a:lnSpc>
                          <a:spcPct val="106000"/>
                        </a:lnSpc>
                        <a:spcAft>
                          <a:spcPts val="0"/>
                        </a:spcAft>
                      </a:pPr>
                      <a:endParaRPr lang="es-MX"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5288" marR="45288" marT="893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6000"/>
                        </a:lnSpc>
                        <a:spcAft>
                          <a:spcPts val="0"/>
                        </a:spcAft>
                      </a:pPr>
                      <a:r>
                        <a:rPr lang="es-MX" sz="10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dos horas en clase </a:t>
                      </a:r>
                      <a:endParaRPr lang="es-MX"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1486894"/>
                  </a:ext>
                </a:extLst>
              </a:tr>
              <a:tr h="484330">
                <a:tc gridSpan="4">
                  <a:txBody>
                    <a:bodyPr/>
                    <a:lstStyle/>
                    <a:p>
                      <a:pPr algn="l">
                        <a:lnSpc>
                          <a:spcPct val="106000"/>
                        </a:lnSpc>
                        <a:spcAft>
                          <a:spcPts val="0"/>
                        </a:spcAft>
                      </a:pPr>
                      <a:r>
                        <a:rPr lang="es-MX" sz="1000" b="1"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Trabajo extra clase</a:t>
                      </a:r>
                      <a:endParaRPr lang="es-MX" sz="1000" b="1"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6000"/>
                        </a:lnSpc>
                        <a:spcAft>
                          <a:spcPts val="0"/>
                        </a:spcAft>
                      </a:pPr>
                      <a:r>
                        <a:rPr lang="es-MX" sz="10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(Especifica las tareas que solicitaras para la siguiente clase: formato, criterios, aspectos, etc.)</a:t>
                      </a:r>
                      <a:endParaRPr lang="es-MX"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5288" marR="45288" marT="893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469165186"/>
                  </a:ext>
                </a:extLst>
              </a:tr>
              <a:tr h="838068">
                <a:tc gridSpan="4">
                  <a:txBody>
                    <a:bodyPr/>
                    <a:lstStyle/>
                    <a:p>
                      <a:pPr algn="just">
                        <a:lnSpc>
                          <a:spcPct val="106000"/>
                        </a:lnSpc>
                        <a:spcAft>
                          <a:spcPts val="0"/>
                        </a:spcAft>
                      </a:pPr>
                      <a:r>
                        <a:rPr lang="es-MX" sz="10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El trabajo extra clase será algunas lectura o videos relacionados con el tema de que ocasiono la pandemia, así como hacer un borrador de su vivencia, de como fue su comportamiento antes, durante y después de la pandemia y los cambios que haya experimentado y su fueron buenos o no para su persona. Que haga un análisis de los  Cambios físicos, emocionales, mentales y sociales </a:t>
                      </a:r>
                    </a:p>
                    <a:p>
                      <a:pPr algn="just">
                        <a:lnSpc>
                          <a:spcPct val="106000"/>
                        </a:lnSpc>
                        <a:spcAft>
                          <a:spcPts val="0"/>
                        </a:spcAft>
                      </a:pPr>
                      <a:r>
                        <a:rPr lang="es-MX" sz="10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La intención es que hagan un auto retrato comparativo de antes y después de su persona en la pandemia </a:t>
                      </a:r>
                    </a:p>
                    <a:p>
                      <a:pPr algn="l">
                        <a:lnSpc>
                          <a:spcPct val="106000"/>
                        </a:lnSpc>
                        <a:spcAft>
                          <a:spcPts val="0"/>
                        </a:spcAft>
                      </a:pPr>
                      <a:endParaRPr lang="es-MX" sz="10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algn="l">
                        <a:lnSpc>
                          <a:spcPct val="106000"/>
                        </a:lnSpc>
                        <a:spcAft>
                          <a:spcPts val="0"/>
                        </a:spcAft>
                      </a:pPr>
                      <a:endParaRPr lang="es-MX" sz="10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algn="l">
                        <a:lnSpc>
                          <a:spcPct val="106000"/>
                        </a:lnSpc>
                        <a:spcAft>
                          <a:spcPts val="0"/>
                        </a:spcAft>
                      </a:pPr>
                      <a:endParaRPr lang="es-MX" sz="10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5288" marR="45288" marT="893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530927765"/>
                  </a:ext>
                </a:extLst>
              </a:tr>
            </a:tbl>
          </a:graphicData>
        </a:graphic>
      </p:graphicFrame>
      <p:sp>
        <p:nvSpPr>
          <p:cNvPr id="6" name="Google Shape;546;p20"/>
          <p:cNvSpPr/>
          <p:nvPr/>
        </p:nvSpPr>
        <p:spPr>
          <a:xfrm>
            <a:off x="402815" y="353333"/>
            <a:ext cx="811836" cy="713930"/>
          </a:xfrm>
          <a:custGeom>
            <a:avLst/>
            <a:gdLst/>
            <a:ahLst/>
            <a:cxnLst/>
            <a:rect l="l" t="t" r="r" b="b"/>
            <a:pathLst>
              <a:path w="16691" h="15709" extrusionOk="0">
                <a:moveTo>
                  <a:pt x="15740" y="476"/>
                </a:moveTo>
                <a:cubicBezTo>
                  <a:pt x="15867" y="476"/>
                  <a:pt x="15994" y="539"/>
                  <a:pt x="16057" y="603"/>
                </a:cubicBezTo>
                <a:cubicBezTo>
                  <a:pt x="16152" y="698"/>
                  <a:pt x="16184" y="793"/>
                  <a:pt x="16184" y="919"/>
                </a:cubicBezTo>
                <a:cubicBezTo>
                  <a:pt x="16184" y="1046"/>
                  <a:pt x="16152" y="1141"/>
                  <a:pt x="16057" y="1236"/>
                </a:cubicBezTo>
                <a:cubicBezTo>
                  <a:pt x="15994" y="1331"/>
                  <a:pt x="15867" y="1363"/>
                  <a:pt x="15740" y="1363"/>
                </a:cubicBezTo>
                <a:lnTo>
                  <a:pt x="919" y="1363"/>
                </a:lnTo>
                <a:cubicBezTo>
                  <a:pt x="793" y="1363"/>
                  <a:pt x="698" y="1331"/>
                  <a:pt x="603" y="1236"/>
                </a:cubicBezTo>
                <a:cubicBezTo>
                  <a:pt x="539" y="1173"/>
                  <a:pt x="476" y="1046"/>
                  <a:pt x="476" y="919"/>
                </a:cubicBezTo>
                <a:cubicBezTo>
                  <a:pt x="476" y="793"/>
                  <a:pt x="539" y="698"/>
                  <a:pt x="603" y="603"/>
                </a:cubicBezTo>
                <a:cubicBezTo>
                  <a:pt x="698" y="539"/>
                  <a:pt x="793" y="476"/>
                  <a:pt x="919" y="476"/>
                </a:cubicBezTo>
                <a:close/>
                <a:moveTo>
                  <a:pt x="11908" y="3104"/>
                </a:moveTo>
                <a:cubicBezTo>
                  <a:pt x="11782" y="3104"/>
                  <a:pt x="11655" y="3231"/>
                  <a:pt x="11655" y="3358"/>
                </a:cubicBezTo>
                <a:cubicBezTo>
                  <a:pt x="11655" y="3485"/>
                  <a:pt x="11782" y="3611"/>
                  <a:pt x="11908" y="3611"/>
                </a:cubicBezTo>
                <a:lnTo>
                  <a:pt x="14822" y="3611"/>
                </a:lnTo>
                <a:cubicBezTo>
                  <a:pt x="14949" y="3611"/>
                  <a:pt x="15044" y="3485"/>
                  <a:pt x="15044" y="3358"/>
                </a:cubicBezTo>
                <a:cubicBezTo>
                  <a:pt x="15044" y="3231"/>
                  <a:pt x="14949" y="3104"/>
                  <a:pt x="14822" y="3104"/>
                </a:cubicBezTo>
                <a:close/>
                <a:moveTo>
                  <a:pt x="10547" y="3168"/>
                </a:moveTo>
                <a:lnTo>
                  <a:pt x="10547" y="4498"/>
                </a:lnTo>
                <a:lnTo>
                  <a:pt x="9217" y="4498"/>
                </a:lnTo>
                <a:lnTo>
                  <a:pt x="9217" y="3168"/>
                </a:lnTo>
                <a:close/>
                <a:moveTo>
                  <a:pt x="11908" y="4055"/>
                </a:moveTo>
                <a:cubicBezTo>
                  <a:pt x="11782" y="4055"/>
                  <a:pt x="11655" y="4181"/>
                  <a:pt x="11655" y="4308"/>
                </a:cubicBezTo>
                <a:cubicBezTo>
                  <a:pt x="11655" y="4435"/>
                  <a:pt x="11782" y="4561"/>
                  <a:pt x="11908" y="4561"/>
                </a:cubicBezTo>
                <a:lnTo>
                  <a:pt x="14315" y="4561"/>
                </a:lnTo>
                <a:cubicBezTo>
                  <a:pt x="14442" y="4561"/>
                  <a:pt x="14537" y="4435"/>
                  <a:pt x="14537" y="4308"/>
                </a:cubicBezTo>
                <a:cubicBezTo>
                  <a:pt x="14537" y="4181"/>
                  <a:pt x="14442" y="4055"/>
                  <a:pt x="14315" y="4055"/>
                </a:cubicBezTo>
                <a:close/>
                <a:moveTo>
                  <a:pt x="3484" y="3548"/>
                </a:moveTo>
                <a:cubicBezTo>
                  <a:pt x="3928" y="3548"/>
                  <a:pt x="4340" y="3801"/>
                  <a:pt x="4561" y="4213"/>
                </a:cubicBezTo>
                <a:cubicBezTo>
                  <a:pt x="4656" y="4371"/>
                  <a:pt x="4688" y="4530"/>
                  <a:pt x="4720" y="4720"/>
                </a:cubicBezTo>
                <a:cubicBezTo>
                  <a:pt x="4561" y="4815"/>
                  <a:pt x="4371" y="4846"/>
                  <a:pt x="4181" y="4846"/>
                </a:cubicBezTo>
                <a:cubicBezTo>
                  <a:pt x="4156" y="4848"/>
                  <a:pt x="4131" y="4849"/>
                  <a:pt x="4106" y="4849"/>
                </a:cubicBezTo>
                <a:cubicBezTo>
                  <a:pt x="3692" y="4849"/>
                  <a:pt x="3312" y="4605"/>
                  <a:pt x="3073" y="4276"/>
                </a:cubicBezTo>
                <a:cubicBezTo>
                  <a:pt x="2978" y="4086"/>
                  <a:pt x="2914" y="3928"/>
                  <a:pt x="2914" y="3706"/>
                </a:cubicBezTo>
                <a:cubicBezTo>
                  <a:pt x="2914" y="3611"/>
                  <a:pt x="3326" y="3548"/>
                  <a:pt x="3484" y="3548"/>
                </a:cubicBezTo>
                <a:close/>
                <a:moveTo>
                  <a:pt x="8963" y="2661"/>
                </a:moveTo>
                <a:cubicBezTo>
                  <a:pt x="8837" y="2661"/>
                  <a:pt x="8710" y="2788"/>
                  <a:pt x="8710" y="2914"/>
                </a:cubicBezTo>
                <a:lnTo>
                  <a:pt x="8710" y="4751"/>
                </a:lnTo>
                <a:cubicBezTo>
                  <a:pt x="8710" y="4878"/>
                  <a:pt x="8837" y="5005"/>
                  <a:pt x="8963" y="5005"/>
                </a:cubicBezTo>
                <a:lnTo>
                  <a:pt x="10800" y="5005"/>
                </a:lnTo>
                <a:cubicBezTo>
                  <a:pt x="10927" y="5005"/>
                  <a:pt x="11053" y="4878"/>
                  <a:pt x="11053" y="4751"/>
                </a:cubicBezTo>
                <a:lnTo>
                  <a:pt x="11053" y="2914"/>
                </a:lnTo>
                <a:cubicBezTo>
                  <a:pt x="11053" y="2788"/>
                  <a:pt x="10927" y="2661"/>
                  <a:pt x="10800" y="2661"/>
                </a:cubicBezTo>
                <a:close/>
                <a:moveTo>
                  <a:pt x="11908" y="6113"/>
                </a:moveTo>
                <a:cubicBezTo>
                  <a:pt x="11782" y="6113"/>
                  <a:pt x="11655" y="6208"/>
                  <a:pt x="11655" y="6335"/>
                </a:cubicBezTo>
                <a:cubicBezTo>
                  <a:pt x="11655" y="6493"/>
                  <a:pt x="11782" y="6588"/>
                  <a:pt x="11908" y="6588"/>
                </a:cubicBezTo>
                <a:lnTo>
                  <a:pt x="14822" y="6588"/>
                </a:lnTo>
                <a:cubicBezTo>
                  <a:pt x="14949" y="6588"/>
                  <a:pt x="15044" y="6493"/>
                  <a:pt x="15044" y="6335"/>
                </a:cubicBezTo>
                <a:cubicBezTo>
                  <a:pt x="15044" y="6208"/>
                  <a:pt x="14949" y="6113"/>
                  <a:pt x="14822" y="6113"/>
                </a:cubicBezTo>
                <a:close/>
                <a:moveTo>
                  <a:pt x="10547" y="6145"/>
                </a:moveTo>
                <a:lnTo>
                  <a:pt x="10547" y="7506"/>
                </a:lnTo>
                <a:lnTo>
                  <a:pt x="9217" y="7506"/>
                </a:lnTo>
                <a:lnTo>
                  <a:pt x="9217" y="6145"/>
                </a:lnTo>
                <a:close/>
                <a:moveTo>
                  <a:pt x="11908" y="7031"/>
                </a:moveTo>
                <a:cubicBezTo>
                  <a:pt x="11782" y="7031"/>
                  <a:pt x="11655" y="7158"/>
                  <a:pt x="11655" y="7285"/>
                </a:cubicBezTo>
                <a:cubicBezTo>
                  <a:pt x="11655" y="7411"/>
                  <a:pt x="11782" y="7538"/>
                  <a:pt x="11908" y="7538"/>
                </a:cubicBezTo>
                <a:lnTo>
                  <a:pt x="14315" y="7538"/>
                </a:lnTo>
                <a:cubicBezTo>
                  <a:pt x="14442" y="7538"/>
                  <a:pt x="14537" y="7411"/>
                  <a:pt x="14537" y="7285"/>
                </a:cubicBezTo>
                <a:cubicBezTo>
                  <a:pt x="14537" y="7158"/>
                  <a:pt x="14442" y="7031"/>
                  <a:pt x="14315" y="7031"/>
                </a:cubicBezTo>
                <a:close/>
                <a:moveTo>
                  <a:pt x="8963" y="5670"/>
                </a:moveTo>
                <a:cubicBezTo>
                  <a:pt x="8837" y="5670"/>
                  <a:pt x="8710" y="5765"/>
                  <a:pt x="8710" y="5891"/>
                </a:cubicBezTo>
                <a:lnTo>
                  <a:pt x="8710" y="7728"/>
                </a:lnTo>
                <a:cubicBezTo>
                  <a:pt x="8710" y="7886"/>
                  <a:pt x="8837" y="7981"/>
                  <a:pt x="8963" y="7981"/>
                </a:cubicBezTo>
                <a:lnTo>
                  <a:pt x="10800" y="7981"/>
                </a:lnTo>
                <a:cubicBezTo>
                  <a:pt x="10927" y="7981"/>
                  <a:pt x="11053" y="7886"/>
                  <a:pt x="11053" y="7728"/>
                </a:cubicBezTo>
                <a:lnTo>
                  <a:pt x="11053" y="5891"/>
                </a:lnTo>
                <a:cubicBezTo>
                  <a:pt x="11053" y="5765"/>
                  <a:pt x="10927" y="5670"/>
                  <a:pt x="10800" y="5670"/>
                </a:cubicBezTo>
                <a:close/>
                <a:moveTo>
                  <a:pt x="11908" y="9090"/>
                </a:moveTo>
                <a:cubicBezTo>
                  <a:pt x="11782" y="9090"/>
                  <a:pt x="11655" y="9185"/>
                  <a:pt x="11655" y="9343"/>
                </a:cubicBezTo>
                <a:cubicBezTo>
                  <a:pt x="11655" y="9470"/>
                  <a:pt x="11782" y="9565"/>
                  <a:pt x="11908" y="9565"/>
                </a:cubicBezTo>
                <a:lnTo>
                  <a:pt x="14822" y="9565"/>
                </a:lnTo>
                <a:cubicBezTo>
                  <a:pt x="14949" y="9565"/>
                  <a:pt x="15044" y="9470"/>
                  <a:pt x="15044" y="9343"/>
                </a:cubicBezTo>
                <a:cubicBezTo>
                  <a:pt x="15044" y="9185"/>
                  <a:pt x="14949" y="9090"/>
                  <a:pt x="14822" y="9090"/>
                </a:cubicBezTo>
                <a:close/>
                <a:moveTo>
                  <a:pt x="919" y="1"/>
                </a:moveTo>
                <a:cubicBezTo>
                  <a:pt x="666" y="1"/>
                  <a:pt x="444" y="96"/>
                  <a:pt x="254" y="254"/>
                </a:cubicBezTo>
                <a:cubicBezTo>
                  <a:pt x="96" y="444"/>
                  <a:pt x="1" y="666"/>
                  <a:pt x="1" y="919"/>
                </a:cubicBezTo>
                <a:cubicBezTo>
                  <a:pt x="1" y="1173"/>
                  <a:pt x="96" y="1426"/>
                  <a:pt x="254" y="1584"/>
                </a:cubicBezTo>
                <a:cubicBezTo>
                  <a:pt x="381" y="1711"/>
                  <a:pt x="539" y="1774"/>
                  <a:pt x="666" y="1838"/>
                </a:cubicBezTo>
                <a:lnTo>
                  <a:pt x="666" y="10040"/>
                </a:lnTo>
                <a:cubicBezTo>
                  <a:pt x="666" y="10167"/>
                  <a:pt x="793" y="10293"/>
                  <a:pt x="919" y="10293"/>
                </a:cubicBezTo>
                <a:cubicBezTo>
                  <a:pt x="1078" y="10293"/>
                  <a:pt x="1173" y="10167"/>
                  <a:pt x="1173" y="10040"/>
                </a:cubicBezTo>
                <a:lnTo>
                  <a:pt x="1173" y="1869"/>
                </a:lnTo>
                <a:lnTo>
                  <a:pt x="15487" y="1869"/>
                </a:lnTo>
                <a:lnTo>
                  <a:pt x="15487" y="2724"/>
                </a:lnTo>
                <a:cubicBezTo>
                  <a:pt x="15487" y="2851"/>
                  <a:pt x="15614" y="2978"/>
                  <a:pt x="15740" y="2978"/>
                </a:cubicBezTo>
                <a:cubicBezTo>
                  <a:pt x="15867" y="2978"/>
                  <a:pt x="15994" y="2851"/>
                  <a:pt x="15994" y="2724"/>
                </a:cubicBezTo>
                <a:lnTo>
                  <a:pt x="15994" y="1838"/>
                </a:lnTo>
                <a:cubicBezTo>
                  <a:pt x="16152" y="1774"/>
                  <a:pt x="16279" y="1711"/>
                  <a:pt x="16405" y="1584"/>
                </a:cubicBezTo>
                <a:cubicBezTo>
                  <a:pt x="16564" y="1426"/>
                  <a:pt x="16690" y="1173"/>
                  <a:pt x="16690" y="919"/>
                </a:cubicBezTo>
                <a:cubicBezTo>
                  <a:pt x="16690" y="666"/>
                  <a:pt x="16564" y="444"/>
                  <a:pt x="16405" y="254"/>
                </a:cubicBezTo>
                <a:cubicBezTo>
                  <a:pt x="16247" y="96"/>
                  <a:pt x="15994" y="1"/>
                  <a:pt x="15740" y="1"/>
                </a:cubicBezTo>
                <a:close/>
                <a:moveTo>
                  <a:pt x="10547" y="9122"/>
                </a:moveTo>
                <a:lnTo>
                  <a:pt x="10547" y="10483"/>
                </a:lnTo>
                <a:lnTo>
                  <a:pt x="9217" y="10483"/>
                </a:lnTo>
                <a:lnTo>
                  <a:pt x="9217" y="9122"/>
                </a:lnTo>
                <a:close/>
                <a:moveTo>
                  <a:pt x="11908" y="10040"/>
                </a:moveTo>
                <a:cubicBezTo>
                  <a:pt x="11782" y="10040"/>
                  <a:pt x="11655" y="10135"/>
                  <a:pt x="11655" y="10293"/>
                </a:cubicBezTo>
                <a:cubicBezTo>
                  <a:pt x="11655" y="10420"/>
                  <a:pt x="11782" y="10515"/>
                  <a:pt x="11908" y="10515"/>
                </a:cubicBezTo>
                <a:lnTo>
                  <a:pt x="14315" y="10515"/>
                </a:lnTo>
                <a:cubicBezTo>
                  <a:pt x="14442" y="10515"/>
                  <a:pt x="14537" y="10420"/>
                  <a:pt x="14537" y="10293"/>
                </a:cubicBezTo>
                <a:cubicBezTo>
                  <a:pt x="14537" y="10135"/>
                  <a:pt x="14442" y="10040"/>
                  <a:pt x="14315" y="10040"/>
                </a:cubicBezTo>
                <a:close/>
                <a:moveTo>
                  <a:pt x="8963" y="8647"/>
                </a:moveTo>
                <a:cubicBezTo>
                  <a:pt x="8837" y="8647"/>
                  <a:pt x="8710" y="8742"/>
                  <a:pt x="8710" y="8900"/>
                </a:cubicBezTo>
                <a:lnTo>
                  <a:pt x="8710" y="10705"/>
                </a:lnTo>
                <a:cubicBezTo>
                  <a:pt x="8710" y="10863"/>
                  <a:pt x="8837" y="10958"/>
                  <a:pt x="8963" y="10958"/>
                </a:cubicBezTo>
                <a:lnTo>
                  <a:pt x="10800" y="10958"/>
                </a:lnTo>
                <a:cubicBezTo>
                  <a:pt x="10927" y="10958"/>
                  <a:pt x="11053" y="10863"/>
                  <a:pt x="11053" y="10705"/>
                </a:cubicBezTo>
                <a:lnTo>
                  <a:pt x="11053" y="8900"/>
                </a:lnTo>
                <a:cubicBezTo>
                  <a:pt x="11053" y="8742"/>
                  <a:pt x="10927" y="8647"/>
                  <a:pt x="10800" y="8647"/>
                </a:cubicBezTo>
                <a:close/>
                <a:moveTo>
                  <a:pt x="3342" y="3065"/>
                </a:moveTo>
                <a:cubicBezTo>
                  <a:pt x="3104" y="3065"/>
                  <a:pt x="2867" y="3131"/>
                  <a:pt x="2629" y="3263"/>
                </a:cubicBezTo>
                <a:cubicBezTo>
                  <a:pt x="2408" y="3421"/>
                  <a:pt x="2408" y="3516"/>
                  <a:pt x="2439" y="3770"/>
                </a:cubicBezTo>
                <a:cubicBezTo>
                  <a:pt x="2439" y="4055"/>
                  <a:pt x="2534" y="4308"/>
                  <a:pt x="2693" y="4530"/>
                </a:cubicBezTo>
                <a:cubicBezTo>
                  <a:pt x="3009" y="5036"/>
                  <a:pt x="3579" y="5353"/>
                  <a:pt x="4213" y="5353"/>
                </a:cubicBezTo>
                <a:cubicBezTo>
                  <a:pt x="4371" y="5353"/>
                  <a:pt x="4530" y="5321"/>
                  <a:pt x="4688" y="5258"/>
                </a:cubicBezTo>
                <a:lnTo>
                  <a:pt x="4688" y="6018"/>
                </a:lnTo>
                <a:cubicBezTo>
                  <a:pt x="4593" y="5986"/>
                  <a:pt x="4466" y="5923"/>
                  <a:pt x="4371" y="5891"/>
                </a:cubicBezTo>
                <a:cubicBezTo>
                  <a:pt x="4097" y="5794"/>
                  <a:pt x="3830" y="5689"/>
                  <a:pt x="3547" y="5689"/>
                </a:cubicBezTo>
                <a:cubicBezTo>
                  <a:pt x="3275" y="5689"/>
                  <a:pt x="2987" y="5786"/>
                  <a:pt x="2661" y="6081"/>
                </a:cubicBezTo>
                <a:cubicBezTo>
                  <a:pt x="2376" y="6366"/>
                  <a:pt x="2186" y="6651"/>
                  <a:pt x="2059" y="7000"/>
                </a:cubicBezTo>
                <a:cubicBezTo>
                  <a:pt x="1964" y="7316"/>
                  <a:pt x="1901" y="7665"/>
                  <a:pt x="1901" y="8108"/>
                </a:cubicBezTo>
                <a:cubicBezTo>
                  <a:pt x="1901" y="8742"/>
                  <a:pt x="2123" y="9343"/>
                  <a:pt x="2471" y="9850"/>
                </a:cubicBezTo>
                <a:cubicBezTo>
                  <a:pt x="2819" y="10357"/>
                  <a:pt x="3326" y="10737"/>
                  <a:pt x="3928" y="10958"/>
                </a:cubicBezTo>
                <a:cubicBezTo>
                  <a:pt x="4005" y="10987"/>
                  <a:pt x="4079" y="10999"/>
                  <a:pt x="4151" y="10999"/>
                </a:cubicBezTo>
                <a:cubicBezTo>
                  <a:pt x="4316" y="10999"/>
                  <a:pt x="4470" y="10939"/>
                  <a:pt x="4625" y="10895"/>
                </a:cubicBezTo>
                <a:cubicBezTo>
                  <a:pt x="4720" y="10832"/>
                  <a:pt x="4846" y="10800"/>
                  <a:pt x="4941" y="10800"/>
                </a:cubicBezTo>
                <a:cubicBezTo>
                  <a:pt x="5036" y="10800"/>
                  <a:pt x="5163" y="10832"/>
                  <a:pt x="5290" y="10895"/>
                </a:cubicBezTo>
                <a:cubicBezTo>
                  <a:pt x="5444" y="10939"/>
                  <a:pt x="5598" y="10999"/>
                  <a:pt x="5763" y="10999"/>
                </a:cubicBezTo>
                <a:cubicBezTo>
                  <a:pt x="5835" y="10999"/>
                  <a:pt x="5909" y="10987"/>
                  <a:pt x="5986" y="10958"/>
                </a:cubicBezTo>
                <a:cubicBezTo>
                  <a:pt x="6461" y="10800"/>
                  <a:pt x="6905" y="10483"/>
                  <a:pt x="7253" y="10072"/>
                </a:cubicBezTo>
                <a:cubicBezTo>
                  <a:pt x="7601" y="9692"/>
                  <a:pt x="7823" y="9217"/>
                  <a:pt x="7950" y="8678"/>
                </a:cubicBezTo>
                <a:cubicBezTo>
                  <a:pt x="7950" y="8552"/>
                  <a:pt x="7886" y="8425"/>
                  <a:pt x="7760" y="8393"/>
                </a:cubicBezTo>
                <a:cubicBezTo>
                  <a:pt x="7601" y="8393"/>
                  <a:pt x="7475" y="8457"/>
                  <a:pt x="7443" y="8583"/>
                </a:cubicBezTo>
                <a:cubicBezTo>
                  <a:pt x="7380" y="9027"/>
                  <a:pt x="7158" y="9438"/>
                  <a:pt x="6873" y="9755"/>
                </a:cubicBezTo>
                <a:cubicBezTo>
                  <a:pt x="6588" y="10103"/>
                  <a:pt x="6240" y="10357"/>
                  <a:pt x="5796" y="10515"/>
                </a:cubicBezTo>
                <a:cubicBezTo>
                  <a:pt x="5733" y="10515"/>
                  <a:pt x="5575" y="10483"/>
                  <a:pt x="5448" y="10420"/>
                </a:cubicBezTo>
                <a:cubicBezTo>
                  <a:pt x="5290" y="10357"/>
                  <a:pt x="5131" y="10325"/>
                  <a:pt x="4941" y="10325"/>
                </a:cubicBezTo>
                <a:cubicBezTo>
                  <a:pt x="4751" y="10325"/>
                  <a:pt x="4593" y="10357"/>
                  <a:pt x="4435" y="10420"/>
                </a:cubicBezTo>
                <a:cubicBezTo>
                  <a:pt x="4308" y="10483"/>
                  <a:pt x="4181" y="10515"/>
                  <a:pt x="4086" y="10515"/>
                </a:cubicBezTo>
                <a:cubicBezTo>
                  <a:pt x="3579" y="10325"/>
                  <a:pt x="3168" y="9977"/>
                  <a:pt x="2851" y="9565"/>
                </a:cubicBezTo>
                <a:cubicBezTo>
                  <a:pt x="2566" y="9153"/>
                  <a:pt x="2376" y="8647"/>
                  <a:pt x="2376" y="8077"/>
                </a:cubicBezTo>
                <a:cubicBezTo>
                  <a:pt x="2376" y="7696"/>
                  <a:pt x="2408" y="7411"/>
                  <a:pt x="2503" y="7158"/>
                </a:cubicBezTo>
                <a:cubicBezTo>
                  <a:pt x="2598" y="6873"/>
                  <a:pt x="2756" y="6651"/>
                  <a:pt x="3009" y="6430"/>
                </a:cubicBezTo>
                <a:cubicBezTo>
                  <a:pt x="3209" y="6245"/>
                  <a:pt x="3402" y="6180"/>
                  <a:pt x="3590" y="6180"/>
                </a:cubicBezTo>
                <a:cubicBezTo>
                  <a:pt x="3790" y="6180"/>
                  <a:pt x="3986" y="6253"/>
                  <a:pt x="4181" y="6335"/>
                </a:cubicBezTo>
                <a:cubicBezTo>
                  <a:pt x="4403" y="6430"/>
                  <a:pt x="4656" y="6556"/>
                  <a:pt x="4941" y="6556"/>
                </a:cubicBezTo>
                <a:cubicBezTo>
                  <a:pt x="5226" y="6556"/>
                  <a:pt x="5480" y="6430"/>
                  <a:pt x="5733" y="6335"/>
                </a:cubicBezTo>
                <a:cubicBezTo>
                  <a:pt x="5928" y="6253"/>
                  <a:pt x="6116" y="6180"/>
                  <a:pt x="6312" y="6180"/>
                </a:cubicBezTo>
                <a:cubicBezTo>
                  <a:pt x="6497" y="6180"/>
                  <a:pt x="6689" y="6245"/>
                  <a:pt x="6905" y="6430"/>
                </a:cubicBezTo>
                <a:cubicBezTo>
                  <a:pt x="7095" y="6620"/>
                  <a:pt x="7221" y="6778"/>
                  <a:pt x="7316" y="6968"/>
                </a:cubicBezTo>
                <a:cubicBezTo>
                  <a:pt x="7380" y="7126"/>
                  <a:pt x="7443" y="7348"/>
                  <a:pt x="7475" y="7570"/>
                </a:cubicBezTo>
                <a:cubicBezTo>
                  <a:pt x="7506" y="7696"/>
                  <a:pt x="7601" y="7791"/>
                  <a:pt x="7760" y="7791"/>
                </a:cubicBezTo>
                <a:cubicBezTo>
                  <a:pt x="7886" y="7760"/>
                  <a:pt x="7981" y="7633"/>
                  <a:pt x="7950" y="7506"/>
                </a:cubicBezTo>
                <a:cubicBezTo>
                  <a:pt x="7918" y="7221"/>
                  <a:pt x="7855" y="6968"/>
                  <a:pt x="7728" y="6746"/>
                </a:cubicBezTo>
                <a:cubicBezTo>
                  <a:pt x="7633" y="6493"/>
                  <a:pt x="7475" y="6303"/>
                  <a:pt x="7221" y="6081"/>
                </a:cubicBezTo>
                <a:cubicBezTo>
                  <a:pt x="6905" y="5781"/>
                  <a:pt x="6612" y="5678"/>
                  <a:pt x="6335" y="5678"/>
                </a:cubicBezTo>
                <a:cubicBezTo>
                  <a:pt x="6058" y="5678"/>
                  <a:pt x="5796" y="5781"/>
                  <a:pt x="5543" y="5891"/>
                </a:cubicBezTo>
                <a:cubicBezTo>
                  <a:pt x="5416" y="5923"/>
                  <a:pt x="5321" y="5986"/>
                  <a:pt x="5195" y="6018"/>
                </a:cubicBezTo>
                <a:lnTo>
                  <a:pt x="5195" y="4846"/>
                </a:lnTo>
                <a:cubicBezTo>
                  <a:pt x="5226" y="4561"/>
                  <a:pt x="5163" y="4245"/>
                  <a:pt x="5005" y="3960"/>
                </a:cubicBezTo>
                <a:cubicBezTo>
                  <a:pt x="4688" y="3421"/>
                  <a:pt x="4118" y="3073"/>
                  <a:pt x="3484" y="3073"/>
                </a:cubicBezTo>
                <a:cubicBezTo>
                  <a:pt x="3437" y="3068"/>
                  <a:pt x="3389" y="3065"/>
                  <a:pt x="3342" y="3065"/>
                </a:cubicBezTo>
                <a:close/>
                <a:moveTo>
                  <a:pt x="8330" y="14030"/>
                </a:moveTo>
                <a:cubicBezTo>
                  <a:pt x="8488" y="14030"/>
                  <a:pt x="8647" y="14094"/>
                  <a:pt x="8742" y="14189"/>
                </a:cubicBezTo>
                <a:cubicBezTo>
                  <a:pt x="8868" y="14315"/>
                  <a:pt x="8932" y="14442"/>
                  <a:pt x="8932" y="14600"/>
                </a:cubicBezTo>
                <a:cubicBezTo>
                  <a:pt x="8932" y="14790"/>
                  <a:pt x="8868" y="14917"/>
                  <a:pt x="8742" y="15044"/>
                </a:cubicBezTo>
                <a:cubicBezTo>
                  <a:pt x="8647" y="15139"/>
                  <a:pt x="8488" y="15202"/>
                  <a:pt x="8330" y="15202"/>
                </a:cubicBezTo>
                <a:cubicBezTo>
                  <a:pt x="8171" y="15202"/>
                  <a:pt x="8013" y="15139"/>
                  <a:pt x="7918" y="15044"/>
                </a:cubicBezTo>
                <a:cubicBezTo>
                  <a:pt x="7823" y="14917"/>
                  <a:pt x="7760" y="14790"/>
                  <a:pt x="7760" y="14600"/>
                </a:cubicBezTo>
                <a:cubicBezTo>
                  <a:pt x="7760" y="14442"/>
                  <a:pt x="7823" y="14315"/>
                  <a:pt x="7918" y="14189"/>
                </a:cubicBezTo>
                <a:cubicBezTo>
                  <a:pt x="8045" y="14094"/>
                  <a:pt x="8171" y="14030"/>
                  <a:pt x="8330" y="14030"/>
                </a:cubicBezTo>
                <a:close/>
                <a:moveTo>
                  <a:pt x="15740" y="3580"/>
                </a:moveTo>
                <a:cubicBezTo>
                  <a:pt x="15614" y="3580"/>
                  <a:pt x="15487" y="3706"/>
                  <a:pt x="15487" y="3833"/>
                </a:cubicBezTo>
                <a:lnTo>
                  <a:pt x="15487" y="12003"/>
                </a:lnTo>
                <a:lnTo>
                  <a:pt x="1173" y="12003"/>
                </a:lnTo>
                <a:lnTo>
                  <a:pt x="1173" y="11148"/>
                </a:lnTo>
                <a:cubicBezTo>
                  <a:pt x="1173" y="11022"/>
                  <a:pt x="1046" y="10895"/>
                  <a:pt x="919" y="10895"/>
                </a:cubicBezTo>
                <a:cubicBezTo>
                  <a:pt x="793" y="10895"/>
                  <a:pt x="666" y="11022"/>
                  <a:pt x="666" y="11148"/>
                </a:cubicBezTo>
                <a:lnTo>
                  <a:pt x="666" y="12257"/>
                </a:lnTo>
                <a:cubicBezTo>
                  <a:pt x="666" y="12383"/>
                  <a:pt x="793" y="12510"/>
                  <a:pt x="919" y="12510"/>
                </a:cubicBezTo>
                <a:lnTo>
                  <a:pt x="8076" y="12510"/>
                </a:lnTo>
                <a:lnTo>
                  <a:pt x="8076" y="13555"/>
                </a:lnTo>
                <a:cubicBezTo>
                  <a:pt x="7886" y="13619"/>
                  <a:pt x="7696" y="13714"/>
                  <a:pt x="7570" y="13840"/>
                </a:cubicBezTo>
                <a:cubicBezTo>
                  <a:pt x="7380" y="14062"/>
                  <a:pt x="7253" y="14315"/>
                  <a:pt x="7253" y="14632"/>
                </a:cubicBezTo>
                <a:cubicBezTo>
                  <a:pt x="7253" y="14917"/>
                  <a:pt x="7380" y="15202"/>
                  <a:pt x="7570" y="15392"/>
                </a:cubicBezTo>
                <a:cubicBezTo>
                  <a:pt x="7760" y="15582"/>
                  <a:pt x="8045" y="15709"/>
                  <a:pt x="8330" y="15709"/>
                </a:cubicBezTo>
                <a:cubicBezTo>
                  <a:pt x="8615" y="15709"/>
                  <a:pt x="8900" y="15582"/>
                  <a:pt x="9090" y="15392"/>
                </a:cubicBezTo>
                <a:cubicBezTo>
                  <a:pt x="9280" y="15202"/>
                  <a:pt x="9407" y="14917"/>
                  <a:pt x="9407" y="14632"/>
                </a:cubicBezTo>
                <a:cubicBezTo>
                  <a:pt x="9407" y="14315"/>
                  <a:pt x="9280" y="14062"/>
                  <a:pt x="9090" y="13840"/>
                </a:cubicBezTo>
                <a:cubicBezTo>
                  <a:pt x="8963" y="13714"/>
                  <a:pt x="8773" y="13619"/>
                  <a:pt x="8583" y="13555"/>
                </a:cubicBezTo>
                <a:lnTo>
                  <a:pt x="8583" y="12510"/>
                </a:lnTo>
                <a:lnTo>
                  <a:pt x="15740" y="12510"/>
                </a:lnTo>
                <a:cubicBezTo>
                  <a:pt x="15867" y="12510"/>
                  <a:pt x="15994" y="12383"/>
                  <a:pt x="15994" y="12257"/>
                </a:cubicBezTo>
                <a:lnTo>
                  <a:pt x="15994" y="3833"/>
                </a:lnTo>
                <a:cubicBezTo>
                  <a:pt x="15994" y="3706"/>
                  <a:pt x="15867" y="3580"/>
                  <a:pt x="15740" y="3580"/>
                </a:cubicBezTo>
                <a:close/>
              </a:path>
            </a:pathLst>
          </a:custGeom>
          <a:solidFill>
            <a:srgbClr val="996633"/>
          </a:solidFill>
          <a:ln>
            <a:no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latin typeface="Arial"/>
              <a:cs typeface="Arial"/>
              <a:sym typeface="Arial"/>
            </a:endParaRPr>
          </a:p>
        </p:txBody>
      </p:sp>
      <p:sp>
        <p:nvSpPr>
          <p:cNvPr id="7" name="Rectángulo 6"/>
          <p:cNvSpPr/>
          <p:nvPr/>
        </p:nvSpPr>
        <p:spPr>
          <a:xfrm>
            <a:off x="1225440" y="433619"/>
            <a:ext cx="1834516" cy="553357"/>
          </a:xfrm>
          <a:prstGeom prst="rect">
            <a:avLst/>
          </a:prstGeom>
        </p:spPr>
        <p:txBody>
          <a:bodyPr wrap="square">
            <a:spAutoFit/>
          </a:bodyPr>
          <a:lstStyle/>
          <a:p>
            <a:pPr>
              <a:lnSpc>
                <a:spcPct val="107000"/>
              </a:lnSpc>
              <a:spcAft>
                <a:spcPts val="0"/>
              </a:spcAft>
            </a:pPr>
            <a:r>
              <a:rPr lang="es-MX" sz="2000" b="1" dirty="0">
                <a:solidFill>
                  <a:srgbClr val="663300"/>
                </a:solidFill>
                <a:latin typeface="Arial" pitchFamily="34" charset="0"/>
                <a:ea typeface="Calibri"/>
                <a:cs typeface="Arial" pitchFamily="34" charset="0"/>
              </a:rPr>
              <a:t>Clase No. 1</a:t>
            </a:r>
            <a:endParaRPr lang="es-MX" sz="2000" dirty="0">
              <a:latin typeface="Arial" pitchFamily="34" charset="0"/>
              <a:ea typeface="Calibri"/>
              <a:cs typeface="Arial" pitchFamily="34" charset="0"/>
            </a:endParaRPr>
          </a:p>
          <a:p>
            <a:pPr>
              <a:lnSpc>
                <a:spcPct val="107000"/>
              </a:lnSpc>
              <a:spcAft>
                <a:spcPts val="0"/>
              </a:spcAft>
            </a:pPr>
            <a:r>
              <a:rPr lang="es-MX" sz="800" dirty="0">
                <a:ea typeface="Calibri"/>
                <a:cs typeface="Times New Roman"/>
              </a:rPr>
              <a:t> </a:t>
            </a:r>
          </a:p>
        </p:txBody>
      </p:sp>
      <p:sp>
        <p:nvSpPr>
          <p:cNvPr id="10" name="Rectángulo 9"/>
          <p:cNvSpPr/>
          <p:nvPr/>
        </p:nvSpPr>
        <p:spPr>
          <a:xfrm>
            <a:off x="11183456" y="353333"/>
            <a:ext cx="1618492" cy="882678"/>
          </a:xfrm>
          <a:prstGeom prst="rect">
            <a:avLst/>
          </a:prstGeom>
        </p:spPr>
        <p:txBody>
          <a:bodyPr wrap="square">
            <a:spAutoFit/>
          </a:bodyPr>
          <a:lstStyle/>
          <a:p>
            <a:pPr algn="r">
              <a:lnSpc>
                <a:spcPct val="107000"/>
              </a:lnSpc>
              <a:spcAft>
                <a:spcPts val="0"/>
              </a:spcAft>
            </a:pPr>
            <a:r>
              <a:rPr lang="es-MX" sz="2000" b="1" dirty="0">
                <a:solidFill>
                  <a:srgbClr val="663300"/>
                </a:solidFill>
                <a:latin typeface="Arial" pitchFamily="34" charset="0"/>
                <a:ea typeface="Calibri"/>
                <a:cs typeface="Arial" pitchFamily="34" charset="0"/>
              </a:rPr>
              <a:t>Momento de Cierre</a:t>
            </a:r>
            <a:endParaRPr lang="es-MX" sz="2000" dirty="0">
              <a:latin typeface="Arial" pitchFamily="34" charset="0"/>
              <a:ea typeface="Calibri"/>
              <a:cs typeface="Arial" pitchFamily="34" charset="0"/>
            </a:endParaRPr>
          </a:p>
          <a:p>
            <a:pPr>
              <a:lnSpc>
                <a:spcPct val="107000"/>
              </a:lnSpc>
              <a:spcAft>
                <a:spcPts val="0"/>
              </a:spcAft>
            </a:pPr>
            <a:r>
              <a:rPr lang="es-MX" sz="800" dirty="0">
                <a:ea typeface="Calibri"/>
                <a:cs typeface="Times New Roman"/>
              </a:rPr>
              <a:t> </a:t>
            </a:r>
          </a:p>
        </p:txBody>
      </p:sp>
    </p:spTree>
    <p:extLst>
      <p:ext uri="{BB962C8B-B14F-4D97-AF65-F5344CB8AC3E}">
        <p14:creationId xmlns:p14="http://schemas.microsoft.com/office/powerpoint/2010/main" val="3707615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1059915446"/>
              </p:ext>
            </p:extLst>
          </p:nvPr>
        </p:nvGraphicFramePr>
        <p:xfrm>
          <a:off x="611684" y="503635"/>
          <a:ext cx="12025336" cy="6840760"/>
        </p:xfrm>
        <a:graphic>
          <a:graphicData uri="http://schemas.openxmlformats.org/drawingml/2006/table">
            <a:tbl>
              <a:tblPr firstRow="1" firstCol="1" bandRow="1"/>
              <a:tblGrid>
                <a:gridCol w="5328592">
                  <a:extLst>
                    <a:ext uri="{9D8B030D-6E8A-4147-A177-3AD203B41FA5}">
                      <a16:colId xmlns:a16="http://schemas.microsoft.com/office/drawing/2014/main" val="20000"/>
                    </a:ext>
                  </a:extLst>
                </a:gridCol>
                <a:gridCol w="6696744">
                  <a:extLst>
                    <a:ext uri="{9D8B030D-6E8A-4147-A177-3AD203B41FA5}">
                      <a16:colId xmlns:a16="http://schemas.microsoft.com/office/drawing/2014/main" val="20001"/>
                    </a:ext>
                  </a:extLst>
                </a:gridCol>
              </a:tblGrid>
              <a:tr h="6840760">
                <a:tc>
                  <a:txBody>
                    <a:bodyPr/>
                    <a:lstStyle/>
                    <a:p>
                      <a:pPr>
                        <a:spcAft>
                          <a:spcPts val="0"/>
                        </a:spcAft>
                      </a:pPr>
                      <a:r>
                        <a:rPr lang="es-MX" sz="4000" b="1" kern="1400" spc="-50" dirty="0">
                          <a:solidFill>
                            <a:srgbClr val="663300"/>
                          </a:solidFill>
                          <a:effectLst/>
                          <a:latin typeface="Arial" pitchFamily="34" charset="0"/>
                          <a:ea typeface="Times New Roman"/>
                          <a:cs typeface="Arial" pitchFamily="34" charset="0"/>
                        </a:rPr>
                        <a:t>Actividad de </a:t>
                      </a:r>
                    </a:p>
                    <a:p>
                      <a:pPr>
                        <a:spcAft>
                          <a:spcPts val="0"/>
                        </a:spcAft>
                      </a:pPr>
                      <a:r>
                        <a:rPr lang="es-MX" sz="4000" b="1" kern="1400" spc="-50" dirty="0">
                          <a:solidFill>
                            <a:srgbClr val="663300"/>
                          </a:solidFill>
                          <a:effectLst/>
                          <a:latin typeface="Arial" pitchFamily="34" charset="0"/>
                          <a:ea typeface="Times New Roman"/>
                          <a:cs typeface="Arial" pitchFamily="34" charset="0"/>
                        </a:rPr>
                        <a:t>Aprendizaje 3</a:t>
                      </a:r>
                      <a:endParaRPr lang="es-MX" sz="4000" kern="1400" spc="-50" dirty="0">
                        <a:effectLst/>
                        <a:latin typeface="Arial" pitchFamily="34" charset="0"/>
                        <a:ea typeface="Times New Roman"/>
                        <a:cs typeface="Arial" pitchFamily="34" charset="0"/>
                      </a:endParaRPr>
                    </a:p>
                    <a:p>
                      <a:pPr>
                        <a:lnSpc>
                          <a:spcPct val="107000"/>
                        </a:lnSpc>
                        <a:spcAft>
                          <a:spcPts val="0"/>
                        </a:spcAft>
                      </a:pPr>
                      <a:r>
                        <a:rPr lang="es-MX" sz="1100" dirty="0">
                          <a:effectLst/>
                          <a:latin typeface="Calibri"/>
                          <a:ea typeface="Calibri"/>
                          <a:cs typeface="Times New Roman"/>
                        </a:rPr>
                        <a:t> </a:t>
                      </a:r>
                    </a:p>
                    <a:p>
                      <a:pPr>
                        <a:lnSpc>
                          <a:spcPct val="107000"/>
                        </a:lnSpc>
                        <a:spcAft>
                          <a:spcPts val="0"/>
                        </a:spcAft>
                      </a:pPr>
                      <a:r>
                        <a:rPr lang="es-MX" sz="1100" dirty="0">
                          <a:effectLst/>
                          <a:latin typeface="Calibri"/>
                          <a:ea typeface="Calibri"/>
                          <a:cs typeface="Times New Roman"/>
                        </a:rPr>
                        <a:t> </a:t>
                      </a:r>
                    </a:p>
                    <a:p>
                      <a:pPr>
                        <a:lnSpc>
                          <a:spcPct val="107000"/>
                        </a:lnSpc>
                        <a:spcAft>
                          <a:spcPts val="0"/>
                        </a:spcAft>
                      </a:pPr>
                      <a:endParaRPr lang="es-MX" sz="1100" dirty="0">
                        <a:effectLst/>
                        <a:latin typeface="Calibri"/>
                        <a:ea typeface="Calibri"/>
                        <a:cs typeface="Times New Roman"/>
                      </a:endParaRPr>
                    </a:p>
                    <a:p>
                      <a:pPr>
                        <a:lnSpc>
                          <a:spcPct val="107000"/>
                        </a:lnSpc>
                        <a:spcAft>
                          <a:spcPts val="0"/>
                        </a:spcAft>
                      </a:pPr>
                      <a:endParaRPr lang="es-MX" sz="1100" dirty="0">
                        <a:effectLst/>
                        <a:latin typeface="Calibri"/>
                        <a:ea typeface="Calibri"/>
                        <a:cs typeface="Times New Roman"/>
                      </a:endParaRPr>
                    </a:p>
                    <a:p>
                      <a:pPr marL="0" marR="0" lvl="0" indent="0" algn="l" defTabSz="1024997" rtl="0" eaLnBrk="1" fontAlgn="auto" latinLnBrk="0" hangingPunct="1">
                        <a:lnSpc>
                          <a:spcPct val="107000"/>
                        </a:lnSpc>
                        <a:spcBef>
                          <a:spcPts val="0"/>
                        </a:spcBef>
                        <a:spcAft>
                          <a:spcPts val="0"/>
                        </a:spcAft>
                        <a:buClrTx/>
                        <a:buSzTx/>
                        <a:buFontTx/>
                        <a:buNone/>
                        <a:tabLst/>
                        <a:defRPr/>
                      </a:pPr>
                      <a:r>
                        <a:rPr kumimoji="0" lang="es-MX" sz="1600" b="1" i="0" u="none" strike="noStrike" kern="1400" cap="none" spc="-50" normalizeH="0" baseline="0" noProof="0" dirty="0">
                          <a:ln>
                            <a:noFill/>
                          </a:ln>
                          <a:solidFill>
                            <a:prstClr val="black"/>
                          </a:solidFill>
                          <a:effectLst/>
                          <a:uLnTx/>
                          <a:uFillTx/>
                          <a:latin typeface="Arial" pitchFamily="34" charset="0"/>
                          <a:ea typeface="Times New Roman"/>
                          <a:cs typeface="Arial" pitchFamily="34" charset="0"/>
                        </a:rPr>
                        <a:t>Del 28 de enero al 03 de febrero de 2025</a:t>
                      </a:r>
                      <a:endParaRPr kumimoji="0" lang="es-MX" sz="1600" b="0" i="0" u="none" strike="noStrike" kern="1400" cap="none" spc="-50" normalizeH="0" baseline="0" noProof="0" dirty="0">
                        <a:ln>
                          <a:noFill/>
                        </a:ln>
                        <a:solidFill>
                          <a:prstClr val="black"/>
                        </a:solidFill>
                        <a:effectLst/>
                        <a:uLnTx/>
                        <a:uFillTx/>
                        <a:latin typeface="Arial" pitchFamily="34" charset="0"/>
                        <a:ea typeface="Times New Roman"/>
                        <a:cs typeface="Arial" pitchFamily="34" charset="0"/>
                      </a:endParaRPr>
                    </a:p>
                    <a:p>
                      <a:pPr>
                        <a:lnSpc>
                          <a:spcPct val="107000"/>
                        </a:lnSpc>
                        <a:spcAft>
                          <a:spcPts val="0"/>
                        </a:spcAft>
                      </a:pPr>
                      <a:endParaRPr lang="es-MX" sz="1100" dirty="0">
                        <a:effectLst/>
                        <a:latin typeface="Calibri"/>
                        <a:ea typeface="Calibri"/>
                        <a:cs typeface="Times New Roman"/>
                      </a:endParaRPr>
                    </a:p>
                    <a:p>
                      <a:pPr>
                        <a:lnSpc>
                          <a:spcPct val="107000"/>
                        </a:lnSpc>
                        <a:spcAft>
                          <a:spcPts val="0"/>
                        </a:spcAft>
                      </a:pPr>
                      <a:r>
                        <a:rPr lang="es-MX" sz="1100" dirty="0">
                          <a:effectLst/>
                          <a:latin typeface="Calibri"/>
                          <a:ea typeface="Calibri"/>
                          <a:cs typeface="Times New Roman"/>
                        </a:rPr>
                        <a:t> </a:t>
                      </a:r>
                    </a:p>
                    <a:p>
                      <a:pPr>
                        <a:lnSpc>
                          <a:spcPct val="107000"/>
                        </a:lnSpc>
                        <a:spcAft>
                          <a:spcPts val="0"/>
                        </a:spcAft>
                      </a:pPr>
                      <a:r>
                        <a:rPr lang="es-MX" sz="1100" dirty="0">
                          <a:effectLst/>
                          <a:latin typeface="Calibri"/>
                          <a:ea typeface="Calibri"/>
                          <a:cs typeface="Times New Roman"/>
                        </a:rPr>
                        <a:t> </a:t>
                      </a:r>
                    </a:p>
                    <a:p>
                      <a:pPr>
                        <a:lnSpc>
                          <a:spcPct val="107000"/>
                        </a:lnSpc>
                        <a:spcAft>
                          <a:spcPts val="0"/>
                        </a:spcAft>
                      </a:pPr>
                      <a:r>
                        <a:rPr lang="es-MX" sz="1100" dirty="0">
                          <a:effectLst/>
                          <a:latin typeface="Calibri"/>
                          <a:ea typeface="Calibri"/>
                          <a:cs typeface="Times New Roman"/>
                        </a:rPr>
                        <a:t> </a:t>
                      </a:r>
                    </a:p>
                    <a:p>
                      <a:pPr>
                        <a:lnSpc>
                          <a:spcPct val="107000"/>
                        </a:lnSpc>
                        <a:spcAft>
                          <a:spcPts val="0"/>
                        </a:spcAft>
                      </a:pPr>
                      <a:r>
                        <a:rPr lang="es-MX" sz="1100" dirty="0">
                          <a:effectLst/>
                          <a:latin typeface="Calibri"/>
                          <a:ea typeface="Calibri"/>
                          <a:cs typeface="Times New Roman"/>
                        </a:rPr>
                        <a:t> </a:t>
                      </a:r>
                    </a:p>
                    <a:p>
                      <a:pPr>
                        <a:lnSpc>
                          <a:spcPct val="107000"/>
                        </a:lnSpc>
                        <a:spcAft>
                          <a:spcPts val="0"/>
                        </a:spcAft>
                      </a:pPr>
                      <a:r>
                        <a:rPr lang="es-MX" sz="1100" dirty="0">
                          <a:effectLst/>
                          <a:latin typeface="Calibri"/>
                          <a:ea typeface="Calibri"/>
                          <a:cs typeface="Times New Roman"/>
                        </a:rPr>
                        <a:t> </a:t>
                      </a:r>
                    </a:p>
                    <a:p>
                      <a:pPr>
                        <a:lnSpc>
                          <a:spcPct val="107000"/>
                        </a:lnSpc>
                        <a:spcAft>
                          <a:spcPts val="0"/>
                        </a:spcAft>
                      </a:pPr>
                      <a:r>
                        <a:rPr lang="es-MX" sz="1100" dirty="0">
                          <a:effectLst/>
                          <a:latin typeface="Calibri"/>
                          <a:ea typeface="Calibri"/>
                          <a:cs typeface="Times New Roman"/>
                        </a:rPr>
                        <a:t> </a:t>
                      </a:r>
                    </a:p>
                    <a:p>
                      <a:pPr>
                        <a:lnSpc>
                          <a:spcPct val="107000"/>
                        </a:lnSpc>
                        <a:spcAft>
                          <a:spcPts val="0"/>
                        </a:spcAft>
                      </a:pPr>
                      <a:r>
                        <a:rPr lang="es-MX" sz="1100" dirty="0">
                          <a:effectLst/>
                          <a:latin typeface="Calibri"/>
                          <a:ea typeface="Calibri"/>
                          <a:cs typeface="Times New Roman"/>
                        </a:rPr>
                        <a:t> </a:t>
                      </a:r>
                    </a:p>
                    <a:p>
                      <a:pPr>
                        <a:lnSpc>
                          <a:spcPct val="107000"/>
                        </a:lnSpc>
                        <a:spcAft>
                          <a:spcPts val="0"/>
                        </a:spcAft>
                      </a:pPr>
                      <a:br>
                        <a:rPr lang="es-MX" sz="1100" dirty="0">
                          <a:effectLst/>
                          <a:latin typeface="Calibri"/>
                          <a:ea typeface="Calibri"/>
                          <a:cs typeface="Times New Roman"/>
                        </a:rPr>
                      </a:br>
                      <a:endParaRPr lang="es-MX" sz="1100" dirty="0">
                        <a:effectLst/>
                        <a:latin typeface="Calibri"/>
                        <a:ea typeface="Calibri"/>
                        <a:cs typeface="Times New Roman"/>
                      </a:endParaRPr>
                    </a:p>
                    <a:p>
                      <a:pPr>
                        <a:lnSpc>
                          <a:spcPct val="107000"/>
                        </a:lnSpc>
                        <a:spcAft>
                          <a:spcPts val="0"/>
                        </a:spcAft>
                      </a:pPr>
                      <a:r>
                        <a:rPr lang="es-MX" sz="1100" dirty="0">
                          <a:effectLst/>
                          <a:latin typeface="Calibri"/>
                          <a:ea typeface="Calibri"/>
                          <a:cs typeface="Times New Roman"/>
                        </a:rPr>
                        <a:t> </a:t>
                      </a:r>
                    </a:p>
                    <a:p>
                      <a:pPr>
                        <a:lnSpc>
                          <a:spcPct val="107000"/>
                        </a:lnSpc>
                        <a:spcAft>
                          <a:spcPts val="0"/>
                        </a:spcAft>
                      </a:pPr>
                      <a:r>
                        <a:rPr lang="es-MX" sz="1100" dirty="0">
                          <a:effectLst/>
                          <a:latin typeface="Calibri"/>
                          <a:ea typeface="Calibri"/>
                          <a:cs typeface="Times New Roman"/>
                        </a:rPr>
                        <a:t> </a:t>
                      </a:r>
                    </a:p>
                  </a:txBody>
                  <a:tcPr marL="67489" marR="67489"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just">
                        <a:lnSpc>
                          <a:spcPct val="107000"/>
                        </a:lnSpc>
                        <a:spcAft>
                          <a:spcPts val="0"/>
                        </a:spcAft>
                      </a:pPr>
                      <a:r>
                        <a:rPr lang="es-MX" sz="1600" b="1" dirty="0">
                          <a:solidFill>
                            <a:srgbClr val="663300"/>
                          </a:solidFill>
                          <a:effectLst/>
                          <a:latin typeface="Arial" pitchFamily="34" charset="0"/>
                          <a:ea typeface="Calibri"/>
                          <a:cs typeface="Arial" pitchFamily="34" charset="0"/>
                        </a:rPr>
                        <a:t>CÓMO EVALUAR EL ESTUDIO DE CASOS </a:t>
                      </a:r>
                      <a:endParaRPr lang="es-MX" sz="1600" dirty="0">
                        <a:effectLst/>
                        <a:latin typeface="Arial" pitchFamily="34" charset="0"/>
                        <a:ea typeface="Calibri"/>
                        <a:cs typeface="Arial" pitchFamily="34" charset="0"/>
                      </a:endParaRPr>
                    </a:p>
                    <a:p>
                      <a:pPr algn="just">
                        <a:lnSpc>
                          <a:spcPct val="107000"/>
                        </a:lnSpc>
                        <a:spcAft>
                          <a:spcPts val="0"/>
                        </a:spcAft>
                      </a:pPr>
                      <a:r>
                        <a:rPr lang="es-MX" sz="1200" b="1" dirty="0">
                          <a:solidFill>
                            <a:srgbClr val="663300"/>
                          </a:solidFill>
                          <a:effectLst/>
                          <a:latin typeface="Arial"/>
                          <a:ea typeface="Calibri"/>
                          <a:cs typeface="Times New Roman"/>
                        </a:rPr>
                        <a:t> </a:t>
                      </a:r>
                    </a:p>
                    <a:p>
                      <a:pPr algn="just">
                        <a:lnSpc>
                          <a:spcPct val="107000"/>
                        </a:lnSpc>
                        <a:spcAft>
                          <a:spcPts val="0"/>
                        </a:spcAft>
                      </a:pPr>
                      <a:endParaRPr lang="es-MX" sz="1100" dirty="0">
                        <a:effectLst/>
                        <a:latin typeface="Calibri"/>
                        <a:ea typeface="Calibri"/>
                        <a:cs typeface="Times New Roman"/>
                      </a:endParaRPr>
                    </a:p>
                    <a:p>
                      <a:pPr algn="just">
                        <a:lnSpc>
                          <a:spcPct val="107000"/>
                        </a:lnSpc>
                        <a:spcAft>
                          <a:spcPts val="0"/>
                        </a:spcAft>
                      </a:pPr>
                      <a:endParaRPr lang="es-MX" sz="1200" dirty="0">
                        <a:latin typeface="Arial" pitchFamily="34" charset="0"/>
                        <a:cs typeface="Arial" pitchFamily="34" charset="0"/>
                      </a:endParaRPr>
                    </a:p>
                    <a:p>
                      <a:pPr algn="just">
                        <a:lnSpc>
                          <a:spcPct val="107000"/>
                        </a:lnSpc>
                        <a:spcAft>
                          <a:spcPts val="0"/>
                        </a:spcAft>
                      </a:pPr>
                      <a:r>
                        <a:rPr lang="es-MX" sz="1200" dirty="0">
                          <a:latin typeface="Arial" pitchFamily="34" charset="0"/>
                          <a:cs typeface="Arial" pitchFamily="34" charset="0"/>
                        </a:rPr>
                        <a:t>La siguiente actividad de aprendizaje considera la</a:t>
                      </a:r>
                      <a:r>
                        <a:rPr lang="es-MX" sz="1200" baseline="0" dirty="0">
                          <a:latin typeface="Arial" pitchFamily="34" charset="0"/>
                          <a:cs typeface="Arial" pitchFamily="34" charset="0"/>
                        </a:rPr>
                        <a:t> última </a:t>
                      </a:r>
                      <a:r>
                        <a:rPr lang="es-MX" sz="1200" dirty="0">
                          <a:latin typeface="Arial" pitchFamily="34" charset="0"/>
                          <a:cs typeface="Arial" pitchFamily="34" charset="0"/>
                        </a:rPr>
                        <a:t>fase de la metodología </a:t>
                      </a:r>
                      <a:r>
                        <a:rPr lang="es-MX" sz="1200" i="1" dirty="0">
                          <a:solidFill>
                            <a:srgbClr val="663300"/>
                          </a:solidFill>
                          <a:latin typeface="Arial" pitchFamily="34" charset="0"/>
                          <a:cs typeface="Arial" pitchFamily="34" charset="0"/>
                        </a:rPr>
                        <a:t>Planeación del proceso</a:t>
                      </a:r>
                      <a:r>
                        <a:rPr lang="es-MX" sz="1200" i="1" baseline="0" dirty="0">
                          <a:solidFill>
                            <a:srgbClr val="663300"/>
                          </a:solidFill>
                          <a:latin typeface="Arial" pitchFamily="34" charset="0"/>
                          <a:cs typeface="Arial" pitchFamily="34" charset="0"/>
                        </a:rPr>
                        <a:t> de</a:t>
                      </a:r>
                      <a:r>
                        <a:rPr lang="es-MX" sz="1200" i="1" dirty="0">
                          <a:solidFill>
                            <a:srgbClr val="663300"/>
                          </a:solidFill>
                          <a:latin typeface="Arial" pitchFamily="34" charset="0"/>
                          <a:cs typeface="Arial" pitchFamily="34" charset="0"/>
                        </a:rPr>
                        <a:t> evaluación</a:t>
                      </a:r>
                      <a:r>
                        <a:rPr lang="es-MX" sz="1200" dirty="0">
                          <a:latin typeface="Arial" pitchFamily="34" charset="0"/>
                          <a:cs typeface="Arial" pitchFamily="34" charset="0"/>
                        </a:rPr>
                        <a:t>, por lo que es necesario revisar el proceso integral e identificar la secuencia lógica de las actividades que el docente y los alumnos realizarán para evaluar el estudio de casos. Toma en cuenta, que no se trata únicamente de valorar los resultados de tus alumnos, sino el conjunto de aspectos que implicó la dinámica de trabajo, incluyendo también, tu actuación docente.</a:t>
                      </a:r>
                    </a:p>
                    <a:p>
                      <a:pPr algn="just">
                        <a:lnSpc>
                          <a:spcPct val="107000"/>
                        </a:lnSpc>
                        <a:spcAft>
                          <a:spcPts val="0"/>
                        </a:spcAft>
                      </a:pPr>
                      <a:r>
                        <a:rPr lang="es-MX" sz="1200" dirty="0">
                          <a:latin typeface="Arial" pitchFamily="34" charset="0"/>
                          <a:cs typeface="Arial" pitchFamily="34" charset="0"/>
                        </a:rPr>
                        <a:t> </a:t>
                      </a:r>
                    </a:p>
                    <a:p>
                      <a:pPr algn="just">
                        <a:lnSpc>
                          <a:spcPct val="107000"/>
                        </a:lnSpc>
                        <a:spcAft>
                          <a:spcPts val="0"/>
                        </a:spcAft>
                      </a:pPr>
                      <a:r>
                        <a:rPr lang="es-MX" sz="1200" dirty="0">
                          <a:latin typeface="Arial" pitchFamily="34" charset="0"/>
                          <a:cs typeface="Arial" pitchFamily="34" charset="0"/>
                        </a:rPr>
                        <a:t> </a:t>
                      </a:r>
                    </a:p>
                    <a:p>
                      <a:pPr algn="just">
                        <a:lnSpc>
                          <a:spcPct val="107000"/>
                        </a:lnSpc>
                        <a:spcAft>
                          <a:spcPts val="0"/>
                        </a:spcAft>
                      </a:pPr>
                      <a:r>
                        <a:rPr lang="es-MX" sz="1200" dirty="0">
                          <a:latin typeface="Arial" pitchFamily="34" charset="0"/>
                          <a:cs typeface="Arial" pitchFamily="34" charset="0"/>
                        </a:rPr>
                        <a:t>Instrucciones:</a:t>
                      </a:r>
                    </a:p>
                    <a:p>
                      <a:pPr algn="just">
                        <a:lnSpc>
                          <a:spcPct val="107000"/>
                        </a:lnSpc>
                        <a:spcAft>
                          <a:spcPts val="0"/>
                        </a:spcAft>
                      </a:pPr>
                      <a:r>
                        <a:rPr lang="es-MX" sz="1200" dirty="0">
                          <a:latin typeface="Arial" pitchFamily="34" charset="0"/>
                          <a:cs typeface="Arial" pitchFamily="34" charset="0"/>
                        </a:rPr>
                        <a:t> </a:t>
                      </a:r>
                    </a:p>
                    <a:p>
                      <a:pPr marL="342900" marR="10795" lvl="0" indent="-342900" algn="just">
                        <a:lnSpc>
                          <a:spcPct val="107000"/>
                        </a:lnSpc>
                        <a:spcAft>
                          <a:spcPts val="0"/>
                        </a:spcAft>
                        <a:buFont typeface="+mj-lt"/>
                        <a:buAutoNum type="arabicPeriod"/>
                      </a:pPr>
                      <a:r>
                        <a:rPr lang="es-MX" sz="1200" dirty="0">
                          <a:latin typeface="Arial" pitchFamily="34" charset="0"/>
                          <a:cs typeface="Arial" pitchFamily="34" charset="0"/>
                        </a:rPr>
                        <a:t>Con base en el trabajo colaborativo que hayas realizado en los foros y la retroalimentación de Tutor, concluye tu estrategia didáctica describiendo el proceso de evaluación (</a:t>
                      </a:r>
                      <a:r>
                        <a:rPr lang="es-MX" sz="1200" dirty="0" err="1">
                          <a:latin typeface="Arial" pitchFamily="34" charset="0"/>
                          <a:cs typeface="Arial" pitchFamily="34" charset="0"/>
                        </a:rPr>
                        <a:t>sumativa</a:t>
                      </a:r>
                      <a:r>
                        <a:rPr lang="es-MX" sz="1200" dirty="0">
                          <a:latin typeface="Arial" pitchFamily="34" charset="0"/>
                          <a:cs typeface="Arial" pitchFamily="34" charset="0"/>
                        </a:rPr>
                        <a:t>).</a:t>
                      </a:r>
                    </a:p>
                    <a:p>
                      <a:pPr marL="342900" marR="10795" lvl="0" indent="-342900" algn="just">
                        <a:lnSpc>
                          <a:spcPct val="107000"/>
                        </a:lnSpc>
                        <a:spcAft>
                          <a:spcPts val="0"/>
                        </a:spcAft>
                        <a:buFont typeface="+mj-lt"/>
                        <a:buAutoNum type="arabicPeriod"/>
                      </a:pPr>
                      <a:r>
                        <a:rPr lang="es-MX" sz="1200" dirty="0">
                          <a:latin typeface="Arial" pitchFamily="34" charset="0"/>
                          <a:cs typeface="Arial" pitchFamily="34" charset="0"/>
                        </a:rPr>
                        <a:t>A partir de los contenidos de estudio abordados en la tercera sesión del curso, realiza los ajustes que consideres necesarios en la evaluación diagnóstica y/o formativa.</a:t>
                      </a:r>
                    </a:p>
                    <a:p>
                      <a:pPr marL="342900" marR="10795" lvl="0" indent="-342900" algn="just">
                        <a:lnSpc>
                          <a:spcPct val="107000"/>
                        </a:lnSpc>
                        <a:spcAft>
                          <a:spcPts val="0"/>
                        </a:spcAft>
                        <a:buFont typeface="+mj-lt"/>
                        <a:buAutoNum type="arabicPeriod"/>
                      </a:pPr>
                      <a:r>
                        <a:rPr lang="es-MX" sz="1200" dirty="0">
                          <a:latin typeface="Arial" pitchFamily="34" charset="0"/>
                          <a:cs typeface="Arial" pitchFamily="34" charset="0"/>
                        </a:rPr>
                        <a:t>Diseña</a:t>
                      </a:r>
                      <a:r>
                        <a:rPr lang="es-MX" sz="1200" baseline="0" dirty="0">
                          <a:latin typeface="Arial" pitchFamily="34" charset="0"/>
                          <a:cs typeface="Arial" pitchFamily="34" charset="0"/>
                        </a:rPr>
                        <a:t> </a:t>
                      </a:r>
                      <a:r>
                        <a:rPr lang="es-MX" sz="1200" dirty="0">
                          <a:latin typeface="Arial" pitchFamily="34" charset="0"/>
                          <a:cs typeface="Arial" pitchFamily="34" charset="0"/>
                        </a:rPr>
                        <a:t>un instrumento de evaluación para cualquiera de los momentos del proceso de evaluación (diagnóstico, formativo o </a:t>
                      </a:r>
                      <a:r>
                        <a:rPr lang="es-MX" sz="1200" dirty="0" err="1">
                          <a:latin typeface="Arial" pitchFamily="34" charset="0"/>
                          <a:cs typeface="Arial" pitchFamily="34" charset="0"/>
                        </a:rPr>
                        <a:t>sumativo</a:t>
                      </a:r>
                      <a:r>
                        <a:rPr lang="es-MX" sz="1200" dirty="0">
                          <a:latin typeface="Arial" pitchFamily="34" charset="0"/>
                          <a:cs typeface="Arial" pitchFamily="34" charset="0"/>
                        </a:rPr>
                        <a:t>), el cual publicarás como documento anexo a tu estrategia didáctica, en la sección de Tareas.</a:t>
                      </a:r>
                    </a:p>
                    <a:p>
                      <a:pPr marL="342900" lvl="0" indent="-342900" algn="just">
                        <a:lnSpc>
                          <a:spcPct val="107000"/>
                        </a:lnSpc>
                        <a:spcAft>
                          <a:spcPts val="0"/>
                        </a:spcAft>
                        <a:buFont typeface="+mj-lt"/>
                        <a:buAutoNum type="arabicPeriod"/>
                      </a:pPr>
                      <a:r>
                        <a:rPr lang="es-MX" sz="1200" dirty="0">
                          <a:latin typeface="Arial" pitchFamily="34" charset="0"/>
                          <a:cs typeface="Arial" pitchFamily="34" charset="0"/>
                        </a:rPr>
                        <a:t>Revisa la Rúbrica para verificar que hayas cubierto los aspectos solicitados.</a:t>
                      </a:r>
                    </a:p>
                    <a:p>
                      <a:pPr>
                        <a:lnSpc>
                          <a:spcPct val="107000"/>
                        </a:lnSpc>
                        <a:spcAft>
                          <a:spcPts val="0"/>
                        </a:spcAft>
                      </a:pPr>
                      <a:r>
                        <a:rPr lang="es-MX" sz="1200" dirty="0">
                          <a:latin typeface="Arial" pitchFamily="34" charset="0"/>
                          <a:cs typeface="Arial" pitchFamily="34" charset="0"/>
                        </a:rPr>
                        <a:t> </a:t>
                      </a:r>
                    </a:p>
                    <a:p>
                      <a:pPr marL="457200">
                        <a:lnSpc>
                          <a:spcPct val="107000"/>
                        </a:lnSpc>
                        <a:spcAft>
                          <a:spcPts val="0"/>
                        </a:spcAft>
                      </a:pPr>
                      <a:r>
                        <a:rPr lang="es-MX" sz="1200" dirty="0">
                          <a:latin typeface="Arial" pitchFamily="34" charset="0"/>
                          <a:cs typeface="Arial" pitchFamily="34" charset="0"/>
                        </a:rPr>
                        <a:t> </a:t>
                      </a:r>
                    </a:p>
                    <a:p>
                      <a:pPr algn="just">
                        <a:lnSpc>
                          <a:spcPct val="107000"/>
                        </a:lnSpc>
                        <a:spcAft>
                          <a:spcPts val="0"/>
                        </a:spcAft>
                      </a:pPr>
                      <a:r>
                        <a:rPr lang="es-MX" sz="1200" dirty="0">
                          <a:latin typeface="Arial" pitchFamily="34" charset="0"/>
                          <a:cs typeface="Arial" pitchFamily="34" charset="0"/>
                        </a:rPr>
                        <a:t>Recuerda que, si tienes dudas sobre cómo desarrollar las actividades de evaluación, puedes recurrir a tu Tutor.</a:t>
                      </a:r>
                    </a:p>
                  </a:txBody>
                  <a:tcPr marL="67489" marR="67489" marT="0" marB="0">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0"/>
                  </a:ext>
                </a:extLst>
              </a:tr>
            </a:tbl>
          </a:graphicData>
        </a:graphic>
      </p:graphicFrame>
      <p:pic>
        <p:nvPicPr>
          <p:cNvPr id="13313" name="Image 2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708" y="3383956"/>
            <a:ext cx="4824536" cy="3942953"/>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2155;p42"/>
          <p:cNvSpPr txBox="1"/>
          <p:nvPr/>
        </p:nvSpPr>
        <p:spPr>
          <a:xfrm>
            <a:off x="12817025" y="3758927"/>
            <a:ext cx="503688" cy="387553"/>
          </a:xfrm>
          <a:prstGeom prst="rect">
            <a:avLst/>
          </a:prstGeom>
          <a:solidFill>
            <a:srgbClr val="99663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bg1"/>
                </a:solidFill>
                <a:latin typeface="Fira Sans Medium"/>
                <a:ea typeface="Fira Sans Medium"/>
                <a:cs typeface="Fira Sans Medium"/>
                <a:sym typeface="Fira Sans Medium"/>
              </a:rPr>
              <a:t>15</a:t>
            </a:r>
            <a:endParaRPr sz="1800" b="1" dirty="0">
              <a:solidFill>
                <a:schemeClr val="bg1"/>
              </a:solidFill>
              <a:latin typeface="Fira Sans Medium"/>
              <a:ea typeface="Fira Sans Medium"/>
              <a:cs typeface="Fira Sans Medium"/>
              <a:sym typeface="Fira Sans Medium"/>
            </a:endParaRPr>
          </a:p>
        </p:txBody>
      </p:sp>
    </p:spTree>
    <p:extLst>
      <p:ext uri="{BB962C8B-B14F-4D97-AF65-F5344CB8AC3E}">
        <p14:creationId xmlns:p14="http://schemas.microsoft.com/office/powerpoint/2010/main" val="484910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280414" y="293817"/>
            <a:ext cx="3579742" cy="876907"/>
          </a:xfrm>
          <a:prstGeom prst="rect">
            <a:avLst/>
          </a:prstGeom>
        </p:spPr>
        <p:txBody>
          <a:bodyPr wrap="square">
            <a:spAutoFit/>
          </a:bodyPr>
          <a:lstStyle/>
          <a:p>
            <a:pPr>
              <a:lnSpc>
                <a:spcPct val="107000"/>
              </a:lnSpc>
              <a:spcAft>
                <a:spcPts val="0"/>
              </a:spcAft>
            </a:pPr>
            <a:r>
              <a:rPr lang="es-MX" sz="2000" b="1" dirty="0">
                <a:solidFill>
                  <a:srgbClr val="663300"/>
                </a:solidFill>
                <a:latin typeface="Arial" pitchFamily="34" charset="0"/>
                <a:ea typeface="Calibri"/>
                <a:cs typeface="Arial" pitchFamily="34" charset="0"/>
              </a:rPr>
              <a:t>Clase No. 2</a:t>
            </a:r>
            <a:endParaRPr lang="es-MX" sz="2000" dirty="0">
              <a:latin typeface="Arial" pitchFamily="34" charset="0"/>
              <a:ea typeface="Calibri"/>
              <a:cs typeface="Arial" pitchFamily="34" charset="0"/>
            </a:endParaRPr>
          </a:p>
          <a:p>
            <a:pPr>
              <a:lnSpc>
                <a:spcPct val="107000"/>
              </a:lnSpc>
              <a:spcAft>
                <a:spcPts val="0"/>
              </a:spcAft>
            </a:pPr>
            <a:r>
              <a:rPr lang="es-MX" sz="2000" b="1" dirty="0">
                <a:solidFill>
                  <a:srgbClr val="663300"/>
                </a:solidFill>
                <a:latin typeface="Arial" panose="020B0604020202020204" pitchFamily="34" charset="0"/>
                <a:ea typeface="Calibri"/>
                <a:cs typeface="Arial" pitchFamily="34" charset="0"/>
              </a:rPr>
              <a:t>Duración: 1 a 2  horas</a:t>
            </a:r>
            <a:endParaRPr lang="es-MX" sz="2000" dirty="0">
              <a:latin typeface="Arial" panose="020B0604020202020204" pitchFamily="34" charset="0"/>
              <a:ea typeface="Calibri"/>
              <a:cs typeface="Arial" panose="020B0604020202020204" pitchFamily="34" charset="0"/>
            </a:endParaRPr>
          </a:p>
          <a:p>
            <a:pPr>
              <a:lnSpc>
                <a:spcPct val="107000"/>
              </a:lnSpc>
              <a:spcAft>
                <a:spcPts val="0"/>
              </a:spcAft>
            </a:pPr>
            <a:r>
              <a:rPr lang="es-MX" sz="800" dirty="0">
                <a:ea typeface="Calibri"/>
                <a:cs typeface="Times New Roman"/>
              </a:rPr>
              <a:t> </a:t>
            </a:r>
          </a:p>
        </p:txBody>
      </p:sp>
      <p:sp>
        <p:nvSpPr>
          <p:cNvPr id="8" name="Google Shape;2155;p42"/>
          <p:cNvSpPr txBox="1"/>
          <p:nvPr/>
        </p:nvSpPr>
        <p:spPr>
          <a:xfrm>
            <a:off x="12817025" y="3758927"/>
            <a:ext cx="503688" cy="387553"/>
          </a:xfrm>
          <a:prstGeom prst="rect">
            <a:avLst/>
          </a:prstGeom>
          <a:solidFill>
            <a:srgbClr val="99663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bg1"/>
                </a:solidFill>
                <a:latin typeface="Fira Sans Medium"/>
                <a:ea typeface="Fira Sans Medium"/>
                <a:cs typeface="Fira Sans Medium"/>
                <a:sym typeface="Fira Sans Medium"/>
              </a:rPr>
              <a:t>16</a:t>
            </a:r>
            <a:endParaRPr sz="1800" b="1" dirty="0">
              <a:solidFill>
                <a:schemeClr val="bg1"/>
              </a:solidFill>
              <a:latin typeface="Fira Sans Medium"/>
              <a:ea typeface="Fira Sans Medium"/>
              <a:cs typeface="Fira Sans Medium"/>
              <a:sym typeface="Fira Sans Medium"/>
            </a:endParaRPr>
          </a:p>
        </p:txBody>
      </p:sp>
      <p:graphicFrame>
        <p:nvGraphicFramePr>
          <p:cNvPr id="9" name="Tabla 8"/>
          <p:cNvGraphicFramePr>
            <a:graphicFrameLocks noGrp="1"/>
          </p:cNvGraphicFramePr>
          <p:nvPr>
            <p:extLst>
              <p:ext uri="{D42A27DB-BD31-4B8C-83A1-F6EECF244321}">
                <p14:modId xmlns:p14="http://schemas.microsoft.com/office/powerpoint/2010/main" val="478596775"/>
              </p:ext>
            </p:extLst>
          </p:nvPr>
        </p:nvGraphicFramePr>
        <p:xfrm>
          <a:off x="467668" y="1176495"/>
          <a:ext cx="12241360" cy="6736971"/>
        </p:xfrm>
        <a:graphic>
          <a:graphicData uri="http://schemas.openxmlformats.org/drawingml/2006/table">
            <a:tbl>
              <a:tblPr firstRow="1" firstCol="1" bandRow="1"/>
              <a:tblGrid>
                <a:gridCol w="7942311">
                  <a:extLst>
                    <a:ext uri="{9D8B030D-6E8A-4147-A177-3AD203B41FA5}">
                      <a16:colId xmlns:a16="http://schemas.microsoft.com/office/drawing/2014/main" val="847045619"/>
                    </a:ext>
                  </a:extLst>
                </a:gridCol>
                <a:gridCol w="1748766">
                  <a:extLst>
                    <a:ext uri="{9D8B030D-6E8A-4147-A177-3AD203B41FA5}">
                      <a16:colId xmlns:a16="http://schemas.microsoft.com/office/drawing/2014/main" val="4234244064"/>
                    </a:ext>
                  </a:extLst>
                </a:gridCol>
                <a:gridCol w="1675900">
                  <a:extLst>
                    <a:ext uri="{9D8B030D-6E8A-4147-A177-3AD203B41FA5}">
                      <a16:colId xmlns:a16="http://schemas.microsoft.com/office/drawing/2014/main" val="4206670213"/>
                    </a:ext>
                  </a:extLst>
                </a:gridCol>
                <a:gridCol w="874383">
                  <a:extLst>
                    <a:ext uri="{9D8B030D-6E8A-4147-A177-3AD203B41FA5}">
                      <a16:colId xmlns:a16="http://schemas.microsoft.com/office/drawing/2014/main" val="184202504"/>
                    </a:ext>
                  </a:extLst>
                </a:gridCol>
              </a:tblGrid>
              <a:tr h="258669">
                <a:tc gridSpan="4">
                  <a:txBody>
                    <a:bodyPr/>
                    <a:lstStyle/>
                    <a:p>
                      <a:pPr algn="ctr">
                        <a:lnSpc>
                          <a:spcPct val="106000"/>
                        </a:lnSpc>
                        <a:spcAft>
                          <a:spcPts val="0"/>
                        </a:spcAft>
                      </a:pPr>
                      <a:r>
                        <a:rPr lang="es-MX" sz="1100" kern="1200" dirty="0">
                          <a:solidFill>
                            <a:srgbClr val="FFFFFF"/>
                          </a:solidFill>
                          <a:effectLst/>
                          <a:latin typeface="Arial" panose="020B0604020202020204" pitchFamily="34" charset="0"/>
                          <a:ea typeface="Calibri" panose="020F0502020204030204" pitchFamily="34" charset="0"/>
                          <a:cs typeface="Times New Roman" panose="02020603050405020304" pitchFamily="18" charset="0"/>
                        </a:rPr>
                        <a:t>Plan de Clase</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260" marR="4826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3300"/>
                    </a:solidFill>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158084357"/>
                  </a:ext>
                </a:extLst>
              </a:tr>
              <a:tr h="263611">
                <a:tc gridSpan="4">
                  <a:txBody>
                    <a:bodyPr/>
                    <a:lstStyle/>
                    <a:p>
                      <a:pPr algn="l">
                        <a:lnSpc>
                          <a:spcPct val="106000"/>
                        </a:lnSpc>
                        <a:spcAft>
                          <a:spcPts val="0"/>
                        </a:spcAft>
                      </a:pPr>
                      <a:r>
                        <a:rPr lang="es-MX" sz="1100" b="1" kern="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Objetivo de la Sesión</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8260" marR="4826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692356065"/>
                  </a:ext>
                </a:extLst>
              </a:tr>
              <a:tr h="703843">
                <a:tc gridSpan="4">
                  <a:txBody>
                    <a:bodyPr/>
                    <a:lstStyle/>
                    <a:p>
                      <a:pPr algn="l">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Es importante resaltar, que llegado a este punto, lo que se debe hacer es un diagnostico como mecanismo de evaluación que será un cuestionario y una entrevista, como trabajo individual, a fin de obtener datos iniciales al estudio de caso y por ende, ir evaluando los avances de este primer momento y tomar en cuenta la participación en clase  </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260" marR="4826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267125554"/>
                  </a:ext>
                </a:extLst>
              </a:tr>
              <a:tr h="703843">
                <a:tc>
                  <a:txBody>
                    <a:bodyPr/>
                    <a:lstStyle/>
                    <a:p>
                      <a:pPr algn="ctr">
                        <a:lnSpc>
                          <a:spcPct val="106000"/>
                        </a:lnSpc>
                        <a:spcAft>
                          <a:spcPts val="0"/>
                        </a:spcAft>
                      </a:pPr>
                      <a:r>
                        <a:rPr lang="es-MX" sz="1100" b="1" kern="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Actividades de Apertura</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8260" marR="4826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algn="ctr">
                        <a:lnSpc>
                          <a:spcPct val="106000"/>
                        </a:lnSpc>
                        <a:spcAft>
                          <a:spcPts val="0"/>
                        </a:spcAft>
                      </a:pPr>
                      <a:r>
                        <a:rPr lang="es-MX" sz="1100" b="1"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Recursos Didácticos</a:t>
                      </a:r>
                    </a:p>
                    <a:p>
                      <a:pPr algn="ctr">
                        <a:lnSpc>
                          <a:spcPct val="106000"/>
                        </a:lnSpc>
                        <a:spcAft>
                          <a:spcPts val="0"/>
                        </a:spcAft>
                      </a:pPr>
                      <a:r>
                        <a:rPr lang="es-MX" sz="1100" b="1"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(incluye los</a:t>
                      </a:r>
                      <a:r>
                        <a:rPr lang="es-MX" sz="1100" b="1" kern="1200" baseline="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materiales de consulta)</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260" marR="4826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algn="ctr">
                        <a:lnSpc>
                          <a:spcPct val="106000"/>
                        </a:lnSpc>
                        <a:spcAft>
                          <a:spcPts val="0"/>
                        </a:spcAft>
                      </a:pPr>
                      <a:r>
                        <a:rPr lang="es-MX" sz="1100" b="1" kern="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Evaluación</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6000"/>
                        </a:lnSpc>
                        <a:spcAft>
                          <a:spcPts val="0"/>
                        </a:spcAft>
                      </a:pPr>
                      <a:r>
                        <a:rPr lang="es-MX" sz="1100" b="1" kern="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(Tipo/Instrumento/</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6000"/>
                        </a:lnSpc>
                        <a:spcAft>
                          <a:spcPts val="0"/>
                        </a:spcAft>
                      </a:pPr>
                      <a:r>
                        <a:rPr lang="es-MX" sz="1100" b="1" kern="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Ponderación)</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8260" marR="4826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algn="ctr">
                        <a:lnSpc>
                          <a:spcPct val="106000"/>
                        </a:lnSpc>
                        <a:spcAft>
                          <a:spcPts val="0"/>
                        </a:spcAft>
                      </a:pPr>
                      <a:r>
                        <a:rPr lang="es-MX" sz="1100" b="1" kern="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Tiempo</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extLst>
                  <a:ext uri="{0D108BD9-81ED-4DB2-BD59-A6C34878D82A}">
                    <a16:rowId xmlns:a16="http://schemas.microsoft.com/office/drawing/2014/main" val="3129507187"/>
                  </a:ext>
                </a:extLst>
              </a:tr>
              <a:tr h="4178240">
                <a:tc>
                  <a:txBody>
                    <a:bodyPr/>
                    <a:lstStyle/>
                    <a:p>
                      <a:pPr algn="l">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Presentaciones orales: preparación de presentaciones individuales o grupales que reflejen las investigaciones realizadas por los alumnos sobre determinados temas de estudio de su vivencia resaltando, su análisis de estos y el grado de comprensión alcanzado, antes, durante y después de la pandemia y como cambio sus emociones y decisiones </a:t>
                      </a:r>
                    </a:p>
                    <a:p>
                      <a:pPr algn="just">
                        <a:lnSpc>
                          <a:spcPct val="106000"/>
                        </a:lnSpc>
                        <a:spcAft>
                          <a:spcPts val="0"/>
                        </a:spcAft>
                      </a:pPr>
                      <a:endPar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El docente:</a:t>
                      </a:r>
                    </a:p>
                    <a:p>
                      <a:pPr algn="just">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Sera el que guie la realización de la encuesta y posterior la entrevista, donde la información obtenida será la clave para la siguiente etapa de apertura </a:t>
                      </a:r>
                    </a:p>
                    <a:p>
                      <a:pPr algn="just">
                        <a:lnSpc>
                          <a:spcPct val="106000"/>
                        </a:lnSpc>
                        <a:spcAft>
                          <a:spcPts val="0"/>
                        </a:spcAft>
                      </a:pPr>
                      <a:endPar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Después, la información servirá para hacer un primer avance de el diagnóstico vivencial de lo que paso antes, durante y posterior a la pandemia, de sus emociones   </a:t>
                      </a:r>
                    </a:p>
                    <a:p>
                      <a:pPr algn="just">
                        <a:lnSpc>
                          <a:spcPct val="106000"/>
                        </a:lnSpc>
                        <a:spcAft>
                          <a:spcPts val="0"/>
                        </a:spcAft>
                      </a:pPr>
                      <a:endPar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El alumno:</a:t>
                      </a:r>
                    </a:p>
                    <a:p>
                      <a:pPr algn="just">
                        <a:lnSpc>
                          <a:spcPct val="106000"/>
                        </a:lnSpc>
                        <a:spcAft>
                          <a:spcPts val="0"/>
                        </a:spcAft>
                      </a:pPr>
                      <a:endPar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Contestara un cuestionario de manera individual y tratara de ser muy real y sincero en sus respuestas, para ir obteniendo información para el debate </a:t>
                      </a:r>
                    </a:p>
                    <a:p>
                      <a:pPr algn="just">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Posteriormente, en pareja se realizara una entrevista entre pares y la información obtenida será complemento del cuestionario y servirá para el diagnostico   </a:t>
                      </a:r>
                    </a:p>
                    <a:p>
                      <a:pPr algn="just">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Beneficios para los estudiantes:</a:t>
                      </a:r>
                    </a:p>
                    <a:p>
                      <a:pPr algn="just">
                        <a:lnSpc>
                          <a:spcPct val="106000"/>
                        </a:lnSpc>
                        <a:spcAft>
                          <a:spcPts val="0"/>
                        </a:spcAft>
                      </a:pPr>
                      <a:r>
                        <a:rPr lang="es-MX" sz="1100" dirty="0">
                          <a:effectLst/>
                          <a:latin typeface="Calibri" panose="020F0502020204030204" pitchFamily="34" charset="0"/>
                          <a:ea typeface="Calibri" panose="020F0502020204030204" pitchFamily="34" charset="0"/>
                          <a:cs typeface="Times New Roman" panose="02020603050405020304" pitchFamily="18" charset="0"/>
                        </a:rPr>
                        <a:t>Autoconocimiento: Los estudiantes pueden entender mejor sus emociones y comportamientos.</a:t>
                      </a:r>
                    </a:p>
                    <a:p>
                      <a:pPr algn="just">
                        <a:lnSpc>
                          <a:spcPct val="106000"/>
                        </a:lnSpc>
                        <a:spcAft>
                          <a:spcPts val="0"/>
                        </a:spcAft>
                      </a:pPr>
                      <a:r>
                        <a:rPr lang="es-MX" sz="1100" dirty="0">
                          <a:effectLst/>
                          <a:latin typeface="Calibri" panose="020F0502020204030204" pitchFamily="34" charset="0"/>
                          <a:ea typeface="Calibri" panose="020F0502020204030204" pitchFamily="34" charset="0"/>
                          <a:cs typeface="Times New Roman" panose="02020603050405020304" pitchFamily="18" charset="0"/>
                        </a:rPr>
                        <a:t>Empoderamiento: Conocer sus áreas de mejora les permite trabajar en ellas proactivamente.</a:t>
                      </a:r>
                    </a:p>
                    <a:p>
                      <a:pPr algn="just">
                        <a:lnSpc>
                          <a:spcPct val="106000"/>
                        </a:lnSpc>
                        <a:spcAft>
                          <a:spcPts val="0"/>
                        </a:spcAft>
                      </a:pPr>
                      <a:r>
                        <a:rPr lang="es-MX" sz="1100" dirty="0">
                          <a:effectLst/>
                          <a:latin typeface="Calibri" panose="020F0502020204030204" pitchFamily="34" charset="0"/>
                          <a:ea typeface="Calibri" panose="020F0502020204030204" pitchFamily="34" charset="0"/>
                          <a:cs typeface="Times New Roman" panose="02020603050405020304" pitchFamily="18" charset="0"/>
                        </a:rPr>
                        <a:t>Mejoras en el rendimiento: Aquellos que desarrollan habilidades socioemocionales tienden a tener un mejor rendimiento académico.</a:t>
                      </a:r>
                    </a:p>
                  </a:txBody>
                  <a:tcPr marL="48260" marR="4826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Cuestionario individual a los alumnos: </a:t>
                      </a:r>
                    </a:p>
                    <a:p>
                      <a:pPr algn="l">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Objetivos del Cuestionario</a:t>
                      </a:r>
                    </a:p>
                    <a:p>
                      <a:pPr algn="l">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Evaluar las habilidades socioemocionales de los estudiantes</a:t>
                      </a:r>
                    </a:p>
                    <a:p>
                      <a:pPr algn="l">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Identificar fortalezas y áreas de mejora en el desarrollo emocional y social de los alumnos</a:t>
                      </a:r>
                    </a:p>
                    <a:p>
                      <a:pPr algn="l">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Facilitar un espacio para la reflexión y el autoconocimiento entre los estudiantes</a:t>
                      </a:r>
                    </a:p>
                    <a:p>
                      <a:pPr algn="l">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hlinkClick r:id="rId2"/>
                        </a:rPr>
                        <a:t>https://sicap.inegi.org.mx/ms/dlc10/1/Test%20para%20evaluar%20los%20estados%20emocionales.pdf</a:t>
                      </a:r>
                      <a:endPar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algn="l">
                        <a:lnSpc>
                          <a:spcPct val="106000"/>
                        </a:lnSpc>
                        <a:spcAft>
                          <a:spcPts val="0"/>
                        </a:spcAft>
                      </a:pPr>
                      <a:endPar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algn="l">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Entrevista por parejas, entre los alumnos </a:t>
                      </a:r>
                    </a:p>
                    <a:p>
                      <a:pPr algn="l">
                        <a:lnSpc>
                          <a:spcPct val="106000"/>
                        </a:lnSpc>
                        <a:spcAft>
                          <a:spcPts val="0"/>
                        </a:spcAft>
                      </a:pPr>
                      <a:r>
                        <a:rPr lang="es-MX" sz="1100" dirty="0">
                          <a:effectLst/>
                          <a:latin typeface="Calibri" panose="020F0502020204030204" pitchFamily="34" charset="0"/>
                          <a:ea typeface="Calibri" panose="020F0502020204030204" pitchFamily="34" charset="0"/>
                          <a:cs typeface="Times New Roman" panose="02020603050405020304" pitchFamily="18" charset="0"/>
                        </a:rPr>
                        <a:t>Evaluación: Después de la recolección de datos, el análisis de las respuestas ayudará a determinar las necesidades emocionales del grupo.</a:t>
                      </a:r>
                    </a:p>
                  </a:txBody>
                  <a:tcPr marL="48260" marR="4826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La coevaluación puede realizarse entre los mismos alumnos revisando los trabajos de sus compañeros, la autoevaluación por el alumno mismo en su propio trabajo y la heteroevaluación la realizará el docente.</a:t>
                      </a:r>
                    </a:p>
                    <a:p>
                      <a:pPr algn="ctr">
                        <a:lnSpc>
                          <a:spcPct val="106000"/>
                        </a:lnSpc>
                        <a:spcAft>
                          <a:spcPts val="0"/>
                        </a:spcAft>
                      </a:pPr>
                      <a:endPar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La lista de cotejo será importante en este punto </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260" marR="4826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1 A 2 HORAS </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0504188"/>
                  </a:ext>
                </a:extLst>
              </a:tr>
            </a:tbl>
          </a:graphicData>
        </a:graphic>
      </p:graphicFrame>
      <p:sp>
        <p:nvSpPr>
          <p:cNvPr id="11" name="Google Shape;546;p20"/>
          <p:cNvSpPr/>
          <p:nvPr/>
        </p:nvSpPr>
        <p:spPr>
          <a:xfrm>
            <a:off x="402815" y="353333"/>
            <a:ext cx="811836" cy="713930"/>
          </a:xfrm>
          <a:custGeom>
            <a:avLst/>
            <a:gdLst/>
            <a:ahLst/>
            <a:cxnLst/>
            <a:rect l="l" t="t" r="r" b="b"/>
            <a:pathLst>
              <a:path w="16691" h="15709" extrusionOk="0">
                <a:moveTo>
                  <a:pt x="15740" y="476"/>
                </a:moveTo>
                <a:cubicBezTo>
                  <a:pt x="15867" y="476"/>
                  <a:pt x="15994" y="539"/>
                  <a:pt x="16057" y="603"/>
                </a:cubicBezTo>
                <a:cubicBezTo>
                  <a:pt x="16152" y="698"/>
                  <a:pt x="16184" y="793"/>
                  <a:pt x="16184" y="919"/>
                </a:cubicBezTo>
                <a:cubicBezTo>
                  <a:pt x="16184" y="1046"/>
                  <a:pt x="16152" y="1141"/>
                  <a:pt x="16057" y="1236"/>
                </a:cubicBezTo>
                <a:cubicBezTo>
                  <a:pt x="15994" y="1331"/>
                  <a:pt x="15867" y="1363"/>
                  <a:pt x="15740" y="1363"/>
                </a:cubicBezTo>
                <a:lnTo>
                  <a:pt x="919" y="1363"/>
                </a:lnTo>
                <a:cubicBezTo>
                  <a:pt x="793" y="1363"/>
                  <a:pt x="698" y="1331"/>
                  <a:pt x="603" y="1236"/>
                </a:cubicBezTo>
                <a:cubicBezTo>
                  <a:pt x="539" y="1173"/>
                  <a:pt x="476" y="1046"/>
                  <a:pt x="476" y="919"/>
                </a:cubicBezTo>
                <a:cubicBezTo>
                  <a:pt x="476" y="793"/>
                  <a:pt x="539" y="698"/>
                  <a:pt x="603" y="603"/>
                </a:cubicBezTo>
                <a:cubicBezTo>
                  <a:pt x="698" y="539"/>
                  <a:pt x="793" y="476"/>
                  <a:pt x="919" y="476"/>
                </a:cubicBezTo>
                <a:close/>
                <a:moveTo>
                  <a:pt x="11908" y="3104"/>
                </a:moveTo>
                <a:cubicBezTo>
                  <a:pt x="11782" y="3104"/>
                  <a:pt x="11655" y="3231"/>
                  <a:pt x="11655" y="3358"/>
                </a:cubicBezTo>
                <a:cubicBezTo>
                  <a:pt x="11655" y="3485"/>
                  <a:pt x="11782" y="3611"/>
                  <a:pt x="11908" y="3611"/>
                </a:cubicBezTo>
                <a:lnTo>
                  <a:pt x="14822" y="3611"/>
                </a:lnTo>
                <a:cubicBezTo>
                  <a:pt x="14949" y="3611"/>
                  <a:pt x="15044" y="3485"/>
                  <a:pt x="15044" y="3358"/>
                </a:cubicBezTo>
                <a:cubicBezTo>
                  <a:pt x="15044" y="3231"/>
                  <a:pt x="14949" y="3104"/>
                  <a:pt x="14822" y="3104"/>
                </a:cubicBezTo>
                <a:close/>
                <a:moveTo>
                  <a:pt x="10547" y="3168"/>
                </a:moveTo>
                <a:lnTo>
                  <a:pt x="10547" y="4498"/>
                </a:lnTo>
                <a:lnTo>
                  <a:pt x="9217" y="4498"/>
                </a:lnTo>
                <a:lnTo>
                  <a:pt x="9217" y="3168"/>
                </a:lnTo>
                <a:close/>
                <a:moveTo>
                  <a:pt x="11908" y="4055"/>
                </a:moveTo>
                <a:cubicBezTo>
                  <a:pt x="11782" y="4055"/>
                  <a:pt x="11655" y="4181"/>
                  <a:pt x="11655" y="4308"/>
                </a:cubicBezTo>
                <a:cubicBezTo>
                  <a:pt x="11655" y="4435"/>
                  <a:pt x="11782" y="4561"/>
                  <a:pt x="11908" y="4561"/>
                </a:cubicBezTo>
                <a:lnTo>
                  <a:pt x="14315" y="4561"/>
                </a:lnTo>
                <a:cubicBezTo>
                  <a:pt x="14442" y="4561"/>
                  <a:pt x="14537" y="4435"/>
                  <a:pt x="14537" y="4308"/>
                </a:cubicBezTo>
                <a:cubicBezTo>
                  <a:pt x="14537" y="4181"/>
                  <a:pt x="14442" y="4055"/>
                  <a:pt x="14315" y="4055"/>
                </a:cubicBezTo>
                <a:close/>
                <a:moveTo>
                  <a:pt x="3484" y="3548"/>
                </a:moveTo>
                <a:cubicBezTo>
                  <a:pt x="3928" y="3548"/>
                  <a:pt x="4340" y="3801"/>
                  <a:pt x="4561" y="4213"/>
                </a:cubicBezTo>
                <a:cubicBezTo>
                  <a:pt x="4656" y="4371"/>
                  <a:pt x="4688" y="4530"/>
                  <a:pt x="4720" y="4720"/>
                </a:cubicBezTo>
                <a:cubicBezTo>
                  <a:pt x="4561" y="4815"/>
                  <a:pt x="4371" y="4846"/>
                  <a:pt x="4181" y="4846"/>
                </a:cubicBezTo>
                <a:cubicBezTo>
                  <a:pt x="4156" y="4848"/>
                  <a:pt x="4131" y="4849"/>
                  <a:pt x="4106" y="4849"/>
                </a:cubicBezTo>
                <a:cubicBezTo>
                  <a:pt x="3692" y="4849"/>
                  <a:pt x="3312" y="4605"/>
                  <a:pt x="3073" y="4276"/>
                </a:cubicBezTo>
                <a:cubicBezTo>
                  <a:pt x="2978" y="4086"/>
                  <a:pt x="2914" y="3928"/>
                  <a:pt x="2914" y="3706"/>
                </a:cubicBezTo>
                <a:cubicBezTo>
                  <a:pt x="2914" y="3611"/>
                  <a:pt x="3326" y="3548"/>
                  <a:pt x="3484" y="3548"/>
                </a:cubicBezTo>
                <a:close/>
                <a:moveTo>
                  <a:pt x="8963" y="2661"/>
                </a:moveTo>
                <a:cubicBezTo>
                  <a:pt x="8837" y="2661"/>
                  <a:pt x="8710" y="2788"/>
                  <a:pt x="8710" y="2914"/>
                </a:cubicBezTo>
                <a:lnTo>
                  <a:pt x="8710" y="4751"/>
                </a:lnTo>
                <a:cubicBezTo>
                  <a:pt x="8710" y="4878"/>
                  <a:pt x="8837" y="5005"/>
                  <a:pt x="8963" y="5005"/>
                </a:cubicBezTo>
                <a:lnTo>
                  <a:pt x="10800" y="5005"/>
                </a:lnTo>
                <a:cubicBezTo>
                  <a:pt x="10927" y="5005"/>
                  <a:pt x="11053" y="4878"/>
                  <a:pt x="11053" y="4751"/>
                </a:cubicBezTo>
                <a:lnTo>
                  <a:pt x="11053" y="2914"/>
                </a:lnTo>
                <a:cubicBezTo>
                  <a:pt x="11053" y="2788"/>
                  <a:pt x="10927" y="2661"/>
                  <a:pt x="10800" y="2661"/>
                </a:cubicBezTo>
                <a:close/>
                <a:moveTo>
                  <a:pt x="11908" y="6113"/>
                </a:moveTo>
                <a:cubicBezTo>
                  <a:pt x="11782" y="6113"/>
                  <a:pt x="11655" y="6208"/>
                  <a:pt x="11655" y="6335"/>
                </a:cubicBezTo>
                <a:cubicBezTo>
                  <a:pt x="11655" y="6493"/>
                  <a:pt x="11782" y="6588"/>
                  <a:pt x="11908" y="6588"/>
                </a:cubicBezTo>
                <a:lnTo>
                  <a:pt x="14822" y="6588"/>
                </a:lnTo>
                <a:cubicBezTo>
                  <a:pt x="14949" y="6588"/>
                  <a:pt x="15044" y="6493"/>
                  <a:pt x="15044" y="6335"/>
                </a:cubicBezTo>
                <a:cubicBezTo>
                  <a:pt x="15044" y="6208"/>
                  <a:pt x="14949" y="6113"/>
                  <a:pt x="14822" y="6113"/>
                </a:cubicBezTo>
                <a:close/>
                <a:moveTo>
                  <a:pt x="10547" y="6145"/>
                </a:moveTo>
                <a:lnTo>
                  <a:pt x="10547" y="7506"/>
                </a:lnTo>
                <a:lnTo>
                  <a:pt x="9217" y="7506"/>
                </a:lnTo>
                <a:lnTo>
                  <a:pt x="9217" y="6145"/>
                </a:lnTo>
                <a:close/>
                <a:moveTo>
                  <a:pt x="11908" y="7031"/>
                </a:moveTo>
                <a:cubicBezTo>
                  <a:pt x="11782" y="7031"/>
                  <a:pt x="11655" y="7158"/>
                  <a:pt x="11655" y="7285"/>
                </a:cubicBezTo>
                <a:cubicBezTo>
                  <a:pt x="11655" y="7411"/>
                  <a:pt x="11782" y="7538"/>
                  <a:pt x="11908" y="7538"/>
                </a:cubicBezTo>
                <a:lnTo>
                  <a:pt x="14315" y="7538"/>
                </a:lnTo>
                <a:cubicBezTo>
                  <a:pt x="14442" y="7538"/>
                  <a:pt x="14537" y="7411"/>
                  <a:pt x="14537" y="7285"/>
                </a:cubicBezTo>
                <a:cubicBezTo>
                  <a:pt x="14537" y="7158"/>
                  <a:pt x="14442" y="7031"/>
                  <a:pt x="14315" y="7031"/>
                </a:cubicBezTo>
                <a:close/>
                <a:moveTo>
                  <a:pt x="8963" y="5670"/>
                </a:moveTo>
                <a:cubicBezTo>
                  <a:pt x="8837" y="5670"/>
                  <a:pt x="8710" y="5765"/>
                  <a:pt x="8710" y="5891"/>
                </a:cubicBezTo>
                <a:lnTo>
                  <a:pt x="8710" y="7728"/>
                </a:lnTo>
                <a:cubicBezTo>
                  <a:pt x="8710" y="7886"/>
                  <a:pt x="8837" y="7981"/>
                  <a:pt x="8963" y="7981"/>
                </a:cubicBezTo>
                <a:lnTo>
                  <a:pt x="10800" y="7981"/>
                </a:lnTo>
                <a:cubicBezTo>
                  <a:pt x="10927" y="7981"/>
                  <a:pt x="11053" y="7886"/>
                  <a:pt x="11053" y="7728"/>
                </a:cubicBezTo>
                <a:lnTo>
                  <a:pt x="11053" y="5891"/>
                </a:lnTo>
                <a:cubicBezTo>
                  <a:pt x="11053" y="5765"/>
                  <a:pt x="10927" y="5670"/>
                  <a:pt x="10800" y="5670"/>
                </a:cubicBezTo>
                <a:close/>
                <a:moveTo>
                  <a:pt x="11908" y="9090"/>
                </a:moveTo>
                <a:cubicBezTo>
                  <a:pt x="11782" y="9090"/>
                  <a:pt x="11655" y="9185"/>
                  <a:pt x="11655" y="9343"/>
                </a:cubicBezTo>
                <a:cubicBezTo>
                  <a:pt x="11655" y="9470"/>
                  <a:pt x="11782" y="9565"/>
                  <a:pt x="11908" y="9565"/>
                </a:cubicBezTo>
                <a:lnTo>
                  <a:pt x="14822" y="9565"/>
                </a:lnTo>
                <a:cubicBezTo>
                  <a:pt x="14949" y="9565"/>
                  <a:pt x="15044" y="9470"/>
                  <a:pt x="15044" y="9343"/>
                </a:cubicBezTo>
                <a:cubicBezTo>
                  <a:pt x="15044" y="9185"/>
                  <a:pt x="14949" y="9090"/>
                  <a:pt x="14822" y="9090"/>
                </a:cubicBezTo>
                <a:close/>
                <a:moveTo>
                  <a:pt x="919" y="1"/>
                </a:moveTo>
                <a:cubicBezTo>
                  <a:pt x="666" y="1"/>
                  <a:pt x="444" y="96"/>
                  <a:pt x="254" y="254"/>
                </a:cubicBezTo>
                <a:cubicBezTo>
                  <a:pt x="96" y="444"/>
                  <a:pt x="1" y="666"/>
                  <a:pt x="1" y="919"/>
                </a:cubicBezTo>
                <a:cubicBezTo>
                  <a:pt x="1" y="1173"/>
                  <a:pt x="96" y="1426"/>
                  <a:pt x="254" y="1584"/>
                </a:cubicBezTo>
                <a:cubicBezTo>
                  <a:pt x="381" y="1711"/>
                  <a:pt x="539" y="1774"/>
                  <a:pt x="666" y="1838"/>
                </a:cubicBezTo>
                <a:lnTo>
                  <a:pt x="666" y="10040"/>
                </a:lnTo>
                <a:cubicBezTo>
                  <a:pt x="666" y="10167"/>
                  <a:pt x="793" y="10293"/>
                  <a:pt x="919" y="10293"/>
                </a:cubicBezTo>
                <a:cubicBezTo>
                  <a:pt x="1078" y="10293"/>
                  <a:pt x="1173" y="10167"/>
                  <a:pt x="1173" y="10040"/>
                </a:cubicBezTo>
                <a:lnTo>
                  <a:pt x="1173" y="1869"/>
                </a:lnTo>
                <a:lnTo>
                  <a:pt x="15487" y="1869"/>
                </a:lnTo>
                <a:lnTo>
                  <a:pt x="15487" y="2724"/>
                </a:lnTo>
                <a:cubicBezTo>
                  <a:pt x="15487" y="2851"/>
                  <a:pt x="15614" y="2978"/>
                  <a:pt x="15740" y="2978"/>
                </a:cubicBezTo>
                <a:cubicBezTo>
                  <a:pt x="15867" y="2978"/>
                  <a:pt x="15994" y="2851"/>
                  <a:pt x="15994" y="2724"/>
                </a:cubicBezTo>
                <a:lnTo>
                  <a:pt x="15994" y="1838"/>
                </a:lnTo>
                <a:cubicBezTo>
                  <a:pt x="16152" y="1774"/>
                  <a:pt x="16279" y="1711"/>
                  <a:pt x="16405" y="1584"/>
                </a:cubicBezTo>
                <a:cubicBezTo>
                  <a:pt x="16564" y="1426"/>
                  <a:pt x="16690" y="1173"/>
                  <a:pt x="16690" y="919"/>
                </a:cubicBezTo>
                <a:cubicBezTo>
                  <a:pt x="16690" y="666"/>
                  <a:pt x="16564" y="444"/>
                  <a:pt x="16405" y="254"/>
                </a:cubicBezTo>
                <a:cubicBezTo>
                  <a:pt x="16247" y="96"/>
                  <a:pt x="15994" y="1"/>
                  <a:pt x="15740" y="1"/>
                </a:cubicBezTo>
                <a:close/>
                <a:moveTo>
                  <a:pt x="10547" y="9122"/>
                </a:moveTo>
                <a:lnTo>
                  <a:pt x="10547" y="10483"/>
                </a:lnTo>
                <a:lnTo>
                  <a:pt x="9217" y="10483"/>
                </a:lnTo>
                <a:lnTo>
                  <a:pt x="9217" y="9122"/>
                </a:lnTo>
                <a:close/>
                <a:moveTo>
                  <a:pt x="11908" y="10040"/>
                </a:moveTo>
                <a:cubicBezTo>
                  <a:pt x="11782" y="10040"/>
                  <a:pt x="11655" y="10135"/>
                  <a:pt x="11655" y="10293"/>
                </a:cubicBezTo>
                <a:cubicBezTo>
                  <a:pt x="11655" y="10420"/>
                  <a:pt x="11782" y="10515"/>
                  <a:pt x="11908" y="10515"/>
                </a:cubicBezTo>
                <a:lnTo>
                  <a:pt x="14315" y="10515"/>
                </a:lnTo>
                <a:cubicBezTo>
                  <a:pt x="14442" y="10515"/>
                  <a:pt x="14537" y="10420"/>
                  <a:pt x="14537" y="10293"/>
                </a:cubicBezTo>
                <a:cubicBezTo>
                  <a:pt x="14537" y="10135"/>
                  <a:pt x="14442" y="10040"/>
                  <a:pt x="14315" y="10040"/>
                </a:cubicBezTo>
                <a:close/>
                <a:moveTo>
                  <a:pt x="8963" y="8647"/>
                </a:moveTo>
                <a:cubicBezTo>
                  <a:pt x="8837" y="8647"/>
                  <a:pt x="8710" y="8742"/>
                  <a:pt x="8710" y="8900"/>
                </a:cubicBezTo>
                <a:lnTo>
                  <a:pt x="8710" y="10705"/>
                </a:lnTo>
                <a:cubicBezTo>
                  <a:pt x="8710" y="10863"/>
                  <a:pt x="8837" y="10958"/>
                  <a:pt x="8963" y="10958"/>
                </a:cubicBezTo>
                <a:lnTo>
                  <a:pt x="10800" y="10958"/>
                </a:lnTo>
                <a:cubicBezTo>
                  <a:pt x="10927" y="10958"/>
                  <a:pt x="11053" y="10863"/>
                  <a:pt x="11053" y="10705"/>
                </a:cubicBezTo>
                <a:lnTo>
                  <a:pt x="11053" y="8900"/>
                </a:lnTo>
                <a:cubicBezTo>
                  <a:pt x="11053" y="8742"/>
                  <a:pt x="10927" y="8647"/>
                  <a:pt x="10800" y="8647"/>
                </a:cubicBezTo>
                <a:close/>
                <a:moveTo>
                  <a:pt x="3342" y="3065"/>
                </a:moveTo>
                <a:cubicBezTo>
                  <a:pt x="3104" y="3065"/>
                  <a:pt x="2867" y="3131"/>
                  <a:pt x="2629" y="3263"/>
                </a:cubicBezTo>
                <a:cubicBezTo>
                  <a:pt x="2408" y="3421"/>
                  <a:pt x="2408" y="3516"/>
                  <a:pt x="2439" y="3770"/>
                </a:cubicBezTo>
                <a:cubicBezTo>
                  <a:pt x="2439" y="4055"/>
                  <a:pt x="2534" y="4308"/>
                  <a:pt x="2693" y="4530"/>
                </a:cubicBezTo>
                <a:cubicBezTo>
                  <a:pt x="3009" y="5036"/>
                  <a:pt x="3579" y="5353"/>
                  <a:pt x="4213" y="5353"/>
                </a:cubicBezTo>
                <a:cubicBezTo>
                  <a:pt x="4371" y="5353"/>
                  <a:pt x="4530" y="5321"/>
                  <a:pt x="4688" y="5258"/>
                </a:cubicBezTo>
                <a:lnTo>
                  <a:pt x="4688" y="6018"/>
                </a:lnTo>
                <a:cubicBezTo>
                  <a:pt x="4593" y="5986"/>
                  <a:pt x="4466" y="5923"/>
                  <a:pt x="4371" y="5891"/>
                </a:cubicBezTo>
                <a:cubicBezTo>
                  <a:pt x="4097" y="5794"/>
                  <a:pt x="3830" y="5689"/>
                  <a:pt x="3547" y="5689"/>
                </a:cubicBezTo>
                <a:cubicBezTo>
                  <a:pt x="3275" y="5689"/>
                  <a:pt x="2987" y="5786"/>
                  <a:pt x="2661" y="6081"/>
                </a:cubicBezTo>
                <a:cubicBezTo>
                  <a:pt x="2376" y="6366"/>
                  <a:pt x="2186" y="6651"/>
                  <a:pt x="2059" y="7000"/>
                </a:cubicBezTo>
                <a:cubicBezTo>
                  <a:pt x="1964" y="7316"/>
                  <a:pt x="1901" y="7665"/>
                  <a:pt x="1901" y="8108"/>
                </a:cubicBezTo>
                <a:cubicBezTo>
                  <a:pt x="1901" y="8742"/>
                  <a:pt x="2123" y="9343"/>
                  <a:pt x="2471" y="9850"/>
                </a:cubicBezTo>
                <a:cubicBezTo>
                  <a:pt x="2819" y="10357"/>
                  <a:pt x="3326" y="10737"/>
                  <a:pt x="3928" y="10958"/>
                </a:cubicBezTo>
                <a:cubicBezTo>
                  <a:pt x="4005" y="10987"/>
                  <a:pt x="4079" y="10999"/>
                  <a:pt x="4151" y="10999"/>
                </a:cubicBezTo>
                <a:cubicBezTo>
                  <a:pt x="4316" y="10999"/>
                  <a:pt x="4470" y="10939"/>
                  <a:pt x="4625" y="10895"/>
                </a:cubicBezTo>
                <a:cubicBezTo>
                  <a:pt x="4720" y="10832"/>
                  <a:pt x="4846" y="10800"/>
                  <a:pt x="4941" y="10800"/>
                </a:cubicBezTo>
                <a:cubicBezTo>
                  <a:pt x="5036" y="10800"/>
                  <a:pt x="5163" y="10832"/>
                  <a:pt x="5290" y="10895"/>
                </a:cubicBezTo>
                <a:cubicBezTo>
                  <a:pt x="5444" y="10939"/>
                  <a:pt x="5598" y="10999"/>
                  <a:pt x="5763" y="10999"/>
                </a:cubicBezTo>
                <a:cubicBezTo>
                  <a:pt x="5835" y="10999"/>
                  <a:pt x="5909" y="10987"/>
                  <a:pt x="5986" y="10958"/>
                </a:cubicBezTo>
                <a:cubicBezTo>
                  <a:pt x="6461" y="10800"/>
                  <a:pt x="6905" y="10483"/>
                  <a:pt x="7253" y="10072"/>
                </a:cubicBezTo>
                <a:cubicBezTo>
                  <a:pt x="7601" y="9692"/>
                  <a:pt x="7823" y="9217"/>
                  <a:pt x="7950" y="8678"/>
                </a:cubicBezTo>
                <a:cubicBezTo>
                  <a:pt x="7950" y="8552"/>
                  <a:pt x="7886" y="8425"/>
                  <a:pt x="7760" y="8393"/>
                </a:cubicBezTo>
                <a:cubicBezTo>
                  <a:pt x="7601" y="8393"/>
                  <a:pt x="7475" y="8457"/>
                  <a:pt x="7443" y="8583"/>
                </a:cubicBezTo>
                <a:cubicBezTo>
                  <a:pt x="7380" y="9027"/>
                  <a:pt x="7158" y="9438"/>
                  <a:pt x="6873" y="9755"/>
                </a:cubicBezTo>
                <a:cubicBezTo>
                  <a:pt x="6588" y="10103"/>
                  <a:pt x="6240" y="10357"/>
                  <a:pt x="5796" y="10515"/>
                </a:cubicBezTo>
                <a:cubicBezTo>
                  <a:pt x="5733" y="10515"/>
                  <a:pt x="5575" y="10483"/>
                  <a:pt x="5448" y="10420"/>
                </a:cubicBezTo>
                <a:cubicBezTo>
                  <a:pt x="5290" y="10357"/>
                  <a:pt x="5131" y="10325"/>
                  <a:pt x="4941" y="10325"/>
                </a:cubicBezTo>
                <a:cubicBezTo>
                  <a:pt x="4751" y="10325"/>
                  <a:pt x="4593" y="10357"/>
                  <a:pt x="4435" y="10420"/>
                </a:cubicBezTo>
                <a:cubicBezTo>
                  <a:pt x="4308" y="10483"/>
                  <a:pt x="4181" y="10515"/>
                  <a:pt x="4086" y="10515"/>
                </a:cubicBezTo>
                <a:cubicBezTo>
                  <a:pt x="3579" y="10325"/>
                  <a:pt x="3168" y="9977"/>
                  <a:pt x="2851" y="9565"/>
                </a:cubicBezTo>
                <a:cubicBezTo>
                  <a:pt x="2566" y="9153"/>
                  <a:pt x="2376" y="8647"/>
                  <a:pt x="2376" y="8077"/>
                </a:cubicBezTo>
                <a:cubicBezTo>
                  <a:pt x="2376" y="7696"/>
                  <a:pt x="2408" y="7411"/>
                  <a:pt x="2503" y="7158"/>
                </a:cubicBezTo>
                <a:cubicBezTo>
                  <a:pt x="2598" y="6873"/>
                  <a:pt x="2756" y="6651"/>
                  <a:pt x="3009" y="6430"/>
                </a:cubicBezTo>
                <a:cubicBezTo>
                  <a:pt x="3209" y="6245"/>
                  <a:pt x="3402" y="6180"/>
                  <a:pt x="3590" y="6180"/>
                </a:cubicBezTo>
                <a:cubicBezTo>
                  <a:pt x="3790" y="6180"/>
                  <a:pt x="3986" y="6253"/>
                  <a:pt x="4181" y="6335"/>
                </a:cubicBezTo>
                <a:cubicBezTo>
                  <a:pt x="4403" y="6430"/>
                  <a:pt x="4656" y="6556"/>
                  <a:pt x="4941" y="6556"/>
                </a:cubicBezTo>
                <a:cubicBezTo>
                  <a:pt x="5226" y="6556"/>
                  <a:pt x="5480" y="6430"/>
                  <a:pt x="5733" y="6335"/>
                </a:cubicBezTo>
                <a:cubicBezTo>
                  <a:pt x="5928" y="6253"/>
                  <a:pt x="6116" y="6180"/>
                  <a:pt x="6312" y="6180"/>
                </a:cubicBezTo>
                <a:cubicBezTo>
                  <a:pt x="6497" y="6180"/>
                  <a:pt x="6689" y="6245"/>
                  <a:pt x="6905" y="6430"/>
                </a:cubicBezTo>
                <a:cubicBezTo>
                  <a:pt x="7095" y="6620"/>
                  <a:pt x="7221" y="6778"/>
                  <a:pt x="7316" y="6968"/>
                </a:cubicBezTo>
                <a:cubicBezTo>
                  <a:pt x="7380" y="7126"/>
                  <a:pt x="7443" y="7348"/>
                  <a:pt x="7475" y="7570"/>
                </a:cubicBezTo>
                <a:cubicBezTo>
                  <a:pt x="7506" y="7696"/>
                  <a:pt x="7601" y="7791"/>
                  <a:pt x="7760" y="7791"/>
                </a:cubicBezTo>
                <a:cubicBezTo>
                  <a:pt x="7886" y="7760"/>
                  <a:pt x="7981" y="7633"/>
                  <a:pt x="7950" y="7506"/>
                </a:cubicBezTo>
                <a:cubicBezTo>
                  <a:pt x="7918" y="7221"/>
                  <a:pt x="7855" y="6968"/>
                  <a:pt x="7728" y="6746"/>
                </a:cubicBezTo>
                <a:cubicBezTo>
                  <a:pt x="7633" y="6493"/>
                  <a:pt x="7475" y="6303"/>
                  <a:pt x="7221" y="6081"/>
                </a:cubicBezTo>
                <a:cubicBezTo>
                  <a:pt x="6905" y="5781"/>
                  <a:pt x="6612" y="5678"/>
                  <a:pt x="6335" y="5678"/>
                </a:cubicBezTo>
                <a:cubicBezTo>
                  <a:pt x="6058" y="5678"/>
                  <a:pt x="5796" y="5781"/>
                  <a:pt x="5543" y="5891"/>
                </a:cubicBezTo>
                <a:cubicBezTo>
                  <a:pt x="5416" y="5923"/>
                  <a:pt x="5321" y="5986"/>
                  <a:pt x="5195" y="6018"/>
                </a:cubicBezTo>
                <a:lnTo>
                  <a:pt x="5195" y="4846"/>
                </a:lnTo>
                <a:cubicBezTo>
                  <a:pt x="5226" y="4561"/>
                  <a:pt x="5163" y="4245"/>
                  <a:pt x="5005" y="3960"/>
                </a:cubicBezTo>
                <a:cubicBezTo>
                  <a:pt x="4688" y="3421"/>
                  <a:pt x="4118" y="3073"/>
                  <a:pt x="3484" y="3073"/>
                </a:cubicBezTo>
                <a:cubicBezTo>
                  <a:pt x="3437" y="3068"/>
                  <a:pt x="3389" y="3065"/>
                  <a:pt x="3342" y="3065"/>
                </a:cubicBezTo>
                <a:close/>
                <a:moveTo>
                  <a:pt x="8330" y="14030"/>
                </a:moveTo>
                <a:cubicBezTo>
                  <a:pt x="8488" y="14030"/>
                  <a:pt x="8647" y="14094"/>
                  <a:pt x="8742" y="14189"/>
                </a:cubicBezTo>
                <a:cubicBezTo>
                  <a:pt x="8868" y="14315"/>
                  <a:pt x="8932" y="14442"/>
                  <a:pt x="8932" y="14600"/>
                </a:cubicBezTo>
                <a:cubicBezTo>
                  <a:pt x="8932" y="14790"/>
                  <a:pt x="8868" y="14917"/>
                  <a:pt x="8742" y="15044"/>
                </a:cubicBezTo>
                <a:cubicBezTo>
                  <a:pt x="8647" y="15139"/>
                  <a:pt x="8488" y="15202"/>
                  <a:pt x="8330" y="15202"/>
                </a:cubicBezTo>
                <a:cubicBezTo>
                  <a:pt x="8171" y="15202"/>
                  <a:pt x="8013" y="15139"/>
                  <a:pt x="7918" y="15044"/>
                </a:cubicBezTo>
                <a:cubicBezTo>
                  <a:pt x="7823" y="14917"/>
                  <a:pt x="7760" y="14790"/>
                  <a:pt x="7760" y="14600"/>
                </a:cubicBezTo>
                <a:cubicBezTo>
                  <a:pt x="7760" y="14442"/>
                  <a:pt x="7823" y="14315"/>
                  <a:pt x="7918" y="14189"/>
                </a:cubicBezTo>
                <a:cubicBezTo>
                  <a:pt x="8045" y="14094"/>
                  <a:pt x="8171" y="14030"/>
                  <a:pt x="8330" y="14030"/>
                </a:cubicBezTo>
                <a:close/>
                <a:moveTo>
                  <a:pt x="15740" y="3580"/>
                </a:moveTo>
                <a:cubicBezTo>
                  <a:pt x="15614" y="3580"/>
                  <a:pt x="15487" y="3706"/>
                  <a:pt x="15487" y="3833"/>
                </a:cubicBezTo>
                <a:lnTo>
                  <a:pt x="15487" y="12003"/>
                </a:lnTo>
                <a:lnTo>
                  <a:pt x="1173" y="12003"/>
                </a:lnTo>
                <a:lnTo>
                  <a:pt x="1173" y="11148"/>
                </a:lnTo>
                <a:cubicBezTo>
                  <a:pt x="1173" y="11022"/>
                  <a:pt x="1046" y="10895"/>
                  <a:pt x="919" y="10895"/>
                </a:cubicBezTo>
                <a:cubicBezTo>
                  <a:pt x="793" y="10895"/>
                  <a:pt x="666" y="11022"/>
                  <a:pt x="666" y="11148"/>
                </a:cubicBezTo>
                <a:lnTo>
                  <a:pt x="666" y="12257"/>
                </a:lnTo>
                <a:cubicBezTo>
                  <a:pt x="666" y="12383"/>
                  <a:pt x="793" y="12510"/>
                  <a:pt x="919" y="12510"/>
                </a:cubicBezTo>
                <a:lnTo>
                  <a:pt x="8076" y="12510"/>
                </a:lnTo>
                <a:lnTo>
                  <a:pt x="8076" y="13555"/>
                </a:lnTo>
                <a:cubicBezTo>
                  <a:pt x="7886" y="13619"/>
                  <a:pt x="7696" y="13714"/>
                  <a:pt x="7570" y="13840"/>
                </a:cubicBezTo>
                <a:cubicBezTo>
                  <a:pt x="7380" y="14062"/>
                  <a:pt x="7253" y="14315"/>
                  <a:pt x="7253" y="14632"/>
                </a:cubicBezTo>
                <a:cubicBezTo>
                  <a:pt x="7253" y="14917"/>
                  <a:pt x="7380" y="15202"/>
                  <a:pt x="7570" y="15392"/>
                </a:cubicBezTo>
                <a:cubicBezTo>
                  <a:pt x="7760" y="15582"/>
                  <a:pt x="8045" y="15709"/>
                  <a:pt x="8330" y="15709"/>
                </a:cubicBezTo>
                <a:cubicBezTo>
                  <a:pt x="8615" y="15709"/>
                  <a:pt x="8900" y="15582"/>
                  <a:pt x="9090" y="15392"/>
                </a:cubicBezTo>
                <a:cubicBezTo>
                  <a:pt x="9280" y="15202"/>
                  <a:pt x="9407" y="14917"/>
                  <a:pt x="9407" y="14632"/>
                </a:cubicBezTo>
                <a:cubicBezTo>
                  <a:pt x="9407" y="14315"/>
                  <a:pt x="9280" y="14062"/>
                  <a:pt x="9090" y="13840"/>
                </a:cubicBezTo>
                <a:cubicBezTo>
                  <a:pt x="8963" y="13714"/>
                  <a:pt x="8773" y="13619"/>
                  <a:pt x="8583" y="13555"/>
                </a:cubicBezTo>
                <a:lnTo>
                  <a:pt x="8583" y="12510"/>
                </a:lnTo>
                <a:lnTo>
                  <a:pt x="15740" y="12510"/>
                </a:lnTo>
                <a:cubicBezTo>
                  <a:pt x="15867" y="12510"/>
                  <a:pt x="15994" y="12383"/>
                  <a:pt x="15994" y="12257"/>
                </a:cubicBezTo>
                <a:lnTo>
                  <a:pt x="15994" y="3833"/>
                </a:lnTo>
                <a:cubicBezTo>
                  <a:pt x="15994" y="3706"/>
                  <a:pt x="15867" y="3580"/>
                  <a:pt x="15740" y="3580"/>
                </a:cubicBezTo>
                <a:close/>
              </a:path>
            </a:pathLst>
          </a:custGeom>
          <a:solidFill>
            <a:srgbClr val="996633"/>
          </a:solidFill>
          <a:ln>
            <a:no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latin typeface="Arial"/>
              <a:cs typeface="Arial"/>
              <a:sym typeface="Arial"/>
            </a:endParaRPr>
          </a:p>
        </p:txBody>
      </p:sp>
      <p:sp>
        <p:nvSpPr>
          <p:cNvPr id="6" name="Rectángulo 5"/>
          <p:cNvSpPr/>
          <p:nvPr/>
        </p:nvSpPr>
        <p:spPr>
          <a:xfrm>
            <a:off x="11183456" y="353333"/>
            <a:ext cx="1618492" cy="882678"/>
          </a:xfrm>
          <a:prstGeom prst="rect">
            <a:avLst/>
          </a:prstGeom>
        </p:spPr>
        <p:txBody>
          <a:bodyPr wrap="square">
            <a:spAutoFit/>
          </a:bodyPr>
          <a:lstStyle/>
          <a:p>
            <a:pPr algn="r">
              <a:lnSpc>
                <a:spcPct val="107000"/>
              </a:lnSpc>
              <a:spcAft>
                <a:spcPts val="0"/>
              </a:spcAft>
            </a:pPr>
            <a:r>
              <a:rPr lang="es-MX" sz="2000" b="1" dirty="0">
                <a:solidFill>
                  <a:srgbClr val="663300"/>
                </a:solidFill>
                <a:latin typeface="Arial" pitchFamily="34" charset="0"/>
                <a:ea typeface="Calibri"/>
                <a:cs typeface="Arial" pitchFamily="34" charset="0"/>
              </a:rPr>
              <a:t>Momento de Apertura</a:t>
            </a:r>
            <a:endParaRPr lang="es-MX" sz="2000" dirty="0">
              <a:latin typeface="Arial" pitchFamily="34" charset="0"/>
              <a:ea typeface="Calibri"/>
              <a:cs typeface="Arial" pitchFamily="34" charset="0"/>
            </a:endParaRPr>
          </a:p>
          <a:p>
            <a:pPr>
              <a:lnSpc>
                <a:spcPct val="107000"/>
              </a:lnSpc>
              <a:spcAft>
                <a:spcPts val="0"/>
              </a:spcAft>
            </a:pPr>
            <a:r>
              <a:rPr lang="es-MX" sz="800" dirty="0">
                <a:ea typeface="Calibri"/>
                <a:cs typeface="Times New Roman"/>
              </a:rPr>
              <a:t> </a:t>
            </a:r>
          </a:p>
        </p:txBody>
      </p:sp>
    </p:spTree>
    <p:extLst>
      <p:ext uri="{BB962C8B-B14F-4D97-AF65-F5344CB8AC3E}">
        <p14:creationId xmlns:p14="http://schemas.microsoft.com/office/powerpoint/2010/main" val="4024024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2155;p42"/>
          <p:cNvSpPr txBox="1"/>
          <p:nvPr/>
        </p:nvSpPr>
        <p:spPr>
          <a:xfrm>
            <a:off x="12817025" y="3758927"/>
            <a:ext cx="503688" cy="387553"/>
          </a:xfrm>
          <a:prstGeom prst="rect">
            <a:avLst/>
          </a:prstGeom>
          <a:solidFill>
            <a:srgbClr val="99663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bg1"/>
                </a:solidFill>
                <a:latin typeface="Fira Sans Medium"/>
                <a:ea typeface="Fira Sans Medium"/>
                <a:cs typeface="Fira Sans Medium"/>
                <a:sym typeface="Fira Sans Medium"/>
              </a:rPr>
              <a:t>17</a:t>
            </a:r>
            <a:endParaRPr sz="1800" b="1" dirty="0">
              <a:solidFill>
                <a:schemeClr val="bg1"/>
              </a:solidFill>
              <a:latin typeface="Fira Sans Medium"/>
              <a:ea typeface="Fira Sans Medium"/>
              <a:cs typeface="Fira Sans Medium"/>
              <a:sym typeface="Fira Sans Medium"/>
            </a:endParaRPr>
          </a:p>
        </p:txBody>
      </p:sp>
      <p:graphicFrame>
        <p:nvGraphicFramePr>
          <p:cNvPr id="9" name="Tabla 8"/>
          <p:cNvGraphicFramePr>
            <a:graphicFrameLocks noGrp="1"/>
          </p:cNvGraphicFramePr>
          <p:nvPr>
            <p:extLst>
              <p:ext uri="{D42A27DB-BD31-4B8C-83A1-F6EECF244321}">
                <p14:modId xmlns:p14="http://schemas.microsoft.com/office/powerpoint/2010/main" val="2561659417"/>
              </p:ext>
            </p:extLst>
          </p:nvPr>
        </p:nvGraphicFramePr>
        <p:xfrm>
          <a:off x="467668" y="1176495"/>
          <a:ext cx="12241360" cy="6124889"/>
        </p:xfrm>
        <a:graphic>
          <a:graphicData uri="http://schemas.openxmlformats.org/drawingml/2006/table">
            <a:tbl>
              <a:tblPr firstRow="1" firstCol="1" bandRow="1"/>
              <a:tblGrid>
                <a:gridCol w="7942311">
                  <a:extLst>
                    <a:ext uri="{9D8B030D-6E8A-4147-A177-3AD203B41FA5}">
                      <a16:colId xmlns:a16="http://schemas.microsoft.com/office/drawing/2014/main" val="847045619"/>
                    </a:ext>
                  </a:extLst>
                </a:gridCol>
                <a:gridCol w="1748766">
                  <a:extLst>
                    <a:ext uri="{9D8B030D-6E8A-4147-A177-3AD203B41FA5}">
                      <a16:colId xmlns:a16="http://schemas.microsoft.com/office/drawing/2014/main" val="4234244064"/>
                    </a:ext>
                  </a:extLst>
                </a:gridCol>
                <a:gridCol w="1675900">
                  <a:extLst>
                    <a:ext uri="{9D8B030D-6E8A-4147-A177-3AD203B41FA5}">
                      <a16:colId xmlns:a16="http://schemas.microsoft.com/office/drawing/2014/main" val="4206670213"/>
                    </a:ext>
                  </a:extLst>
                </a:gridCol>
                <a:gridCol w="874383">
                  <a:extLst>
                    <a:ext uri="{9D8B030D-6E8A-4147-A177-3AD203B41FA5}">
                      <a16:colId xmlns:a16="http://schemas.microsoft.com/office/drawing/2014/main" val="184202504"/>
                    </a:ext>
                  </a:extLst>
                </a:gridCol>
              </a:tblGrid>
              <a:tr h="258669">
                <a:tc gridSpan="4">
                  <a:txBody>
                    <a:bodyPr/>
                    <a:lstStyle/>
                    <a:p>
                      <a:pPr algn="ctr">
                        <a:lnSpc>
                          <a:spcPct val="106000"/>
                        </a:lnSpc>
                        <a:spcAft>
                          <a:spcPts val="0"/>
                        </a:spcAft>
                      </a:pPr>
                      <a:r>
                        <a:rPr lang="es-MX" sz="1100" kern="1200">
                          <a:solidFill>
                            <a:srgbClr val="FFFFFF"/>
                          </a:solidFill>
                          <a:effectLst/>
                          <a:latin typeface="Arial" panose="020B0604020202020204" pitchFamily="34" charset="0"/>
                          <a:ea typeface="Calibri" panose="020F0502020204030204" pitchFamily="34" charset="0"/>
                          <a:cs typeface="Times New Roman" panose="02020603050405020304" pitchFamily="18" charset="0"/>
                        </a:rPr>
                        <a:t>Plan de Clase</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8260" marR="4826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3300"/>
                    </a:solidFill>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158084357"/>
                  </a:ext>
                </a:extLst>
              </a:tr>
              <a:tr h="263611">
                <a:tc gridSpan="4">
                  <a:txBody>
                    <a:bodyPr/>
                    <a:lstStyle/>
                    <a:p>
                      <a:pPr algn="l">
                        <a:lnSpc>
                          <a:spcPct val="106000"/>
                        </a:lnSpc>
                        <a:spcAft>
                          <a:spcPts val="0"/>
                        </a:spcAft>
                      </a:pPr>
                      <a:r>
                        <a:rPr lang="es-MX" sz="1100" b="1" kern="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Objetivo de la Sesión</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8260" marR="4826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692356065"/>
                  </a:ext>
                </a:extLst>
              </a:tr>
              <a:tr h="703843">
                <a:tc gridSpan="4">
                  <a:txBody>
                    <a:bodyPr/>
                    <a:lstStyle/>
                    <a:p>
                      <a:pPr algn="l">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El estudiante ya tiene algunos elementos para analizar y compartir a fin de socializar la información, la entrevista y el cuestionario, donde el  Reconocimiento de emociones ajenas (o empatía), será importante realizaren este apartado, además de la  Automotivación (incluye la autoestima). Sera importante la participación de todos los alumnos </a:t>
                      </a:r>
                    </a:p>
                    <a:p>
                      <a:pPr algn="l">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260" marR="4826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267125554"/>
                  </a:ext>
                </a:extLst>
              </a:tr>
              <a:tr h="703843">
                <a:tc>
                  <a:txBody>
                    <a:bodyPr/>
                    <a:lstStyle/>
                    <a:p>
                      <a:pPr algn="ctr">
                        <a:lnSpc>
                          <a:spcPct val="106000"/>
                        </a:lnSpc>
                        <a:spcAft>
                          <a:spcPts val="0"/>
                        </a:spcAft>
                      </a:pPr>
                      <a:r>
                        <a:rPr lang="es-MX" sz="1100" b="1"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Actividades de Desarrollo</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260" marR="4826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algn="ctr">
                        <a:lnSpc>
                          <a:spcPct val="106000"/>
                        </a:lnSpc>
                        <a:spcAft>
                          <a:spcPts val="0"/>
                        </a:spcAft>
                      </a:pPr>
                      <a:r>
                        <a:rPr lang="es-MX" sz="1100" b="1"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Recursos Didácticos</a:t>
                      </a:r>
                    </a:p>
                    <a:p>
                      <a:pPr marL="0" marR="0" lvl="0" indent="0" algn="ctr" defTabSz="1024997" rtl="0" eaLnBrk="1" fontAlgn="auto" latinLnBrk="0" hangingPunct="1">
                        <a:lnSpc>
                          <a:spcPct val="106000"/>
                        </a:lnSpc>
                        <a:spcBef>
                          <a:spcPts val="0"/>
                        </a:spcBef>
                        <a:spcAft>
                          <a:spcPts val="0"/>
                        </a:spcAft>
                        <a:buClrTx/>
                        <a:buSzTx/>
                        <a:buFontTx/>
                        <a:buNone/>
                        <a:tabLst/>
                        <a:defRPr/>
                      </a:pPr>
                      <a:r>
                        <a:rPr lang="es-MX" sz="1100" b="1"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(incluye los</a:t>
                      </a:r>
                      <a:r>
                        <a:rPr lang="es-MX" sz="1100" b="1" kern="1200" baseline="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materiales de consulta)</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6000"/>
                        </a:lnSpc>
                        <a:spcAft>
                          <a:spcPts val="0"/>
                        </a:spcAft>
                      </a:pP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260" marR="4826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algn="ctr">
                        <a:lnSpc>
                          <a:spcPct val="106000"/>
                        </a:lnSpc>
                        <a:spcAft>
                          <a:spcPts val="0"/>
                        </a:spcAft>
                      </a:pPr>
                      <a:r>
                        <a:rPr lang="es-MX" sz="1100" b="1" kern="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Evaluación</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6000"/>
                        </a:lnSpc>
                        <a:spcAft>
                          <a:spcPts val="0"/>
                        </a:spcAft>
                      </a:pPr>
                      <a:r>
                        <a:rPr lang="es-MX" sz="1100" b="1" kern="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(Tipo/Instrumento/</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6000"/>
                        </a:lnSpc>
                        <a:spcAft>
                          <a:spcPts val="0"/>
                        </a:spcAft>
                      </a:pPr>
                      <a:r>
                        <a:rPr lang="es-MX" sz="1100" b="1" kern="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Ponderación)</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48260" marR="4826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algn="ctr">
                        <a:lnSpc>
                          <a:spcPct val="106000"/>
                        </a:lnSpc>
                        <a:spcAft>
                          <a:spcPts val="0"/>
                        </a:spcAft>
                      </a:pPr>
                      <a:r>
                        <a:rPr lang="es-MX" sz="1100" b="1" kern="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Tiempo</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extLst>
                  <a:ext uri="{0D108BD9-81ED-4DB2-BD59-A6C34878D82A}">
                    <a16:rowId xmlns:a16="http://schemas.microsoft.com/office/drawing/2014/main" val="3129507187"/>
                  </a:ext>
                </a:extLst>
              </a:tr>
              <a:tr h="4178240">
                <a:tc>
                  <a:txBody>
                    <a:bodyPr/>
                    <a:lstStyle/>
                    <a:p>
                      <a:pPr algn="l">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El Docente:</a:t>
                      </a:r>
                    </a:p>
                    <a:p>
                      <a:pPr algn="just">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Presentaciones orales: preparación de presentaciones individuales o grupales que reflejen las investigaciones realizadas por los alumnos sobre determinados temas de estudio, su análisis de estos y el grado de comprensión alcanzado</a:t>
                      </a:r>
                    </a:p>
                    <a:p>
                      <a:pPr algn="l">
                        <a:lnSpc>
                          <a:spcPct val="106000"/>
                        </a:lnSpc>
                        <a:spcAft>
                          <a:spcPts val="0"/>
                        </a:spcAft>
                      </a:pPr>
                      <a:endPar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algn="l">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Observación: El docente puede observar el proceso de trabajo de los estudiantes y evaluar su participación, colaboración, creatividad y pensamiento crítico durante la discusión del caso</a:t>
                      </a:r>
                    </a:p>
                    <a:p>
                      <a:pPr algn="l">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Descriptivo: El producto final es una descripción rica y densa del fenómeno objeto de estudio.</a:t>
                      </a:r>
                    </a:p>
                    <a:p>
                      <a:pPr algn="l">
                        <a:lnSpc>
                          <a:spcPct val="106000"/>
                        </a:lnSpc>
                        <a:spcAft>
                          <a:spcPts val="0"/>
                        </a:spcAft>
                      </a:pPr>
                      <a:endPar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algn="l">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Segunda etapa: obtención de datos a través de diferentes medios</a:t>
                      </a:r>
                    </a:p>
                    <a:p>
                      <a:pPr algn="l">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El Alumno: </a:t>
                      </a:r>
                    </a:p>
                    <a:p>
                      <a:pPr algn="l">
                        <a:lnSpc>
                          <a:spcPct val="106000"/>
                        </a:lnSpc>
                        <a:spcAft>
                          <a:spcPts val="0"/>
                        </a:spcAft>
                      </a:pPr>
                      <a:r>
                        <a:rPr lang="es-MX" sz="1100" dirty="0">
                          <a:effectLst/>
                          <a:latin typeface="Calibri" panose="020F0502020204030204" pitchFamily="34" charset="0"/>
                          <a:ea typeface="Calibri" panose="020F0502020204030204" pitchFamily="34" charset="0"/>
                          <a:cs typeface="Times New Roman" panose="02020603050405020304" pitchFamily="18" charset="0"/>
                        </a:rPr>
                        <a:t>Presentaciones orales: Los estudiantes pueden presentar sus conclusiones y soluciones al resto de la clase en forma de presentaciones orales. El docente puede evaluar la calidad de la presentación, la claridad y coherencia de las ideas y la capacidad de los estudiantes para responder a las preguntas del público</a:t>
                      </a:r>
                    </a:p>
                    <a:p>
                      <a:pPr algn="l">
                        <a:lnSpc>
                          <a:spcPct val="106000"/>
                        </a:lnSpc>
                        <a:spcAft>
                          <a:spcPts val="0"/>
                        </a:spcAft>
                      </a:pPr>
                      <a:r>
                        <a:rPr lang="es-MX" sz="1100" dirty="0">
                          <a:effectLst/>
                          <a:latin typeface="Calibri" panose="020F0502020204030204" pitchFamily="34" charset="0"/>
                          <a:ea typeface="Calibri" panose="020F0502020204030204" pitchFamily="34" charset="0"/>
                          <a:cs typeface="Times New Roman" panose="02020603050405020304" pitchFamily="18" charset="0"/>
                        </a:rPr>
                        <a:t>El debate es una técnica de comunicación que sirve para:</a:t>
                      </a:r>
                    </a:p>
                    <a:p>
                      <a:pPr algn="l">
                        <a:lnSpc>
                          <a:spcPct val="106000"/>
                        </a:lnSpc>
                        <a:spcAft>
                          <a:spcPts val="0"/>
                        </a:spcAft>
                      </a:pPr>
                      <a:r>
                        <a:rPr lang="es-MX" sz="1100" dirty="0">
                          <a:effectLst/>
                          <a:latin typeface="Calibri" panose="020F0502020204030204" pitchFamily="34" charset="0"/>
                          <a:ea typeface="Calibri" panose="020F0502020204030204" pitchFamily="34" charset="0"/>
                          <a:cs typeface="Times New Roman" panose="02020603050405020304" pitchFamily="18" charset="0"/>
                        </a:rPr>
                        <a:t>Confrontar ideas u opiniones diferentes sobre un tema determinado.</a:t>
                      </a:r>
                    </a:p>
                    <a:p>
                      <a:pPr algn="l">
                        <a:lnSpc>
                          <a:spcPct val="106000"/>
                        </a:lnSpc>
                        <a:spcAft>
                          <a:spcPts val="0"/>
                        </a:spcAft>
                      </a:pPr>
                      <a:r>
                        <a:rPr lang="es-MX" sz="1100" dirty="0">
                          <a:effectLst/>
                          <a:latin typeface="Calibri" panose="020F0502020204030204" pitchFamily="34" charset="0"/>
                          <a:ea typeface="Calibri" panose="020F0502020204030204" pitchFamily="34" charset="0"/>
                          <a:cs typeface="Times New Roman" panose="02020603050405020304" pitchFamily="18" charset="0"/>
                        </a:rPr>
                        <a:t>Plantear, exponer y conocer diferentes posturas y argumentaciones.</a:t>
                      </a:r>
                    </a:p>
                    <a:p>
                      <a:pPr algn="l">
                        <a:lnSpc>
                          <a:spcPct val="106000"/>
                        </a:lnSpc>
                        <a:spcAft>
                          <a:spcPts val="0"/>
                        </a:spcAft>
                      </a:pPr>
                      <a:r>
                        <a:rPr lang="es-MX" sz="1100" dirty="0">
                          <a:effectLst/>
                          <a:latin typeface="Calibri" panose="020F0502020204030204" pitchFamily="34" charset="0"/>
                          <a:ea typeface="Calibri" panose="020F0502020204030204" pitchFamily="34" charset="0"/>
                          <a:cs typeface="Times New Roman" panose="02020603050405020304" pitchFamily="18" charset="0"/>
                        </a:rPr>
                        <a:t>Facilitar la toma de decisiones.</a:t>
                      </a:r>
                    </a:p>
                    <a:p>
                      <a:pPr algn="l">
                        <a:lnSpc>
                          <a:spcPct val="106000"/>
                        </a:lnSpc>
                        <a:spcAft>
                          <a:spcPts val="0"/>
                        </a:spcAft>
                      </a:pPr>
                      <a:r>
                        <a:rPr lang="es-MX" sz="1100" dirty="0">
                          <a:effectLst/>
                          <a:latin typeface="Calibri" panose="020F0502020204030204" pitchFamily="34" charset="0"/>
                          <a:ea typeface="Calibri" panose="020F0502020204030204" pitchFamily="34" charset="0"/>
                          <a:cs typeface="Times New Roman" panose="02020603050405020304" pitchFamily="18" charset="0"/>
                        </a:rPr>
                        <a:t>Sustentar y dar elementos de juicio.</a:t>
                      </a:r>
                    </a:p>
                    <a:p>
                      <a:pPr algn="l">
                        <a:lnSpc>
                          <a:spcPct val="106000"/>
                        </a:lnSpc>
                        <a:spcAft>
                          <a:spcPts val="0"/>
                        </a:spcAft>
                      </a:pPr>
                      <a:r>
                        <a:rPr lang="es-MX" sz="1100" dirty="0">
                          <a:effectLst/>
                          <a:latin typeface="Calibri" panose="020F0502020204030204" pitchFamily="34" charset="0"/>
                          <a:ea typeface="Calibri" panose="020F0502020204030204" pitchFamily="34" charset="0"/>
                          <a:cs typeface="Times New Roman" panose="02020603050405020304" pitchFamily="18" charset="0"/>
                        </a:rPr>
                        <a:t>Ejercitar la expresión oral, la capacidad de escuchar y la participación activa.</a:t>
                      </a:r>
                    </a:p>
                    <a:p>
                      <a:pPr algn="l">
                        <a:lnSpc>
                          <a:spcPct val="106000"/>
                        </a:lnSpc>
                        <a:spcAft>
                          <a:spcPts val="0"/>
                        </a:spcAft>
                      </a:pPr>
                      <a:r>
                        <a:rPr lang="es-MX" sz="1100" dirty="0">
                          <a:effectLst/>
                          <a:latin typeface="Calibri" panose="020F0502020204030204" pitchFamily="34" charset="0"/>
                          <a:ea typeface="Calibri" panose="020F0502020204030204" pitchFamily="34" charset="0"/>
                          <a:cs typeface="Times New Roman" panose="02020603050405020304" pitchFamily="18" charset="0"/>
                        </a:rPr>
                        <a:t>Organización en equipo: Los estudiantes pueden desarrollar las etapas propuestas en el cronograma de actividades</a:t>
                      </a:r>
                    </a:p>
                  </a:txBody>
                  <a:tcPr marL="48260" marR="4826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Pizarrón, tizas, marcadores delebles.</a:t>
                      </a:r>
                    </a:p>
                    <a:p>
                      <a:pPr algn="just">
                        <a:lnSpc>
                          <a:spcPct val="106000"/>
                        </a:lnSpc>
                        <a:spcAft>
                          <a:spcPts val="0"/>
                        </a:spcAft>
                      </a:pPr>
                      <a:r>
                        <a:rPr lang="es-MX" sz="1100" dirty="0">
                          <a:effectLst/>
                          <a:latin typeface="Calibri" panose="020F0502020204030204" pitchFamily="34" charset="0"/>
                          <a:ea typeface="Calibri" panose="020F0502020204030204" pitchFamily="34" charset="0"/>
                          <a:cs typeface="Times New Roman" panose="02020603050405020304" pitchFamily="18" charset="0"/>
                        </a:rPr>
                        <a:t>Software de aprendizaje, secuencias audiovisuales, enciclopedias en línea.</a:t>
                      </a:r>
                    </a:p>
                    <a:p>
                      <a:pPr algn="just">
                        <a:lnSpc>
                          <a:spcPct val="106000"/>
                        </a:lnSpc>
                        <a:spcAft>
                          <a:spcPts val="0"/>
                        </a:spcAft>
                      </a:pP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6000"/>
                        </a:lnSpc>
                        <a:spcAft>
                          <a:spcPts val="0"/>
                        </a:spcAft>
                      </a:pPr>
                      <a:r>
                        <a:rPr lang="es-MX" sz="1100" dirty="0">
                          <a:effectLst/>
                          <a:latin typeface="Calibri" panose="020F0502020204030204" pitchFamily="34" charset="0"/>
                          <a:ea typeface="Calibri" panose="020F0502020204030204" pitchFamily="34" charset="0"/>
                          <a:cs typeface="Times New Roman" panose="02020603050405020304" pitchFamily="18" charset="0"/>
                        </a:rPr>
                        <a:t>Fuente: </a:t>
                      </a:r>
                      <a:r>
                        <a:rPr lang="es-MX" sz="1100" dirty="0">
                          <a:effectLst/>
                          <a:latin typeface="Calibri" panose="020F0502020204030204" pitchFamily="34" charset="0"/>
                          <a:ea typeface="Calibri" panose="020F0502020204030204" pitchFamily="34" charset="0"/>
                          <a:cs typeface="Times New Roman" panose="02020603050405020304" pitchFamily="18" charset="0"/>
                          <a:hlinkClick r:id="rId2"/>
                        </a:rPr>
                        <a:t>https://concepto.de/recursos-didacticos/#ixzz8yaQn4E39</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6000"/>
                        </a:lnSpc>
                        <a:spcAft>
                          <a:spcPts val="0"/>
                        </a:spcAft>
                      </a:pP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6000"/>
                        </a:lnSpc>
                        <a:spcAft>
                          <a:spcPts val="0"/>
                        </a:spcAft>
                      </a:pPr>
                      <a:r>
                        <a:rPr lang="es-MX" sz="1100" dirty="0">
                          <a:effectLst/>
                          <a:latin typeface="Calibri" panose="020F0502020204030204" pitchFamily="34" charset="0"/>
                          <a:ea typeface="Calibri" panose="020F0502020204030204" pitchFamily="34" charset="0"/>
                          <a:cs typeface="Times New Roman" panose="02020603050405020304" pitchFamily="18" charset="0"/>
                        </a:rPr>
                        <a:t>El debate es una herramienta que permite contrastar los puntos de vista disponibles en una materia, a través de dos o más expositores, de manera seria, argumentada y frontal, de modo tal que quienes asistan al debate puedan recibir información pertinente y puedan hacerse una opinión propia</a:t>
                      </a:r>
                    </a:p>
                  </a:txBody>
                  <a:tcPr marL="48260" marR="4826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Test de depresión y ansiedad: Estas pruebas evalúan los síntomas de depresión y ansiedad en los adolescentes, permitiendo identificar posibles trastornos del estado de ánimo</a:t>
                      </a:r>
                    </a:p>
                    <a:p>
                      <a:pPr algn="just">
                        <a:lnSpc>
                          <a:spcPct val="106000"/>
                        </a:lnSpc>
                        <a:spcAft>
                          <a:spcPts val="0"/>
                        </a:spcAft>
                      </a:pPr>
                      <a:endPar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6000"/>
                        </a:lnSpc>
                        <a:spcAft>
                          <a:spcPts val="0"/>
                        </a:spcAft>
                      </a:pPr>
                      <a:r>
                        <a:rPr lang="es-MX" sz="1100" dirty="0">
                          <a:effectLst/>
                          <a:latin typeface="Calibri" panose="020F0502020204030204" pitchFamily="34" charset="0"/>
                          <a:ea typeface="Calibri" panose="020F0502020204030204" pitchFamily="34" charset="0"/>
                          <a:cs typeface="Times New Roman" panose="02020603050405020304" pitchFamily="18" charset="0"/>
                        </a:rPr>
                        <a:t>Rúbricas: Las rúbricas son un instrumento de evaluación que permite al docente establecer criterios claros y específicos para evaluar el trabajo de los estudiantes. Las rúbricas pueden incluir criterios como calidad de la investigación, la claridad, la aplicación de conceptos y teorías, la coherencia de las ideas, la originalidad y la creatividad</a:t>
                      </a:r>
                    </a:p>
                  </a:txBody>
                  <a:tcPr marL="48260" marR="4826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2 horas </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0504188"/>
                  </a:ext>
                </a:extLst>
              </a:tr>
            </a:tbl>
          </a:graphicData>
        </a:graphic>
      </p:graphicFrame>
      <p:sp>
        <p:nvSpPr>
          <p:cNvPr id="5" name="Google Shape;546;p20"/>
          <p:cNvSpPr/>
          <p:nvPr/>
        </p:nvSpPr>
        <p:spPr>
          <a:xfrm>
            <a:off x="402815" y="353333"/>
            <a:ext cx="811836" cy="713930"/>
          </a:xfrm>
          <a:custGeom>
            <a:avLst/>
            <a:gdLst/>
            <a:ahLst/>
            <a:cxnLst/>
            <a:rect l="l" t="t" r="r" b="b"/>
            <a:pathLst>
              <a:path w="16691" h="15709" extrusionOk="0">
                <a:moveTo>
                  <a:pt x="15740" y="476"/>
                </a:moveTo>
                <a:cubicBezTo>
                  <a:pt x="15867" y="476"/>
                  <a:pt x="15994" y="539"/>
                  <a:pt x="16057" y="603"/>
                </a:cubicBezTo>
                <a:cubicBezTo>
                  <a:pt x="16152" y="698"/>
                  <a:pt x="16184" y="793"/>
                  <a:pt x="16184" y="919"/>
                </a:cubicBezTo>
                <a:cubicBezTo>
                  <a:pt x="16184" y="1046"/>
                  <a:pt x="16152" y="1141"/>
                  <a:pt x="16057" y="1236"/>
                </a:cubicBezTo>
                <a:cubicBezTo>
                  <a:pt x="15994" y="1331"/>
                  <a:pt x="15867" y="1363"/>
                  <a:pt x="15740" y="1363"/>
                </a:cubicBezTo>
                <a:lnTo>
                  <a:pt x="919" y="1363"/>
                </a:lnTo>
                <a:cubicBezTo>
                  <a:pt x="793" y="1363"/>
                  <a:pt x="698" y="1331"/>
                  <a:pt x="603" y="1236"/>
                </a:cubicBezTo>
                <a:cubicBezTo>
                  <a:pt x="539" y="1173"/>
                  <a:pt x="476" y="1046"/>
                  <a:pt x="476" y="919"/>
                </a:cubicBezTo>
                <a:cubicBezTo>
                  <a:pt x="476" y="793"/>
                  <a:pt x="539" y="698"/>
                  <a:pt x="603" y="603"/>
                </a:cubicBezTo>
                <a:cubicBezTo>
                  <a:pt x="698" y="539"/>
                  <a:pt x="793" y="476"/>
                  <a:pt x="919" y="476"/>
                </a:cubicBezTo>
                <a:close/>
                <a:moveTo>
                  <a:pt x="11908" y="3104"/>
                </a:moveTo>
                <a:cubicBezTo>
                  <a:pt x="11782" y="3104"/>
                  <a:pt x="11655" y="3231"/>
                  <a:pt x="11655" y="3358"/>
                </a:cubicBezTo>
                <a:cubicBezTo>
                  <a:pt x="11655" y="3485"/>
                  <a:pt x="11782" y="3611"/>
                  <a:pt x="11908" y="3611"/>
                </a:cubicBezTo>
                <a:lnTo>
                  <a:pt x="14822" y="3611"/>
                </a:lnTo>
                <a:cubicBezTo>
                  <a:pt x="14949" y="3611"/>
                  <a:pt x="15044" y="3485"/>
                  <a:pt x="15044" y="3358"/>
                </a:cubicBezTo>
                <a:cubicBezTo>
                  <a:pt x="15044" y="3231"/>
                  <a:pt x="14949" y="3104"/>
                  <a:pt x="14822" y="3104"/>
                </a:cubicBezTo>
                <a:close/>
                <a:moveTo>
                  <a:pt x="10547" y="3168"/>
                </a:moveTo>
                <a:lnTo>
                  <a:pt x="10547" y="4498"/>
                </a:lnTo>
                <a:lnTo>
                  <a:pt x="9217" y="4498"/>
                </a:lnTo>
                <a:lnTo>
                  <a:pt x="9217" y="3168"/>
                </a:lnTo>
                <a:close/>
                <a:moveTo>
                  <a:pt x="11908" y="4055"/>
                </a:moveTo>
                <a:cubicBezTo>
                  <a:pt x="11782" y="4055"/>
                  <a:pt x="11655" y="4181"/>
                  <a:pt x="11655" y="4308"/>
                </a:cubicBezTo>
                <a:cubicBezTo>
                  <a:pt x="11655" y="4435"/>
                  <a:pt x="11782" y="4561"/>
                  <a:pt x="11908" y="4561"/>
                </a:cubicBezTo>
                <a:lnTo>
                  <a:pt x="14315" y="4561"/>
                </a:lnTo>
                <a:cubicBezTo>
                  <a:pt x="14442" y="4561"/>
                  <a:pt x="14537" y="4435"/>
                  <a:pt x="14537" y="4308"/>
                </a:cubicBezTo>
                <a:cubicBezTo>
                  <a:pt x="14537" y="4181"/>
                  <a:pt x="14442" y="4055"/>
                  <a:pt x="14315" y="4055"/>
                </a:cubicBezTo>
                <a:close/>
                <a:moveTo>
                  <a:pt x="3484" y="3548"/>
                </a:moveTo>
                <a:cubicBezTo>
                  <a:pt x="3928" y="3548"/>
                  <a:pt x="4340" y="3801"/>
                  <a:pt x="4561" y="4213"/>
                </a:cubicBezTo>
                <a:cubicBezTo>
                  <a:pt x="4656" y="4371"/>
                  <a:pt x="4688" y="4530"/>
                  <a:pt x="4720" y="4720"/>
                </a:cubicBezTo>
                <a:cubicBezTo>
                  <a:pt x="4561" y="4815"/>
                  <a:pt x="4371" y="4846"/>
                  <a:pt x="4181" y="4846"/>
                </a:cubicBezTo>
                <a:cubicBezTo>
                  <a:pt x="4156" y="4848"/>
                  <a:pt x="4131" y="4849"/>
                  <a:pt x="4106" y="4849"/>
                </a:cubicBezTo>
                <a:cubicBezTo>
                  <a:pt x="3692" y="4849"/>
                  <a:pt x="3312" y="4605"/>
                  <a:pt x="3073" y="4276"/>
                </a:cubicBezTo>
                <a:cubicBezTo>
                  <a:pt x="2978" y="4086"/>
                  <a:pt x="2914" y="3928"/>
                  <a:pt x="2914" y="3706"/>
                </a:cubicBezTo>
                <a:cubicBezTo>
                  <a:pt x="2914" y="3611"/>
                  <a:pt x="3326" y="3548"/>
                  <a:pt x="3484" y="3548"/>
                </a:cubicBezTo>
                <a:close/>
                <a:moveTo>
                  <a:pt x="8963" y="2661"/>
                </a:moveTo>
                <a:cubicBezTo>
                  <a:pt x="8837" y="2661"/>
                  <a:pt x="8710" y="2788"/>
                  <a:pt x="8710" y="2914"/>
                </a:cubicBezTo>
                <a:lnTo>
                  <a:pt x="8710" y="4751"/>
                </a:lnTo>
                <a:cubicBezTo>
                  <a:pt x="8710" y="4878"/>
                  <a:pt x="8837" y="5005"/>
                  <a:pt x="8963" y="5005"/>
                </a:cubicBezTo>
                <a:lnTo>
                  <a:pt x="10800" y="5005"/>
                </a:lnTo>
                <a:cubicBezTo>
                  <a:pt x="10927" y="5005"/>
                  <a:pt x="11053" y="4878"/>
                  <a:pt x="11053" y="4751"/>
                </a:cubicBezTo>
                <a:lnTo>
                  <a:pt x="11053" y="2914"/>
                </a:lnTo>
                <a:cubicBezTo>
                  <a:pt x="11053" y="2788"/>
                  <a:pt x="10927" y="2661"/>
                  <a:pt x="10800" y="2661"/>
                </a:cubicBezTo>
                <a:close/>
                <a:moveTo>
                  <a:pt x="11908" y="6113"/>
                </a:moveTo>
                <a:cubicBezTo>
                  <a:pt x="11782" y="6113"/>
                  <a:pt x="11655" y="6208"/>
                  <a:pt x="11655" y="6335"/>
                </a:cubicBezTo>
                <a:cubicBezTo>
                  <a:pt x="11655" y="6493"/>
                  <a:pt x="11782" y="6588"/>
                  <a:pt x="11908" y="6588"/>
                </a:cubicBezTo>
                <a:lnTo>
                  <a:pt x="14822" y="6588"/>
                </a:lnTo>
                <a:cubicBezTo>
                  <a:pt x="14949" y="6588"/>
                  <a:pt x="15044" y="6493"/>
                  <a:pt x="15044" y="6335"/>
                </a:cubicBezTo>
                <a:cubicBezTo>
                  <a:pt x="15044" y="6208"/>
                  <a:pt x="14949" y="6113"/>
                  <a:pt x="14822" y="6113"/>
                </a:cubicBezTo>
                <a:close/>
                <a:moveTo>
                  <a:pt x="10547" y="6145"/>
                </a:moveTo>
                <a:lnTo>
                  <a:pt x="10547" y="7506"/>
                </a:lnTo>
                <a:lnTo>
                  <a:pt x="9217" y="7506"/>
                </a:lnTo>
                <a:lnTo>
                  <a:pt x="9217" y="6145"/>
                </a:lnTo>
                <a:close/>
                <a:moveTo>
                  <a:pt x="11908" y="7031"/>
                </a:moveTo>
                <a:cubicBezTo>
                  <a:pt x="11782" y="7031"/>
                  <a:pt x="11655" y="7158"/>
                  <a:pt x="11655" y="7285"/>
                </a:cubicBezTo>
                <a:cubicBezTo>
                  <a:pt x="11655" y="7411"/>
                  <a:pt x="11782" y="7538"/>
                  <a:pt x="11908" y="7538"/>
                </a:cubicBezTo>
                <a:lnTo>
                  <a:pt x="14315" y="7538"/>
                </a:lnTo>
                <a:cubicBezTo>
                  <a:pt x="14442" y="7538"/>
                  <a:pt x="14537" y="7411"/>
                  <a:pt x="14537" y="7285"/>
                </a:cubicBezTo>
                <a:cubicBezTo>
                  <a:pt x="14537" y="7158"/>
                  <a:pt x="14442" y="7031"/>
                  <a:pt x="14315" y="7031"/>
                </a:cubicBezTo>
                <a:close/>
                <a:moveTo>
                  <a:pt x="8963" y="5670"/>
                </a:moveTo>
                <a:cubicBezTo>
                  <a:pt x="8837" y="5670"/>
                  <a:pt x="8710" y="5765"/>
                  <a:pt x="8710" y="5891"/>
                </a:cubicBezTo>
                <a:lnTo>
                  <a:pt x="8710" y="7728"/>
                </a:lnTo>
                <a:cubicBezTo>
                  <a:pt x="8710" y="7886"/>
                  <a:pt x="8837" y="7981"/>
                  <a:pt x="8963" y="7981"/>
                </a:cubicBezTo>
                <a:lnTo>
                  <a:pt x="10800" y="7981"/>
                </a:lnTo>
                <a:cubicBezTo>
                  <a:pt x="10927" y="7981"/>
                  <a:pt x="11053" y="7886"/>
                  <a:pt x="11053" y="7728"/>
                </a:cubicBezTo>
                <a:lnTo>
                  <a:pt x="11053" y="5891"/>
                </a:lnTo>
                <a:cubicBezTo>
                  <a:pt x="11053" y="5765"/>
                  <a:pt x="10927" y="5670"/>
                  <a:pt x="10800" y="5670"/>
                </a:cubicBezTo>
                <a:close/>
                <a:moveTo>
                  <a:pt x="11908" y="9090"/>
                </a:moveTo>
                <a:cubicBezTo>
                  <a:pt x="11782" y="9090"/>
                  <a:pt x="11655" y="9185"/>
                  <a:pt x="11655" y="9343"/>
                </a:cubicBezTo>
                <a:cubicBezTo>
                  <a:pt x="11655" y="9470"/>
                  <a:pt x="11782" y="9565"/>
                  <a:pt x="11908" y="9565"/>
                </a:cubicBezTo>
                <a:lnTo>
                  <a:pt x="14822" y="9565"/>
                </a:lnTo>
                <a:cubicBezTo>
                  <a:pt x="14949" y="9565"/>
                  <a:pt x="15044" y="9470"/>
                  <a:pt x="15044" y="9343"/>
                </a:cubicBezTo>
                <a:cubicBezTo>
                  <a:pt x="15044" y="9185"/>
                  <a:pt x="14949" y="9090"/>
                  <a:pt x="14822" y="9090"/>
                </a:cubicBezTo>
                <a:close/>
                <a:moveTo>
                  <a:pt x="919" y="1"/>
                </a:moveTo>
                <a:cubicBezTo>
                  <a:pt x="666" y="1"/>
                  <a:pt x="444" y="96"/>
                  <a:pt x="254" y="254"/>
                </a:cubicBezTo>
                <a:cubicBezTo>
                  <a:pt x="96" y="444"/>
                  <a:pt x="1" y="666"/>
                  <a:pt x="1" y="919"/>
                </a:cubicBezTo>
                <a:cubicBezTo>
                  <a:pt x="1" y="1173"/>
                  <a:pt x="96" y="1426"/>
                  <a:pt x="254" y="1584"/>
                </a:cubicBezTo>
                <a:cubicBezTo>
                  <a:pt x="381" y="1711"/>
                  <a:pt x="539" y="1774"/>
                  <a:pt x="666" y="1838"/>
                </a:cubicBezTo>
                <a:lnTo>
                  <a:pt x="666" y="10040"/>
                </a:lnTo>
                <a:cubicBezTo>
                  <a:pt x="666" y="10167"/>
                  <a:pt x="793" y="10293"/>
                  <a:pt x="919" y="10293"/>
                </a:cubicBezTo>
                <a:cubicBezTo>
                  <a:pt x="1078" y="10293"/>
                  <a:pt x="1173" y="10167"/>
                  <a:pt x="1173" y="10040"/>
                </a:cubicBezTo>
                <a:lnTo>
                  <a:pt x="1173" y="1869"/>
                </a:lnTo>
                <a:lnTo>
                  <a:pt x="15487" y="1869"/>
                </a:lnTo>
                <a:lnTo>
                  <a:pt x="15487" y="2724"/>
                </a:lnTo>
                <a:cubicBezTo>
                  <a:pt x="15487" y="2851"/>
                  <a:pt x="15614" y="2978"/>
                  <a:pt x="15740" y="2978"/>
                </a:cubicBezTo>
                <a:cubicBezTo>
                  <a:pt x="15867" y="2978"/>
                  <a:pt x="15994" y="2851"/>
                  <a:pt x="15994" y="2724"/>
                </a:cubicBezTo>
                <a:lnTo>
                  <a:pt x="15994" y="1838"/>
                </a:lnTo>
                <a:cubicBezTo>
                  <a:pt x="16152" y="1774"/>
                  <a:pt x="16279" y="1711"/>
                  <a:pt x="16405" y="1584"/>
                </a:cubicBezTo>
                <a:cubicBezTo>
                  <a:pt x="16564" y="1426"/>
                  <a:pt x="16690" y="1173"/>
                  <a:pt x="16690" y="919"/>
                </a:cubicBezTo>
                <a:cubicBezTo>
                  <a:pt x="16690" y="666"/>
                  <a:pt x="16564" y="444"/>
                  <a:pt x="16405" y="254"/>
                </a:cubicBezTo>
                <a:cubicBezTo>
                  <a:pt x="16247" y="96"/>
                  <a:pt x="15994" y="1"/>
                  <a:pt x="15740" y="1"/>
                </a:cubicBezTo>
                <a:close/>
                <a:moveTo>
                  <a:pt x="10547" y="9122"/>
                </a:moveTo>
                <a:lnTo>
                  <a:pt x="10547" y="10483"/>
                </a:lnTo>
                <a:lnTo>
                  <a:pt x="9217" y="10483"/>
                </a:lnTo>
                <a:lnTo>
                  <a:pt x="9217" y="9122"/>
                </a:lnTo>
                <a:close/>
                <a:moveTo>
                  <a:pt x="11908" y="10040"/>
                </a:moveTo>
                <a:cubicBezTo>
                  <a:pt x="11782" y="10040"/>
                  <a:pt x="11655" y="10135"/>
                  <a:pt x="11655" y="10293"/>
                </a:cubicBezTo>
                <a:cubicBezTo>
                  <a:pt x="11655" y="10420"/>
                  <a:pt x="11782" y="10515"/>
                  <a:pt x="11908" y="10515"/>
                </a:cubicBezTo>
                <a:lnTo>
                  <a:pt x="14315" y="10515"/>
                </a:lnTo>
                <a:cubicBezTo>
                  <a:pt x="14442" y="10515"/>
                  <a:pt x="14537" y="10420"/>
                  <a:pt x="14537" y="10293"/>
                </a:cubicBezTo>
                <a:cubicBezTo>
                  <a:pt x="14537" y="10135"/>
                  <a:pt x="14442" y="10040"/>
                  <a:pt x="14315" y="10040"/>
                </a:cubicBezTo>
                <a:close/>
                <a:moveTo>
                  <a:pt x="8963" y="8647"/>
                </a:moveTo>
                <a:cubicBezTo>
                  <a:pt x="8837" y="8647"/>
                  <a:pt x="8710" y="8742"/>
                  <a:pt x="8710" y="8900"/>
                </a:cubicBezTo>
                <a:lnTo>
                  <a:pt x="8710" y="10705"/>
                </a:lnTo>
                <a:cubicBezTo>
                  <a:pt x="8710" y="10863"/>
                  <a:pt x="8837" y="10958"/>
                  <a:pt x="8963" y="10958"/>
                </a:cubicBezTo>
                <a:lnTo>
                  <a:pt x="10800" y="10958"/>
                </a:lnTo>
                <a:cubicBezTo>
                  <a:pt x="10927" y="10958"/>
                  <a:pt x="11053" y="10863"/>
                  <a:pt x="11053" y="10705"/>
                </a:cubicBezTo>
                <a:lnTo>
                  <a:pt x="11053" y="8900"/>
                </a:lnTo>
                <a:cubicBezTo>
                  <a:pt x="11053" y="8742"/>
                  <a:pt x="10927" y="8647"/>
                  <a:pt x="10800" y="8647"/>
                </a:cubicBezTo>
                <a:close/>
                <a:moveTo>
                  <a:pt x="3342" y="3065"/>
                </a:moveTo>
                <a:cubicBezTo>
                  <a:pt x="3104" y="3065"/>
                  <a:pt x="2867" y="3131"/>
                  <a:pt x="2629" y="3263"/>
                </a:cubicBezTo>
                <a:cubicBezTo>
                  <a:pt x="2408" y="3421"/>
                  <a:pt x="2408" y="3516"/>
                  <a:pt x="2439" y="3770"/>
                </a:cubicBezTo>
                <a:cubicBezTo>
                  <a:pt x="2439" y="4055"/>
                  <a:pt x="2534" y="4308"/>
                  <a:pt x="2693" y="4530"/>
                </a:cubicBezTo>
                <a:cubicBezTo>
                  <a:pt x="3009" y="5036"/>
                  <a:pt x="3579" y="5353"/>
                  <a:pt x="4213" y="5353"/>
                </a:cubicBezTo>
                <a:cubicBezTo>
                  <a:pt x="4371" y="5353"/>
                  <a:pt x="4530" y="5321"/>
                  <a:pt x="4688" y="5258"/>
                </a:cubicBezTo>
                <a:lnTo>
                  <a:pt x="4688" y="6018"/>
                </a:lnTo>
                <a:cubicBezTo>
                  <a:pt x="4593" y="5986"/>
                  <a:pt x="4466" y="5923"/>
                  <a:pt x="4371" y="5891"/>
                </a:cubicBezTo>
                <a:cubicBezTo>
                  <a:pt x="4097" y="5794"/>
                  <a:pt x="3830" y="5689"/>
                  <a:pt x="3547" y="5689"/>
                </a:cubicBezTo>
                <a:cubicBezTo>
                  <a:pt x="3275" y="5689"/>
                  <a:pt x="2987" y="5786"/>
                  <a:pt x="2661" y="6081"/>
                </a:cubicBezTo>
                <a:cubicBezTo>
                  <a:pt x="2376" y="6366"/>
                  <a:pt x="2186" y="6651"/>
                  <a:pt x="2059" y="7000"/>
                </a:cubicBezTo>
                <a:cubicBezTo>
                  <a:pt x="1964" y="7316"/>
                  <a:pt x="1901" y="7665"/>
                  <a:pt x="1901" y="8108"/>
                </a:cubicBezTo>
                <a:cubicBezTo>
                  <a:pt x="1901" y="8742"/>
                  <a:pt x="2123" y="9343"/>
                  <a:pt x="2471" y="9850"/>
                </a:cubicBezTo>
                <a:cubicBezTo>
                  <a:pt x="2819" y="10357"/>
                  <a:pt x="3326" y="10737"/>
                  <a:pt x="3928" y="10958"/>
                </a:cubicBezTo>
                <a:cubicBezTo>
                  <a:pt x="4005" y="10987"/>
                  <a:pt x="4079" y="10999"/>
                  <a:pt x="4151" y="10999"/>
                </a:cubicBezTo>
                <a:cubicBezTo>
                  <a:pt x="4316" y="10999"/>
                  <a:pt x="4470" y="10939"/>
                  <a:pt x="4625" y="10895"/>
                </a:cubicBezTo>
                <a:cubicBezTo>
                  <a:pt x="4720" y="10832"/>
                  <a:pt x="4846" y="10800"/>
                  <a:pt x="4941" y="10800"/>
                </a:cubicBezTo>
                <a:cubicBezTo>
                  <a:pt x="5036" y="10800"/>
                  <a:pt x="5163" y="10832"/>
                  <a:pt x="5290" y="10895"/>
                </a:cubicBezTo>
                <a:cubicBezTo>
                  <a:pt x="5444" y="10939"/>
                  <a:pt x="5598" y="10999"/>
                  <a:pt x="5763" y="10999"/>
                </a:cubicBezTo>
                <a:cubicBezTo>
                  <a:pt x="5835" y="10999"/>
                  <a:pt x="5909" y="10987"/>
                  <a:pt x="5986" y="10958"/>
                </a:cubicBezTo>
                <a:cubicBezTo>
                  <a:pt x="6461" y="10800"/>
                  <a:pt x="6905" y="10483"/>
                  <a:pt x="7253" y="10072"/>
                </a:cubicBezTo>
                <a:cubicBezTo>
                  <a:pt x="7601" y="9692"/>
                  <a:pt x="7823" y="9217"/>
                  <a:pt x="7950" y="8678"/>
                </a:cubicBezTo>
                <a:cubicBezTo>
                  <a:pt x="7950" y="8552"/>
                  <a:pt x="7886" y="8425"/>
                  <a:pt x="7760" y="8393"/>
                </a:cubicBezTo>
                <a:cubicBezTo>
                  <a:pt x="7601" y="8393"/>
                  <a:pt x="7475" y="8457"/>
                  <a:pt x="7443" y="8583"/>
                </a:cubicBezTo>
                <a:cubicBezTo>
                  <a:pt x="7380" y="9027"/>
                  <a:pt x="7158" y="9438"/>
                  <a:pt x="6873" y="9755"/>
                </a:cubicBezTo>
                <a:cubicBezTo>
                  <a:pt x="6588" y="10103"/>
                  <a:pt x="6240" y="10357"/>
                  <a:pt x="5796" y="10515"/>
                </a:cubicBezTo>
                <a:cubicBezTo>
                  <a:pt x="5733" y="10515"/>
                  <a:pt x="5575" y="10483"/>
                  <a:pt x="5448" y="10420"/>
                </a:cubicBezTo>
                <a:cubicBezTo>
                  <a:pt x="5290" y="10357"/>
                  <a:pt x="5131" y="10325"/>
                  <a:pt x="4941" y="10325"/>
                </a:cubicBezTo>
                <a:cubicBezTo>
                  <a:pt x="4751" y="10325"/>
                  <a:pt x="4593" y="10357"/>
                  <a:pt x="4435" y="10420"/>
                </a:cubicBezTo>
                <a:cubicBezTo>
                  <a:pt x="4308" y="10483"/>
                  <a:pt x="4181" y="10515"/>
                  <a:pt x="4086" y="10515"/>
                </a:cubicBezTo>
                <a:cubicBezTo>
                  <a:pt x="3579" y="10325"/>
                  <a:pt x="3168" y="9977"/>
                  <a:pt x="2851" y="9565"/>
                </a:cubicBezTo>
                <a:cubicBezTo>
                  <a:pt x="2566" y="9153"/>
                  <a:pt x="2376" y="8647"/>
                  <a:pt x="2376" y="8077"/>
                </a:cubicBezTo>
                <a:cubicBezTo>
                  <a:pt x="2376" y="7696"/>
                  <a:pt x="2408" y="7411"/>
                  <a:pt x="2503" y="7158"/>
                </a:cubicBezTo>
                <a:cubicBezTo>
                  <a:pt x="2598" y="6873"/>
                  <a:pt x="2756" y="6651"/>
                  <a:pt x="3009" y="6430"/>
                </a:cubicBezTo>
                <a:cubicBezTo>
                  <a:pt x="3209" y="6245"/>
                  <a:pt x="3402" y="6180"/>
                  <a:pt x="3590" y="6180"/>
                </a:cubicBezTo>
                <a:cubicBezTo>
                  <a:pt x="3790" y="6180"/>
                  <a:pt x="3986" y="6253"/>
                  <a:pt x="4181" y="6335"/>
                </a:cubicBezTo>
                <a:cubicBezTo>
                  <a:pt x="4403" y="6430"/>
                  <a:pt x="4656" y="6556"/>
                  <a:pt x="4941" y="6556"/>
                </a:cubicBezTo>
                <a:cubicBezTo>
                  <a:pt x="5226" y="6556"/>
                  <a:pt x="5480" y="6430"/>
                  <a:pt x="5733" y="6335"/>
                </a:cubicBezTo>
                <a:cubicBezTo>
                  <a:pt x="5928" y="6253"/>
                  <a:pt x="6116" y="6180"/>
                  <a:pt x="6312" y="6180"/>
                </a:cubicBezTo>
                <a:cubicBezTo>
                  <a:pt x="6497" y="6180"/>
                  <a:pt x="6689" y="6245"/>
                  <a:pt x="6905" y="6430"/>
                </a:cubicBezTo>
                <a:cubicBezTo>
                  <a:pt x="7095" y="6620"/>
                  <a:pt x="7221" y="6778"/>
                  <a:pt x="7316" y="6968"/>
                </a:cubicBezTo>
                <a:cubicBezTo>
                  <a:pt x="7380" y="7126"/>
                  <a:pt x="7443" y="7348"/>
                  <a:pt x="7475" y="7570"/>
                </a:cubicBezTo>
                <a:cubicBezTo>
                  <a:pt x="7506" y="7696"/>
                  <a:pt x="7601" y="7791"/>
                  <a:pt x="7760" y="7791"/>
                </a:cubicBezTo>
                <a:cubicBezTo>
                  <a:pt x="7886" y="7760"/>
                  <a:pt x="7981" y="7633"/>
                  <a:pt x="7950" y="7506"/>
                </a:cubicBezTo>
                <a:cubicBezTo>
                  <a:pt x="7918" y="7221"/>
                  <a:pt x="7855" y="6968"/>
                  <a:pt x="7728" y="6746"/>
                </a:cubicBezTo>
                <a:cubicBezTo>
                  <a:pt x="7633" y="6493"/>
                  <a:pt x="7475" y="6303"/>
                  <a:pt x="7221" y="6081"/>
                </a:cubicBezTo>
                <a:cubicBezTo>
                  <a:pt x="6905" y="5781"/>
                  <a:pt x="6612" y="5678"/>
                  <a:pt x="6335" y="5678"/>
                </a:cubicBezTo>
                <a:cubicBezTo>
                  <a:pt x="6058" y="5678"/>
                  <a:pt x="5796" y="5781"/>
                  <a:pt x="5543" y="5891"/>
                </a:cubicBezTo>
                <a:cubicBezTo>
                  <a:pt x="5416" y="5923"/>
                  <a:pt x="5321" y="5986"/>
                  <a:pt x="5195" y="6018"/>
                </a:cubicBezTo>
                <a:lnTo>
                  <a:pt x="5195" y="4846"/>
                </a:lnTo>
                <a:cubicBezTo>
                  <a:pt x="5226" y="4561"/>
                  <a:pt x="5163" y="4245"/>
                  <a:pt x="5005" y="3960"/>
                </a:cubicBezTo>
                <a:cubicBezTo>
                  <a:pt x="4688" y="3421"/>
                  <a:pt x="4118" y="3073"/>
                  <a:pt x="3484" y="3073"/>
                </a:cubicBezTo>
                <a:cubicBezTo>
                  <a:pt x="3437" y="3068"/>
                  <a:pt x="3389" y="3065"/>
                  <a:pt x="3342" y="3065"/>
                </a:cubicBezTo>
                <a:close/>
                <a:moveTo>
                  <a:pt x="8330" y="14030"/>
                </a:moveTo>
                <a:cubicBezTo>
                  <a:pt x="8488" y="14030"/>
                  <a:pt x="8647" y="14094"/>
                  <a:pt x="8742" y="14189"/>
                </a:cubicBezTo>
                <a:cubicBezTo>
                  <a:pt x="8868" y="14315"/>
                  <a:pt x="8932" y="14442"/>
                  <a:pt x="8932" y="14600"/>
                </a:cubicBezTo>
                <a:cubicBezTo>
                  <a:pt x="8932" y="14790"/>
                  <a:pt x="8868" y="14917"/>
                  <a:pt x="8742" y="15044"/>
                </a:cubicBezTo>
                <a:cubicBezTo>
                  <a:pt x="8647" y="15139"/>
                  <a:pt x="8488" y="15202"/>
                  <a:pt x="8330" y="15202"/>
                </a:cubicBezTo>
                <a:cubicBezTo>
                  <a:pt x="8171" y="15202"/>
                  <a:pt x="8013" y="15139"/>
                  <a:pt x="7918" y="15044"/>
                </a:cubicBezTo>
                <a:cubicBezTo>
                  <a:pt x="7823" y="14917"/>
                  <a:pt x="7760" y="14790"/>
                  <a:pt x="7760" y="14600"/>
                </a:cubicBezTo>
                <a:cubicBezTo>
                  <a:pt x="7760" y="14442"/>
                  <a:pt x="7823" y="14315"/>
                  <a:pt x="7918" y="14189"/>
                </a:cubicBezTo>
                <a:cubicBezTo>
                  <a:pt x="8045" y="14094"/>
                  <a:pt x="8171" y="14030"/>
                  <a:pt x="8330" y="14030"/>
                </a:cubicBezTo>
                <a:close/>
                <a:moveTo>
                  <a:pt x="15740" y="3580"/>
                </a:moveTo>
                <a:cubicBezTo>
                  <a:pt x="15614" y="3580"/>
                  <a:pt x="15487" y="3706"/>
                  <a:pt x="15487" y="3833"/>
                </a:cubicBezTo>
                <a:lnTo>
                  <a:pt x="15487" y="12003"/>
                </a:lnTo>
                <a:lnTo>
                  <a:pt x="1173" y="12003"/>
                </a:lnTo>
                <a:lnTo>
                  <a:pt x="1173" y="11148"/>
                </a:lnTo>
                <a:cubicBezTo>
                  <a:pt x="1173" y="11022"/>
                  <a:pt x="1046" y="10895"/>
                  <a:pt x="919" y="10895"/>
                </a:cubicBezTo>
                <a:cubicBezTo>
                  <a:pt x="793" y="10895"/>
                  <a:pt x="666" y="11022"/>
                  <a:pt x="666" y="11148"/>
                </a:cubicBezTo>
                <a:lnTo>
                  <a:pt x="666" y="12257"/>
                </a:lnTo>
                <a:cubicBezTo>
                  <a:pt x="666" y="12383"/>
                  <a:pt x="793" y="12510"/>
                  <a:pt x="919" y="12510"/>
                </a:cubicBezTo>
                <a:lnTo>
                  <a:pt x="8076" y="12510"/>
                </a:lnTo>
                <a:lnTo>
                  <a:pt x="8076" y="13555"/>
                </a:lnTo>
                <a:cubicBezTo>
                  <a:pt x="7886" y="13619"/>
                  <a:pt x="7696" y="13714"/>
                  <a:pt x="7570" y="13840"/>
                </a:cubicBezTo>
                <a:cubicBezTo>
                  <a:pt x="7380" y="14062"/>
                  <a:pt x="7253" y="14315"/>
                  <a:pt x="7253" y="14632"/>
                </a:cubicBezTo>
                <a:cubicBezTo>
                  <a:pt x="7253" y="14917"/>
                  <a:pt x="7380" y="15202"/>
                  <a:pt x="7570" y="15392"/>
                </a:cubicBezTo>
                <a:cubicBezTo>
                  <a:pt x="7760" y="15582"/>
                  <a:pt x="8045" y="15709"/>
                  <a:pt x="8330" y="15709"/>
                </a:cubicBezTo>
                <a:cubicBezTo>
                  <a:pt x="8615" y="15709"/>
                  <a:pt x="8900" y="15582"/>
                  <a:pt x="9090" y="15392"/>
                </a:cubicBezTo>
                <a:cubicBezTo>
                  <a:pt x="9280" y="15202"/>
                  <a:pt x="9407" y="14917"/>
                  <a:pt x="9407" y="14632"/>
                </a:cubicBezTo>
                <a:cubicBezTo>
                  <a:pt x="9407" y="14315"/>
                  <a:pt x="9280" y="14062"/>
                  <a:pt x="9090" y="13840"/>
                </a:cubicBezTo>
                <a:cubicBezTo>
                  <a:pt x="8963" y="13714"/>
                  <a:pt x="8773" y="13619"/>
                  <a:pt x="8583" y="13555"/>
                </a:cubicBezTo>
                <a:lnTo>
                  <a:pt x="8583" y="12510"/>
                </a:lnTo>
                <a:lnTo>
                  <a:pt x="15740" y="12510"/>
                </a:lnTo>
                <a:cubicBezTo>
                  <a:pt x="15867" y="12510"/>
                  <a:pt x="15994" y="12383"/>
                  <a:pt x="15994" y="12257"/>
                </a:cubicBezTo>
                <a:lnTo>
                  <a:pt x="15994" y="3833"/>
                </a:lnTo>
                <a:cubicBezTo>
                  <a:pt x="15994" y="3706"/>
                  <a:pt x="15867" y="3580"/>
                  <a:pt x="15740" y="3580"/>
                </a:cubicBezTo>
                <a:close/>
              </a:path>
            </a:pathLst>
          </a:custGeom>
          <a:solidFill>
            <a:srgbClr val="996633"/>
          </a:solidFill>
          <a:ln>
            <a:no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latin typeface="Arial"/>
              <a:cs typeface="Arial"/>
              <a:sym typeface="Arial"/>
            </a:endParaRPr>
          </a:p>
        </p:txBody>
      </p:sp>
      <p:sp>
        <p:nvSpPr>
          <p:cNvPr id="6" name="Rectángulo 5"/>
          <p:cNvSpPr/>
          <p:nvPr/>
        </p:nvSpPr>
        <p:spPr>
          <a:xfrm>
            <a:off x="1225440" y="433619"/>
            <a:ext cx="1618492" cy="553357"/>
          </a:xfrm>
          <a:prstGeom prst="rect">
            <a:avLst/>
          </a:prstGeom>
        </p:spPr>
        <p:txBody>
          <a:bodyPr wrap="square">
            <a:spAutoFit/>
          </a:bodyPr>
          <a:lstStyle/>
          <a:p>
            <a:pPr>
              <a:lnSpc>
                <a:spcPct val="107000"/>
              </a:lnSpc>
              <a:spcAft>
                <a:spcPts val="0"/>
              </a:spcAft>
            </a:pPr>
            <a:r>
              <a:rPr lang="es-MX" sz="2000" b="1" dirty="0">
                <a:solidFill>
                  <a:srgbClr val="663300"/>
                </a:solidFill>
                <a:latin typeface="Arial" pitchFamily="34" charset="0"/>
                <a:ea typeface="Calibri"/>
                <a:cs typeface="Arial" pitchFamily="34" charset="0"/>
              </a:rPr>
              <a:t>Clase No. 2</a:t>
            </a:r>
            <a:endParaRPr lang="es-MX" sz="2000" dirty="0">
              <a:latin typeface="Arial" pitchFamily="34" charset="0"/>
              <a:ea typeface="Calibri"/>
              <a:cs typeface="Arial" pitchFamily="34" charset="0"/>
            </a:endParaRPr>
          </a:p>
          <a:p>
            <a:pPr>
              <a:lnSpc>
                <a:spcPct val="107000"/>
              </a:lnSpc>
              <a:spcAft>
                <a:spcPts val="0"/>
              </a:spcAft>
            </a:pPr>
            <a:r>
              <a:rPr lang="es-MX" sz="800" dirty="0">
                <a:ea typeface="Calibri"/>
                <a:cs typeface="Times New Roman"/>
              </a:rPr>
              <a:t> </a:t>
            </a:r>
          </a:p>
        </p:txBody>
      </p:sp>
      <p:sp>
        <p:nvSpPr>
          <p:cNvPr id="7" name="Rectángulo 6"/>
          <p:cNvSpPr/>
          <p:nvPr/>
        </p:nvSpPr>
        <p:spPr>
          <a:xfrm>
            <a:off x="10980836" y="353333"/>
            <a:ext cx="1821112" cy="882678"/>
          </a:xfrm>
          <a:prstGeom prst="rect">
            <a:avLst/>
          </a:prstGeom>
        </p:spPr>
        <p:txBody>
          <a:bodyPr wrap="square">
            <a:spAutoFit/>
          </a:bodyPr>
          <a:lstStyle/>
          <a:p>
            <a:pPr algn="r">
              <a:lnSpc>
                <a:spcPct val="107000"/>
              </a:lnSpc>
              <a:spcAft>
                <a:spcPts val="0"/>
              </a:spcAft>
            </a:pPr>
            <a:r>
              <a:rPr lang="es-MX" sz="2000" b="1" dirty="0">
                <a:solidFill>
                  <a:srgbClr val="663300"/>
                </a:solidFill>
                <a:latin typeface="Arial" pitchFamily="34" charset="0"/>
                <a:ea typeface="Calibri"/>
                <a:cs typeface="Arial" pitchFamily="34" charset="0"/>
              </a:rPr>
              <a:t>Momento </a:t>
            </a:r>
          </a:p>
          <a:p>
            <a:pPr algn="r">
              <a:lnSpc>
                <a:spcPct val="107000"/>
              </a:lnSpc>
              <a:spcAft>
                <a:spcPts val="0"/>
              </a:spcAft>
            </a:pPr>
            <a:r>
              <a:rPr lang="es-MX" sz="2000" b="1" dirty="0">
                <a:solidFill>
                  <a:srgbClr val="663300"/>
                </a:solidFill>
                <a:latin typeface="Arial" pitchFamily="34" charset="0"/>
                <a:ea typeface="Calibri"/>
                <a:cs typeface="Arial" pitchFamily="34" charset="0"/>
              </a:rPr>
              <a:t>de Desarrollo</a:t>
            </a:r>
            <a:endParaRPr lang="es-MX" sz="2000" dirty="0">
              <a:latin typeface="Arial" pitchFamily="34" charset="0"/>
              <a:ea typeface="Calibri"/>
              <a:cs typeface="Arial" pitchFamily="34" charset="0"/>
            </a:endParaRPr>
          </a:p>
          <a:p>
            <a:pPr>
              <a:lnSpc>
                <a:spcPct val="107000"/>
              </a:lnSpc>
              <a:spcAft>
                <a:spcPts val="0"/>
              </a:spcAft>
            </a:pPr>
            <a:r>
              <a:rPr lang="es-MX" sz="800" dirty="0">
                <a:ea typeface="Calibri"/>
                <a:cs typeface="Times New Roman"/>
              </a:rPr>
              <a:t> </a:t>
            </a:r>
          </a:p>
        </p:txBody>
      </p:sp>
    </p:spTree>
    <p:extLst>
      <p:ext uri="{BB962C8B-B14F-4D97-AF65-F5344CB8AC3E}">
        <p14:creationId xmlns:p14="http://schemas.microsoft.com/office/powerpoint/2010/main" val="1115485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2155;p42"/>
          <p:cNvSpPr txBox="1"/>
          <p:nvPr/>
        </p:nvSpPr>
        <p:spPr>
          <a:xfrm>
            <a:off x="12817025" y="3758927"/>
            <a:ext cx="503688" cy="387553"/>
          </a:xfrm>
          <a:prstGeom prst="rect">
            <a:avLst/>
          </a:prstGeom>
          <a:solidFill>
            <a:srgbClr val="99663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bg1"/>
                </a:solidFill>
                <a:latin typeface="Fira Sans Medium"/>
                <a:ea typeface="Fira Sans Medium"/>
                <a:cs typeface="Fira Sans Medium"/>
                <a:sym typeface="Fira Sans Medium"/>
              </a:rPr>
              <a:t>18</a:t>
            </a:r>
            <a:endParaRPr sz="1800" b="1" dirty="0">
              <a:solidFill>
                <a:schemeClr val="bg1"/>
              </a:solidFill>
              <a:latin typeface="Fira Sans Medium"/>
              <a:ea typeface="Fira Sans Medium"/>
              <a:cs typeface="Fira Sans Medium"/>
              <a:sym typeface="Fira Sans Medium"/>
            </a:endParaRPr>
          </a:p>
        </p:txBody>
      </p:sp>
      <p:graphicFrame>
        <p:nvGraphicFramePr>
          <p:cNvPr id="3" name="Tabla 2"/>
          <p:cNvGraphicFramePr>
            <a:graphicFrameLocks noGrp="1"/>
          </p:cNvGraphicFramePr>
          <p:nvPr>
            <p:extLst>
              <p:ext uri="{D42A27DB-BD31-4B8C-83A1-F6EECF244321}">
                <p14:modId xmlns:p14="http://schemas.microsoft.com/office/powerpoint/2010/main" val="3183421527"/>
              </p:ext>
            </p:extLst>
          </p:nvPr>
        </p:nvGraphicFramePr>
        <p:xfrm>
          <a:off x="467666" y="1188417"/>
          <a:ext cx="12241361" cy="6425868"/>
        </p:xfrm>
        <a:graphic>
          <a:graphicData uri="http://schemas.openxmlformats.org/drawingml/2006/table">
            <a:tbl>
              <a:tblPr firstRow="1" firstCol="1" bandRow="1"/>
              <a:tblGrid>
                <a:gridCol w="6511383">
                  <a:extLst>
                    <a:ext uri="{9D8B030D-6E8A-4147-A177-3AD203B41FA5}">
                      <a16:colId xmlns:a16="http://schemas.microsoft.com/office/drawing/2014/main" val="3178516676"/>
                    </a:ext>
                  </a:extLst>
                </a:gridCol>
                <a:gridCol w="2195687">
                  <a:extLst>
                    <a:ext uri="{9D8B030D-6E8A-4147-A177-3AD203B41FA5}">
                      <a16:colId xmlns:a16="http://schemas.microsoft.com/office/drawing/2014/main" val="3010833294"/>
                    </a:ext>
                  </a:extLst>
                </a:gridCol>
                <a:gridCol w="2279883">
                  <a:extLst>
                    <a:ext uri="{9D8B030D-6E8A-4147-A177-3AD203B41FA5}">
                      <a16:colId xmlns:a16="http://schemas.microsoft.com/office/drawing/2014/main" val="1937890125"/>
                    </a:ext>
                  </a:extLst>
                </a:gridCol>
                <a:gridCol w="1254408">
                  <a:extLst>
                    <a:ext uri="{9D8B030D-6E8A-4147-A177-3AD203B41FA5}">
                      <a16:colId xmlns:a16="http://schemas.microsoft.com/office/drawing/2014/main" val="3928954565"/>
                    </a:ext>
                  </a:extLst>
                </a:gridCol>
              </a:tblGrid>
              <a:tr h="223976">
                <a:tc gridSpan="4">
                  <a:txBody>
                    <a:bodyPr/>
                    <a:lstStyle/>
                    <a:p>
                      <a:pPr algn="ctr">
                        <a:lnSpc>
                          <a:spcPct val="106000"/>
                        </a:lnSpc>
                        <a:spcAft>
                          <a:spcPts val="0"/>
                        </a:spcAft>
                      </a:pPr>
                      <a:r>
                        <a:rPr lang="es-MX" sz="1000" kern="1200">
                          <a:solidFill>
                            <a:srgbClr val="FFFFFF"/>
                          </a:solidFill>
                          <a:effectLst/>
                          <a:latin typeface="Arial" panose="020B0604020202020204" pitchFamily="34" charset="0"/>
                          <a:ea typeface="Calibri" panose="020F0502020204030204" pitchFamily="34" charset="0"/>
                          <a:cs typeface="Times New Roman" panose="02020603050405020304" pitchFamily="18" charset="0"/>
                        </a:rPr>
                        <a:t>Plan de Clase</a:t>
                      </a:r>
                      <a:endParaRPr lang="es-MX" sz="1000">
                        <a:effectLst/>
                        <a:latin typeface="Calibri" panose="020F0502020204030204" pitchFamily="34" charset="0"/>
                        <a:ea typeface="Calibri" panose="020F0502020204030204" pitchFamily="34" charset="0"/>
                        <a:cs typeface="Times New Roman" panose="02020603050405020304" pitchFamily="18" charset="0"/>
                      </a:endParaRPr>
                    </a:p>
                  </a:txBody>
                  <a:tcPr marL="45288" marR="45288" marT="893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3300"/>
                    </a:solidFill>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39759819"/>
                  </a:ext>
                </a:extLst>
              </a:tr>
              <a:tr h="228255">
                <a:tc gridSpan="4">
                  <a:txBody>
                    <a:bodyPr/>
                    <a:lstStyle/>
                    <a:p>
                      <a:pPr algn="l">
                        <a:lnSpc>
                          <a:spcPct val="106000"/>
                        </a:lnSpc>
                        <a:spcAft>
                          <a:spcPts val="0"/>
                        </a:spcAft>
                      </a:pPr>
                      <a:r>
                        <a:rPr lang="es-MX" sz="1000" b="1" kern="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Objetivo de la Sesión</a:t>
                      </a:r>
                      <a:endParaRPr lang="es-MX" sz="1000">
                        <a:effectLst/>
                        <a:latin typeface="Calibri" panose="020F0502020204030204" pitchFamily="34" charset="0"/>
                        <a:ea typeface="Calibri" panose="020F0502020204030204" pitchFamily="34" charset="0"/>
                        <a:cs typeface="Times New Roman" panose="02020603050405020304" pitchFamily="18" charset="0"/>
                      </a:endParaRPr>
                    </a:p>
                  </a:txBody>
                  <a:tcPr marL="45288" marR="45288" marT="893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076632023"/>
                  </a:ext>
                </a:extLst>
              </a:tr>
              <a:tr h="609444">
                <a:tc gridSpan="4">
                  <a:txBody>
                    <a:bodyPr/>
                    <a:lstStyle/>
                    <a:p>
                      <a:pPr algn="l">
                        <a:lnSpc>
                          <a:spcPct val="106000"/>
                        </a:lnSpc>
                        <a:spcAft>
                          <a:spcPts val="0"/>
                        </a:spcAft>
                      </a:pPr>
                      <a:r>
                        <a:rPr lang="es-MX" sz="10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s-MX" sz="10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6000"/>
                        </a:lnSpc>
                        <a:spcAft>
                          <a:spcPts val="0"/>
                        </a:spcAft>
                      </a:pPr>
                      <a:r>
                        <a:rPr lang="es-MX" sz="10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El cierre en un estudio de caso tiene como objetivo comprender el problema central, generar hipótesis y proponer intervenciones o apoyo empático entre pares, además de dar a los participantes herramientas para reforzar las fortalezas y abrir oportunidades de cambio a sus emociones </a:t>
                      </a:r>
                      <a:endParaRPr lang="es-MX" sz="10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6000"/>
                        </a:lnSpc>
                        <a:spcAft>
                          <a:spcPts val="0"/>
                        </a:spcAft>
                      </a:pPr>
                      <a:r>
                        <a:rPr lang="es-MX" sz="10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s-MX"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5288" marR="45288" marT="893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751451843"/>
                  </a:ext>
                </a:extLst>
              </a:tr>
              <a:tr h="609444">
                <a:tc>
                  <a:txBody>
                    <a:bodyPr/>
                    <a:lstStyle/>
                    <a:p>
                      <a:pPr algn="ctr">
                        <a:lnSpc>
                          <a:spcPct val="106000"/>
                        </a:lnSpc>
                        <a:spcAft>
                          <a:spcPts val="0"/>
                        </a:spcAft>
                      </a:pPr>
                      <a:r>
                        <a:rPr lang="es-MX" sz="1000" b="1"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Actividades de Cierre</a:t>
                      </a:r>
                      <a:endParaRPr lang="es-MX"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5288" marR="45288" marT="893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algn="ctr">
                        <a:lnSpc>
                          <a:spcPct val="106000"/>
                        </a:lnSpc>
                        <a:spcAft>
                          <a:spcPts val="0"/>
                        </a:spcAft>
                      </a:pPr>
                      <a:r>
                        <a:rPr lang="es-MX" sz="1000" b="1"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Recursos Didácticos</a:t>
                      </a:r>
                    </a:p>
                    <a:p>
                      <a:pPr marL="0" marR="0" lvl="0" indent="0" algn="ctr" defTabSz="1024997" rtl="0" eaLnBrk="1" fontAlgn="auto" latinLnBrk="0" hangingPunct="1">
                        <a:lnSpc>
                          <a:spcPct val="106000"/>
                        </a:lnSpc>
                        <a:spcBef>
                          <a:spcPts val="0"/>
                        </a:spcBef>
                        <a:spcAft>
                          <a:spcPts val="0"/>
                        </a:spcAft>
                        <a:buClrTx/>
                        <a:buSzTx/>
                        <a:buFontTx/>
                        <a:buNone/>
                        <a:tabLst/>
                        <a:defRPr/>
                      </a:pPr>
                      <a:r>
                        <a:rPr lang="es-MX" sz="1000" b="1"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(incluye los</a:t>
                      </a:r>
                      <a:r>
                        <a:rPr lang="es-MX" sz="1000" b="1" kern="1200" baseline="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materiales de consulta)</a:t>
                      </a:r>
                      <a:endParaRPr lang="es-MX" sz="10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6000"/>
                        </a:lnSpc>
                        <a:spcAft>
                          <a:spcPts val="0"/>
                        </a:spcAft>
                      </a:pPr>
                      <a:endParaRPr lang="es-MX"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5288" marR="45288" marT="893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algn="ctr">
                        <a:lnSpc>
                          <a:spcPct val="106000"/>
                        </a:lnSpc>
                        <a:spcAft>
                          <a:spcPts val="0"/>
                        </a:spcAft>
                      </a:pPr>
                      <a:r>
                        <a:rPr lang="es-MX" sz="1000" b="1" kern="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Evaluación</a:t>
                      </a:r>
                      <a:endParaRPr lang="es-MX" sz="10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6000"/>
                        </a:lnSpc>
                        <a:spcAft>
                          <a:spcPts val="0"/>
                        </a:spcAft>
                      </a:pPr>
                      <a:r>
                        <a:rPr lang="es-MX" sz="1000" b="1" kern="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(Tipo/Instrumento/</a:t>
                      </a:r>
                      <a:endParaRPr lang="es-MX" sz="10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6000"/>
                        </a:lnSpc>
                        <a:spcAft>
                          <a:spcPts val="0"/>
                        </a:spcAft>
                      </a:pPr>
                      <a:r>
                        <a:rPr lang="es-MX" sz="1000" b="1" kern="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Ponderación)</a:t>
                      </a:r>
                      <a:endParaRPr lang="es-MX" sz="1000">
                        <a:effectLst/>
                        <a:latin typeface="Calibri" panose="020F0502020204030204" pitchFamily="34" charset="0"/>
                        <a:ea typeface="Calibri" panose="020F0502020204030204" pitchFamily="34" charset="0"/>
                        <a:cs typeface="Times New Roman" panose="02020603050405020304" pitchFamily="18" charset="0"/>
                      </a:endParaRPr>
                    </a:p>
                  </a:txBody>
                  <a:tcPr marL="45288" marR="45288" marT="893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algn="ctr">
                        <a:lnSpc>
                          <a:spcPct val="106000"/>
                        </a:lnSpc>
                        <a:spcAft>
                          <a:spcPts val="0"/>
                        </a:spcAft>
                      </a:pPr>
                      <a:r>
                        <a:rPr lang="es-MX" sz="1000" b="1" kern="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Tiempo</a:t>
                      </a:r>
                      <a:endParaRPr lang="es-MX"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extLst>
                  <a:ext uri="{0D108BD9-81ED-4DB2-BD59-A6C34878D82A}">
                    <a16:rowId xmlns:a16="http://schemas.microsoft.com/office/drawing/2014/main" val="2638017077"/>
                  </a:ext>
                </a:extLst>
              </a:tr>
              <a:tr h="3162459">
                <a:tc>
                  <a:txBody>
                    <a:bodyPr/>
                    <a:lstStyle/>
                    <a:p>
                      <a:pPr algn="l">
                        <a:lnSpc>
                          <a:spcPct val="106000"/>
                        </a:lnSpc>
                        <a:spcAft>
                          <a:spcPts val="0"/>
                        </a:spcAft>
                      </a:pPr>
                      <a:r>
                        <a:rPr lang="es-MX" sz="10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El docente:</a:t>
                      </a:r>
                    </a:p>
                    <a:p>
                      <a:pPr algn="l">
                        <a:lnSpc>
                          <a:spcPct val="106000"/>
                        </a:lnSpc>
                        <a:spcAft>
                          <a:spcPts val="0"/>
                        </a:spcAft>
                      </a:pPr>
                      <a:endParaRPr lang="es-MX" sz="10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algn="l">
                        <a:lnSpc>
                          <a:spcPct val="106000"/>
                        </a:lnSpc>
                        <a:spcAft>
                          <a:spcPts val="0"/>
                        </a:spcAft>
                      </a:pPr>
                      <a:r>
                        <a:rPr lang="es-MX" sz="10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Informe de estudio de caso: Analiza un caso particular a partir de conceptos teóricos.</a:t>
                      </a:r>
                    </a:p>
                    <a:p>
                      <a:pPr algn="l">
                        <a:lnSpc>
                          <a:spcPct val="106000"/>
                        </a:lnSpc>
                        <a:spcAft>
                          <a:spcPts val="0"/>
                        </a:spcAft>
                      </a:pPr>
                      <a:endParaRPr lang="es-MX" sz="10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algn="l">
                        <a:lnSpc>
                          <a:spcPct val="106000"/>
                        </a:lnSpc>
                        <a:spcAft>
                          <a:spcPts val="0"/>
                        </a:spcAft>
                      </a:pPr>
                      <a:r>
                        <a:rPr lang="es-MX" sz="10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Tercera etapa: análisis de datos</a:t>
                      </a:r>
                    </a:p>
                    <a:p>
                      <a:pPr algn="l">
                        <a:lnSpc>
                          <a:spcPct val="106000"/>
                        </a:lnSpc>
                        <a:spcAft>
                          <a:spcPts val="0"/>
                        </a:spcAft>
                      </a:pPr>
                      <a:r>
                        <a:rPr lang="es-MX" sz="10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Tercera etapa: simposio de relatores ante el grupo total</a:t>
                      </a:r>
                    </a:p>
                    <a:p>
                      <a:pPr algn="l">
                        <a:lnSpc>
                          <a:spcPct val="106000"/>
                        </a:lnSpc>
                        <a:spcAft>
                          <a:spcPts val="0"/>
                        </a:spcAft>
                      </a:pPr>
                      <a:r>
                        <a:rPr lang="es-MX" sz="10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Cuarta etapa: discusión general </a:t>
                      </a:r>
                    </a:p>
                    <a:p>
                      <a:pPr algn="l">
                        <a:lnSpc>
                          <a:spcPct val="106000"/>
                        </a:lnSpc>
                        <a:spcAft>
                          <a:spcPts val="0"/>
                        </a:spcAft>
                      </a:pPr>
                      <a:endParaRPr lang="es-MX" sz="10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algn="l">
                        <a:lnSpc>
                          <a:spcPct val="106000"/>
                        </a:lnSpc>
                        <a:spcAft>
                          <a:spcPts val="0"/>
                        </a:spcAft>
                      </a:pPr>
                      <a:r>
                        <a:rPr lang="es-MX" sz="10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El alumno:</a:t>
                      </a:r>
                    </a:p>
                    <a:p>
                      <a:pPr algn="l">
                        <a:lnSpc>
                          <a:spcPct val="106000"/>
                        </a:lnSpc>
                        <a:spcAft>
                          <a:spcPts val="0"/>
                        </a:spcAft>
                      </a:pPr>
                      <a:endParaRPr lang="es-MX" sz="10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6000"/>
                        </a:lnSpc>
                        <a:spcAft>
                          <a:spcPts val="0"/>
                        </a:spcAft>
                      </a:pPr>
                      <a:r>
                        <a:rPr lang="es-MX" sz="10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Evaluativos: implican descripción, explicación y </a:t>
                      </a:r>
                    </a:p>
                    <a:p>
                      <a:pPr algn="l">
                        <a:lnSpc>
                          <a:spcPct val="106000"/>
                        </a:lnSpc>
                        <a:spcAft>
                          <a:spcPts val="0"/>
                        </a:spcAft>
                      </a:pPr>
                      <a:r>
                        <a:rPr lang="es-MX" sz="10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juicio (sopesa la información para emitir un juicio):</a:t>
                      </a:r>
                    </a:p>
                    <a:p>
                      <a:pPr algn="l">
                        <a:lnSpc>
                          <a:spcPct val="106000"/>
                        </a:lnSpc>
                        <a:spcAft>
                          <a:spcPts val="0"/>
                        </a:spcAft>
                      </a:pPr>
                      <a:r>
                        <a:rPr lang="es-MX" sz="10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Explica vínculos causales</a:t>
                      </a:r>
                    </a:p>
                    <a:p>
                      <a:pPr algn="l">
                        <a:lnSpc>
                          <a:spcPct val="106000"/>
                        </a:lnSpc>
                        <a:spcAft>
                          <a:spcPts val="0"/>
                        </a:spcAft>
                      </a:pPr>
                      <a:r>
                        <a:rPr lang="es-MX" sz="10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Descubre el contexto en donde se ha intervenido</a:t>
                      </a:r>
                    </a:p>
                    <a:p>
                      <a:pPr algn="l">
                        <a:lnSpc>
                          <a:spcPct val="106000"/>
                        </a:lnSpc>
                        <a:spcAft>
                          <a:spcPts val="0"/>
                        </a:spcAft>
                      </a:pPr>
                      <a:r>
                        <a:rPr lang="es-MX" sz="10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Explora situaciones en donde la intervención no ha </a:t>
                      </a:r>
                    </a:p>
                    <a:p>
                      <a:pPr algn="l">
                        <a:lnSpc>
                          <a:spcPct val="106000"/>
                        </a:lnSpc>
                        <a:spcAft>
                          <a:spcPts val="0"/>
                        </a:spcAft>
                      </a:pPr>
                      <a:r>
                        <a:rPr lang="es-MX" sz="10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alcanzado resultados claros</a:t>
                      </a:r>
                      <a:endParaRPr lang="es-MX"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5288" marR="45288" marT="893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6000"/>
                        </a:lnSpc>
                        <a:spcAft>
                          <a:spcPts val="0"/>
                        </a:spcAft>
                      </a:pPr>
                      <a:r>
                        <a:rPr lang="es-MX" sz="10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Utiliza los recursos metodológicos y técnicos de la investigación para </a:t>
                      </a:r>
                    </a:p>
                    <a:p>
                      <a:pPr algn="just">
                        <a:lnSpc>
                          <a:spcPct val="106000"/>
                        </a:lnSpc>
                        <a:spcAft>
                          <a:spcPts val="0"/>
                        </a:spcAft>
                      </a:pPr>
                      <a:r>
                        <a:rPr lang="es-MX" sz="10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explicar, comprender situaciones educativas y mejorar sus posibles debilidades a causa de la pandemia</a:t>
                      </a:r>
                    </a:p>
                    <a:p>
                      <a:pPr algn="just">
                        <a:lnSpc>
                          <a:spcPct val="106000"/>
                        </a:lnSpc>
                        <a:spcAft>
                          <a:spcPts val="0"/>
                        </a:spcAft>
                      </a:pPr>
                      <a:endParaRPr lang="es-MX" sz="10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6000"/>
                        </a:lnSpc>
                        <a:spcAft>
                          <a:spcPts val="0"/>
                        </a:spcAft>
                      </a:pPr>
                      <a:r>
                        <a:rPr lang="es-MX" sz="10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Informe de casos </a:t>
                      </a:r>
                    </a:p>
                    <a:p>
                      <a:pPr algn="just">
                        <a:lnSpc>
                          <a:spcPct val="106000"/>
                        </a:lnSpc>
                        <a:spcAft>
                          <a:spcPts val="0"/>
                        </a:spcAft>
                      </a:pPr>
                      <a:r>
                        <a:rPr lang="es-MX" sz="10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Heurístico (inventar o descubrir): Los estudios de caso </a:t>
                      </a:r>
                    </a:p>
                    <a:p>
                      <a:pPr algn="just">
                        <a:lnSpc>
                          <a:spcPct val="106000"/>
                        </a:lnSpc>
                        <a:spcAft>
                          <a:spcPts val="0"/>
                        </a:spcAft>
                      </a:pPr>
                      <a:r>
                        <a:rPr lang="es-MX" sz="10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iluminan la comprensión, dan lugar al descubrimiento </a:t>
                      </a:r>
                    </a:p>
                    <a:p>
                      <a:pPr algn="just">
                        <a:lnSpc>
                          <a:spcPct val="106000"/>
                        </a:lnSpc>
                        <a:spcAft>
                          <a:spcPts val="0"/>
                        </a:spcAft>
                      </a:pPr>
                      <a:r>
                        <a:rPr lang="es-MX" sz="10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de nuevos significados</a:t>
                      </a:r>
                      <a:endParaRPr lang="es-MX"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5288" marR="45288" marT="893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6000"/>
                        </a:lnSpc>
                        <a:spcAft>
                          <a:spcPts val="0"/>
                        </a:spcAft>
                      </a:pPr>
                      <a:r>
                        <a:rPr lang="es-MX" sz="10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La coevaluación puede realizarse entre los mismos alumnos revisando los trabajos de sus compañeros, la autoevaluación por el alumno mismo en su propio trabajo y la heteroevaluación la realizará el docente.</a:t>
                      </a:r>
                      <a:endParaRPr lang="es-MX"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5288" marR="45288" marT="893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s-MX" sz="10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1 hora </a:t>
                      </a:r>
                      <a:endParaRPr lang="es-MX"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1486894"/>
                  </a:ext>
                </a:extLst>
              </a:tr>
              <a:tr h="484330">
                <a:tc gridSpan="4">
                  <a:txBody>
                    <a:bodyPr/>
                    <a:lstStyle/>
                    <a:p>
                      <a:pPr algn="l">
                        <a:lnSpc>
                          <a:spcPct val="106000"/>
                        </a:lnSpc>
                        <a:spcAft>
                          <a:spcPts val="0"/>
                        </a:spcAft>
                      </a:pPr>
                      <a:r>
                        <a:rPr lang="es-MX" sz="1000" b="1"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Evidencia</a:t>
                      </a:r>
                      <a:r>
                        <a:rPr lang="es-MX" sz="1000" b="1" kern="1200" baseline="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de aprendizaje</a:t>
                      </a:r>
                      <a:endParaRPr lang="es-MX" sz="1000" b="1"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6000"/>
                        </a:lnSpc>
                        <a:spcAft>
                          <a:spcPts val="0"/>
                        </a:spcAft>
                      </a:pPr>
                      <a:r>
                        <a:rPr lang="es-MX" sz="10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(Especifica las evidencias que solicitaras considerando</a:t>
                      </a:r>
                      <a:r>
                        <a:rPr lang="es-MX" sz="1000" kern="1200" baseline="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el</a:t>
                      </a:r>
                      <a:r>
                        <a:rPr lang="es-MX" sz="10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formato, criterios, aspectos, etc.)</a:t>
                      </a:r>
                      <a:endParaRPr lang="es-MX"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5288" marR="45288" marT="893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469165186"/>
                  </a:ext>
                </a:extLst>
              </a:tr>
              <a:tr h="838068">
                <a:tc gridSpan="4">
                  <a:txBody>
                    <a:bodyPr/>
                    <a:lstStyle/>
                    <a:p>
                      <a:pPr algn="l">
                        <a:lnSpc>
                          <a:spcPct val="106000"/>
                        </a:lnSpc>
                        <a:spcAft>
                          <a:spcPts val="0"/>
                        </a:spcAft>
                      </a:pPr>
                      <a:r>
                        <a:rPr lang="es-MX" sz="10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p>
                    <a:p>
                      <a:pPr algn="just">
                        <a:lnSpc>
                          <a:spcPct val="106000"/>
                        </a:lnSpc>
                        <a:spcAft>
                          <a:spcPts val="0"/>
                        </a:spcAft>
                      </a:pPr>
                      <a:r>
                        <a:rPr lang="es-MX" sz="1200" b="1"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Como un recurso se podrá realizar un díptico o tríptico, de que hacer en caso de que consideres tener debilidades a causa de el encierro en la pandemia y a donde acudir de manera voluntaria o que hacer en lo individual </a:t>
                      </a:r>
                    </a:p>
                    <a:p>
                      <a:pPr algn="l">
                        <a:lnSpc>
                          <a:spcPct val="106000"/>
                        </a:lnSpc>
                        <a:spcAft>
                          <a:spcPts val="0"/>
                        </a:spcAft>
                      </a:pPr>
                      <a:endParaRPr lang="es-MX" sz="10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algn="l">
                        <a:lnSpc>
                          <a:spcPct val="106000"/>
                        </a:lnSpc>
                        <a:spcAft>
                          <a:spcPts val="0"/>
                        </a:spcAft>
                      </a:pPr>
                      <a:endParaRPr lang="es-MX" sz="10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algn="l">
                        <a:lnSpc>
                          <a:spcPct val="106000"/>
                        </a:lnSpc>
                        <a:spcAft>
                          <a:spcPts val="0"/>
                        </a:spcAft>
                      </a:pPr>
                      <a:endParaRPr lang="es-MX" sz="1000" kern="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45288" marR="45288" marT="893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530927765"/>
                  </a:ext>
                </a:extLst>
              </a:tr>
            </a:tbl>
          </a:graphicData>
        </a:graphic>
      </p:graphicFrame>
      <p:sp>
        <p:nvSpPr>
          <p:cNvPr id="6" name="Google Shape;546;p20"/>
          <p:cNvSpPr/>
          <p:nvPr/>
        </p:nvSpPr>
        <p:spPr>
          <a:xfrm>
            <a:off x="402815" y="353333"/>
            <a:ext cx="811836" cy="713930"/>
          </a:xfrm>
          <a:custGeom>
            <a:avLst/>
            <a:gdLst/>
            <a:ahLst/>
            <a:cxnLst/>
            <a:rect l="l" t="t" r="r" b="b"/>
            <a:pathLst>
              <a:path w="16691" h="15709" extrusionOk="0">
                <a:moveTo>
                  <a:pt x="15740" y="476"/>
                </a:moveTo>
                <a:cubicBezTo>
                  <a:pt x="15867" y="476"/>
                  <a:pt x="15994" y="539"/>
                  <a:pt x="16057" y="603"/>
                </a:cubicBezTo>
                <a:cubicBezTo>
                  <a:pt x="16152" y="698"/>
                  <a:pt x="16184" y="793"/>
                  <a:pt x="16184" y="919"/>
                </a:cubicBezTo>
                <a:cubicBezTo>
                  <a:pt x="16184" y="1046"/>
                  <a:pt x="16152" y="1141"/>
                  <a:pt x="16057" y="1236"/>
                </a:cubicBezTo>
                <a:cubicBezTo>
                  <a:pt x="15994" y="1331"/>
                  <a:pt x="15867" y="1363"/>
                  <a:pt x="15740" y="1363"/>
                </a:cubicBezTo>
                <a:lnTo>
                  <a:pt x="919" y="1363"/>
                </a:lnTo>
                <a:cubicBezTo>
                  <a:pt x="793" y="1363"/>
                  <a:pt x="698" y="1331"/>
                  <a:pt x="603" y="1236"/>
                </a:cubicBezTo>
                <a:cubicBezTo>
                  <a:pt x="539" y="1173"/>
                  <a:pt x="476" y="1046"/>
                  <a:pt x="476" y="919"/>
                </a:cubicBezTo>
                <a:cubicBezTo>
                  <a:pt x="476" y="793"/>
                  <a:pt x="539" y="698"/>
                  <a:pt x="603" y="603"/>
                </a:cubicBezTo>
                <a:cubicBezTo>
                  <a:pt x="698" y="539"/>
                  <a:pt x="793" y="476"/>
                  <a:pt x="919" y="476"/>
                </a:cubicBezTo>
                <a:close/>
                <a:moveTo>
                  <a:pt x="11908" y="3104"/>
                </a:moveTo>
                <a:cubicBezTo>
                  <a:pt x="11782" y="3104"/>
                  <a:pt x="11655" y="3231"/>
                  <a:pt x="11655" y="3358"/>
                </a:cubicBezTo>
                <a:cubicBezTo>
                  <a:pt x="11655" y="3485"/>
                  <a:pt x="11782" y="3611"/>
                  <a:pt x="11908" y="3611"/>
                </a:cubicBezTo>
                <a:lnTo>
                  <a:pt x="14822" y="3611"/>
                </a:lnTo>
                <a:cubicBezTo>
                  <a:pt x="14949" y="3611"/>
                  <a:pt x="15044" y="3485"/>
                  <a:pt x="15044" y="3358"/>
                </a:cubicBezTo>
                <a:cubicBezTo>
                  <a:pt x="15044" y="3231"/>
                  <a:pt x="14949" y="3104"/>
                  <a:pt x="14822" y="3104"/>
                </a:cubicBezTo>
                <a:close/>
                <a:moveTo>
                  <a:pt x="10547" y="3168"/>
                </a:moveTo>
                <a:lnTo>
                  <a:pt x="10547" y="4498"/>
                </a:lnTo>
                <a:lnTo>
                  <a:pt x="9217" y="4498"/>
                </a:lnTo>
                <a:lnTo>
                  <a:pt x="9217" y="3168"/>
                </a:lnTo>
                <a:close/>
                <a:moveTo>
                  <a:pt x="11908" y="4055"/>
                </a:moveTo>
                <a:cubicBezTo>
                  <a:pt x="11782" y="4055"/>
                  <a:pt x="11655" y="4181"/>
                  <a:pt x="11655" y="4308"/>
                </a:cubicBezTo>
                <a:cubicBezTo>
                  <a:pt x="11655" y="4435"/>
                  <a:pt x="11782" y="4561"/>
                  <a:pt x="11908" y="4561"/>
                </a:cubicBezTo>
                <a:lnTo>
                  <a:pt x="14315" y="4561"/>
                </a:lnTo>
                <a:cubicBezTo>
                  <a:pt x="14442" y="4561"/>
                  <a:pt x="14537" y="4435"/>
                  <a:pt x="14537" y="4308"/>
                </a:cubicBezTo>
                <a:cubicBezTo>
                  <a:pt x="14537" y="4181"/>
                  <a:pt x="14442" y="4055"/>
                  <a:pt x="14315" y="4055"/>
                </a:cubicBezTo>
                <a:close/>
                <a:moveTo>
                  <a:pt x="3484" y="3548"/>
                </a:moveTo>
                <a:cubicBezTo>
                  <a:pt x="3928" y="3548"/>
                  <a:pt x="4340" y="3801"/>
                  <a:pt x="4561" y="4213"/>
                </a:cubicBezTo>
                <a:cubicBezTo>
                  <a:pt x="4656" y="4371"/>
                  <a:pt x="4688" y="4530"/>
                  <a:pt x="4720" y="4720"/>
                </a:cubicBezTo>
                <a:cubicBezTo>
                  <a:pt x="4561" y="4815"/>
                  <a:pt x="4371" y="4846"/>
                  <a:pt x="4181" y="4846"/>
                </a:cubicBezTo>
                <a:cubicBezTo>
                  <a:pt x="4156" y="4848"/>
                  <a:pt x="4131" y="4849"/>
                  <a:pt x="4106" y="4849"/>
                </a:cubicBezTo>
                <a:cubicBezTo>
                  <a:pt x="3692" y="4849"/>
                  <a:pt x="3312" y="4605"/>
                  <a:pt x="3073" y="4276"/>
                </a:cubicBezTo>
                <a:cubicBezTo>
                  <a:pt x="2978" y="4086"/>
                  <a:pt x="2914" y="3928"/>
                  <a:pt x="2914" y="3706"/>
                </a:cubicBezTo>
                <a:cubicBezTo>
                  <a:pt x="2914" y="3611"/>
                  <a:pt x="3326" y="3548"/>
                  <a:pt x="3484" y="3548"/>
                </a:cubicBezTo>
                <a:close/>
                <a:moveTo>
                  <a:pt x="8963" y="2661"/>
                </a:moveTo>
                <a:cubicBezTo>
                  <a:pt x="8837" y="2661"/>
                  <a:pt x="8710" y="2788"/>
                  <a:pt x="8710" y="2914"/>
                </a:cubicBezTo>
                <a:lnTo>
                  <a:pt x="8710" y="4751"/>
                </a:lnTo>
                <a:cubicBezTo>
                  <a:pt x="8710" y="4878"/>
                  <a:pt x="8837" y="5005"/>
                  <a:pt x="8963" y="5005"/>
                </a:cubicBezTo>
                <a:lnTo>
                  <a:pt x="10800" y="5005"/>
                </a:lnTo>
                <a:cubicBezTo>
                  <a:pt x="10927" y="5005"/>
                  <a:pt x="11053" y="4878"/>
                  <a:pt x="11053" y="4751"/>
                </a:cubicBezTo>
                <a:lnTo>
                  <a:pt x="11053" y="2914"/>
                </a:lnTo>
                <a:cubicBezTo>
                  <a:pt x="11053" y="2788"/>
                  <a:pt x="10927" y="2661"/>
                  <a:pt x="10800" y="2661"/>
                </a:cubicBezTo>
                <a:close/>
                <a:moveTo>
                  <a:pt x="11908" y="6113"/>
                </a:moveTo>
                <a:cubicBezTo>
                  <a:pt x="11782" y="6113"/>
                  <a:pt x="11655" y="6208"/>
                  <a:pt x="11655" y="6335"/>
                </a:cubicBezTo>
                <a:cubicBezTo>
                  <a:pt x="11655" y="6493"/>
                  <a:pt x="11782" y="6588"/>
                  <a:pt x="11908" y="6588"/>
                </a:cubicBezTo>
                <a:lnTo>
                  <a:pt x="14822" y="6588"/>
                </a:lnTo>
                <a:cubicBezTo>
                  <a:pt x="14949" y="6588"/>
                  <a:pt x="15044" y="6493"/>
                  <a:pt x="15044" y="6335"/>
                </a:cubicBezTo>
                <a:cubicBezTo>
                  <a:pt x="15044" y="6208"/>
                  <a:pt x="14949" y="6113"/>
                  <a:pt x="14822" y="6113"/>
                </a:cubicBezTo>
                <a:close/>
                <a:moveTo>
                  <a:pt x="10547" y="6145"/>
                </a:moveTo>
                <a:lnTo>
                  <a:pt x="10547" y="7506"/>
                </a:lnTo>
                <a:lnTo>
                  <a:pt x="9217" y="7506"/>
                </a:lnTo>
                <a:lnTo>
                  <a:pt x="9217" y="6145"/>
                </a:lnTo>
                <a:close/>
                <a:moveTo>
                  <a:pt x="11908" y="7031"/>
                </a:moveTo>
                <a:cubicBezTo>
                  <a:pt x="11782" y="7031"/>
                  <a:pt x="11655" y="7158"/>
                  <a:pt x="11655" y="7285"/>
                </a:cubicBezTo>
                <a:cubicBezTo>
                  <a:pt x="11655" y="7411"/>
                  <a:pt x="11782" y="7538"/>
                  <a:pt x="11908" y="7538"/>
                </a:cubicBezTo>
                <a:lnTo>
                  <a:pt x="14315" y="7538"/>
                </a:lnTo>
                <a:cubicBezTo>
                  <a:pt x="14442" y="7538"/>
                  <a:pt x="14537" y="7411"/>
                  <a:pt x="14537" y="7285"/>
                </a:cubicBezTo>
                <a:cubicBezTo>
                  <a:pt x="14537" y="7158"/>
                  <a:pt x="14442" y="7031"/>
                  <a:pt x="14315" y="7031"/>
                </a:cubicBezTo>
                <a:close/>
                <a:moveTo>
                  <a:pt x="8963" y="5670"/>
                </a:moveTo>
                <a:cubicBezTo>
                  <a:pt x="8837" y="5670"/>
                  <a:pt x="8710" y="5765"/>
                  <a:pt x="8710" y="5891"/>
                </a:cubicBezTo>
                <a:lnTo>
                  <a:pt x="8710" y="7728"/>
                </a:lnTo>
                <a:cubicBezTo>
                  <a:pt x="8710" y="7886"/>
                  <a:pt x="8837" y="7981"/>
                  <a:pt x="8963" y="7981"/>
                </a:cubicBezTo>
                <a:lnTo>
                  <a:pt x="10800" y="7981"/>
                </a:lnTo>
                <a:cubicBezTo>
                  <a:pt x="10927" y="7981"/>
                  <a:pt x="11053" y="7886"/>
                  <a:pt x="11053" y="7728"/>
                </a:cubicBezTo>
                <a:lnTo>
                  <a:pt x="11053" y="5891"/>
                </a:lnTo>
                <a:cubicBezTo>
                  <a:pt x="11053" y="5765"/>
                  <a:pt x="10927" y="5670"/>
                  <a:pt x="10800" y="5670"/>
                </a:cubicBezTo>
                <a:close/>
                <a:moveTo>
                  <a:pt x="11908" y="9090"/>
                </a:moveTo>
                <a:cubicBezTo>
                  <a:pt x="11782" y="9090"/>
                  <a:pt x="11655" y="9185"/>
                  <a:pt x="11655" y="9343"/>
                </a:cubicBezTo>
                <a:cubicBezTo>
                  <a:pt x="11655" y="9470"/>
                  <a:pt x="11782" y="9565"/>
                  <a:pt x="11908" y="9565"/>
                </a:cubicBezTo>
                <a:lnTo>
                  <a:pt x="14822" y="9565"/>
                </a:lnTo>
                <a:cubicBezTo>
                  <a:pt x="14949" y="9565"/>
                  <a:pt x="15044" y="9470"/>
                  <a:pt x="15044" y="9343"/>
                </a:cubicBezTo>
                <a:cubicBezTo>
                  <a:pt x="15044" y="9185"/>
                  <a:pt x="14949" y="9090"/>
                  <a:pt x="14822" y="9090"/>
                </a:cubicBezTo>
                <a:close/>
                <a:moveTo>
                  <a:pt x="919" y="1"/>
                </a:moveTo>
                <a:cubicBezTo>
                  <a:pt x="666" y="1"/>
                  <a:pt x="444" y="96"/>
                  <a:pt x="254" y="254"/>
                </a:cubicBezTo>
                <a:cubicBezTo>
                  <a:pt x="96" y="444"/>
                  <a:pt x="1" y="666"/>
                  <a:pt x="1" y="919"/>
                </a:cubicBezTo>
                <a:cubicBezTo>
                  <a:pt x="1" y="1173"/>
                  <a:pt x="96" y="1426"/>
                  <a:pt x="254" y="1584"/>
                </a:cubicBezTo>
                <a:cubicBezTo>
                  <a:pt x="381" y="1711"/>
                  <a:pt x="539" y="1774"/>
                  <a:pt x="666" y="1838"/>
                </a:cubicBezTo>
                <a:lnTo>
                  <a:pt x="666" y="10040"/>
                </a:lnTo>
                <a:cubicBezTo>
                  <a:pt x="666" y="10167"/>
                  <a:pt x="793" y="10293"/>
                  <a:pt x="919" y="10293"/>
                </a:cubicBezTo>
                <a:cubicBezTo>
                  <a:pt x="1078" y="10293"/>
                  <a:pt x="1173" y="10167"/>
                  <a:pt x="1173" y="10040"/>
                </a:cubicBezTo>
                <a:lnTo>
                  <a:pt x="1173" y="1869"/>
                </a:lnTo>
                <a:lnTo>
                  <a:pt x="15487" y="1869"/>
                </a:lnTo>
                <a:lnTo>
                  <a:pt x="15487" y="2724"/>
                </a:lnTo>
                <a:cubicBezTo>
                  <a:pt x="15487" y="2851"/>
                  <a:pt x="15614" y="2978"/>
                  <a:pt x="15740" y="2978"/>
                </a:cubicBezTo>
                <a:cubicBezTo>
                  <a:pt x="15867" y="2978"/>
                  <a:pt x="15994" y="2851"/>
                  <a:pt x="15994" y="2724"/>
                </a:cubicBezTo>
                <a:lnTo>
                  <a:pt x="15994" y="1838"/>
                </a:lnTo>
                <a:cubicBezTo>
                  <a:pt x="16152" y="1774"/>
                  <a:pt x="16279" y="1711"/>
                  <a:pt x="16405" y="1584"/>
                </a:cubicBezTo>
                <a:cubicBezTo>
                  <a:pt x="16564" y="1426"/>
                  <a:pt x="16690" y="1173"/>
                  <a:pt x="16690" y="919"/>
                </a:cubicBezTo>
                <a:cubicBezTo>
                  <a:pt x="16690" y="666"/>
                  <a:pt x="16564" y="444"/>
                  <a:pt x="16405" y="254"/>
                </a:cubicBezTo>
                <a:cubicBezTo>
                  <a:pt x="16247" y="96"/>
                  <a:pt x="15994" y="1"/>
                  <a:pt x="15740" y="1"/>
                </a:cubicBezTo>
                <a:close/>
                <a:moveTo>
                  <a:pt x="10547" y="9122"/>
                </a:moveTo>
                <a:lnTo>
                  <a:pt x="10547" y="10483"/>
                </a:lnTo>
                <a:lnTo>
                  <a:pt x="9217" y="10483"/>
                </a:lnTo>
                <a:lnTo>
                  <a:pt x="9217" y="9122"/>
                </a:lnTo>
                <a:close/>
                <a:moveTo>
                  <a:pt x="11908" y="10040"/>
                </a:moveTo>
                <a:cubicBezTo>
                  <a:pt x="11782" y="10040"/>
                  <a:pt x="11655" y="10135"/>
                  <a:pt x="11655" y="10293"/>
                </a:cubicBezTo>
                <a:cubicBezTo>
                  <a:pt x="11655" y="10420"/>
                  <a:pt x="11782" y="10515"/>
                  <a:pt x="11908" y="10515"/>
                </a:cubicBezTo>
                <a:lnTo>
                  <a:pt x="14315" y="10515"/>
                </a:lnTo>
                <a:cubicBezTo>
                  <a:pt x="14442" y="10515"/>
                  <a:pt x="14537" y="10420"/>
                  <a:pt x="14537" y="10293"/>
                </a:cubicBezTo>
                <a:cubicBezTo>
                  <a:pt x="14537" y="10135"/>
                  <a:pt x="14442" y="10040"/>
                  <a:pt x="14315" y="10040"/>
                </a:cubicBezTo>
                <a:close/>
                <a:moveTo>
                  <a:pt x="8963" y="8647"/>
                </a:moveTo>
                <a:cubicBezTo>
                  <a:pt x="8837" y="8647"/>
                  <a:pt x="8710" y="8742"/>
                  <a:pt x="8710" y="8900"/>
                </a:cubicBezTo>
                <a:lnTo>
                  <a:pt x="8710" y="10705"/>
                </a:lnTo>
                <a:cubicBezTo>
                  <a:pt x="8710" y="10863"/>
                  <a:pt x="8837" y="10958"/>
                  <a:pt x="8963" y="10958"/>
                </a:cubicBezTo>
                <a:lnTo>
                  <a:pt x="10800" y="10958"/>
                </a:lnTo>
                <a:cubicBezTo>
                  <a:pt x="10927" y="10958"/>
                  <a:pt x="11053" y="10863"/>
                  <a:pt x="11053" y="10705"/>
                </a:cubicBezTo>
                <a:lnTo>
                  <a:pt x="11053" y="8900"/>
                </a:lnTo>
                <a:cubicBezTo>
                  <a:pt x="11053" y="8742"/>
                  <a:pt x="10927" y="8647"/>
                  <a:pt x="10800" y="8647"/>
                </a:cubicBezTo>
                <a:close/>
                <a:moveTo>
                  <a:pt x="3342" y="3065"/>
                </a:moveTo>
                <a:cubicBezTo>
                  <a:pt x="3104" y="3065"/>
                  <a:pt x="2867" y="3131"/>
                  <a:pt x="2629" y="3263"/>
                </a:cubicBezTo>
                <a:cubicBezTo>
                  <a:pt x="2408" y="3421"/>
                  <a:pt x="2408" y="3516"/>
                  <a:pt x="2439" y="3770"/>
                </a:cubicBezTo>
                <a:cubicBezTo>
                  <a:pt x="2439" y="4055"/>
                  <a:pt x="2534" y="4308"/>
                  <a:pt x="2693" y="4530"/>
                </a:cubicBezTo>
                <a:cubicBezTo>
                  <a:pt x="3009" y="5036"/>
                  <a:pt x="3579" y="5353"/>
                  <a:pt x="4213" y="5353"/>
                </a:cubicBezTo>
                <a:cubicBezTo>
                  <a:pt x="4371" y="5353"/>
                  <a:pt x="4530" y="5321"/>
                  <a:pt x="4688" y="5258"/>
                </a:cubicBezTo>
                <a:lnTo>
                  <a:pt x="4688" y="6018"/>
                </a:lnTo>
                <a:cubicBezTo>
                  <a:pt x="4593" y="5986"/>
                  <a:pt x="4466" y="5923"/>
                  <a:pt x="4371" y="5891"/>
                </a:cubicBezTo>
                <a:cubicBezTo>
                  <a:pt x="4097" y="5794"/>
                  <a:pt x="3830" y="5689"/>
                  <a:pt x="3547" y="5689"/>
                </a:cubicBezTo>
                <a:cubicBezTo>
                  <a:pt x="3275" y="5689"/>
                  <a:pt x="2987" y="5786"/>
                  <a:pt x="2661" y="6081"/>
                </a:cubicBezTo>
                <a:cubicBezTo>
                  <a:pt x="2376" y="6366"/>
                  <a:pt x="2186" y="6651"/>
                  <a:pt x="2059" y="7000"/>
                </a:cubicBezTo>
                <a:cubicBezTo>
                  <a:pt x="1964" y="7316"/>
                  <a:pt x="1901" y="7665"/>
                  <a:pt x="1901" y="8108"/>
                </a:cubicBezTo>
                <a:cubicBezTo>
                  <a:pt x="1901" y="8742"/>
                  <a:pt x="2123" y="9343"/>
                  <a:pt x="2471" y="9850"/>
                </a:cubicBezTo>
                <a:cubicBezTo>
                  <a:pt x="2819" y="10357"/>
                  <a:pt x="3326" y="10737"/>
                  <a:pt x="3928" y="10958"/>
                </a:cubicBezTo>
                <a:cubicBezTo>
                  <a:pt x="4005" y="10987"/>
                  <a:pt x="4079" y="10999"/>
                  <a:pt x="4151" y="10999"/>
                </a:cubicBezTo>
                <a:cubicBezTo>
                  <a:pt x="4316" y="10999"/>
                  <a:pt x="4470" y="10939"/>
                  <a:pt x="4625" y="10895"/>
                </a:cubicBezTo>
                <a:cubicBezTo>
                  <a:pt x="4720" y="10832"/>
                  <a:pt x="4846" y="10800"/>
                  <a:pt x="4941" y="10800"/>
                </a:cubicBezTo>
                <a:cubicBezTo>
                  <a:pt x="5036" y="10800"/>
                  <a:pt x="5163" y="10832"/>
                  <a:pt x="5290" y="10895"/>
                </a:cubicBezTo>
                <a:cubicBezTo>
                  <a:pt x="5444" y="10939"/>
                  <a:pt x="5598" y="10999"/>
                  <a:pt x="5763" y="10999"/>
                </a:cubicBezTo>
                <a:cubicBezTo>
                  <a:pt x="5835" y="10999"/>
                  <a:pt x="5909" y="10987"/>
                  <a:pt x="5986" y="10958"/>
                </a:cubicBezTo>
                <a:cubicBezTo>
                  <a:pt x="6461" y="10800"/>
                  <a:pt x="6905" y="10483"/>
                  <a:pt x="7253" y="10072"/>
                </a:cubicBezTo>
                <a:cubicBezTo>
                  <a:pt x="7601" y="9692"/>
                  <a:pt x="7823" y="9217"/>
                  <a:pt x="7950" y="8678"/>
                </a:cubicBezTo>
                <a:cubicBezTo>
                  <a:pt x="7950" y="8552"/>
                  <a:pt x="7886" y="8425"/>
                  <a:pt x="7760" y="8393"/>
                </a:cubicBezTo>
                <a:cubicBezTo>
                  <a:pt x="7601" y="8393"/>
                  <a:pt x="7475" y="8457"/>
                  <a:pt x="7443" y="8583"/>
                </a:cubicBezTo>
                <a:cubicBezTo>
                  <a:pt x="7380" y="9027"/>
                  <a:pt x="7158" y="9438"/>
                  <a:pt x="6873" y="9755"/>
                </a:cubicBezTo>
                <a:cubicBezTo>
                  <a:pt x="6588" y="10103"/>
                  <a:pt x="6240" y="10357"/>
                  <a:pt x="5796" y="10515"/>
                </a:cubicBezTo>
                <a:cubicBezTo>
                  <a:pt x="5733" y="10515"/>
                  <a:pt x="5575" y="10483"/>
                  <a:pt x="5448" y="10420"/>
                </a:cubicBezTo>
                <a:cubicBezTo>
                  <a:pt x="5290" y="10357"/>
                  <a:pt x="5131" y="10325"/>
                  <a:pt x="4941" y="10325"/>
                </a:cubicBezTo>
                <a:cubicBezTo>
                  <a:pt x="4751" y="10325"/>
                  <a:pt x="4593" y="10357"/>
                  <a:pt x="4435" y="10420"/>
                </a:cubicBezTo>
                <a:cubicBezTo>
                  <a:pt x="4308" y="10483"/>
                  <a:pt x="4181" y="10515"/>
                  <a:pt x="4086" y="10515"/>
                </a:cubicBezTo>
                <a:cubicBezTo>
                  <a:pt x="3579" y="10325"/>
                  <a:pt x="3168" y="9977"/>
                  <a:pt x="2851" y="9565"/>
                </a:cubicBezTo>
                <a:cubicBezTo>
                  <a:pt x="2566" y="9153"/>
                  <a:pt x="2376" y="8647"/>
                  <a:pt x="2376" y="8077"/>
                </a:cubicBezTo>
                <a:cubicBezTo>
                  <a:pt x="2376" y="7696"/>
                  <a:pt x="2408" y="7411"/>
                  <a:pt x="2503" y="7158"/>
                </a:cubicBezTo>
                <a:cubicBezTo>
                  <a:pt x="2598" y="6873"/>
                  <a:pt x="2756" y="6651"/>
                  <a:pt x="3009" y="6430"/>
                </a:cubicBezTo>
                <a:cubicBezTo>
                  <a:pt x="3209" y="6245"/>
                  <a:pt x="3402" y="6180"/>
                  <a:pt x="3590" y="6180"/>
                </a:cubicBezTo>
                <a:cubicBezTo>
                  <a:pt x="3790" y="6180"/>
                  <a:pt x="3986" y="6253"/>
                  <a:pt x="4181" y="6335"/>
                </a:cubicBezTo>
                <a:cubicBezTo>
                  <a:pt x="4403" y="6430"/>
                  <a:pt x="4656" y="6556"/>
                  <a:pt x="4941" y="6556"/>
                </a:cubicBezTo>
                <a:cubicBezTo>
                  <a:pt x="5226" y="6556"/>
                  <a:pt x="5480" y="6430"/>
                  <a:pt x="5733" y="6335"/>
                </a:cubicBezTo>
                <a:cubicBezTo>
                  <a:pt x="5928" y="6253"/>
                  <a:pt x="6116" y="6180"/>
                  <a:pt x="6312" y="6180"/>
                </a:cubicBezTo>
                <a:cubicBezTo>
                  <a:pt x="6497" y="6180"/>
                  <a:pt x="6689" y="6245"/>
                  <a:pt x="6905" y="6430"/>
                </a:cubicBezTo>
                <a:cubicBezTo>
                  <a:pt x="7095" y="6620"/>
                  <a:pt x="7221" y="6778"/>
                  <a:pt x="7316" y="6968"/>
                </a:cubicBezTo>
                <a:cubicBezTo>
                  <a:pt x="7380" y="7126"/>
                  <a:pt x="7443" y="7348"/>
                  <a:pt x="7475" y="7570"/>
                </a:cubicBezTo>
                <a:cubicBezTo>
                  <a:pt x="7506" y="7696"/>
                  <a:pt x="7601" y="7791"/>
                  <a:pt x="7760" y="7791"/>
                </a:cubicBezTo>
                <a:cubicBezTo>
                  <a:pt x="7886" y="7760"/>
                  <a:pt x="7981" y="7633"/>
                  <a:pt x="7950" y="7506"/>
                </a:cubicBezTo>
                <a:cubicBezTo>
                  <a:pt x="7918" y="7221"/>
                  <a:pt x="7855" y="6968"/>
                  <a:pt x="7728" y="6746"/>
                </a:cubicBezTo>
                <a:cubicBezTo>
                  <a:pt x="7633" y="6493"/>
                  <a:pt x="7475" y="6303"/>
                  <a:pt x="7221" y="6081"/>
                </a:cubicBezTo>
                <a:cubicBezTo>
                  <a:pt x="6905" y="5781"/>
                  <a:pt x="6612" y="5678"/>
                  <a:pt x="6335" y="5678"/>
                </a:cubicBezTo>
                <a:cubicBezTo>
                  <a:pt x="6058" y="5678"/>
                  <a:pt x="5796" y="5781"/>
                  <a:pt x="5543" y="5891"/>
                </a:cubicBezTo>
                <a:cubicBezTo>
                  <a:pt x="5416" y="5923"/>
                  <a:pt x="5321" y="5986"/>
                  <a:pt x="5195" y="6018"/>
                </a:cubicBezTo>
                <a:lnTo>
                  <a:pt x="5195" y="4846"/>
                </a:lnTo>
                <a:cubicBezTo>
                  <a:pt x="5226" y="4561"/>
                  <a:pt x="5163" y="4245"/>
                  <a:pt x="5005" y="3960"/>
                </a:cubicBezTo>
                <a:cubicBezTo>
                  <a:pt x="4688" y="3421"/>
                  <a:pt x="4118" y="3073"/>
                  <a:pt x="3484" y="3073"/>
                </a:cubicBezTo>
                <a:cubicBezTo>
                  <a:pt x="3437" y="3068"/>
                  <a:pt x="3389" y="3065"/>
                  <a:pt x="3342" y="3065"/>
                </a:cubicBezTo>
                <a:close/>
                <a:moveTo>
                  <a:pt x="8330" y="14030"/>
                </a:moveTo>
                <a:cubicBezTo>
                  <a:pt x="8488" y="14030"/>
                  <a:pt x="8647" y="14094"/>
                  <a:pt x="8742" y="14189"/>
                </a:cubicBezTo>
                <a:cubicBezTo>
                  <a:pt x="8868" y="14315"/>
                  <a:pt x="8932" y="14442"/>
                  <a:pt x="8932" y="14600"/>
                </a:cubicBezTo>
                <a:cubicBezTo>
                  <a:pt x="8932" y="14790"/>
                  <a:pt x="8868" y="14917"/>
                  <a:pt x="8742" y="15044"/>
                </a:cubicBezTo>
                <a:cubicBezTo>
                  <a:pt x="8647" y="15139"/>
                  <a:pt x="8488" y="15202"/>
                  <a:pt x="8330" y="15202"/>
                </a:cubicBezTo>
                <a:cubicBezTo>
                  <a:pt x="8171" y="15202"/>
                  <a:pt x="8013" y="15139"/>
                  <a:pt x="7918" y="15044"/>
                </a:cubicBezTo>
                <a:cubicBezTo>
                  <a:pt x="7823" y="14917"/>
                  <a:pt x="7760" y="14790"/>
                  <a:pt x="7760" y="14600"/>
                </a:cubicBezTo>
                <a:cubicBezTo>
                  <a:pt x="7760" y="14442"/>
                  <a:pt x="7823" y="14315"/>
                  <a:pt x="7918" y="14189"/>
                </a:cubicBezTo>
                <a:cubicBezTo>
                  <a:pt x="8045" y="14094"/>
                  <a:pt x="8171" y="14030"/>
                  <a:pt x="8330" y="14030"/>
                </a:cubicBezTo>
                <a:close/>
                <a:moveTo>
                  <a:pt x="15740" y="3580"/>
                </a:moveTo>
                <a:cubicBezTo>
                  <a:pt x="15614" y="3580"/>
                  <a:pt x="15487" y="3706"/>
                  <a:pt x="15487" y="3833"/>
                </a:cubicBezTo>
                <a:lnTo>
                  <a:pt x="15487" y="12003"/>
                </a:lnTo>
                <a:lnTo>
                  <a:pt x="1173" y="12003"/>
                </a:lnTo>
                <a:lnTo>
                  <a:pt x="1173" y="11148"/>
                </a:lnTo>
                <a:cubicBezTo>
                  <a:pt x="1173" y="11022"/>
                  <a:pt x="1046" y="10895"/>
                  <a:pt x="919" y="10895"/>
                </a:cubicBezTo>
                <a:cubicBezTo>
                  <a:pt x="793" y="10895"/>
                  <a:pt x="666" y="11022"/>
                  <a:pt x="666" y="11148"/>
                </a:cubicBezTo>
                <a:lnTo>
                  <a:pt x="666" y="12257"/>
                </a:lnTo>
                <a:cubicBezTo>
                  <a:pt x="666" y="12383"/>
                  <a:pt x="793" y="12510"/>
                  <a:pt x="919" y="12510"/>
                </a:cubicBezTo>
                <a:lnTo>
                  <a:pt x="8076" y="12510"/>
                </a:lnTo>
                <a:lnTo>
                  <a:pt x="8076" y="13555"/>
                </a:lnTo>
                <a:cubicBezTo>
                  <a:pt x="7886" y="13619"/>
                  <a:pt x="7696" y="13714"/>
                  <a:pt x="7570" y="13840"/>
                </a:cubicBezTo>
                <a:cubicBezTo>
                  <a:pt x="7380" y="14062"/>
                  <a:pt x="7253" y="14315"/>
                  <a:pt x="7253" y="14632"/>
                </a:cubicBezTo>
                <a:cubicBezTo>
                  <a:pt x="7253" y="14917"/>
                  <a:pt x="7380" y="15202"/>
                  <a:pt x="7570" y="15392"/>
                </a:cubicBezTo>
                <a:cubicBezTo>
                  <a:pt x="7760" y="15582"/>
                  <a:pt x="8045" y="15709"/>
                  <a:pt x="8330" y="15709"/>
                </a:cubicBezTo>
                <a:cubicBezTo>
                  <a:pt x="8615" y="15709"/>
                  <a:pt x="8900" y="15582"/>
                  <a:pt x="9090" y="15392"/>
                </a:cubicBezTo>
                <a:cubicBezTo>
                  <a:pt x="9280" y="15202"/>
                  <a:pt x="9407" y="14917"/>
                  <a:pt x="9407" y="14632"/>
                </a:cubicBezTo>
                <a:cubicBezTo>
                  <a:pt x="9407" y="14315"/>
                  <a:pt x="9280" y="14062"/>
                  <a:pt x="9090" y="13840"/>
                </a:cubicBezTo>
                <a:cubicBezTo>
                  <a:pt x="8963" y="13714"/>
                  <a:pt x="8773" y="13619"/>
                  <a:pt x="8583" y="13555"/>
                </a:cubicBezTo>
                <a:lnTo>
                  <a:pt x="8583" y="12510"/>
                </a:lnTo>
                <a:lnTo>
                  <a:pt x="15740" y="12510"/>
                </a:lnTo>
                <a:cubicBezTo>
                  <a:pt x="15867" y="12510"/>
                  <a:pt x="15994" y="12383"/>
                  <a:pt x="15994" y="12257"/>
                </a:cubicBezTo>
                <a:lnTo>
                  <a:pt x="15994" y="3833"/>
                </a:lnTo>
                <a:cubicBezTo>
                  <a:pt x="15994" y="3706"/>
                  <a:pt x="15867" y="3580"/>
                  <a:pt x="15740" y="3580"/>
                </a:cubicBezTo>
                <a:close/>
              </a:path>
            </a:pathLst>
          </a:custGeom>
          <a:solidFill>
            <a:srgbClr val="996633"/>
          </a:solidFill>
          <a:ln>
            <a:noFill/>
          </a:ln>
        </p:spPr>
        <p:txBody>
          <a:bodyPr spcFirstLastPara="1" wrap="square" lIns="91425" tIns="91425" rIns="91425" bIns="91425" anchor="ctr" anchorCtr="0">
            <a:noAutofit/>
          </a:bodyPr>
          <a:lstStyle/>
          <a:p>
            <a:pPr defTabSz="914400">
              <a:buClr>
                <a:srgbClr val="000000"/>
              </a:buClr>
              <a:buFont typeface="Arial"/>
              <a:buNone/>
            </a:pPr>
            <a:endParaRPr sz="1400" kern="0">
              <a:solidFill>
                <a:srgbClr val="000000"/>
              </a:solidFill>
              <a:latin typeface="Arial"/>
              <a:cs typeface="Arial"/>
              <a:sym typeface="Arial"/>
            </a:endParaRPr>
          </a:p>
        </p:txBody>
      </p:sp>
      <p:sp>
        <p:nvSpPr>
          <p:cNvPr id="7" name="Rectángulo 6"/>
          <p:cNvSpPr/>
          <p:nvPr/>
        </p:nvSpPr>
        <p:spPr>
          <a:xfrm>
            <a:off x="1225440" y="433619"/>
            <a:ext cx="1834516" cy="553357"/>
          </a:xfrm>
          <a:prstGeom prst="rect">
            <a:avLst/>
          </a:prstGeom>
        </p:spPr>
        <p:txBody>
          <a:bodyPr wrap="square">
            <a:spAutoFit/>
          </a:bodyPr>
          <a:lstStyle/>
          <a:p>
            <a:pPr>
              <a:lnSpc>
                <a:spcPct val="107000"/>
              </a:lnSpc>
              <a:spcAft>
                <a:spcPts val="0"/>
              </a:spcAft>
            </a:pPr>
            <a:r>
              <a:rPr lang="es-MX" sz="2000" b="1" dirty="0">
                <a:solidFill>
                  <a:srgbClr val="663300"/>
                </a:solidFill>
                <a:latin typeface="Arial" pitchFamily="34" charset="0"/>
                <a:ea typeface="Calibri"/>
                <a:cs typeface="Arial" pitchFamily="34" charset="0"/>
              </a:rPr>
              <a:t>Clase No. 2</a:t>
            </a:r>
            <a:endParaRPr lang="es-MX" sz="2000" dirty="0">
              <a:latin typeface="Arial" pitchFamily="34" charset="0"/>
              <a:ea typeface="Calibri"/>
              <a:cs typeface="Arial" pitchFamily="34" charset="0"/>
            </a:endParaRPr>
          </a:p>
          <a:p>
            <a:pPr>
              <a:lnSpc>
                <a:spcPct val="107000"/>
              </a:lnSpc>
              <a:spcAft>
                <a:spcPts val="0"/>
              </a:spcAft>
            </a:pPr>
            <a:r>
              <a:rPr lang="es-MX" sz="800" dirty="0">
                <a:ea typeface="Calibri"/>
                <a:cs typeface="Times New Roman"/>
              </a:rPr>
              <a:t> </a:t>
            </a:r>
          </a:p>
        </p:txBody>
      </p:sp>
      <p:sp>
        <p:nvSpPr>
          <p:cNvPr id="9" name="Rectángulo 8"/>
          <p:cNvSpPr/>
          <p:nvPr/>
        </p:nvSpPr>
        <p:spPr>
          <a:xfrm>
            <a:off x="11183456" y="353333"/>
            <a:ext cx="1618492" cy="882678"/>
          </a:xfrm>
          <a:prstGeom prst="rect">
            <a:avLst/>
          </a:prstGeom>
        </p:spPr>
        <p:txBody>
          <a:bodyPr wrap="square">
            <a:spAutoFit/>
          </a:bodyPr>
          <a:lstStyle/>
          <a:p>
            <a:pPr algn="r">
              <a:lnSpc>
                <a:spcPct val="107000"/>
              </a:lnSpc>
              <a:spcAft>
                <a:spcPts val="0"/>
              </a:spcAft>
            </a:pPr>
            <a:r>
              <a:rPr lang="es-MX" sz="2000" b="1" dirty="0">
                <a:solidFill>
                  <a:srgbClr val="663300"/>
                </a:solidFill>
                <a:latin typeface="Arial" pitchFamily="34" charset="0"/>
                <a:ea typeface="Calibri"/>
                <a:cs typeface="Arial" pitchFamily="34" charset="0"/>
              </a:rPr>
              <a:t>Momento de Cierre</a:t>
            </a:r>
            <a:endParaRPr lang="es-MX" sz="2000" dirty="0">
              <a:latin typeface="Arial" pitchFamily="34" charset="0"/>
              <a:ea typeface="Calibri"/>
              <a:cs typeface="Arial" pitchFamily="34" charset="0"/>
            </a:endParaRPr>
          </a:p>
          <a:p>
            <a:pPr>
              <a:lnSpc>
                <a:spcPct val="107000"/>
              </a:lnSpc>
              <a:spcAft>
                <a:spcPts val="0"/>
              </a:spcAft>
            </a:pPr>
            <a:r>
              <a:rPr lang="es-MX" sz="800" dirty="0">
                <a:ea typeface="Calibri"/>
                <a:cs typeface="Times New Roman"/>
              </a:rPr>
              <a:t> </a:t>
            </a:r>
          </a:p>
        </p:txBody>
      </p:sp>
    </p:spTree>
    <p:extLst>
      <p:ext uri="{BB962C8B-B14F-4D97-AF65-F5344CB8AC3E}">
        <p14:creationId xmlns:p14="http://schemas.microsoft.com/office/powerpoint/2010/main" val="1650082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3 Grupo"/>
          <p:cNvGrpSpPr/>
          <p:nvPr/>
        </p:nvGrpSpPr>
        <p:grpSpPr>
          <a:xfrm>
            <a:off x="904937" y="803219"/>
            <a:ext cx="11917410" cy="5911415"/>
            <a:chOff x="770258" y="0"/>
            <a:chExt cx="10024752" cy="5629750"/>
          </a:xfrm>
        </p:grpSpPr>
        <p:pic>
          <p:nvPicPr>
            <p:cNvPr id="5" name="Image 89"/>
            <p:cNvPicPr>
              <a:picLocks/>
            </p:cNvPicPr>
            <p:nvPr/>
          </p:nvPicPr>
          <p:blipFill>
            <a:blip r:embed="rId2" cstate="print"/>
            <a:stretch>
              <a:fillRect/>
            </a:stretch>
          </p:blipFill>
          <p:spPr>
            <a:xfrm>
              <a:off x="3831020" y="0"/>
              <a:ext cx="1181909" cy="1341120"/>
            </a:xfrm>
            <a:prstGeom prst="rect">
              <a:avLst/>
            </a:prstGeom>
          </p:spPr>
        </p:pic>
        <p:pic>
          <p:nvPicPr>
            <p:cNvPr id="6" name="Image 101"/>
            <p:cNvPicPr>
              <a:picLocks/>
            </p:cNvPicPr>
            <p:nvPr/>
          </p:nvPicPr>
          <p:blipFill>
            <a:blip r:embed="rId3" cstate="print"/>
            <a:stretch>
              <a:fillRect/>
            </a:stretch>
          </p:blipFill>
          <p:spPr>
            <a:xfrm>
              <a:off x="4997669" y="1970690"/>
              <a:ext cx="1190517" cy="1341120"/>
            </a:xfrm>
            <a:prstGeom prst="rect">
              <a:avLst/>
            </a:prstGeom>
          </p:spPr>
        </p:pic>
        <p:grpSp>
          <p:nvGrpSpPr>
            <p:cNvPr id="7" name="Group 93"/>
            <p:cNvGrpSpPr>
              <a:grpSpLocks/>
            </p:cNvGrpSpPr>
            <p:nvPr/>
          </p:nvGrpSpPr>
          <p:grpSpPr>
            <a:xfrm>
              <a:off x="3988676" y="4288224"/>
              <a:ext cx="1243579" cy="1341526"/>
              <a:chOff x="0" y="3"/>
              <a:chExt cx="1243579" cy="1341526"/>
            </a:xfrm>
          </p:grpSpPr>
          <p:sp>
            <p:nvSpPr>
              <p:cNvPr id="11" name="Graphic 94"/>
              <p:cNvSpPr/>
              <p:nvPr/>
            </p:nvSpPr>
            <p:spPr>
              <a:xfrm>
                <a:off x="17926" y="65179"/>
                <a:ext cx="1225653" cy="1276350"/>
              </a:xfrm>
              <a:custGeom>
                <a:avLst/>
                <a:gdLst/>
                <a:ahLst/>
                <a:cxnLst/>
                <a:rect l="l" t="t" r="r" b="b"/>
                <a:pathLst>
                  <a:path w="1276350" h="1276350">
                    <a:moveTo>
                      <a:pt x="637973" y="1275946"/>
                    </a:moveTo>
                    <a:lnTo>
                      <a:pt x="590362" y="1274196"/>
                    </a:lnTo>
                    <a:lnTo>
                      <a:pt x="543701" y="1269028"/>
                    </a:lnTo>
                    <a:lnTo>
                      <a:pt x="498114" y="1260566"/>
                    </a:lnTo>
                    <a:lnTo>
                      <a:pt x="453723" y="1248933"/>
                    </a:lnTo>
                    <a:lnTo>
                      <a:pt x="410653" y="1234253"/>
                    </a:lnTo>
                    <a:lnTo>
                      <a:pt x="369026" y="1216648"/>
                    </a:lnTo>
                    <a:lnTo>
                      <a:pt x="328966" y="1196243"/>
                    </a:lnTo>
                    <a:lnTo>
                      <a:pt x="290596" y="1173160"/>
                    </a:lnTo>
                    <a:lnTo>
                      <a:pt x="254041" y="1147524"/>
                    </a:lnTo>
                    <a:lnTo>
                      <a:pt x="219422" y="1119456"/>
                    </a:lnTo>
                    <a:lnTo>
                      <a:pt x="186863" y="1089082"/>
                    </a:lnTo>
                    <a:lnTo>
                      <a:pt x="156489" y="1056523"/>
                    </a:lnTo>
                    <a:lnTo>
                      <a:pt x="128422" y="1021905"/>
                    </a:lnTo>
                    <a:lnTo>
                      <a:pt x="102785" y="985349"/>
                    </a:lnTo>
                    <a:lnTo>
                      <a:pt x="79702" y="946979"/>
                    </a:lnTo>
                    <a:lnTo>
                      <a:pt x="59297" y="906919"/>
                    </a:lnTo>
                    <a:lnTo>
                      <a:pt x="41692" y="865292"/>
                    </a:lnTo>
                    <a:lnTo>
                      <a:pt x="27012" y="822222"/>
                    </a:lnTo>
                    <a:lnTo>
                      <a:pt x="15379" y="777831"/>
                    </a:lnTo>
                    <a:lnTo>
                      <a:pt x="6917" y="732244"/>
                    </a:lnTo>
                    <a:lnTo>
                      <a:pt x="1749" y="685583"/>
                    </a:lnTo>
                    <a:lnTo>
                      <a:pt x="0" y="637973"/>
                    </a:lnTo>
                    <a:lnTo>
                      <a:pt x="1749" y="590362"/>
                    </a:lnTo>
                    <a:lnTo>
                      <a:pt x="6917" y="543701"/>
                    </a:lnTo>
                    <a:lnTo>
                      <a:pt x="15379" y="498114"/>
                    </a:lnTo>
                    <a:lnTo>
                      <a:pt x="27012" y="453723"/>
                    </a:lnTo>
                    <a:lnTo>
                      <a:pt x="41692" y="410653"/>
                    </a:lnTo>
                    <a:lnTo>
                      <a:pt x="59297" y="369026"/>
                    </a:lnTo>
                    <a:lnTo>
                      <a:pt x="79702" y="328966"/>
                    </a:lnTo>
                    <a:lnTo>
                      <a:pt x="102785" y="290596"/>
                    </a:lnTo>
                    <a:lnTo>
                      <a:pt x="128422" y="254041"/>
                    </a:lnTo>
                    <a:lnTo>
                      <a:pt x="156489" y="219422"/>
                    </a:lnTo>
                    <a:lnTo>
                      <a:pt x="186863" y="186863"/>
                    </a:lnTo>
                    <a:lnTo>
                      <a:pt x="219422" y="156489"/>
                    </a:lnTo>
                    <a:lnTo>
                      <a:pt x="254041" y="128422"/>
                    </a:lnTo>
                    <a:lnTo>
                      <a:pt x="290596" y="102785"/>
                    </a:lnTo>
                    <a:lnTo>
                      <a:pt x="328966" y="79702"/>
                    </a:lnTo>
                    <a:lnTo>
                      <a:pt x="369026" y="59297"/>
                    </a:lnTo>
                    <a:lnTo>
                      <a:pt x="410653" y="41692"/>
                    </a:lnTo>
                    <a:lnTo>
                      <a:pt x="453723" y="27012"/>
                    </a:lnTo>
                    <a:lnTo>
                      <a:pt x="498114" y="15379"/>
                    </a:lnTo>
                    <a:lnTo>
                      <a:pt x="543701" y="6917"/>
                    </a:lnTo>
                    <a:lnTo>
                      <a:pt x="590362" y="1749"/>
                    </a:lnTo>
                    <a:lnTo>
                      <a:pt x="637973" y="0"/>
                    </a:lnTo>
                    <a:lnTo>
                      <a:pt x="685583" y="1749"/>
                    </a:lnTo>
                    <a:lnTo>
                      <a:pt x="732244" y="6917"/>
                    </a:lnTo>
                    <a:lnTo>
                      <a:pt x="777831" y="15379"/>
                    </a:lnTo>
                    <a:lnTo>
                      <a:pt x="822222" y="27012"/>
                    </a:lnTo>
                    <a:lnTo>
                      <a:pt x="865292" y="41692"/>
                    </a:lnTo>
                    <a:lnTo>
                      <a:pt x="906919" y="59297"/>
                    </a:lnTo>
                    <a:lnTo>
                      <a:pt x="946979" y="79702"/>
                    </a:lnTo>
                    <a:lnTo>
                      <a:pt x="985349" y="102785"/>
                    </a:lnTo>
                    <a:lnTo>
                      <a:pt x="1021905" y="128422"/>
                    </a:lnTo>
                    <a:lnTo>
                      <a:pt x="1056523" y="156489"/>
                    </a:lnTo>
                    <a:lnTo>
                      <a:pt x="1089082" y="186863"/>
                    </a:lnTo>
                    <a:lnTo>
                      <a:pt x="1119456" y="219422"/>
                    </a:lnTo>
                    <a:lnTo>
                      <a:pt x="1147524" y="254041"/>
                    </a:lnTo>
                    <a:lnTo>
                      <a:pt x="1173160" y="290596"/>
                    </a:lnTo>
                    <a:lnTo>
                      <a:pt x="1196243" y="328966"/>
                    </a:lnTo>
                    <a:lnTo>
                      <a:pt x="1216648" y="369026"/>
                    </a:lnTo>
                    <a:lnTo>
                      <a:pt x="1234253" y="410653"/>
                    </a:lnTo>
                    <a:lnTo>
                      <a:pt x="1248933" y="453723"/>
                    </a:lnTo>
                    <a:lnTo>
                      <a:pt x="1260566" y="498114"/>
                    </a:lnTo>
                    <a:lnTo>
                      <a:pt x="1269028" y="543701"/>
                    </a:lnTo>
                    <a:lnTo>
                      <a:pt x="1274196" y="590362"/>
                    </a:lnTo>
                    <a:lnTo>
                      <a:pt x="1275946" y="637973"/>
                    </a:lnTo>
                    <a:lnTo>
                      <a:pt x="1274196" y="685583"/>
                    </a:lnTo>
                    <a:lnTo>
                      <a:pt x="1269028" y="732244"/>
                    </a:lnTo>
                    <a:lnTo>
                      <a:pt x="1260566" y="777831"/>
                    </a:lnTo>
                    <a:lnTo>
                      <a:pt x="1248933" y="822222"/>
                    </a:lnTo>
                    <a:lnTo>
                      <a:pt x="1234253" y="865292"/>
                    </a:lnTo>
                    <a:lnTo>
                      <a:pt x="1216648" y="906919"/>
                    </a:lnTo>
                    <a:lnTo>
                      <a:pt x="1196243" y="946979"/>
                    </a:lnTo>
                    <a:lnTo>
                      <a:pt x="1173160" y="985349"/>
                    </a:lnTo>
                    <a:lnTo>
                      <a:pt x="1147524" y="1021905"/>
                    </a:lnTo>
                    <a:lnTo>
                      <a:pt x="1119456" y="1056523"/>
                    </a:lnTo>
                    <a:lnTo>
                      <a:pt x="1089082" y="1089082"/>
                    </a:lnTo>
                    <a:lnTo>
                      <a:pt x="1056523" y="1119456"/>
                    </a:lnTo>
                    <a:lnTo>
                      <a:pt x="1021905" y="1147524"/>
                    </a:lnTo>
                    <a:lnTo>
                      <a:pt x="985349" y="1173160"/>
                    </a:lnTo>
                    <a:lnTo>
                      <a:pt x="946979" y="1196243"/>
                    </a:lnTo>
                    <a:lnTo>
                      <a:pt x="906919" y="1216648"/>
                    </a:lnTo>
                    <a:lnTo>
                      <a:pt x="865292" y="1234253"/>
                    </a:lnTo>
                    <a:lnTo>
                      <a:pt x="822222" y="1248933"/>
                    </a:lnTo>
                    <a:lnTo>
                      <a:pt x="777831" y="1260566"/>
                    </a:lnTo>
                    <a:lnTo>
                      <a:pt x="732244" y="1269028"/>
                    </a:lnTo>
                    <a:lnTo>
                      <a:pt x="685583" y="1274196"/>
                    </a:lnTo>
                    <a:lnTo>
                      <a:pt x="637973" y="1275946"/>
                    </a:lnTo>
                    <a:close/>
                  </a:path>
                </a:pathLst>
              </a:custGeom>
              <a:solidFill>
                <a:srgbClr val="000000"/>
              </a:solidFill>
            </p:spPr>
            <p:txBody>
              <a:bodyPr wrap="square" lIns="0" tIns="0" rIns="0" bIns="0" rtlCol="0">
                <a:prstTxWarp prst="textNoShape">
                  <a:avLst/>
                </a:prstTxWarp>
                <a:noAutofit/>
              </a:bodyPr>
              <a:lstStyle/>
              <a:p>
                <a:endParaRPr lang="es-MX"/>
              </a:p>
            </p:txBody>
          </p:sp>
          <p:sp>
            <p:nvSpPr>
              <p:cNvPr id="12" name="Graphic 95"/>
              <p:cNvSpPr/>
              <p:nvPr/>
            </p:nvSpPr>
            <p:spPr>
              <a:xfrm>
                <a:off x="9875" y="9875"/>
                <a:ext cx="1223828" cy="1276350"/>
              </a:xfrm>
              <a:custGeom>
                <a:avLst/>
                <a:gdLst/>
                <a:ahLst/>
                <a:cxnLst/>
                <a:rect l="l" t="t" r="r" b="b"/>
                <a:pathLst>
                  <a:path w="1276350" h="1276350">
                    <a:moveTo>
                      <a:pt x="637973" y="1275946"/>
                    </a:moveTo>
                    <a:lnTo>
                      <a:pt x="590362" y="1274196"/>
                    </a:lnTo>
                    <a:lnTo>
                      <a:pt x="543701" y="1269028"/>
                    </a:lnTo>
                    <a:lnTo>
                      <a:pt x="498114" y="1260566"/>
                    </a:lnTo>
                    <a:lnTo>
                      <a:pt x="453723" y="1248933"/>
                    </a:lnTo>
                    <a:lnTo>
                      <a:pt x="410653" y="1234253"/>
                    </a:lnTo>
                    <a:lnTo>
                      <a:pt x="369026" y="1216648"/>
                    </a:lnTo>
                    <a:lnTo>
                      <a:pt x="328966" y="1196243"/>
                    </a:lnTo>
                    <a:lnTo>
                      <a:pt x="290596" y="1173160"/>
                    </a:lnTo>
                    <a:lnTo>
                      <a:pt x="254041" y="1147524"/>
                    </a:lnTo>
                    <a:lnTo>
                      <a:pt x="219422" y="1119456"/>
                    </a:lnTo>
                    <a:lnTo>
                      <a:pt x="186863" y="1089082"/>
                    </a:lnTo>
                    <a:lnTo>
                      <a:pt x="156489" y="1056523"/>
                    </a:lnTo>
                    <a:lnTo>
                      <a:pt x="128422" y="1021905"/>
                    </a:lnTo>
                    <a:lnTo>
                      <a:pt x="102785" y="985349"/>
                    </a:lnTo>
                    <a:lnTo>
                      <a:pt x="79702" y="946979"/>
                    </a:lnTo>
                    <a:lnTo>
                      <a:pt x="59297" y="906919"/>
                    </a:lnTo>
                    <a:lnTo>
                      <a:pt x="41692" y="865292"/>
                    </a:lnTo>
                    <a:lnTo>
                      <a:pt x="27012" y="822222"/>
                    </a:lnTo>
                    <a:lnTo>
                      <a:pt x="15379" y="777831"/>
                    </a:lnTo>
                    <a:lnTo>
                      <a:pt x="6917" y="732244"/>
                    </a:lnTo>
                    <a:lnTo>
                      <a:pt x="1749" y="685583"/>
                    </a:lnTo>
                    <a:lnTo>
                      <a:pt x="0" y="637973"/>
                    </a:lnTo>
                    <a:lnTo>
                      <a:pt x="1749" y="590362"/>
                    </a:lnTo>
                    <a:lnTo>
                      <a:pt x="6917" y="543701"/>
                    </a:lnTo>
                    <a:lnTo>
                      <a:pt x="15379" y="498114"/>
                    </a:lnTo>
                    <a:lnTo>
                      <a:pt x="27012" y="453723"/>
                    </a:lnTo>
                    <a:lnTo>
                      <a:pt x="41692" y="410653"/>
                    </a:lnTo>
                    <a:lnTo>
                      <a:pt x="59297" y="369026"/>
                    </a:lnTo>
                    <a:lnTo>
                      <a:pt x="79702" y="328966"/>
                    </a:lnTo>
                    <a:lnTo>
                      <a:pt x="102785" y="290596"/>
                    </a:lnTo>
                    <a:lnTo>
                      <a:pt x="128422" y="254041"/>
                    </a:lnTo>
                    <a:lnTo>
                      <a:pt x="156489" y="219422"/>
                    </a:lnTo>
                    <a:lnTo>
                      <a:pt x="186863" y="186863"/>
                    </a:lnTo>
                    <a:lnTo>
                      <a:pt x="219422" y="156489"/>
                    </a:lnTo>
                    <a:lnTo>
                      <a:pt x="254041" y="128422"/>
                    </a:lnTo>
                    <a:lnTo>
                      <a:pt x="290596" y="102785"/>
                    </a:lnTo>
                    <a:lnTo>
                      <a:pt x="328966" y="79702"/>
                    </a:lnTo>
                    <a:lnTo>
                      <a:pt x="369026" y="59297"/>
                    </a:lnTo>
                    <a:lnTo>
                      <a:pt x="410653" y="41692"/>
                    </a:lnTo>
                    <a:lnTo>
                      <a:pt x="453723" y="27012"/>
                    </a:lnTo>
                    <a:lnTo>
                      <a:pt x="498114" y="15379"/>
                    </a:lnTo>
                    <a:lnTo>
                      <a:pt x="543701" y="6917"/>
                    </a:lnTo>
                    <a:lnTo>
                      <a:pt x="590362" y="1749"/>
                    </a:lnTo>
                    <a:lnTo>
                      <a:pt x="637973" y="0"/>
                    </a:lnTo>
                    <a:lnTo>
                      <a:pt x="685583" y="1749"/>
                    </a:lnTo>
                    <a:lnTo>
                      <a:pt x="732244" y="6917"/>
                    </a:lnTo>
                    <a:lnTo>
                      <a:pt x="777831" y="15379"/>
                    </a:lnTo>
                    <a:lnTo>
                      <a:pt x="822222" y="27012"/>
                    </a:lnTo>
                    <a:lnTo>
                      <a:pt x="865292" y="41692"/>
                    </a:lnTo>
                    <a:lnTo>
                      <a:pt x="906919" y="59297"/>
                    </a:lnTo>
                    <a:lnTo>
                      <a:pt x="946979" y="79702"/>
                    </a:lnTo>
                    <a:lnTo>
                      <a:pt x="985349" y="102785"/>
                    </a:lnTo>
                    <a:lnTo>
                      <a:pt x="1021905" y="128422"/>
                    </a:lnTo>
                    <a:lnTo>
                      <a:pt x="1056523" y="156489"/>
                    </a:lnTo>
                    <a:lnTo>
                      <a:pt x="1089082" y="186863"/>
                    </a:lnTo>
                    <a:lnTo>
                      <a:pt x="1119456" y="219422"/>
                    </a:lnTo>
                    <a:lnTo>
                      <a:pt x="1147524" y="254041"/>
                    </a:lnTo>
                    <a:lnTo>
                      <a:pt x="1173160" y="290596"/>
                    </a:lnTo>
                    <a:lnTo>
                      <a:pt x="1196243" y="328966"/>
                    </a:lnTo>
                    <a:lnTo>
                      <a:pt x="1216648" y="369026"/>
                    </a:lnTo>
                    <a:lnTo>
                      <a:pt x="1234253" y="410653"/>
                    </a:lnTo>
                    <a:lnTo>
                      <a:pt x="1248933" y="453723"/>
                    </a:lnTo>
                    <a:lnTo>
                      <a:pt x="1260566" y="498114"/>
                    </a:lnTo>
                    <a:lnTo>
                      <a:pt x="1269028" y="543701"/>
                    </a:lnTo>
                    <a:lnTo>
                      <a:pt x="1274196" y="590362"/>
                    </a:lnTo>
                    <a:lnTo>
                      <a:pt x="1275946" y="637973"/>
                    </a:lnTo>
                    <a:lnTo>
                      <a:pt x="1274196" y="685583"/>
                    </a:lnTo>
                    <a:lnTo>
                      <a:pt x="1269028" y="732244"/>
                    </a:lnTo>
                    <a:lnTo>
                      <a:pt x="1260566" y="777831"/>
                    </a:lnTo>
                    <a:lnTo>
                      <a:pt x="1248933" y="822222"/>
                    </a:lnTo>
                    <a:lnTo>
                      <a:pt x="1234253" y="865292"/>
                    </a:lnTo>
                    <a:lnTo>
                      <a:pt x="1216648" y="906919"/>
                    </a:lnTo>
                    <a:lnTo>
                      <a:pt x="1196243" y="946979"/>
                    </a:lnTo>
                    <a:lnTo>
                      <a:pt x="1173160" y="985349"/>
                    </a:lnTo>
                    <a:lnTo>
                      <a:pt x="1147524" y="1021905"/>
                    </a:lnTo>
                    <a:lnTo>
                      <a:pt x="1119456" y="1056523"/>
                    </a:lnTo>
                    <a:lnTo>
                      <a:pt x="1089082" y="1089082"/>
                    </a:lnTo>
                    <a:lnTo>
                      <a:pt x="1056523" y="1119456"/>
                    </a:lnTo>
                    <a:lnTo>
                      <a:pt x="1021905" y="1147524"/>
                    </a:lnTo>
                    <a:lnTo>
                      <a:pt x="985349" y="1173160"/>
                    </a:lnTo>
                    <a:lnTo>
                      <a:pt x="946979" y="1196243"/>
                    </a:lnTo>
                    <a:lnTo>
                      <a:pt x="906919" y="1216648"/>
                    </a:lnTo>
                    <a:lnTo>
                      <a:pt x="865292" y="1234253"/>
                    </a:lnTo>
                    <a:lnTo>
                      <a:pt x="822222" y="1248933"/>
                    </a:lnTo>
                    <a:lnTo>
                      <a:pt x="777831" y="1260566"/>
                    </a:lnTo>
                    <a:lnTo>
                      <a:pt x="732244" y="1269028"/>
                    </a:lnTo>
                    <a:lnTo>
                      <a:pt x="685583" y="1274196"/>
                    </a:lnTo>
                    <a:lnTo>
                      <a:pt x="637973" y="1275946"/>
                    </a:lnTo>
                    <a:close/>
                  </a:path>
                </a:pathLst>
              </a:custGeom>
              <a:solidFill>
                <a:srgbClr val="FFD004"/>
              </a:solidFill>
            </p:spPr>
            <p:txBody>
              <a:bodyPr wrap="square" lIns="0" tIns="0" rIns="0" bIns="0" rtlCol="0">
                <a:prstTxWarp prst="textNoShape">
                  <a:avLst/>
                </a:prstTxWarp>
                <a:noAutofit/>
              </a:bodyPr>
              <a:lstStyle/>
              <a:p>
                <a:endParaRPr lang="es-MX"/>
              </a:p>
            </p:txBody>
          </p:sp>
          <p:sp>
            <p:nvSpPr>
              <p:cNvPr id="13" name="Graphic 96"/>
              <p:cNvSpPr/>
              <p:nvPr/>
            </p:nvSpPr>
            <p:spPr>
              <a:xfrm>
                <a:off x="0" y="3"/>
                <a:ext cx="1233703" cy="1296035"/>
              </a:xfrm>
              <a:custGeom>
                <a:avLst/>
                <a:gdLst/>
                <a:ahLst/>
                <a:cxnLst/>
                <a:rect l="l" t="t" r="r" b="b"/>
                <a:pathLst>
                  <a:path w="1296035" h="1296035">
                    <a:moveTo>
                      <a:pt x="972299" y="531012"/>
                    </a:moveTo>
                    <a:lnTo>
                      <a:pt x="966546" y="525246"/>
                    </a:lnTo>
                    <a:lnTo>
                      <a:pt x="770674" y="525246"/>
                    </a:lnTo>
                    <a:lnTo>
                      <a:pt x="764908" y="531012"/>
                    </a:lnTo>
                    <a:lnTo>
                      <a:pt x="764908" y="545198"/>
                    </a:lnTo>
                    <a:lnTo>
                      <a:pt x="770674" y="550951"/>
                    </a:lnTo>
                    <a:lnTo>
                      <a:pt x="777760" y="550951"/>
                    </a:lnTo>
                    <a:lnTo>
                      <a:pt x="966546" y="550951"/>
                    </a:lnTo>
                    <a:lnTo>
                      <a:pt x="972299" y="545198"/>
                    </a:lnTo>
                    <a:lnTo>
                      <a:pt x="972299" y="531012"/>
                    </a:lnTo>
                    <a:close/>
                  </a:path>
                  <a:path w="1296035" h="1296035">
                    <a:moveTo>
                      <a:pt x="972299" y="475145"/>
                    </a:moveTo>
                    <a:lnTo>
                      <a:pt x="966546" y="469379"/>
                    </a:lnTo>
                    <a:lnTo>
                      <a:pt x="770674" y="469379"/>
                    </a:lnTo>
                    <a:lnTo>
                      <a:pt x="764908" y="475145"/>
                    </a:lnTo>
                    <a:lnTo>
                      <a:pt x="764908" y="489331"/>
                    </a:lnTo>
                    <a:lnTo>
                      <a:pt x="770674" y="495096"/>
                    </a:lnTo>
                    <a:lnTo>
                      <a:pt x="777760" y="495096"/>
                    </a:lnTo>
                    <a:lnTo>
                      <a:pt x="966546" y="495096"/>
                    </a:lnTo>
                    <a:lnTo>
                      <a:pt x="972299" y="489331"/>
                    </a:lnTo>
                    <a:lnTo>
                      <a:pt x="972299" y="475145"/>
                    </a:lnTo>
                    <a:close/>
                  </a:path>
                  <a:path w="1296035" h="1296035">
                    <a:moveTo>
                      <a:pt x="972299" y="419277"/>
                    </a:moveTo>
                    <a:lnTo>
                      <a:pt x="966546" y="413524"/>
                    </a:lnTo>
                    <a:lnTo>
                      <a:pt x="770674" y="413524"/>
                    </a:lnTo>
                    <a:lnTo>
                      <a:pt x="764908" y="419277"/>
                    </a:lnTo>
                    <a:lnTo>
                      <a:pt x="764908" y="433476"/>
                    </a:lnTo>
                    <a:lnTo>
                      <a:pt x="770674" y="439229"/>
                    </a:lnTo>
                    <a:lnTo>
                      <a:pt x="777760" y="439229"/>
                    </a:lnTo>
                    <a:lnTo>
                      <a:pt x="966546" y="439229"/>
                    </a:lnTo>
                    <a:lnTo>
                      <a:pt x="972299" y="433476"/>
                    </a:lnTo>
                    <a:lnTo>
                      <a:pt x="972299" y="419277"/>
                    </a:lnTo>
                    <a:close/>
                  </a:path>
                  <a:path w="1296035" h="1296035">
                    <a:moveTo>
                      <a:pt x="972299" y="363423"/>
                    </a:moveTo>
                    <a:lnTo>
                      <a:pt x="966546" y="357657"/>
                    </a:lnTo>
                    <a:lnTo>
                      <a:pt x="770674" y="357657"/>
                    </a:lnTo>
                    <a:lnTo>
                      <a:pt x="764908" y="363423"/>
                    </a:lnTo>
                    <a:lnTo>
                      <a:pt x="764908" y="377609"/>
                    </a:lnTo>
                    <a:lnTo>
                      <a:pt x="770674" y="383362"/>
                    </a:lnTo>
                    <a:lnTo>
                      <a:pt x="777760" y="383362"/>
                    </a:lnTo>
                    <a:lnTo>
                      <a:pt x="966546" y="383362"/>
                    </a:lnTo>
                    <a:lnTo>
                      <a:pt x="972299" y="377609"/>
                    </a:lnTo>
                    <a:lnTo>
                      <a:pt x="972299" y="363423"/>
                    </a:lnTo>
                    <a:close/>
                  </a:path>
                  <a:path w="1296035" h="1296035">
                    <a:moveTo>
                      <a:pt x="1024216" y="844689"/>
                    </a:moveTo>
                    <a:lnTo>
                      <a:pt x="1018451" y="838936"/>
                    </a:lnTo>
                    <a:lnTo>
                      <a:pt x="998499" y="838936"/>
                    </a:lnTo>
                    <a:lnTo>
                      <a:pt x="998499" y="864641"/>
                    </a:lnTo>
                    <a:lnTo>
                      <a:pt x="998499" y="1020610"/>
                    </a:lnTo>
                    <a:lnTo>
                      <a:pt x="582980" y="1020610"/>
                    </a:lnTo>
                    <a:lnTo>
                      <a:pt x="582980" y="864641"/>
                    </a:lnTo>
                    <a:lnTo>
                      <a:pt x="998499" y="864641"/>
                    </a:lnTo>
                    <a:lnTo>
                      <a:pt x="998499" y="838936"/>
                    </a:lnTo>
                    <a:lnTo>
                      <a:pt x="563029" y="838936"/>
                    </a:lnTo>
                    <a:lnTo>
                      <a:pt x="557276" y="844689"/>
                    </a:lnTo>
                    <a:lnTo>
                      <a:pt x="557276" y="1040574"/>
                    </a:lnTo>
                    <a:lnTo>
                      <a:pt x="563029" y="1046327"/>
                    </a:lnTo>
                    <a:lnTo>
                      <a:pt x="1018451" y="1046327"/>
                    </a:lnTo>
                    <a:lnTo>
                      <a:pt x="1024216" y="1040574"/>
                    </a:lnTo>
                    <a:lnTo>
                      <a:pt x="1024216" y="1020610"/>
                    </a:lnTo>
                    <a:lnTo>
                      <a:pt x="1024216" y="864641"/>
                    </a:lnTo>
                    <a:lnTo>
                      <a:pt x="1024216" y="844689"/>
                    </a:lnTo>
                    <a:close/>
                  </a:path>
                  <a:path w="1296035" h="1296035">
                    <a:moveTo>
                      <a:pt x="1295692" y="647852"/>
                    </a:moveTo>
                    <a:lnTo>
                      <a:pt x="1293914" y="599567"/>
                    </a:lnTo>
                    <a:lnTo>
                      <a:pt x="1288656" y="552246"/>
                    </a:lnTo>
                    <a:lnTo>
                      <a:pt x="1280045" y="505993"/>
                    </a:lnTo>
                    <a:lnTo>
                      <a:pt x="1275943" y="490372"/>
                    </a:lnTo>
                    <a:lnTo>
                      <a:pt x="1275943" y="647852"/>
                    </a:lnTo>
                    <a:lnTo>
                      <a:pt x="1274051" y="696861"/>
                    </a:lnTo>
                    <a:lnTo>
                      <a:pt x="1268463" y="744855"/>
                    </a:lnTo>
                    <a:lnTo>
                      <a:pt x="1259319" y="791692"/>
                    </a:lnTo>
                    <a:lnTo>
                      <a:pt x="1246771" y="837222"/>
                    </a:lnTo>
                    <a:lnTo>
                      <a:pt x="1230947" y="881316"/>
                    </a:lnTo>
                    <a:lnTo>
                      <a:pt x="1211999" y="923823"/>
                    </a:lnTo>
                    <a:lnTo>
                      <a:pt x="1190066" y="964615"/>
                    </a:lnTo>
                    <a:lnTo>
                      <a:pt x="1165275" y="1003541"/>
                    </a:lnTo>
                    <a:lnTo>
                      <a:pt x="1137780" y="1040460"/>
                    </a:lnTo>
                    <a:lnTo>
                      <a:pt x="1107719" y="1075232"/>
                    </a:lnTo>
                    <a:lnTo>
                      <a:pt x="1075220" y="1107719"/>
                    </a:lnTo>
                    <a:lnTo>
                      <a:pt x="1040447" y="1137780"/>
                    </a:lnTo>
                    <a:lnTo>
                      <a:pt x="1003528" y="1165275"/>
                    </a:lnTo>
                    <a:lnTo>
                      <a:pt x="964603" y="1190066"/>
                    </a:lnTo>
                    <a:lnTo>
                      <a:pt x="923823" y="1212011"/>
                    </a:lnTo>
                    <a:lnTo>
                      <a:pt x="881303" y="1230960"/>
                    </a:lnTo>
                    <a:lnTo>
                      <a:pt x="837209" y="1246784"/>
                    </a:lnTo>
                    <a:lnTo>
                      <a:pt x="791679" y="1259332"/>
                    </a:lnTo>
                    <a:lnTo>
                      <a:pt x="744855" y="1268463"/>
                    </a:lnTo>
                    <a:lnTo>
                      <a:pt x="696861" y="1274051"/>
                    </a:lnTo>
                    <a:lnTo>
                      <a:pt x="647839" y="1275943"/>
                    </a:lnTo>
                    <a:lnTo>
                      <a:pt x="598830" y="1274051"/>
                    </a:lnTo>
                    <a:lnTo>
                      <a:pt x="550837" y="1268463"/>
                    </a:lnTo>
                    <a:lnTo>
                      <a:pt x="503999" y="1259332"/>
                    </a:lnTo>
                    <a:lnTo>
                      <a:pt x="458470" y="1246784"/>
                    </a:lnTo>
                    <a:lnTo>
                      <a:pt x="414375" y="1230960"/>
                    </a:lnTo>
                    <a:lnTo>
                      <a:pt x="371868" y="1212011"/>
                    </a:lnTo>
                    <a:lnTo>
                      <a:pt x="331076" y="1190066"/>
                    </a:lnTo>
                    <a:lnTo>
                      <a:pt x="292163" y="1165275"/>
                    </a:lnTo>
                    <a:lnTo>
                      <a:pt x="255244" y="1137780"/>
                    </a:lnTo>
                    <a:lnTo>
                      <a:pt x="220459" y="1107719"/>
                    </a:lnTo>
                    <a:lnTo>
                      <a:pt x="187972" y="1075232"/>
                    </a:lnTo>
                    <a:lnTo>
                      <a:pt x="157911" y="1040460"/>
                    </a:lnTo>
                    <a:lnTo>
                      <a:pt x="130416" y="1003541"/>
                    </a:lnTo>
                    <a:lnTo>
                      <a:pt x="105625" y="964615"/>
                    </a:lnTo>
                    <a:lnTo>
                      <a:pt x="83680" y="923823"/>
                    </a:lnTo>
                    <a:lnTo>
                      <a:pt x="64731" y="881316"/>
                    </a:lnTo>
                    <a:lnTo>
                      <a:pt x="48920" y="837222"/>
                    </a:lnTo>
                    <a:lnTo>
                      <a:pt x="36360" y="791692"/>
                    </a:lnTo>
                    <a:lnTo>
                      <a:pt x="27228" y="744855"/>
                    </a:lnTo>
                    <a:lnTo>
                      <a:pt x="21640" y="696861"/>
                    </a:lnTo>
                    <a:lnTo>
                      <a:pt x="19748" y="647852"/>
                    </a:lnTo>
                    <a:lnTo>
                      <a:pt x="21640" y="598843"/>
                    </a:lnTo>
                    <a:lnTo>
                      <a:pt x="27228" y="550849"/>
                    </a:lnTo>
                    <a:lnTo>
                      <a:pt x="36360" y="504012"/>
                    </a:lnTo>
                    <a:lnTo>
                      <a:pt x="48920" y="458482"/>
                    </a:lnTo>
                    <a:lnTo>
                      <a:pt x="64731" y="414388"/>
                    </a:lnTo>
                    <a:lnTo>
                      <a:pt x="83680" y="371881"/>
                    </a:lnTo>
                    <a:lnTo>
                      <a:pt x="105625" y="331089"/>
                    </a:lnTo>
                    <a:lnTo>
                      <a:pt x="130416" y="292163"/>
                    </a:lnTo>
                    <a:lnTo>
                      <a:pt x="157911" y="255244"/>
                    </a:lnTo>
                    <a:lnTo>
                      <a:pt x="187972" y="220472"/>
                    </a:lnTo>
                    <a:lnTo>
                      <a:pt x="220459" y="187985"/>
                    </a:lnTo>
                    <a:lnTo>
                      <a:pt x="255244" y="157924"/>
                    </a:lnTo>
                    <a:lnTo>
                      <a:pt x="292163" y="130416"/>
                    </a:lnTo>
                    <a:lnTo>
                      <a:pt x="331076" y="105638"/>
                    </a:lnTo>
                    <a:lnTo>
                      <a:pt x="371868" y="83693"/>
                    </a:lnTo>
                    <a:lnTo>
                      <a:pt x="414375" y="64744"/>
                    </a:lnTo>
                    <a:lnTo>
                      <a:pt x="458470" y="48920"/>
                    </a:lnTo>
                    <a:lnTo>
                      <a:pt x="503999" y="36372"/>
                    </a:lnTo>
                    <a:lnTo>
                      <a:pt x="550837" y="27228"/>
                    </a:lnTo>
                    <a:lnTo>
                      <a:pt x="598830" y="21653"/>
                    </a:lnTo>
                    <a:lnTo>
                      <a:pt x="647839" y="19748"/>
                    </a:lnTo>
                    <a:lnTo>
                      <a:pt x="696861" y="21653"/>
                    </a:lnTo>
                    <a:lnTo>
                      <a:pt x="744855" y="27228"/>
                    </a:lnTo>
                    <a:lnTo>
                      <a:pt x="791679" y="36372"/>
                    </a:lnTo>
                    <a:lnTo>
                      <a:pt x="837209" y="48920"/>
                    </a:lnTo>
                    <a:lnTo>
                      <a:pt x="881303" y="64744"/>
                    </a:lnTo>
                    <a:lnTo>
                      <a:pt x="923823" y="83693"/>
                    </a:lnTo>
                    <a:lnTo>
                      <a:pt x="964603" y="105638"/>
                    </a:lnTo>
                    <a:lnTo>
                      <a:pt x="1003528" y="130416"/>
                    </a:lnTo>
                    <a:lnTo>
                      <a:pt x="1040447" y="157924"/>
                    </a:lnTo>
                    <a:lnTo>
                      <a:pt x="1075220" y="187985"/>
                    </a:lnTo>
                    <a:lnTo>
                      <a:pt x="1107719" y="220472"/>
                    </a:lnTo>
                    <a:lnTo>
                      <a:pt x="1137780" y="255244"/>
                    </a:lnTo>
                    <a:lnTo>
                      <a:pt x="1165275" y="292163"/>
                    </a:lnTo>
                    <a:lnTo>
                      <a:pt x="1190066" y="331089"/>
                    </a:lnTo>
                    <a:lnTo>
                      <a:pt x="1211999" y="371881"/>
                    </a:lnTo>
                    <a:lnTo>
                      <a:pt x="1230947" y="414388"/>
                    </a:lnTo>
                    <a:lnTo>
                      <a:pt x="1246771" y="458482"/>
                    </a:lnTo>
                    <a:lnTo>
                      <a:pt x="1259319" y="504012"/>
                    </a:lnTo>
                    <a:lnTo>
                      <a:pt x="1268463" y="550849"/>
                    </a:lnTo>
                    <a:lnTo>
                      <a:pt x="1274051" y="598843"/>
                    </a:lnTo>
                    <a:lnTo>
                      <a:pt x="1275943" y="647852"/>
                    </a:lnTo>
                    <a:lnTo>
                      <a:pt x="1275943" y="490372"/>
                    </a:lnTo>
                    <a:lnTo>
                      <a:pt x="1253286" y="417233"/>
                    </a:lnTo>
                    <a:lnTo>
                      <a:pt x="1235392" y="374980"/>
                    </a:lnTo>
                    <a:lnTo>
                      <a:pt x="1214640" y="334302"/>
                    </a:lnTo>
                    <a:lnTo>
                      <a:pt x="1191171" y="295338"/>
                    </a:lnTo>
                    <a:lnTo>
                      <a:pt x="1165123" y="258216"/>
                    </a:lnTo>
                    <a:lnTo>
                      <a:pt x="1136599" y="223050"/>
                    </a:lnTo>
                    <a:lnTo>
                      <a:pt x="1105725" y="189966"/>
                    </a:lnTo>
                    <a:lnTo>
                      <a:pt x="1072642" y="159105"/>
                    </a:lnTo>
                    <a:lnTo>
                      <a:pt x="1037475" y="130581"/>
                    </a:lnTo>
                    <a:lnTo>
                      <a:pt x="1000353" y="104521"/>
                    </a:lnTo>
                    <a:lnTo>
                      <a:pt x="961390" y="81051"/>
                    </a:lnTo>
                    <a:lnTo>
                      <a:pt x="920711" y="60312"/>
                    </a:lnTo>
                    <a:lnTo>
                      <a:pt x="878459" y="42405"/>
                    </a:lnTo>
                    <a:lnTo>
                      <a:pt x="834745" y="27482"/>
                    </a:lnTo>
                    <a:lnTo>
                      <a:pt x="789698" y="15646"/>
                    </a:lnTo>
                    <a:lnTo>
                      <a:pt x="743445" y="7035"/>
                    </a:lnTo>
                    <a:lnTo>
                      <a:pt x="696125" y="1778"/>
                    </a:lnTo>
                    <a:lnTo>
                      <a:pt x="647839" y="0"/>
                    </a:lnTo>
                    <a:lnTo>
                      <a:pt x="599567" y="1778"/>
                    </a:lnTo>
                    <a:lnTo>
                      <a:pt x="552234" y="7035"/>
                    </a:lnTo>
                    <a:lnTo>
                      <a:pt x="505993" y="15646"/>
                    </a:lnTo>
                    <a:lnTo>
                      <a:pt x="460946" y="27482"/>
                    </a:lnTo>
                    <a:lnTo>
                      <a:pt x="417233" y="42405"/>
                    </a:lnTo>
                    <a:lnTo>
                      <a:pt x="374980" y="60312"/>
                    </a:lnTo>
                    <a:lnTo>
                      <a:pt x="334302" y="81051"/>
                    </a:lnTo>
                    <a:lnTo>
                      <a:pt x="295338" y="104521"/>
                    </a:lnTo>
                    <a:lnTo>
                      <a:pt x="258203" y="130581"/>
                    </a:lnTo>
                    <a:lnTo>
                      <a:pt x="223037" y="159105"/>
                    </a:lnTo>
                    <a:lnTo>
                      <a:pt x="189953" y="189966"/>
                    </a:lnTo>
                    <a:lnTo>
                      <a:pt x="159092" y="223050"/>
                    </a:lnTo>
                    <a:lnTo>
                      <a:pt x="130568" y="258216"/>
                    </a:lnTo>
                    <a:lnTo>
                      <a:pt x="104508" y="295338"/>
                    </a:lnTo>
                    <a:lnTo>
                      <a:pt x="81051" y="334302"/>
                    </a:lnTo>
                    <a:lnTo>
                      <a:pt x="60299" y="374980"/>
                    </a:lnTo>
                    <a:lnTo>
                      <a:pt x="42405" y="417233"/>
                    </a:lnTo>
                    <a:lnTo>
                      <a:pt x="27470" y="460959"/>
                    </a:lnTo>
                    <a:lnTo>
                      <a:pt x="15633" y="505993"/>
                    </a:lnTo>
                    <a:lnTo>
                      <a:pt x="7035" y="552246"/>
                    </a:lnTo>
                    <a:lnTo>
                      <a:pt x="1778" y="599567"/>
                    </a:lnTo>
                    <a:lnTo>
                      <a:pt x="0" y="647852"/>
                    </a:lnTo>
                    <a:lnTo>
                      <a:pt x="1778" y="696125"/>
                    </a:lnTo>
                    <a:lnTo>
                      <a:pt x="7035" y="743458"/>
                    </a:lnTo>
                    <a:lnTo>
                      <a:pt x="15633" y="789711"/>
                    </a:lnTo>
                    <a:lnTo>
                      <a:pt x="27470" y="834745"/>
                    </a:lnTo>
                    <a:lnTo>
                      <a:pt x="42405" y="878459"/>
                    </a:lnTo>
                    <a:lnTo>
                      <a:pt x="60299" y="920724"/>
                    </a:lnTo>
                    <a:lnTo>
                      <a:pt x="81051" y="961390"/>
                    </a:lnTo>
                    <a:lnTo>
                      <a:pt x="104508" y="1000353"/>
                    </a:lnTo>
                    <a:lnTo>
                      <a:pt x="130568" y="1037488"/>
                    </a:lnTo>
                    <a:lnTo>
                      <a:pt x="159092" y="1072654"/>
                    </a:lnTo>
                    <a:lnTo>
                      <a:pt x="189953" y="1105738"/>
                    </a:lnTo>
                    <a:lnTo>
                      <a:pt x="223037" y="1136599"/>
                    </a:lnTo>
                    <a:lnTo>
                      <a:pt x="258203" y="1165123"/>
                    </a:lnTo>
                    <a:lnTo>
                      <a:pt x="295338" y="1191183"/>
                    </a:lnTo>
                    <a:lnTo>
                      <a:pt x="334302" y="1214653"/>
                    </a:lnTo>
                    <a:lnTo>
                      <a:pt x="374980" y="1235392"/>
                    </a:lnTo>
                    <a:lnTo>
                      <a:pt x="417233" y="1253299"/>
                    </a:lnTo>
                    <a:lnTo>
                      <a:pt x="460946" y="1268222"/>
                    </a:lnTo>
                    <a:lnTo>
                      <a:pt x="505993" y="1280058"/>
                    </a:lnTo>
                    <a:lnTo>
                      <a:pt x="552234" y="1288669"/>
                    </a:lnTo>
                    <a:lnTo>
                      <a:pt x="599567" y="1293914"/>
                    </a:lnTo>
                    <a:lnTo>
                      <a:pt x="647839" y="1295704"/>
                    </a:lnTo>
                    <a:lnTo>
                      <a:pt x="696125" y="1293914"/>
                    </a:lnTo>
                    <a:lnTo>
                      <a:pt x="743445" y="1288669"/>
                    </a:lnTo>
                    <a:lnTo>
                      <a:pt x="789698" y="1280058"/>
                    </a:lnTo>
                    <a:lnTo>
                      <a:pt x="805332" y="1275943"/>
                    </a:lnTo>
                    <a:lnTo>
                      <a:pt x="834745" y="1268222"/>
                    </a:lnTo>
                    <a:lnTo>
                      <a:pt x="878459" y="1253299"/>
                    </a:lnTo>
                    <a:lnTo>
                      <a:pt x="920711" y="1235392"/>
                    </a:lnTo>
                    <a:lnTo>
                      <a:pt x="961390" y="1214653"/>
                    </a:lnTo>
                    <a:lnTo>
                      <a:pt x="1000353" y="1191183"/>
                    </a:lnTo>
                    <a:lnTo>
                      <a:pt x="1037475" y="1165123"/>
                    </a:lnTo>
                    <a:lnTo>
                      <a:pt x="1072642" y="1136599"/>
                    </a:lnTo>
                    <a:lnTo>
                      <a:pt x="1105725" y="1105738"/>
                    </a:lnTo>
                    <a:lnTo>
                      <a:pt x="1136599" y="1072654"/>
                    </a:lnTo>
                    <a:lnTo>
                      <a:pt x="1165123" y="1037488"/>
                    </a:lnTo>
                    <a:lnTo>
                      <a:pt x="1191171" y="1000353"/>
                    </a:lnTo>
                    <a:lnTo>
                      <a:pt x="1214640" y="961390"/>
                    </a:lnTo>
                    <a:lnTo>
                      <a:pt x="1235392" y="920724"/>
                    </a:lnTo>
                    <a:lnTo>
                      <a:pt x="1253286" y="878459"/>
                    </a:lnTo>
                    <a:lnTo>
                      <a:pt x="1268222" y="834745"/>
                    </a:lnTo>
                    <a:lnTo>
                      <a:pt x="1280045" y="789711"/>
                    </a:lnTo>
                    <a:lnTo>
                      <a:pt x="1288656" y="743458"/>
                    </a:lnTo>
                    <a:lnTo>
                      <a:pt x="1293914" y="696125"/>
                    </a:lnTo>
                    <a:lnTo>
                      <a:pt x="1295692" y="647852"/>
                    </a:lnTo>
                    <a:close/>
                  </a:path>
                </a:pathLst>
              </a:custGeom>
              <a:solidFill>
                <a:srgbClr val="000000"/>
              </a:solidFill>
            </p:spPr>
            <p:txBody>
              <a:bodyPr wrap="square" lIns="0" tIns="0" rIns="0" bIns="0" rtlCol="0">
                <a:prstTxWarp prst="textNoShape">
                  <a:avLst/>
                </a:prstTxWarp>
                <a:noAutofit/>
              </a:bodyPr>
              <a:lstStyle/>
              <a:p>
                <a:endParaRPr lang="es-MX"/>
              </a:p>
            </p:txBody>
          </p:sp>
          <p:pic>
            <p:nvPicPr>
              <p:cNvPr id="14" name="Image 97"/>
              <p:cNvPicPr/>
              <p:nvPr/>
            </p:nvPicPr>
            <p:blipFill>
              <a:blip r:embed="rId4" cstate="print"/>
              <a:stretch>
                <a:fillRect/>
              </a:stretch>
            </p:blipFill>
            <p:spPr>
              <a:xfrm>
                <a:off x="609184" y="748089"/>
                <a:ext cx="129527" cy="116552"/>
              </a:xfrm>
              <a:prstGeom prst="rect">
                <a:avLst/>
              </a:prstGeom>
            </p:spPr>
          </p:pic>
          <p:pic>
            <p:nvPicPr>
              <p:cNvPr id="15" name="Image 98"/>
              <p:cNvPicPr/>
              <p:nvPr/>
            </p:nvPicPr>
            <p:blipFill>
              <a:blip r:embed="rId5" cstate="print"/>
              <a:stretch>
                <a:fillRect/>
              </a:stretch>
            </p:blipFill>
            <p:spPr>
              <a:xfrm>
                <a:off x="832466" y="748089"/>
                <a:ext cx="129527" cy="116552"/>
              </a:xfrm>
              <a:prstGeom prst="rect">
                <a:avLst/>
              </a:prstGeom>
            </p:spPr>
          </p:pic>
          <p:sp>
            <p:nvSpPr>
              <p:cNvPr id="16" name="Graphic 99"/>
              <p:cNvSpPr/>
              <p:nvPr/>
            </p:nvSpPr>
            <p:spPr>
              <a:xfrm>
                <a:off x="271779" y="293893"/>
                <a:ext cx="752475" cy="648970"/>
              </a:xfrm>
              <a:custGeom>
                <a:avLst/>
                <a:gdLst/>
                <a:ahLst/>
                <a:cxnLst/>
                <a:rect l="l" t="t" r="r" b="b"/>
                <a:pathLst>
                  <a:path w="752475" h="648970">
                    <a:moveTo>
                      <a:pt x="233337" y="369112"/>
                    </a:moveTo>
                    <a:lnTo>
                      <a:pt x="227584" y="363359"/>
                    </a:lnTo>
                    <a:lnTo>
                      <a:pt x="207632" y="363359"/>
                    </a:lnTo>
                    <a:lnTo>
                      <a:pt x="207632" y="389064"/>
                    </a:lnTo>
                    <a:lnTo>
                      <a:pt x="207632" y="622909"/>
                    </a:lnTo>
                    <a:lnTo>
                      <a:pt x="25704" y="622909"/>
                    </a:lnTo>
                    <a:lnTo>
                      <a:pt x="25704" y="469874"/>
                    </a:lnTo>
                    <a:lnTo>
                      <a:pt x="32054" y="438416"/>
                    </a:lnTo>
                    <a:lnTo>
                      <a:pt x="49364" y="412737"/>
                    </a:lnTo>
                    <a:lnTo>
                      <a:pt x="75044" y="395414"/>
                    </a:lnTo>
                    <a:lnTo>
                      <a:pt x="106489" y="389064"/>
                    </a:lnTo>
                    <a:lnTo>
                      <a:pt x="207632" y="389064"/>
                    </a:lnTo>
                    <a:lnTo>
                      <a:pt x="207632" y="363359"/>
                    </a:lnTo>
                    <a:lnTo>
                      <a:pt x="106489" y="363359"/>
                    </a:lnTo>
                    <a:lnTo>
                      <a:pt x="65036" y="371729"/>
                    </a:lnTo>
                    <a:lnTo>
                      <a:pt x="31191" y="394563"/>
                    </a:lnTo>
                    <a:lnTo>
                      <a:pt x="8369" y="428409"/>
                    </a:lnTo>
                    <a:lnTo>
                      <a:pt x="0" y="469874"/>
                    </a:lnTo>
                    <a:lnTo>
                      <a:pt x="0" y="642861"/>
                    </a:lnTo>
                    <a:lnTo>
                      <a:pt x="5753" y="648614"/>
                    </a:lnTo>
                    <a:lnTo>
                      <a:pt x="227584" y="648614"/>
                    </a:lnTo>
                    <a:lnTo>
                      <a:pt x="233337" y="642861"/>
                    </a:lnTo>
                    <a:lnTo>
                      <a:pt x="233337" y="622909"/>
                    </a:lnTo>
                    <a:lnTo>
                      <a:pt x="233337" y="389064"/>
                    </a:lnTo>
                    <a:lnTo>
                      <a:pt x="233337" y="369112"/>
                    </a:lnTo>
                    <a:close/>
                  </a:path>
                  <a:path w="752475" h="648970">
                    <a:moveTo>
                      <a:pt x="752436" y="5753"/>
                    </a:moveTo>
                    <a:lnTo>
                      <a:pt x="746671" y="0"/>
                    </a:lnTo>
                    <a:lnTo>
                      <a:pt x="109562" y="0"/>
                    </a:lnTo>
                    <a:lnTo>
                      <a:pt x="103809" y="5753"/>
                    </a:lnTo>
                    <a:lnTo>
                      <a:pt x="103809" y="123761"/>
                    </a:lnTo>
                    <a:lnTo>
                      <a:pt x="109575" y="129527"/>
                    </a:lnTo>
                    <a:lnTo>
                      <a:pt x="123761" y="129527"/>
                    </a:lnTo>
                    <a:lnTo>
                      <a:pt x="129527" y="123761"/>
                    </a:lnTo>
                    <a:lnTo>
                      <a:pt x="129527" y="25704"/>
                    </a:lnTo>
                    <a:lnTo>
                      <a:pt x="726719" y="25704"/>
                    </a:lnTo>
                    <a:lnTo>
                      <a:pt x="726719" y="363359"/>
                    </a:lnTo>
                    <a:lnTo>
                      <a:pt x="369112" y="363359"/>
                    </a:lnTo>
                    <a:lnTo>
                      <a:pt x="363359" y="369125"/>
                    </a:lnTo>
                    <a:lnTo>
                      <a:pt x="363359" y="383311"/>
                    </a:lnTo>
                    <a:lnTo>
                      <a:pt x="369112" y="389064"/>
                    </a:lnTo>
                    <a:lnTo>
                      <a:pt x="746671" y="389064"/>
                    </a:lnTo>
                    <a:lnTo>
                      <a:pt x="752436" y="383311"/>
                    </a:lnTo>
                    <a:lnTo>
                      <a:pt x="752436" y="5753"/>
                    </a:lnTo>
                    <a:close/>
                  </a:path>
                </a:pathLst>
              </a:custGeom>
              <a:solidFill>
                <a:srgbClr val="000000"/>
              </a:solidFill>
            </p:spPr>
            <p:txBody>
              <a:bodyPr wrap="square" lIns="0" tIns="0" rIns="0" bIns="0" rtlCol="0">
                <a:prstTxWarp prst="textNoShape">
                  <a:avLst/>
                </a:prstTxWarp>
                <a:noAutofit/>
              </a:bodyPr>
              <a:lstStyle/>
              <a:p>
                <a:endParaRPr lang="es-MX"/>
              </a:p>
            </p:txBody>
          </p:sp>
          <p:pic>
            <p:nvPicPr>
              <p:cNvPr id="17" name="Image 100"/>
              <p:cNvPicPr/>
              <p:nvPr/>
            </p:nvPicPr>
            <p:blipFill>
              <a:blip r:embed="rId6" cstate="print"/>
              <a:stretch>
                <a:fillRect/>
              </a:stretch>
            </p:blipFill>
            <p:spPr>
              <a:xfrm>
                <a:off x="271779" y="397703"/>
                <a:ext cx="442234" cy="286507"/>
              </a:xfrm>
              <a:prstGeom prst="rect">
                <a:avLst/>
              </a:prstGeom>
            </p:spPr>
          </p:pic>
        </p:grpSp>
        <p:sp>
          <p:nvSpPr>
            <p:cNvPr id="8" name="Textbox 163"/>
            <p:cNvSpPr txBox="1">
              <a:spLocks/>
            </p:cNvSpPr>
            <p:nvPr/>
          </p:nvSpPr>
          <p:spPr>
            <a:xfrm>
              <a:off x="770258" y="2042980"/>
              <a:ext cx="3247390" cy="961390"/>
            </a:xfrm>
            <a:prstGeom prst="rect">
              <a:avLst/>
            </a:prstGeom>
            <a:noFill/>
          </p:spPr>
          <p:txBody>
            <a:bodyPr wrap="square" lIns="0" tIns="0" rIns="0" bIns="0" rtlCol="0">
              <a:noAutofit/>
            </a:bodyPr>
            <a:lstStyle/>
            <a:p>
              <a:pPr marL="88849" marR="88849" algn="ctr">
                <a:lnSpc>
                  <a:spcPct val="107000"/>
                </a:lnSpc>
                <a:spcBef>
                  <a:spcPts val="1675"/>
                </a:spcBef>
                <a:spcAft>
                  <a:spcPts val="848"/>
                </a:spcAft>
              </a:pPr>
              <a:r>
                <a:rPr lang="es-MX" sz="5300" spc="-106" dirty="0">
                  <a:solidFill>
                    <a:srgbClr val="996633"/>
                  </a:solidFill>
                  <a:latin typeface="Trebuchet MS"/>
                  <a:ea typeface="Calibri"/>
                  <a:cs typeface="Times New Roman"/>
                </a:rPr>
                <a:t>Contenido</a:t>
              </a:r>
              <a:endParaRPr lang="es-MX" sz="1200" dirty="0">
                <a:solidFill>
                  <a:srgbClr val="996633"/>
                </a:solidFill>
                <a:latin typeface="Calibri"/>
                <a:ea typeface="Calibri"/>
                <a:cs typeface="Times New Roman"/>
              </a:endParaRPr>
            </a:p>
          </p:txBody>
        </p:sp>
        <p:sp>
          <p:nvSpPr>
            <p:cNvPr id="9" name="Cuadro de texto 2"/>
            <p:cNvSpPr txBox="1">
              <a:spLocks noChangeArrowheads="1"/>
            </p:cNvSpPr>
            <p:nvPr/>
          </p:nvSpPr>
          <p:spPr bwMode="auto">
            <a:xfrm>
              <a:off x="5454869" y="47296"/>
              <a:ext cx="3940809" cy="989065"/>
            </a:xfrm>
            <a:prstGeom prst="rect">
              <a:avLst/>
            </a:prstGeom>
            <a:noFill/>
            <a:ln w="9525">
              <a:noFill/>
              <a:miter lim="800000"/>
              <a:headEnd/>
              <a:tailEnd/>
            </a:ln>
          </p:spPr>
          <p:txBody>
            <a:bodyPr rot="0" vert="horz" wrap="square" lIns="91440" tIns="45720" rIns="91440" bIns="45720" anchor="t" anchorCtr="0">
              <a:spAutoFit/>
            </a:bodyPr>
            <a:lstStyle/>
            <a:p>
              <a:pPr>
                <a:lnSpc>
                  <a:spcPct val="107000"/>
                </a:lnSpc>
                <a:spcAft>
                  <a:spcPts val="848"/>
                </a:spcAft>
              </a:pPr>
              <a:r>
                <a:rPr lang="es-MX" sz="1500" b="1" dirty="0">
                  <a:solidFill>
                    <a:srgbClr val="663300"/>
                  </a:solidFill>
                  <a:latin typeface="Arial"/>
                  <a:ea typeface="Calibri"/>
                  <a:cs typeface="Times New Roman"/>
                </a:rPr>
                <a:t>Actividad de Aprendizaje 1</a:t>
              </a:r>
              <a:endParaRPr lang="es-MX" sz="1200" dirty="0">
                <a:latin typeface="Calibri"/>
                <a:ea typeface="Calibri"/>
                <a:cs typeface="Times New Roman"/>
              </a:endParaRPr>
            </a:p>
            <a:p>
              <a:pPr>
                <a:lnSpc>
                  <a:spcPct val="107000"/>
                </a:lnSpc>
                <a:spcAft>
                  <a:spcPts val="848"/>
                </a:spcAft>
              </a:pPr>
              <a:r>
                <a:rPr lang="es-MX" sz="1500" b="1" dirty="0">
                  <a:latin typeface="Arial"/>
                  <a:ea typeface="Calibri"/>
                  <a:cs typeface="Times New Roman"/>
                </a:rPr>
                <a:t>Los “casos” como recursos educativos</a:t>
              </a:r>
              <a:endParaRPr lang="es-MX" sz="1200" dirty="0">
                <a:latin typeface="Calibri"/>
                <a:ea typeface="Calibri"/>
                <a:cs typeface="Times New Roman"/>
              </a:endParaRPr>
            </a:p>
            <a:p>
              <a:pPr>
                <a:lnSpc>
                  <a:spcPct val="107000"/>
                </a:lnSpc>
                <a:spcAft>
                  <a:spcPts val="848"/>
                </a:spcAft>
              </a:pPr>
              <a:r>
                <a:rPr lang="es-MX" sz="1500" dirty="0">
                  <a:latin typeface="Arial"/>
                  <a:ea typeface="Calibri"/>
                  <a:cs typeface="Times New Roman"/>
                </a:rPr>
                <a:t>Páginas: 4-10</a:t>
              </a:r>
              <a:endParaRPr lang="es-MX" sz="1200" dirty="0">
                <a:latin typeface="Calibri"/>
                <a:ea typeface="Calibri"/>
                <a:cs typeface="Times New Roman"/>
              </a:endParaRPr>
            </a:p>
          </p:txBody>
        </p:sp>
        <p:sp>
          <p:nvSpPr>
            <p:cNvPr id="10" name="Cuadro de texto 2"/>
            <p:cNvSpPr txBox="1">
              <a:spLocks noChangeArrowheads="1"/>
            </p:cNvSpPr>
            <p:nvPr/>
          </p:nvSpPr>
          <p:spPr bwMode="auto">
            <a:xfrm>
              <a:off x="6400176" y="2191303"/>
              <a:ext cx="4394834" cy="989065"/>
            </a:xfrm>
            <a:prstGeom prst="rect">
              <a:avLst/>
            </a:prstGeom>
            <a:noFill/>
            <a:ln w="9525">
              <a:noFill/>
              <a:miter lim="800000"/>
              <a:headEnd/>
              <a:tailEnd/>
            </a:ln>
          </p:spPr>
          <p:txBody>
            <a:bodyPr rot="0" vert="horz" wrap="square" lIns="91440" tIns="45720" rIns="91440" bIns="45720" anchor="t" anchorCtr="0">
              <a:spAutoFit/>
            </a:bodyPr>
            <a:lstStyle/>
            <a:p>
              <a:pPr>
                <a:lnSpc>
                  <a:spcPct val="107000"/>
                </a:lnSpc>
                <a:spcAft>
                  <a:spcPts val="848"/>
                </a:spcAft>
              </a:pPr>
              <a:r>
                <a:rPr lang="es-MX" sz="1500" b="1" dirty="0">
                  <a:solidFill>
                    <a:srgbClr val="663300"/>
                  </a:solidFill>
                  <a:latin typeface="Arial"/>
                  <a:ea typeface="Calibri"/>
                  <a:cs typeface="Times New Roman"/>
                </a:rPr>
                <a:t>Actividad de Aprendizaje 2</a:t>
              </a:r>
              <a:endParaRPr lang="es-MX" sz="1200" dirty="0">
                <a:latin typeface="Calibri"/>
                <a:ea typeface="Calibri"/>
                <a:cs typeface="Times New Roman"/>
              </a:endParaRPr>
            </a:p>
            <a:p>
              <a:pPr>
                <a:lnSpc>
                  <a:spcPct val="107000"/>
                </a:lnSpc>
                <a:spcAft>
                  <a:spcPts val="848"/>
                </a:spcAft>
              </a:pPr>
              <a:r>
                <a:rPr lang="es-MX" sz="1500" b="1" dirty="0">
                  <a:latin typeface="Arial"/>
                  <a:ea typeface="Calibri"/>
                  <a:cs typeface="Times New Roman"/>
                </a:rPr>
                <a:t>Cómo enseñar un caso: preparación de la clase</a:t>
              </a:r>
              <a:endParaRPr lang="es-MX" sz="1200" dirty="0">
                <a:latin typeface="Calibri"/>
                <a:ea typeface="Calibri"/>
                <a:cs typeface="Times New Roman"/>
              </a:endParaRPr>
            </a:p>
            <a:p>
              <a:pPr>
                <a:lnSpc>
                  <a:spcPct val="107000"/>
                </a:lnSpc>
                <a:spcAft>
                  <a:spcPts val="848"/>
                </a:spcAft>
              </a:pPr>
              <a:r>
                <a:rPr lang="es-MX" sz="1500" dirty="0">
                  <a:latin typeface="Arial"/>
                  <a:ea typeface="Calibri"/>
                  <a:cs typeface="Times New Roman"/>
                </a:rPr>
                <a:t>Páginas: 11-14</a:t>
              </a:r>
              <a:endParaRPr lang="es-MX" sz="1200" dirty="0">
                <a:latin typeface="Calibri"/>
                <a:ea typeface="Calibri"/>
                <a:cs typeface="Times New Roman"/>
              </a:endParaRPr>
            </a:p>
          </p:txBody>
        </p:sp>
      </p:grpSp>
      <p:sp>
        <p:nvSpPr>
          <p:cNvPr id="18" name="Cuadro de texto 2"/>
          <p:cNvSpPr txBox="1">
            <a:spLocks noChangeArrowheads="1"/>
          </p:cNvSpPr>
          <p:nvPr/>
        </p:nvSpPr>
        <p:spPr bwMode="auto">
          <a:xfrm>
            <a:off x="6407465" y="5581955"/>
            <a:ext cx="4926322" cy="1038549"/>
          </a:xfrm>
          <a:prstGeom prst="rect">
            <a:avLst/>
          </a:prstGeom>
          <a:noFill/>
          <a:ln w="9525">
            <a:noFill/>
            <a:miter lim="800000"/>
            <a:headEnd/>
            <a:tailEnd/>
          </a:ln>
        </p:spPr>
        <p:txBody>
          <a:bodyPr rot="0" vert="horz" wrap="square" lIns="96926" tIns="48463" rIns="96926" bIns="48463" anchor="t" anchorCtr="0">
            <a:spAutoFit/>
          </a:bodyPr>
          <a:lstStyle/>
          <a:p>
            <a:pPr>
              <a:lnSpc>
                <a:spcPct val="107000"/>
              </a:lnSpc>
              <a:spcAft>
                <a:spcPts val="848"/>
              </a:spcAft>
            </a:pPr>
            <a:r>
              <a:rPr lang="es-MX" sz="1500" b="1" dirty="0">
                <a:solidFill>
                  <a:srgbClr val="663300"/>
                </a:solidFill>
                <a:latin typeface="Arial"/>
                <a:ea typeface="Calibri"/>
                <a:cs typeface="Times New Roman"/>
              </a:rPr>
              <a:t>Actividad de Aprendizaje 3</a:t>
            </a:r>
            <a:endParaRPr lang="es-MX" sz="1200" dirty="0">
              <a:latin typeface="Calibri"/>
              <a:ea typeface="Calibri"/>
              <a:cs typeface="Times New Roman"/>
            </a:endParaRPr>
          </a:p>
          <a:p>
            <a:pPr>
              <a:lnSpc>
                <a:spcPct val="107000"/>
              </a:lnSpc>
              <a:spcAft>
                <a:spcPts val="848"/>
              </a:spcAft>
            </a:pPr>
            <a:r>
              <a:rPr lang="es-MX" sz="1500" b="1" dirty="0">
                <a:latin typeface="Arial"/>
                <a:ea typeface="Calibri"/>
                <a:cs typeface="Times New Roman"/>
              </a:rPr>
              <a:t>Cómo evaluar el estudio de casos</a:t>
            </a:r>
            <a:endParaRPr lang="es-MX" sz="1200" dirty="0">
              <a:latin typeface="Calibri"/>
              <a:ea typeface="Calibri"/>
              <a:cs typeface="Times New Roman"/>
            </a:endParaRPr>
          </a:p>
          <a:p>
            <a:pPr>
              <a:lnSpc>
                <a:spcPct val="107000"/>
              </a:lnSpc>
              <a:spcAft>
                <a:spcPts val="848"/>
              </a:spcAft>
            </a:pPr>
            <a:r>
              <a:rPr lang="es-MX" sz="1500" dirty="0">
                <a:latin typeface="Arial"/>
                <a:ea typeface="Calibri"/>
                <a:cs typeface="Times New Roman"/>
              </a:rPr>
              <a:t>Páginas: 15-18</a:t>
            </a:r>
            <a:endParaRPr lang="es-MX" sz="1200" dirty="0">
              <a:latin typeface="Calibri"/>
              <a:ea typeface="Calibri"/>
              <a:cs typeface="Times New Roman"/>
            </a:endParaRPr>
          </a:p>
        </p:txBody>
      </p:sp>
      <p:sp>
        <p:nvSpPr>
          <p:cNvPr id="19" name="Google Shape;2155;p42"/>
          <p:cNvSpPr txBox="1"/>
          <p:nvPr/>
        </p:nvSpPr>
        <p:spPr>
          <a:xfrm>
            <a:off x="12817025" y="3758927"/>
            <a:ext cx="503688" cy="387553"/>
          </a:xfrm>
          <a:prstGeom prst="rect">
            <a:avLst/>
          </a:prstGeom>
          <a:solidFill>
            <a:srgbClr val="99663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bg1"/>
                </a:solidFill>
                <a:latin typeface="Fira Sans Medium"/>
                <a:ea typeface="Fira Sans Medium"/>
                <a:cs typeface="Fira Sans Medium"/>
                <a:sym typeface="Fira Sans Medium"/>
              </a:rPr>
              <a:t>2</a:t>
            </a:r>
            <a:endParaRPr sz="1800" b="1" dirty="0">
              <a:solidFill>
                <a:schemeClr val="bg1"/>
              </a:solidFill>
              <a:latin typeface="Fira Sans Medium"/>
              <a:ea typeface="Fira Sans Medium"/>
              <a:cs typeface="Fira Sans Medium"/>
              <a:sym typeface="Fira Sans Medium"/>
            </a:endParaRPr>
          </a:p>
        </p:txBody>
      </p:sp>
    </p:spTree>
    <p:extLst>
      <p:ext uri="{BB962C8B-B14F-4D97-AF65-F5344CB8AC3E}">
        <p14:creationId xmlns:p14="http://schemas.microsoft.com/office/powerpoint/2010/main" val="2621403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180"/>
          <a:stretch/>
        </p:blipFill>
        <p:spPr bwMode="auto">
          <a:xfrm>
            <a:off x="144586" y="359619"/>
            <a:ext cx="13204458" cy="707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0340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Tabla"/>
          <p:cNvGraphicFramePr>
            <a:graphicFrameLocks noGrp="1"/>
          </p:cNvGraphicFramePr>
          <p:nvPr>
            <p:extLst>
              <p:ext uri="{D42A27DB-BD31-4B8C-83A1-F6EECF244321}">
                <p14:modId xmlns:p14="http://schemas.microsoft.com/office/powerpoint/2010/main" val="596309413"/>
              </p:ext>
            </p:extLst>
          </p:nvPr>
        </p:nvGraphicFramePr>
        <p:xfrm>
          <a:off x="596268" y="503636"/>
          <a:ext cx="12184768" cy="6624735"/>
        </p:xfrm>
        <a:graphic>
          <a:graphicData uri="http://schemas.openxmlformats.org/drawingml/2006/table">
            <a:tbl>
              <a:tblPr firstRow="1" firstCol="1" bandRow="1"/>
              <a:tblGrid>
                <a:gridCol w="4220983">
                  <a:extLst>
                    <a:ext uri="{9D8B030D-6E8A-4147-A177-3AD203B41FA5}">
                      <a16:colId xmlns:a16="http://schemas.microsoft.com/office/drawing/2014/main" val="20000"/>
                    </a:ext>
                  </a:extLst>
                </a:gridCol>
                <a:gridCol w="7963785">
                  <a:extLst>
                    <a:ext uri="{9D8B030D-6E8A-4147-A177-3AD203B41FA5}">
                      <a16:colId xmlns:a16="http://schemas.microsoft.com/office/drawing/2014/main" val="20001"/>
                    </a:ext>
                  </a:extLst>
                </a:gridCol>
              </a:tblGrid>
              <a:tr h="6624735">
                <a:tc>
                  <a:txBody>
                    <a:bodyPr/>
                    <a:lstStyle/>
                    <a:p>
                      <a:pPr>
                        <a:lnSpc>
                          <a:spcPct val="107000"/>
                        </a:lnSpc>
                        <a:spcAft>
                          <a:spcPts val="0"/>
                        </a:spcAft>
                      </a:pPr>
                      <a:r>
                        <a:rPr lang="es-MX" sz="4000" b="1" spc="-100" dirty="0">
                          <a:solidFill>
                            <a:srgbClr val="996633"/>
                          </a:solidFill>
                          <a:effectLst/>
                          <a:latin typeface="Trebuchet MS"/>
                          <a:ea typeface="Calibri"/>
                          <a:cs typeface="Times New Roman"/>
                        </a:rPr>
                        <a:t>Presentación</a:t>
                      </a:r>
                      <a:endParaRPr lang="es-MX" sz="800" b="1" dirty="0">
                        <a:solidFill>
                          <a:srgbClr val="996633"/>
                        </a:solidFill>
                        <a:effectLst/>
                        <a:latin typeface="Calibri"/>
                        <a:ea typeface="Calibri"/>
                        <a:cs typeface="Times New Roman"/>
                      </a:endParaRPr>
                    </a:p>
                    <a:p>
                      <a:pPr algn="just">
                        <a:lnSpc>
                          <a:spcPct val="107000"/>
                        </a:lnSpc>
                        <a:spcAft>
                          <a:spcPts val="0"/>
                        </a:spcAft>
                      </a:pPr>
                      <a:r>
                        <a:rPr lang="es-MX" sz="800" dirty="0">
                          <a:effectLst/>
                          <a:latin typeface="Calibri"/>
                          <a:ea typeface="Calibri"/>
                          <a:cs typeface="Times New Roman"/>
                        </a:rPr>
                        <a:t> </a:t>
                      </a:r>
                    </a:p>
                    <a:p>
                      <a:pPr algn="just">
                        <a:lnSpc>
                          <a:spcPct val="107000"/>
                        </a:lnSpc>
                        <a:spcAft>
                          <a:spcPts val="0"/>
                        </a:spcAft>
                      </a:pPr>
                      <a:r>
                        <a:rPr lang="es-MX" sz="800" dirty="0">
                          <a:effectLst/>
                          <a:latin typeface="Calibri"/>
                          <a:ea typeface="Calibri"/>
                          <a:cs typeface="Times New Roman"/>
                        </a:rPr>
                        <a:t> </a:t>
                      </a:r>
                    </a:p>
                    <a:p>
                      <a:pPr>
                        <a:lnSpc>
                          <a:spcPct val="107000"/>
                        </a:lnSpc>
                        <a:spcAft>
                          <a:spcPts val="0"/>
                        </a:spcAft>
                      </a:pPr>
                      <a:r>
                        <a:rPr lang="es-MX" sz="800" dirty="0">
                          <a:effectLst/>
                          <a:latin typeface="Calibri"/>
                          <a:ea typeface="Calibri"/>
                          <a:cs typeface="Times New Roman"/>
                        </a:rPr>
                        <a:t> </a:t>
                      </a:r>
                    </a:p>
                    <a:p>
                      <a:pPr>
                        <a:lnSpc>
                          <a:spcPct val="107000"/>
                        </a:lnSpc>
                        <a:spcAft>
                          <a:spcPts val="0"/>
                        </a:spcAft>
                      </a:pPr>
                      <a:r>
                        <a:rPr lang="es-MX" sz="800" dirty="0">
                          <a:effectLst/>
                          <a:latin typeface="Calibri"/>
                          <a:ea typeface="Calibri"/>
                          <a:cs typeface="Times New Roman"/>
                        </a:rPr>
                        <a:t> </a:t>
                      </a:r>
                    </a:p>
                    <a:p>
                      <a:pPr>
                        <a:lnSpc>
                          <a:spcPct val="107000"/>
                        </a:lnSpc>
                        <a:spcAft>
                          <a:spcPts val="0"/>
                        </a:spcAft>
                      </a:pPr>
                      <a:r>
                        <a:rPr lang="es-MX" sz="800" dirty="0">
                          <a:effectLst/>
                          <a:latin typeface="Calibri"/>
                          <a:ea typeface="Calibri"/>
                          <a:cs typeface="Times New Roman"/>
                        </a:rPr>
                        <a:t> </a:t>
                      </a:r>
                    </a:p>
                  </a:txBody>
                  <a:tcPr marL="60569" marR="60569"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just">
                        <a:lnSpc>
                          <a:spcPct val="107000"/>
                        </a:lnSpc>
                        <a:spcAft>
                          <a:spcPts val="0"/>
                        </a:spcAft>
                      </a:pPr>
                      <a:r>
                        <a:rPr lang="es-MX" sz="800" dirty="0">
                          <a:effectLst/>
                          <a:latin typeface="Arial"/>
                          <a:ea typeface="Calibri"/>
                          <a:cs typeface="Times New Roman"/>
                        </a:rPr>
                        <a:t> </a:t>
                      </a:r>
                      <a:endParaRPr lang="es-MX" sz="800" dirty="0">
                        <a:effectLst/>
                        <a:latin typeface="Calibri"/>
                        <a:ea typeface="Calibri"/>
                        <a:cs typeface="Times New Roman"/>
                      </a:endParaRPr>
                    </a:p>
                    <a:p>
                      <a:pPr marL="201930" algn="just">
                        <a:lnSpc>
                          <a:spcPct val="107000"/>
                        </a:lnSpc>
                        <a:spcAft>
                          <a:spcPts val="0"/>
                        </a:spcAft>
                      </a:pPr>
                      <a:r>
                        <a:rPr lang="es-MX" sz="1200" dirty="0">
                          <a:latin typeface="Arial" pitchFamily="34" charset="0"/>
                          <a:cs typeface="Arial" pitchFamily="34" charset="0"/>
                        </a:rPr>
                        <a:t>El siguiente documento, ha sido diseñado con el propósito de orientar la elaboración de cada una de las actividades de aprendizaje propuestas en el Curso </a:t>
                      </a:r>
                      <a:r>
                        <a:rPr lang="es-MX" sz="1200" dirty="0">
                          <a:solidFill>
                            <a:srgbClr val="663300"/>
                          </a:solidFill>
                          <a:latin typeface="Arial" pitchFamily="34" charset="0"/>
                          <a:cs typeface="Arial" pitchFamily="34" charset="0"/>
                        </a:rPr>
                        <a:t>La metodología del estudio de casos, aplicaciones en el aula</a:t>
                      </a:r>
                      <a:r>
                        <a:rPr lang="es-MX" sz="1200" dirty="0">
                          <a:latin typeface="Arial" pitchFamily="34" charset="0"/>
                          <a:cs typeface="Arial" pitchFamily="34" charset="0"/>
                        </a:rPr>
                        <a:t>, con la finalidad de brindarte elementos que fortalezcan tu práctica docente a partir de generar situaciones de aprendizaje que sean significativas para tus alumnos.</a:t>
                      </a:r>
                    </a:p>
                    <a:p>
                      <a:pPr marL="201930" algn="just">
                        <a:lnSpc>
                          <a:spcPct val="107000"/>
                        </a:lnSpc>
                        <a:spcAft>
                          <a:spcPts val="0"/>
                        </a:spcAft>
                      </a:pPr>
                      <a:r>
                        <a:rPr lang="es-MX" sz="1200" dirty="0">
                          <a:latin typeface="Arial" pitchFamily="34" charset="0"/>
                          <a:cs typeface="Arial" pitchFamily="34" charset="0"/>
                        </a:rPr>
                        <a:t> </a:t>
                      </a:r>
                    </a:p>
                    <a:p>
                      <a:pPr marL="201930" algn="just">
                        <a:lnSpc>
                          <a:spcPct val="107000"/>
                        </a:lnSpc>
                        <a:spcAft>
                          <a:spcPts val="0"/>
                        </a:spcAft>
                      </a:pPr>
                      <a:r>
                        <a:rPr lang="es-MX" sz="1200" dirty="0">
                          <a:latin typeface="Arial" pitchFamily="34" charset="0"/>
                          <a:cs typeface="Arial" pitchFamily="34" charset="0"/>
                        </a:rPr>
                        <a:t>Sabemos bien, que no existen “fórmulas mágicas” que transformen la apatía o el desinterés de los alumnos en productividad, que hagan de cada clase un éxito. Lo cierto, es que una buena metodología no logra nada por sí sola, es tu actuación docente, lo que permite, que las estrategias funcionen en el aula.</a:t>
                      </a:r>
                    </a:p>
                    <a:p>
                      <a:pPr marL="201930" algn="just">
                        <a:lnSpc>
                          <a:spcPct val="107000"/>
                        </a:lnSpc>
                        <a:spcAft>
                          <a:spcPts val="0"/>
                        </a:spcAft>
                      </a:pPr>
                      <a:r>
                        <a:rPr lang="es-MX" sz="1200" dirty="0">
                          <a:latin typeface="Arial" pitchFamily="34" charset="0"/>
                          <a:cs typeface="Arial" pitchFamily="34" charset="0"/>
                        </a:rPr>
                        <a:t> </a:t>
                      </a:r>
                    </a:p>
                    <a:p>
                      <a:pPr marL="201930" algn="just">
                        <a:lnSpc>
                          <a:spcPct val="107000"/>
                        </a:lnSpc>
                        <a:spcAft>
                          <a:spcPts val="0"/>
                        </a:spcAft>
                      </a:pPr>
                      <a:r>
                        <a:rPr lang="es-MX" sz="1200" dirty="0">
                          <a:latin typeface="Arial" pitchFamily="34" charset="0"/>
                          <a:cs typeface="Arial" pitchFamily="34" charset="0"/>
                        </a:rPr>
                        <a:t>Por ello, te invitamos a sumarte con entusiasmo a esta actividad formativa consultando los materiales didácticos propuestos en cada una de las sesiones de trabajo, así como también, participar oportunamente en los foros colaborativos que están destinados a compartir entre los integrantes del grupo, conocimientos y experiencias en torno a la metodología del estudio de casos. Recuerda que, el curso se desarrollará durante un periodo de trabajo de tres semanas, cada una tiene una carga horaria de 15 horas, por lo que deberás destinar ese tiempo a atender tres actividades por sesión:</a:t>
                      </a:r>
                    </a:p>
                    <a:p>
                      <a:pPr marL="201930" algn="just">
                        <a:lnSpc>
                          <a:spcPct val="107000"/>
                        </a:lnSpc>
                        <a:spcAft>
                          <a:spcPts val="0"/>
                        </a:spcAft>
                      </a:pPr>
                      <a:r>
                        <a:rPr lang="es-MX" sz="1200" dirty="0">
                          <a:latin typeface="Arial" pitchFamily="34" charset="0"/>
                          <a:cs typeface="Arial" pitchFamily="34" charset="0"/>
                        </a:rPr>
                        <a:t> </a:t>
                      </a:r>
                    </a:p>
                    <a:p>
                      <a:pPr marL="855398" lvl="1" indent="-342900" algn="just">
                        <a:lnSpc>
                          <a:spcPct val="107000"/>
                        </a:lnSpc>
                        <a:spcAft>
                          <a:spcPts val="0"/>
                        </a:spcAft>
                        <a:buFont typeface="Wingdings"/>
                        <a:buChar char=""/>
                      </a:pPr>
                      <a:r>
                        <a:rPr lang="es-MX" sz="1200" dirty="0">
                          <a:latin typeface="Arial" pitchFamily="34" charset="0"/>
                          <a:cs typeface="Arial" pitchFamily="34" charset="0"/>
                        </a:rPr>
                        <a:t>Estudiar los materiales didácticos</a:t>
                      </a:r>
                    </a:p>
                    <a:p>
                      <a:pPr marL="855398" lvl="1" indent="-342900" algn="just">
                        <a:lnSpc>
                          <a:spcPct val="107000"/>
                        </a:lnSpc>
                        <a:spcAft>
                          <a:spcPts val="0"/>
                        </a:spcAft>
                        <a:buFont typeface="Wingdings"/>
                        <a:buChar char=""/>
                      </a:pPr>
                      <a:r>
                        <a:rPr lang="es-MX" sz="1200" dirty="0">
                          <a:latin typeface="Arial" pitchFamily="34" charset="0"/>
                          <a:cs typeface="Arial" pitchFamily="34" charset="0"/>
                        </a:rPr>
                        <a:t>Participar en los foros colaborativos</a:t>
                      </a:r>
                    </a:p>
                    <a:p>
                      <a:pPr marL="855398" lvl="1" indent="-342900" algn="just">
                        <a:lnSpc>
                          <a:spcPct val="107000"/>
                        </a:lnSpc>
                        <a:spcAft>
                          <a:spcPts val="0"/>
                        </a:spcAft>
                        <a:buFont typeface="Wingdings"/>
                        <a:buChar char=""/>
                      </a:pPr>
                      <a:r>
                        <a:rPr lang="es-MX" sz="1200" dirty="0">
                          <a:latin typeface="Arial" pitchFamily="34" charset="0"/>
                          <a:cs typeface="Arial" pitchFamily="34" charset="0"/>
                        </a:rPr>
                        <a:t>Realizar las actividades de aprendizaje</a:t>
                      </a:r>
                    </a:p>
                    <a:p>
                      <a:pPr marL="201930" algn="just">
                        <a:lnSpc>
                          <a:spcPct val="107000"/>
                        </a:lnSpc>
                        <a:spcAft>
                          <a:spcPts val="0"/>
                        </a:spcAft>
                      </a:pPr>
                      <a:r>
                        <a:rPr lang="es-MX" sz="1200" dirty="0">
                          <a:latin typeface="Arial" pitchFamily="34" charset="0"/>
                          <a:cs typeface="Arial" pitchFamily="34" charset="0"/>
                        </a:rPr>
                        <a:t> </a:t>
                      </a:r>
                    </a:p>
                    <a:p>
                      <a:pPr marL="201930" algn="just">
                        <a:lnSpc>
                          <a:spcPct val="107000"/>
                        </a:lnSpc>
                        <a:spcAft>
                          <a:spcPts val="0"/>
                        </a:spcAft>
                      </a:pPr>
                      <a:r>
                        <a:rPr lang="es-MX" sz="1200" dirty="0">
                          <a:latin typeface="Arial" pitchFamily="34" charset="0"/>
                          <a:cs typeface="Arial" pitchFamily="34" charset="0"/>
                        </a:rPr>
                        <a:t>Este documento, contempla la</a:t>
                      </a:r>
                      <a:r>
                        <a:rPr lang="es-MX" sz="1200" baseline="0" dirty="0">
                          <a:latin typeface="Arial" pitchFamily="34" charset="0"/>
                          <a:cs typeface="Arial" pitchFamily="34" charset="0"/>
                        </a:rPr>
                        <a:t> vinculación y seriación </a:t>
                      </a:r>
                      <a:r>
                        <a:rPr lang="es-MX" sz="1200" dirty="0">
                          <a:latin typeface="Arial" pitchFamily="34" charset="0"/>
                          <a:cs typeface="Arial" pitchFamily="34" charset="0"/>
                        </a:rPr>
                        <a:t>de las acciones anteriores para elaborar tu estrategia didáctica, obviar alguna de ellas, te dificultará su concreción. Toma en cuenta que, si has llegado hasta este punto, es porque consideras que la enseñanza basada en el estudio de casos representa beneficios tanto para ti como para tus alumnos. </a:t>
                      </a:r>
                    </a:p>
                    <a:p>
                      <a:pPr marL="201930" algn="just">
                        <a:lnSpc>
                          <a:spcPct val="107000"/>
                        </a:lnSpc>
                        <a:spcAft>
                          <a:spcPts val="0"/>
                        </a:spcAft>
                      </a:pPr>
                      <a:r>
                        <a:rPr lang="es-MX" sz="1200" dirty="0">
                          <a:latin typeface="Arial" pitchFamily="34" charset="0"/>
                          <a:cs typeface="Arial" pitchFamily="34" charset="0"/>
                        </a:rPr>
                        <a:t> </a:t>
                      </a:r>
                    </a:p>
                    <a:p>
                      <a:pPr marL="201930" algn="just">
                        <a:lnSpc>
                          <a:spcPct val="107000"/>
                        </a:lnSpc>
                        <a:spcAft>
                          <a:spcPts val="0"/>
                        </a:spcAft>
                      </a:pPr>
                      <a:r>
                        <a:rPr lang="es-MX" sz="1200" dirty="0">
                          <a:latin typeface="Arial" pitchFamily="34" charset="0"/>
                          <a:cs typeface="Arial" pitchFamily="34" charset="0"/>
                        </a:rPr>
                        <a:t>Elaborar una estrategia didáctica que pueda ser efectiva en el salón de clases, implica realizar un esfuerzo para plasmar actividades que promuevan el análisis, la discusión, la investigación y la argumentación, habilidades que son esenciales desarrollar en los alumnos, las cuales no se adquieren en un día, llevan su tiempo; por consiguiente, debes comprender que esta metodología no se ejecutará de manera “automática”, eres tú, quién la hará funcionar. Realizar su planeación (objetivos, evidencias esperadas, actividades a desarrollar, etc.) es una tarea, que te invitamos a realizar conjuntamente con el grupo y el apoyo de tu Tutor.</a:t>
                      </a:r>
                    </a:p>
                    <a:p>
                      <a:pPr marL="201930" algn="just">
                        <a:lnSpc>
                          <a:spcPct val="107000"/>
                        </a:lnSpc>
                        <a:spcAft>
                          <a:spcPts val="0"/>
                        </a:spcAft>
                      </a:pPr>
                      <a:r>
                        <a:rPr lang="es-MX" sz="800" dirty="0">
                          <a:effectLst/>
                          <a:latin typeface="Arial"/>
                          <a:ea typeface="Calibri"/>
                          <a:cs typeface="Times New Roman"/>
                        </a:rPr>
                        <a:t> </a:t>
                      </a:r>
                      <a:endParaRPr lang="es-MX" sz="1000" dirty="0">
                        <a:effectLst/>
                        <a:latin typeface="Calibri"/>
                        <a:ea typeface="Calibri"/>
                        <a:cs typeface="Times New Roman"/>
                      </a:endParaRPr>
                    </a:p>
                    <a:p>
                      <a:pPr marL="201930" algn="r">
                        <a:lnSpc>
                          <a:spcPct val="107000"/>
                        </a:lnSpc>
                        <a:spcAft>
                          <a:spcPts val="0"/>
                        </a:spcAft>
                      </a:pPr>
                      <a:r>
                        <a:rPr lang="es-MX" sz="1000" b="1" dirty="0">
                          <a:solidFill>
                            <a:srgbClr val="663300"/>
                          </a:solidFill>
                          <a:effectLst/>
                          <a:latin typeface="Tahoma"/>
                          <a:ea typeface="Calibri"/>
                          <a:cs typeface="Times New Roman"/>
                        </a:rPr>
                        <a:t>¿Estás listo?...¡Adelante!</a:t>
                      </a:r>
                      <a:endParaRPr lang="es-MX" sz="1000" dirty="0">
                        <a:effectLst/>
                        <a:latin typeface="Calibri"/>
                        <a:ea typeface="Calibri"/>
                        <a:cs typeface="Times New Roman"/>
                      </a:endParaRPr>
                    </a:p>
                    <a:p>
                      <a:pPr marL="201930">
                        <a:lnSpc>
                          <a:spcPct val="107000"/>
                        </a:lnSpc>
                        <a:spcAft>
                          <a:spcPts val="0"/>
                        </a:spcAft>
                      </a:pPr>
                      <a:r>
                        <a:rPr lang="es-MX" sz="800" dirty="0">
                          <a:effectLst/>
                          <a:latin typeface="Arial"/>
                          <a:ea typeface="Calibri"/>
                          <a:cs typeface="Times New Roman"/>
                        </a:rPr>
                        <a:t> </a:t>
                      </a:r>
                      <a:endParaRPr lang="es-MX" sz="800" dirty="0">
                        <a:effectLst/>
                        <a:latin typeface="Calibri"/>
                        <a:ea typeface="Calibri"/>
                        <a:cs typeface="Times New Roman"/>
                      </a:endParaRPr>
                    </a:p>
                  </a:txBody>
                  <a:tcPr marL="60569" marR="60569" marT="0" marB="0">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0"/>
                  </a:ext>
                </a:extLst>
              </a:tr>
            </a:tbl>
          </a:graphicData>
        </a:graphic>
      </p:graphicFrame>
      <p:pic>
        <p:nvPicPr>
          <p:cNvPr id="2050" name="Image 5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708" y="3816003"/>
            <a:ext cx="3602751" cy="3123855"/>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2155;p42"/>
          <p:cNvSpPr txBox="1"/>
          <p:nvPr/>
        </p:nvSpPr>
        <p:spPr>
          <a:xfrm>
            <a:off x="12817025" y="3758927"/>
            <a:ext cx="503688" cy="387553"/>
          </a:xfrm>
          <a:prstGeom prst="rect">
            <a:avLst/>
          </a:prstGeom>
          <a:solidFill>
            <a:srgbClr val="99663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bg1"/>
                </a:solidFill>
                <a:latin typeface="Fira Sans Medium"/>
                <a:ea typeface="Fira Sans Medium"/>
                <a:cs typeface="Fira Sans Medium"/>
                <a:sym typeface="Fira Sans Medium"/>
              </a:rPr>
              <a:t>3</a:t>
            </a:r>
            <a:endParaRPr sz="1800" b="1" dirty="0">
              <a:solidFill>
                <a:schemeClr val="bg1"/>
              </a:solidFill>
              <a:latin typeface="Fira Sans Medium"/>
              <a:ea typeface="Fira Sans Medium"/>
              <a:cs typeface="Fira Sans Medium"/>
              <a:sym typeface="Fira Sans Medium"/>
            </a:endParaRPr>
          </a:p>
        </p:txBody>
      </p:sp>
    </p:spTree>
    <p:extLst>
      <p:ext uri="{BB962C8B-B14F-4D97-AF65-F5344CB8AC3E}">
        <p14:creationId xmlns:p14="http://schemas.microsoft.com/office/powerpoint/2010/main" val="3717517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2612602661"/>
              </p:ext>
            </p:extLst>
          </p:nvPr>
        </p:nvGraphicFramePr>
        <p:xfrm>
          <a:off x="596268" y="575643"/>
          <a:ext cx="11968744" cy="6552728"/>
        </p:xfrm>
        <a:graphic>
          <a:graphicData uri="http://schemas.openxmlformats.org/drawingml/2006/table">
            <a:tbl>
              <a:tblPr firstRow="1" firstCol="1" bandRow="1"/>
              <a:tblGrid>
                <a:gridCol w="5598358">
                  <a:extLst>
                    <a:ext uri="{9D8B030D-6E8A-4147-A177-3AD203B41FA5}">
                      <a16:colId xmlns:a16="http://schemas.microsoft.com/office/drawing/2014/main" val="20000"/>
                    </a:ext>
                  </a:extLst>
                </a:gridCol>
                <a:gridCol w="6370386">
                  <a:extLst>
                    <a:ext uri="{9D8B030D-6E8A-4147-A177-3AD203B41FA5}">
                      <a16:colId xmlns:a16="http://schemas.microsoft.com/office/drawing/2014/main" val="20001"/>
                    </a:ext>
                  </a:extLst>
                </a:gridCol>
              </a:tblGrid>
              <a:tr h="6552728">
                <a:tc>
                  <a:txBody>
                    <a:bodyPr/>
                    <a:lstStyle/>
                    <a:p>
                      <a:pPr>
                        <a:spcAft>
                          <a:spcPts val="0"/>
                        </a:spcAft>
                      </a:pPr>
                      <a:r>
                        <a:rPr lang="es-MX" sz="4000" b="1" kern="1400" spc="-50" dirty="0">
                          <a:solidFill>
                            <a:srgbClr val="663300"/>
                          </a:solidFill>
                          <a:effectLst/>
                          <a:latin typeface="Arial" pitchFamily="34" charset="0"/>
                          <a:ea typeface="Times New Roman"/>
                          <a:cs typeface="Arial" pitchFamily="34" charset="0"/>
                        </a:rPr>
                        <a:t>Actividad de </a:t>
                      </a:r>
                    </a:p>
                    <a:p>
                      <a:pPr>
                        <a:spcAft>
                          <a:spcPts val="0"/>
                        </a:spcAft>
                      </a:pPr>
                      <a:r>
                        <a:rPr lang="es-MX" sz="4000" b="1" kern="1400" spc="-50" dirty="0">
                          <a:solidFill>
                            <a:srgbClr val="663300"/>
                          </a:solidFill>
                          <a:effectLst/>
                          <a:latin typeface="Arial" pitchFamily="34" charset="0"/>
                          <a:ea typeface="Times New Roman"/>
                          <a:cs typeface="Arial" pitchFamily="34" charset="0"/>
                        </a:rPr>
                        <a:t>Aprendizaje 1</a:t>
                      </a:r>
                    </a:p>
                    <a:p>
                      <a:pPr>
                        <a:spcAft>
                          <a:spcPts val="0"/>
                        </a:spcAft>
                      </a:pPr>
                      <a:endParaRPr lang="es-MX" sz="4000" b="1" kern="1400" spc="-50" dirty="0">
                        <a:solidFill>
                          <a:srgbClr val="663300"/>
                        </a:solidFill>
                        <a:effectLst/>
                        <a:latin typeface="Arial" pitchFamily="34" charset="0"/>
                        <a:ea typeface="Times New Roman"/>
                        <a:cs typeface="Arial" pitchFamily="34" charset="0"/>
                      </a:endParaRPr>
                    </a:p>
                    <a:p>
                      <a:pPr>
                        <a:spcAft>
                          <a:spcPts val="0"/>
                        </a:spcAft>
                      </a:pPr>
                      <a:r>
                        <a:rPr lang="es-MX" sz="1600" b="1" kern="1400" spc="-50" dirty="0">
                          <a:solidFill>
                            <a:schemeClr val="tx1"/>
                          </a:solidFill>
                          <a:effectLst/>
                          <a:latin typeface="Arial" pitchFamily="34" charset="0"/>
                          <a:ea typeface="Times New Roman"/>
                          <a:cs typeface="Arial" pitchFamily="34" charset="0"/>
                        </a:rPr>
                        <a:t>Del 14 al 20 de enero de 2025</a:t>
                      </a:r>
                      <a:endParaRPr lang="es-MX" sz="1600" kern="1400" spc="-50" dirty="0">
                        <a:solidFill>
                          <a:schemeClr val="tx1"/>
                        </a:solidFill>
                        <a:effectLst/>
                        <a:latin typeface="Arial" pitchFamily="34" charset="0"/>
                        <a:ea typeface="Times New Roman"/>
                        <a:cs typeface="Arial" pitchFamily="34" charset="0"/>
                      </a:endParaRPr>
                    </a:p>
                    <a:p>
                      <a:pPr>
                        <a:lnSpc>
                          <a:spcPct val="107000"/>
                        </a:lnSpc>
                        <a:spcAft>
                          <a:spcPts val="0"/>
                        </a:spcAft>
                      </a:pPr>
                      <a:r>
                        <a:rPr lang="es-MX" sz="1000" dirty="0">
                          <a:effectLst/>
                          <a:latin typeface="Calibri"/>
                          <a:ea typeface="Calibri"/>
                          <a:cs typeface="Times New Roman"/>
                        </a:rPr>
                        <a:t> </a:t>
                      </a:r>
                    </a:p>
                    <a:p>
                      <a:pPr>
                        <a:lnSpc>
                          <a:spcPct val="107000"/>
                        </a:lnSpc>
                        <a:spcAft>
                          <a:spcPts val="0"/>
                        </a:spcAft>
                      </a:pPr>
                      <a:r>
                        <a:rPr lang="es-MX" sz="1000" dirty="0">
                          <a:effectLst/>
                          <a:latin typeface="Calibri"/>
                          <a:ea typeface="Calibri"/>
                          <a:cs typeface="Times New Roman"/>
                        </a:rPr>
                        <a:t> </a:t>
                      </a:r>
                    </a:p>
                    <a:p>
                      <a:pPr>
                        <a:lnSpc>
                          <a:spcPct val="107000"/>
                        </a:lnSpc>
                        <a:spcAft>
                          <a:spcPts val="0"/>
                        </a:spcAft>
                      </a:pPr>
                      <a:r>
                        <a:rPr lang="es-MX" sz="1000" dirty="0">
                          <a:effectLst/>
                          <a:latin typeface="Calibri"/>
                          <a:ea typeface="Calibri"/>
                          <a:cs typeface="Times New Roman"/>
                        </a:rPr>
                        <a:t> </a:t>
                      </a:r>
                    </a:p>
                    <a:p>
                      <a:pPr>
                        <a:lnSpc>
                          <a:spcPct val="107000"/>
                        </a:lnSpc>
                        <a:spcAft>
                          <a:spcPts val="0"/>
                        </a:spcAft>
                      </a:pPr>
                      <a:endParaRPr lang="es-MX" sz="1000" dirty="0">
                        <a:effectLst/>
                        <a:latin typeface="Calibri"/>
                        <a:ea typeface="Calibri"/>
                        <a:cs typeface="Times New Roman"/>
                      </a:endParaRPr>
                    </a:p>
                    <a:p>
                      <a:pPr>
                        <a:lnSpc>
                          <a:spcPct val="107000"/>
                        </a:lnSpc>
                        <a:spcAft>
                          <a:spcPts val="0"/>
                        </a:spcAft>
                      </a:pPr>
                      <a:r>
                        <a:rPr lang="es-MX" sz="1000" dirty="0">
                          <a:effectLst/>
                          <a:latin typeface="Calibri"/>
                          <a:ea typeface="Calibri"/>
                          <a:cs typeface="Times New Roman"/>
                        </a:rPr>
                        <a:t> </a:t>
                      </a:r>
                    </a:p>
                    <a:p>
                      <a:pPr>
                        <a:lnSpc>
                          <a:spcPct val="107000"/>
                        </a:lnSpc>
                        <a:spcAft>
                          <a:spcPts val="0"/>
                        </a:spcAft>
                      </a:pPr>
                      <a:r>
                        <a:rPr lang="es-MX" sz="1000" dirty="0">
                          <a:effectLst/>
                          <a:latin typeface="Calibri"/>
                          <a:ea typeface="Calibri"/>
                          <a:cs typeface="Times New Roman"/>
                        </a:rPr>
                        <a:t> </a:t>
                      </a:r>
                    </a:p>
                    <a:p>
                      <a:pPr algn="ctr">
                        <a:lnSpc>
                          <a:spcPct val="107000"/>
                        </a:lnSpc>
                        <a:spcAft>
                          <a:spcPts val="0"/>
                        </a:spcAft>
                      </a:pPr>
                      <a:r>
                        <a:rPr lang="es-MX" sz="1300" b="1" i="1" spc="25" dirty="0">
                          <a:ln>
                            <a:noFill/>
                          </a:ln>
                          <a:solidFill>
                            <a:srgbClr val="663300"/>
                          </a:solidFill>
                          <a:effectLst/>
                          <a:latin typeface="Calibri"/>
                          <a:ea typeface="Calibri"/>
                          <a:cs typeface="Times New Roman"/>
                        </a:rPr>
                        <a:t>caso de estudio</a:t>
                      </a:r>
                      <a:endParaRPr lang="es-MX" sz="1000" dirty="0">
                        <a:effectLst/>
                        <a:latin typeface="Calibri"/>
                        <a:ea typeface="Calibri"/>
                        <a:cs typeface="Times New Roman"/>
                      </a:endParaRPr>
                    </a:p>
                    <a:p>
                      <a:pPr>
                        <a:lnSpc>
                          <a:spcPct val="107000"/>
                        </a:lnSpc>
                        <a:spcAft>
                          <a:spcPts val="0"/>
                        </a:spcAft>
                      </a:pPr>
                      <a:r>
                        <a:rPr lang="es-MX" sz="1000" dirty="0">
                          <a:effectLst/>
                          <a:latin typeface="Calibri"/>
                          <a:cs typeface="Times New Roman"/>
                        </a:rPr>
                        <a:t>  </a:t>
                      </a:r>
                      <a:br>
                        <a:rPr lang="es-MX" sz="1000" dirty="0">
                          <a:effectLst/>
                          <a:latin typeface="Calibri"/>
                          <a:cs typeface="Times New Roman"/>
                        </a:rPr>
                      </a:br>
                      <a:endParaRPr lang="es-MX" sz="1000" dirty="0">
                        <a:effectLst/>
                        <a:latin typeface="Calibri"/>
                        <a:ea typeface="Calibri"/>
                        <a:cs typeface="Times New Roman"/>
                      </a:endParaRPr>
                    </a:p>
                  </a:txBody>
                  <a:tcPr marL="68084" marR="68084"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07000"/>
                        </a:lnSpc>
                        <a:spcAft>
                          <a:spcPts val="0"/>
                        </a:spcAft>
                      </a:pPr>
                      <a:r>
                        <a:rPr lang="es-MX" sz="1000" dirty="0">
                          <a:effectLst/>
                          <a:latin typeface="Calibri"/>
                          <a:ea typeface="Calibri"/>
                          <a:cs typeface="Times New Roman"/>
                        </a:rPr>
                        <a:t> </a:t>
                      </a:r>
                    </a:p>
                    <a:p>
                      <a:pPr algn="just">
                        <a:lnSpc>
                          <a:spcPct val="107000"/>
                        </a:lnSpc>
                        <a:spcAft>
                          <a:spcPts val="0"/>
                        </a:spcAft>
                      </a:pPr>
                      <a:r>
                        <a:rPr lang="es-MX" sz="1400" b="1" dirty="0">
                          <a:solidFill>
                            <a:srgbClr val="663300"/>
                          </a:solidFill>
                          <a:effectLst/>
                          <a:latin typeface="Arial" pitchFamily="34" charset="0"/>
                          <a:ea typeface="Calibri"/>
                          <a:cs typeface="Arial" pitchFamily="34" charset="0"/>
                        </a:rPr>
                        <a:t>LOS “CASOS” COMO RECURSOS EDUCATIVOS</a:t>
                      </a:r>
                      <a:endParaRPr lang="es-MX" sz="1400" b="1" dirty="0">
                        <a:effectLst/>
                        <a:latin typeface="Arial" pitchFamily="34" charset="0"/>
                        <a:ea typeface="Calibri"/>
                        <a:cs typeface="Arial" pitchFamily="34" charset="0"/>
                      </a:endParaRPr>
                    </a:p>
                    <a:p>
                      <a:pPr algn="just">
                        <a:lnSpc>
                          <a:spcPct val="107000"/>
                        </a:lnSpc>
                        <a:spcAft>
                          <a:spcPts val="0"/>
                        </a:spcAft>
                      </a:pPr>
                      <a:r>
                        <a:rPr lang="es-MX" sz="1100" dirty="0">
                          <a:solidFill>
                            <a:srgbClr val="000000"/>
                          </a:solidFill>
                          <a:effectLst/>
                          <a:latin typeface="Arial" pitchFamily="34" charset="0"/>
                          <a:ea typeface="Calibri"/>
                          <a:cs typeface="Arial" pitchFamily="34" charset="0"/>
                        </a:rPr>
                        <a:t> </a:t>
                      </a:r>
                      <a:endParaRPr lang="es-MX" sz="1100" dirty="0">
                        <a:effectLst/>
                        <a:latin typeface="Arial" pitchFamily="34" charset="0"/>
                        <a:ea typeface="Calibri"/>
                        <a:cs typeface="Arial" pitchFamily="34" charset="0"/>
                      </a:endParaRPr>
                    </a:p>
                    <a:p>
                      <a:pPr algn="just">
                        <a:lnSpc>
                          <a:spcPct val="107000"/>
                        </a:lnSpc>
                        <a:spcAft>
                          <a:spcPts val="0"/>
                        </a:spcAft>
                      </a:pPr>
                      <a:r>
                        <a:rPr lang="es-MX" sz="1200" dirty="0">
                          <a:solidFill>
                            <a:srgbClr val="000000"/>
                          </a:solidFill>
                          <a:effectLst/>
                          <a:latin typeface="Arial" pitchFamily="34" charset="0"/>
                          <a:ea typeface="Calibri"/>
                          <a:cs typeface="Arial" pitchFamily="34" charset="0"/>
                        </a:rPr>
                        <a:t> </a:t>
                      </a:r>
                      <a:endParaRPr lang="es-MX" sz="1200" dirty="0">
                        <a:effectLst/>
                        <a:latin typeface="Arial" pitchFamily="34" charset="0"/>
                        <a:ea typeface="Calibri"/>
                        <a:cs typeface="Arial" pitchFamily="34" charset="0"/>
                      </a:endParaRPr>
                    </a:p>
                    <a:p>
                      <a:pPr algn="just">
                        <a:lnSpc>
                          <a:spcPct val="107000"/>
                        </a:lnSpc>
                        <a:spcAft>
                          <a:spcPts val="0"/>
                        </a:spcAft>
                      </a:pPr>
                      <a:endParaRPr lang="es-MX" sz="1200" dirty="0">
                        <a:latin typeface="Arial" pitchFamily="34" charset="0"/>
                        <a:cs typeface="Arial" pitchFamily="34" charset="0"/>
                      </a:endParaRPr>
                    </a:p>
                    <a:p>
                      <a:pPr algn="just">
                        <a:lnSpc>
                          <a:spcPct val="107000"/>
                        </a:lnSpc>
                        <a:spcAft>
                          <a:spcPts val="0"/>
                        </a:spcAft>
                      </a:pPr>
                      <a:endParaRPr lang="es-MX" sz="1200" dirty="0">
                        <a:latin typeface="Arial" pitchFamily="34" charset="0"/>
                        <a:cs typeface="Arial" pitchFamily="34" charset="0"/>
                      </a:endParaRPr>
                    </a:p>
                    <a:p>
                      <a:pPr algn="just">
                        <a:lnSpc>
                          <a:spcPct val="107000"/>
                        </a:lnSpc>
                        <a:spcAft>
                          <a:spcPts val="0"/>
                        </a:spcAft>
                      </a:pPr>
                      <a:r>
                        <a:rPr lang="es-MX" sz="1200" dirty="0">
                          <a:latin typeface="Arial" pitchFamily="34" charset="0"/>
                          <a:cs typeface="Arial" pitchFamily="34" charset="0"/>
                        </a:rPr>
                        <a:t>La siguiente tarea está dirigida a elaborar los elementos correspondientes a las</a:t>
                      </a:r>
                      <a:r>
                        <a:rPr lang="es-MX" sz="1200" baseline="0" dirty="0">
                          <a:latin typeface="Arial" pitchFamily="34" charset="0"/>
                          <a:cs typeface="Arial" pitchFamily="34" charset="0"/>
                        </a:rPr>
                        <a:t> fases:          </a:t>
                      </a:r>
                      <a:r>
                        <a:rPr lang="es-MX" sz="1200" i="1" dirty="0">
                          <a:solidFill>
                            <a:srgbClr val="663300"/>
                          </a:solidFill>
                          <a:latin typeface="Arial" pitchFamily="34" charset="0"/>
                          <a:cs typeface="Arial" pitchFamily="34" charset="0"/>
                        </a:rPr>
                        <a:t>1. Selección del caso </a:t>
                      </a:r>
                      <a:r>
                        <a:rPr lang="es-MX" sz="1200" dirty="0">
                          <a:latin typeface="Arial" pitchFamily="34" charset="0"/>
                          <a:cs typeface="Arial" pitchFamily="34" charset="0"/>
                        </a:rPr>
                        <a:t>y </a:t>
                      </a:r>
                      <a:r>
                        <a:rPr lang="es-MX" sz="1200" i="1" dirty="0">
                          <a:solidFill>
                            <a:srgbClr val="663300"/>
                          </a:solidFill>
                          <a:latin typeface="Arial" pitchFamily="34" charset="0"/>
                          <a:cs typeface="Arial" pitchFamily="34" charset="0"/>
                        </a:rPr>
                        <a:t>2. Elaboración del material para abordar el caso</a:t>
                      </a:r>
                      <a:r>
                        <a:rPr lang="es-MX" sz="1200" dirty="0">
                          <a:latin typeface="Arial" pitchFamily="34" charset="0"/>
                          <a:cs typeface="Arial" pitchFamily="34" charset="0"/>
                        </a:rPr>
                        <a:t>. Por su importancia en la planeación de la estrategia didáctica, es necesario que previamente hayas revisado los recursos didácticos del</a:t>
                      </a:r>
                      <a:r>
                        <a:rPr lang="es-MX" sz="1200" baseline="0" dirty="0">
                          <a:latin typeface="Arial" pitchFamily="34" charset="0"/>
                          <a:cs typeface="Arial" pitchFamily="34" charset="0"/>
                        </a:rPr>
                        <a:t> Tema 1</a:t>
                      </a:r>
                      <a:r>
                        <a:rPr lang="es-MX" sz="1200" dirty="0">
                          <a:latin typeface="Arial" pitchFamily="34" charset="0"/>
                          <a:cs typeface="Arial" pitchFamily="34" charset="0"/>
                        </a:rPr>
                        <a:t> y posteriormente,</a:t>
                      </a:r>
                      <a:r>
                        <a:rPr lang="es-MX" sz="1200" baseline="0" dirty="0">
                          <a:latin typeface="Arial" pitchFamily="34" charset="0"/>
                          <a:cs typeface="Arial" pitchFamily="34" charset="0"/>
                        </a:rPr>
                        <a:t> </a:t>
                      </a:r>
                      <a:r>
                        <a:rPr lang="es-MX" sz="1200" dirty="0">
                          <a:latin typeface="Arial" pitchFamily="34" charset="0"/>
                          <a:cs typeface="Arial" pitchFamily="34" charset="0"/>
                        </a:rPr>
                        <a:t>participar en el foro colaborativo; lo anterior te brindará elementos para realizar la tarea.</a:t>
                      </a:r>
                    </a:p>
                    <a:p>
                      <a:pPr algn="just">
                        <a:lnSpc>
                          <a:spcPct val="107000"/>
                        </a:lnSpc>
                        <a:spcAft>
                          <a:spcPts val="0"/>
                        </a:spcAft>
                      </a:pPr>
                      <a:r>
                        <a:rPr lang="es-MX" sz="1200" dirty="0">
                          <a:latin typeface="Arial" pitchFamily="34" charset="0"/>
                          <a:cs typeface="Arial" pitchFamily="34" charset="0"/>
                        </a:rPr>
                        <a:t> </a:t>
                      </a:r>
                    </a:p>
                    <a:p>
                      <a:pPr algn="just">
                        <a:lnSpc>
                          <a:spcPct val="107000"/>
                        </a:lnSpc>
                        <a:spcAft>
                          <a:spcPts val="0"/>
                        </a:spcAft>
                      </a:pPr>
                      <a:r>
                        <a:rPr lang="es-MX" sz="1200" dirty="0">
                          <a:latin typeface="Arial" pitchFamily="34" charset="0"/>
                          <a:cs typeface="Arial" pitchFamily="34" charset="0"/>
                        </a:rPr>
                        <a:t> </a:t>
                      </a:r>
                    </a:p>
                    <a:p>
                      <a:pPr algn="just">
                        <a:lnSpc>
                          <a:spcPct val="107000"/>
                        </a:lnSpc>
                        <a:spcAft>
                          <a:spcPts val="0"/>
                        </a:spcAft>
                      </a:pPr>
                      <a:r>
                        <a:rPr lang="es-MX" sz="1200" b="1" dirty="0">
                          <a:solidFill>
                            <a:srgbClr val="663300"/>
                          </a:solidFill>
                          <a:latin typeface="Arial" pitchFamily="34" charset="0"/>
                          <a:cs typeface="Arial" pitchFamily="34" charset="0"/>
                        </a:rPr>
                        <a:t>Instrucciones:</a:t>
                      </a:r>
                    </a:p>
                    <a:p>
                      <a:pPr algn="just">
                        <a:lnSpc>
                          <a:spcPct val="107000"/>
                        </a:lnSpc>
                        <a:spcAft>
                          <a:spcPts val="0"/>
                        </a:spcAft>
                      </a:pPr>
                      <a:r>
                        <a:rPr lang="es-MX" sz="1200" dirty="0">
                          <a:latin typeface="Arial" pitchFamily="34" charset="0"/>
                          <a:cs typeface="Arial" pitchFamily="34" charset="0"/>
                        </a:rPr>
                        <a:t> </a:t>
                      </a:r>
                    </a:p>
                    <a:p>
                      <a:pPr algn="just">
                        <a:lnSpc>
                          <a:spcPct val="107000"/>
                        </a:lnSpc>
                        <a:spcAft>
                          <a:spcPts val="0"/>
                        </a:spcAft>
                      </a:pPr>
                      <a:r>
                        <a:rPr lang="es-MX" sz="1200" dirty="0">
                          <a:latin typeface="Arial" pitchFamily="34" charset="0"/>
                          <a:cs typeface="Arial" pitchFamily="34" charset="0"/>
                        </a:rPr>
                        <a:t> </a:t>
                      </a:r>
                    </a:p>
                    <a:p>
                      <a:pPr marL="342900" lvl="0" indent="-342900" algn="just">
                        <a:lnSpc>
                          <a:spcPct val="107000"/>
                        </a:lnSpc>
                        <a:spcAft>
                          <a:spcPts val="0"/>
                        </a:spcAft>
                        <a:buFont typeface="+mj-lt"/>
                        <a:buAutoNum type="arabicPeriod"/>
                      </a:pPr>
                      <a:r>
                        <a:rPr lang="es-MX" sz="1200" dirty="0">
                          <a:latin typeface="Arial" pitchFamily="34" charset="0"/>
                          <a:cs typeface="Arial" pitchFamily="34" charset="0"/>
                        </a:rPr>
                        <a:t>Registra los datos de la asignatura que impartes,</a:t>
                      </a:r>
                      <a:r>
                        <a:rPr lang="es-MX" sz="1200" baseline="0" dirty="0">
                          <a:latin typeface="Arial" pitchFamily="34" charset="0"/>
                          <a:cs typeface="Arial" pitchFamily="34" charset="0"/>
                        </a:rPr>
                        <a:t> </a:t>
                      </a:r>
                      <a:r>
                        <a:rPr lang="es-MX" sz="1200" dirty="0">
                          <a:latin typeface="Arial" pitchFamily="34" charset="0"/>
                          <a:cs typeface="Arial" pitchFamily="34" charset="0"/>
                        </a:rPr>
                        <a:t>especifica el contenido que relacionarás con el caso de estudio.</a:t>
                      </a:r>
                    </a:p>
                    <a:p>
                      <a:pPr marL="342900" lvl="0" indent="-342900" algn="just">
                        <a:lnSpc>
                          <a:spcPct val="107000"/>
                        </a:lnSpc>
                        <a:spcAft>
                          <a:spcPts val="0"/>
                        </a:spcAft>
                        <a:buFont typeface="+mj-lt"/>
                        <a:buAutoNum type="arabicPeriod"/>
                      </a:pPr>
                      <a:r>
                        <a:rPr lang="es-MX" sz="1200" dirty="0">
                          <a:latin typeface="Arial" pitchFamily="34" charset="0"/>
                          <a:cs typeface="Arial" pitchFamily="34" charset="0"/>
                        </a:rPr>
                        <a:t>Recupera la retroalimentación que hayas recibido en el </a:t>
                      </a:r>
                      <a:r>
                        <a:rPr lang="es-MX" sz="1200" b="1" dirty="0">
                          <a:latin typeface="Arial" pitchFamily="34" charset="0"/>
                          <a:cs typeface="Arial" pitchFamily="34" charset="0"/>
                        </a:rPr>
                        <a:t>Foro Colaborativo </a:t>
                      </a:r>
                      <a:r>
                        <a:rPr lang="es-MX" sz="1200" dirty="0">
                          <a:latin typeface="Arial" pitchFamily="34" charset="0"/>
                          <a:cs typeface="Arial" pitchFamily="34" charset="0"/>
                        </a:rPr>
                        <a:t>sobre el caso de estudio que elegiste trabajar con tus alumnos y descríbelo cumpliendo con las características referidas en los materiales de estudio.</a:t>
                      </a:r>
                    </a:p>
                    <a:p>
                      <a:pPr marL="342900" lvl="0" indent="-342900" algn="just">
                        <a:lnSpc>
                          <a:spcPct val="107000"/>
                        </a:lnSpc>
                        <a:spcAft>
                          <a:spcPts val="0"/>
                        </a:spcAft>
                        <a:buFont typeface="+mj-lt"/>
                        <a:buAutoNum type="arabicPeriod"/>
                      </a:pPr>
                      <a:r>
                        <a:rPr lang="es-MX" sz="1200" dirty="0">
                          <a:latin typeface="Arial" pitchFamily="34" charset="0"/>
                          <a:cs typeface="Arial" pitchFamily="34" charset="0"/>
                        </a:rPr>
                        <a:t>Es importante que planifiques el </a:t>
                      </a:r>
                      <a:r>
                        <a:rPr lang="es-MX" sz="1200" b="1" dirty="0">
                          <a:latin typeface="Arial" pitchFamily="34" charset="0"/>
                          <a:cs typeface="Arial" pitchFamily="34" charset="0"/>
                        </a:rPr>
                        <a:t>número de clases </a:t>
                      </a:r>
                      <a:r>
                        <a:rPr lang="es-MX" sz="1200" dirty="0">
                          <a:latin typeface="Arial" pitchFamily="34" charset="0"/>
                          <a:cs typeface="Arial" pitchFamily="34" charset="0"/>
                        </a:rPr>
                        <a:t>que requerirás para aplicar la estrategia didáctica en el aula, lo cual se determina con base en el contenido específico,</a:t>
                      </a:r>
                      <a:r>
                        <a:rPr lang="es-MX" sz="1200" baseline="0" dirty="0">
                          <a:latin typeface="Arial" pitchFamily="34" charset="0"/>
                          <a:cs typeface="Arial" pitchFamily="34" charset="0"/>
                        </a:rPr>
                        <a:t> </a:t>
                      </a:r>
                      <a:r>
                        <a:rPr lang="es-MX" sz="1200" dirty="0">
                          <a:latin typeface="Arial" pitchFamily="34" charset="0"/>
                          <a:cs typeface="Arial" pitchFamily="34" charset="0"/>
                        </a:rPr>
                        <a:t>el propósito (o meta de aprendizaje) que deseas lograr con tus alumnos y la duración de</a:t>
                      </a:r>
                      <a:r>
                        <a:rPr lang="es-MX" sz="1200" baseline="0" dirty="0">
                          <a:latin typeface="Arial" pitchFamily="34" charset="0"/>
                          <a:cs typeface="Arial" pitchFamily="34" charset="0"/>
                        </a:rPr>
                        <a:t> la clase </a:t>
                      </a:r>
                      <a:r>
                        <a:rPr lang="es-MX" sz="1200" dirty="0">
                          <a:latin typeface="Arial" pitchFamily="34" charset="0"/>
                          <a:cs typeface="Arial" pitchFamily="34" charset="0"/>
                        </a:rPr>
                        <a:t>(recomendamos que sean 2</a:t>
                      </a:r>
                      <a:r>
                        <a:rPr lang="es-MX" sz="1200" baseline="0" dirty="0">
                          <a:latin typeface="Arial" pitchFamily="34" charset="0"/>
                          <a:cs typeface="Arial" pitchFamily="34" charset="0"/>
                        </a:rPr>
                        <a:t> sesiones de trabajo</a:t>
                      </a:r>
                      <a:r>
                        <a:rPr lang="es-MX" sz="1200" dirty="0">
                          <a:latin typeface="Arial" pitchFamily="34" charset="0"/>
                          <a:cs typeface="Arial" pitchFamily="34" charset="0"/>
                        </a:rPr>
                        <a:t>). </a:t>
                      </a:r>
                    </a:p>
                    <a:p>
                      <a:pPr marL="342900" lvl="0" indent="-342900" algn="just">
                        <a:lnSpc>
                          <a:spcPct val="107000"/>
                        </a:lnSpc>
                        <a:spcAft>
                          <a:spcPts val="0"/>
                        </a:spcAft>
                        <a:buFont typeface="+mj-lt"/>
                        <a:buAutoNum type="arabicPeriod"/>
                      </a:pPr>
                      <a:r>
                        <a:rPr lang="es-MX" sz="1200" dirty="0">
                          <a:latin typeface="Arial" pitchFamily="34" charset="0"/>
                          <a:cs typeface="Arial" pitchFamily="34" charset="0"/>
                        </a:rPr>
                        <a:t>Revisa la </a:t>
                      </a:r>
                      <a:r>
                        <a:rPr lang="es-MX" sz="1200" b="1" dirty="0">
                          <a:latin typeface="Arial" pitchFamily="34" charset="0"/>
                          <a:cs typeface="Arial" pitchFamily="34" charset="0"/>
                        </a:rPr>
                        <a:t>Lista de Cotejo </a:t>
                      </a:r>
                      <a:r>
                        <a:rPr lang="es-MX" sz="1200" dirty="0">
                          <a:latin typeface="Arial" pitchFamily="34" charset="0"/>
                          <a:cs typeface="Arial" pitchFamily="34" charset="0"/>
                        </a:rPr>
                        <a:t>para verificar que hayas cubierto los aspectos solicitados.</a:t>
                      </a:r>
                    </a:p>
                    <a:p>
                      <a:pPr algn="just">
                        <a:lnSpc>
                          <a:spcPct val="107000"/>
                        </a:lnSpc>
                        <a:spcAft>
                          <a:spcPts val="0"/>
                        </a:spcAft>
                      </a:pPr>
                      <a:r>
                        <a:rPr lang="es-MX" sz="1200" dirty="0">
                          <a:latin typeface="Arial" pitchFamily="34" charset="0"/>
                          <a:cs typeface="Arial" pitchFamily="34" charset="0"/>
                        </a:rPr>
                        <a:t> </a:t>
                      </a:r>
                    </a:p>
                    <a:p>
                      <a:pPr marL="457200">
                        <a:lnSpc>
                          <a:spcPct val="107000"/>
                        </a:lnSpc>
                        <a:spcAft>
                          <a:spcPts val="0"/>
                        </a:spcAft>
                      </a:pPr>
                      <a:r>
                        <a:rPr lang="es-MX" sz="1200" dirty="0">
                          <a:latin typeface="Arial" pitchFamily="34" charset="0"/>
                          <a:cs typeface="Arial" pitchFamily="34" charset="0"/>
                        </a:rPr>
                        <a:t> </a:t>
                      </a:r>
                    </a:p>
                    <a:p>
                      <a:pPr algn="just">
                        <a:lnSpc>
                          <a:spcPct val="107000"/>
                        </a:lnSpc>
                        <a:spcAft>
                          <a:spcPts val="0"/>
                        </a:spcAft>
                      </a:pPr>
                      <a:r>
                        <a:rPr lang="es-MX" sz="1200" dirty="0">
                          <a:latin typeface="Arial" pitchFamily="34" charset="0"/>
                          <a:cs typeface="Arial" pitchFamily="34" charset="0"/>
                        </a:rPr>
                        <a:t>Recuerda que, si tienes dudas sobre cómo definir el caso de estudio, puedes recurrir a tu Tutor.</a:t>
                      </a:r>
                    </a:p>
                  </a:txBody>
                  <a:tcPr marL="68084" marR="68084" marT="0" marB="0">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0"/>
                  </a:ext>
                </a:extLst>
              </a:tr>
            </a:tbl>
          </a:graphicData>
        </a:graphic>
      </p:graphicFrame>
      <p:pic>
        <p:nvPicPr>
          <p:cNvPr id="3073" name="Imagen 5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700" y="3952703"/>
            <a:ext cx="4896543" cy="3055763"/>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2155;p42"/>
          <p:cNvSpPr txBox="1"/>
          <p:nvPr/>
        </p:nvSpPr>
        <p:spPr>
          <a:xfrm>
            <a:off x="12817025" y="3758927"/>
            <a:ext cx="503688" cy="387553"/>
          </a:xfrm>
          <a:prstGeom prst="rect">
            <a:avLst/>
          </a:prstGeom>
          <a:solidFill>
            <a:srgbClr val="99663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bg1"/>
                </a:solidFill>
                <a:latin typeface="Fira Sans Medium"/>
                <a:ea typeface="Fira Sans Medium"/>
                <a:cs typeface="Fira Sans Medium"/>
                <a:sym typeface="Fira Sans Medium"/>
              </a:rPr>
              <a:t>4</a:t>
            </a:r>
            <a:endParaRPr sz="1800" b="1" dirty="0">
              <a:solidFill>
                <a:schemeClr val="bg1"/>
              </a:solidFill>
              <a:latin typeface="Fira Sans Medium"/>
              <a:ea typeface="Fira Sans Medium"/>
              <a:cs typeface="Fira Sans Medium"/>
              <a:sym typeface="Fira Sans Medium"/>
            </a:endParaRPr>
          </a:p>
        </p:txBody>
      </p:sp>
    </p:spTree>
    <p:extLst>
      <p:ext uri="{BB962C8B-B14F-4D97-AF65-F5344CB8AC3E}">
        <p14:creationId xmlns:p14="http://schemas.microsoft.com/office/powerpoint/2010/main" val="1766304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oogle Shape;2155;p42"/>
          <p:cNvSpPr txBox="1"/>
          <p:nvPr/>
        </p:nvSpPr>
        <p:spPr>
          <a:xfrm>
            <a:off x="12817025" y="3758927"/>
            <a:ext cx="503688" cy="387553"/>
          </a:xfrm>
          <a:prstGeom prst="rect">
            <a:avLst/>
          </a:prstGeom>
          <a:solidFill>
            <a:srgbClr val="99663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bg1"/>
                </a:solidFill>
                <a:latin typeface="Fira Sans Medium"/>
                <a:ea typeface="Fira Sans Medium"/>
                <a:cs typeface="Fira Sans Medium"/>
                <a:sym typeface="Fira Sans Medium"/>
              </a:rPr>
              <a:t>5</a:t>
            </a:r>
            <a:endParaRPr sz="1800" b="1" dirty="0">
              <a:solidFill>
                <a:schemeClr val="bg1"/>
              </a:solidFill>
              <a:latin typeface="Fira Sans Medium"/>
              <a:ea typeface="Fira Sans Medium"/>
              <a:cs typeface="Fira Sans Medium"/>
              <a:sym typeface="Fira Sans Medium"/>
            </a:endParaRPr>
          </a:p>
        </p:txBody>
      </p:sp>
      <p:graphicFrame>
        <p:nvGraphicFramePr>
          <p:cNvPr id="44" name="Tabla 43"/>
          <p:cNvGraphicFramePr>
            <a:graphicFrameLocks noGrp="1"/>
          </p:cNvGraphicFramePr>
          <p:nvPr>
            <p:extLst>
              <p:ext uri="{D42A27DB-BD31-4B8C-83A1-F6EECF244321}">
                <p14:modId xmlns:p14="http://schemas.microsoft.com/office/powerpoint/2010/main" val="3610377308"/>
              </p:ext>
            </p:extLst>
          </p:nvPr>
        </p:nvGraphicFramePr>
        <p:xfrm>
          <a:off x="467668" y="359620"/>
          <a:ext cx="12169351" cy="6725844"/>
        </p:xfrm>
        <a:graphic>
          <a:graphicData uri="http://schemas.openxmlformats.org/drawingml/2006/table">
            <a:tbl>
              <a:tblPr firstRow="1" firstCol="1" bandRow="1"/>
              <a:tblGrid>
                <a:gridCol w="2728885">
                  <a:extLst>
                    <a:ext uri="{9D8B030D-6E8A-4147-A177-3AD203B41FA5}">
                      <a16:colId xmlns:a16="http://schemas.microsoft.com/office/drawing/2014/main" val="42965908"/>
                    </a:ext>
                  </a:extLst>
                </a:gridCol>
                <a:gridCol w="3429994">
                  <a:extLst>
                    <a:ext uri="{9D8B030D-6E8A-4147-A177-3AD203B41FA5}">
                      <a16:colId xmlns:a16="http://schemas.microsoft.com/office/drawing/2014/main" val="2743889283"/>
                    </a:ext>
                  </a:extLst>
                </a:gridCol>
                <a:gridCol w="3042338">
                  <a:extLst>
                    <a:ext uri="{9D8B030D-6E8A-4147-A177-3AD203B41FA5}">
                      <a16:colId xmlns:a16="http://schemas.microsoft.com/office/drawing/2014/main" val="3634542395"/>
                    </a:ext>
                  </a:extLst>
                </a:gridCol>
                <a:gridCol w="1558271">
                  <a:extLst>
                    <a:ext uri="{9D8B030D-6E8A-4147-A177-3AD203B41FA5}">
                      <a16:colId xmlns:a16="http://schemas.microsoft.com/office/drawing/2014/main" val="1128460017"/>
                    </a:ext>
                  </a:extLst>
                </a:gridCol>
                <a:gridCol w="1409863">
                  <a:extLst>
                    <a:ext uri="{9D8B030D-6E8A-4147-A177-3AD203B41FA5}">
                      <a16:colId xmlns:a16="http://schemas.microsoft.com/office/drawing/2014/main" val="2396948724"/>
                    </a:ext>
                  </a:extLst>
                </a:gridCol>
              </a:tblGrid>
              <a:tr h="793373">
                <a:tc rowSpan="11">
                  <a:txBody>
                    <a:bodyPr/>
                    <a:lstStyle/>
                    <a:p>
                      <a:pPr>
                        <a:lnSpc>
                          <a:spcPct val="105000"/>
                        </a:lnSpc>
                        <a:spcAft>
                          <a:spcPts val="0"/>
                        </a:spcAft>
                      </a:pPr>
                      <a:r>
                        <a:rPr lang="es-MX" sz="1600" b="1" kern="1200" dirty="0">
                          <a:solidFill>
                            <a:srgbClr val="663300"/>
                          </a:solidFill>
                          <a:effectLst/>
                          <a:latin typeface="Arial" panose="020B0604020202020204" pitchFamily="34" charset="0"/>
                          <a:ea typeface="Calibri" panose="020F0502020204030204" pitchFamily="34" charset="0"/>
                          <a:cs typeface="Arial" panose="020B0604020202020204" pitchFamily="34" charset="0"/>
                        </a:rPr>
                        <a:t>Datos de la </a:t>
                      </a:r>
                      <a:endParaRPr lang="es-MX" sz="1600" dirty="0">
                        <a:effectLst/>
                        <a:latin typeface="Arial" panose="020B0604020202020204" pitchFamily="34" charset="0"/>
                        <a:ea typeface="Calibri" panose="020F0502020204030204" pitchFamily="34" charset="0"/>
                        <a:cs typeface="Arial" panose="020B0604020202020204" pitchFamily="34" charset="0"/>
                      </a:endParaRPr>
                    </a:p>
                    <a:p>
                      <a:pPr>
                        <a:lnSpc>
                          <a:spcPct val="105000"/>
                        </a:lnSpc>
                        <a:spcAft>
                          <a:spcPts val="0"/>
                        </a:spcAft>
                      </a:pPr>
                      <a:r>
                        <a:rPr lang="es-MX" sz="1600" b="1" kern="1200" dirty="0">
                          <a:solidFill>
                            <a:srgbClr val="663300"/>
                          </a:solidFill>
                          <a:effectLst/>
                          <a:latin typeface="Arial" panose="020B0604020202020204" pitchFamily="34" charset="0"/>
                          <a:ea typeface="Calibri" panose="020F0502020204030204" pitchFamily="34" charset="0"/>
                          <a:cs typeface="Arial" panose="020B0604020202020204" pitchFamily="34" charset="0"/>
                        </a:rPr>
                        <a:t>Unidad de Aprendizaje Curricular</a:t>
                      </a:r>
                      <a:endParaRPr lang="es-MX" sz="16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05000"/>
                        </a:lnSpc>
                        <a:spcAft>
                          <a:spcPts val="0"/>
                        </a:spcAft>
                      </a:pPr>
                      <a:r>
                        <a:rPr lang="es-MX" sz="1100" b="1" kern="1200" dirty="0">
                          <a:solidFill>
                            <a:srgbClr val="663300"/>
                          </a:solidFill>
                          <a:effectLst/>
                          <a:latin typeface="Arial" panose="020B0604020202020204" pitchFamily="34" charset="0"/>
                          <a:ea typeface="Calibri" panose="020F0502020204030204" pitchFamily="34" charset="0"/>
                          <a:cs typeface="Arial" panose="020B0604020202020204" pitchFamily="34" charset="0"/>
                        </a:rPr>
                        <a:t> </a:t>
                      </a:r>
                      <a:endParaRPr lang="es-MX" sz="1100" dirty="0">
                        <a:effectLst/>
                        <a:latin typeface="Arial" panose="020B0604020202020204" pitchFamily="34" charset="0"/>
                        <a:ea typeface="Calibri" panose="020F0502020204030204" pitchFamily="34" charset="0"/>
                        <a:cs typeface="Arial" panose="020B0604020202020204" pitchFamily="34" charset="0"/>
                      </a:endParaRPr>
                    </a:p>
                  </a:txBody>
                  <a:tcPr marL="3766" marR="3766" marT="3766" marB="0">
                    <a:lnL>
                      <a:noFill/>
                    </a:lnL>
                    <a:lnR w="12700" cap="flat" cmpd="sng" algn="ctr">
                      <a:solidFill>
                        <a:srgbClr val="000000"/>
                      </a:solidFill>
                      <a:prstDash val="solid"/>
                      <a:round/>
                      <a:headEnd type="none" w="med" len="med"/>
                      <a:tailEnd type="none" w="med" len="med"/>
                    </a:lnR>
                    <a:lnT>
                      <a:noFill/>
                    </a:lnT>
                    <a:lnB w="12700" cap="flat" cmpd="sng" algn="ctr">
                      <a:solidFill>
                        <a:srgbClr val="663300"/>
                      </a:solidFill>
                      <a:prstDash val="solid"/>
                      <a:round/>
                      <a:headEnd type="none" w="med" len="med"/>
                      <a:tailEnd type="none" w="med" len="med"/>
                    </a:lnB>
                  </a:tcPr>
                </a:tc>
                <a:tc gridSpan="4">
                  <a:txBody>
                    <a:bodyPr/>
                    <a:lstStyle/>
                    <a:p>
                      <a:pPr algn="just">
                        <a:lnSpc>
                          <a:spcPct val="105000"/>
                        </a:lnSpc>
                        <a:spcAft>
                          <a:spcPts val="0"/>
                        </a:spcAft>
                      </a:pPr>
                      <a:r>
                        <a:rPr lang="es-MX" sz="11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Con base en la Unidad de Aprendizaje Curricular que impartes, registra la información que a continuación se solicita. Toma en cuenta que únicamente deberás elegir un </a:t>
                      </a:r>
                      <a:r>
                        <a:rPr lang="es-MX" sz="1100" b="1"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contenido específico</a:t>
                      </a:r>
                      <a:r>
                        <a:rPr lang="es-MX" sz="11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el</a:t>
                      </a:r>
                      <a:r>
                        <a:rPr lang="es-MX" sz="1100" kern="1200" baseline="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cual puedas </a:t>
                      </a:r>
                      <a:r>
                        <a:rPr lang="es-MX" sz="11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aplicar en el aula en dos clases. Lo anterior, te permitirá vincular</a:t>
                      </a:r>
                      <a:r>
                        <a:rPr lang="es-MX" sz="1100" kern="1200" baseline="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s-MX" sz="11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tu estrategia didáctica con los aspectos referidos en el programa.</a:t>
                      </a:r>
                      <a:endParaRPr lang="es-MX" sz="1100" dirty="0">
                        <a:effectLst/>
                        <a:latin typeface="Arial" panose="020B0604020202020204" pitchFamily="34" charset="0"/>
                        <a:ea typeface="Calibri" panose="020F0502020204030204" pitchFamily="34" charset="0"/>
                        <a:cs typeface="Arial" panose="020B0604020202020204" pitchFamily="34" charset="0"/>
                      </a:endParaRPr>
                    </a:p>
                  </a:txBody>
                  <a:tcPr marL="9792" marR="9792" marT="175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4095917853"/>
                  </a:ext>
                </a:extLst>
              </a:tr>
              <a:tr h="313643">
                <a:tc vMerge="1">
                  <a:txBody>
                    <a:bodyPr/>
                    <a:lstStyle/>
                    <a:p>
                      <a:endParaRPr lang="es-MX"/>
                    </a:p>
                  </a:txBody>
                  <a:tcPr/>
                </a:tc>
                <a:tc gridSpan="3">
                  <a:txBody>
                    <a:bodyPr/>
                    <a:lstStyle/>
                    <a:p>
                      <a:pPr>
                        <a:lnSpc>
                          <a:spcPct val="105000"/>
                        </a:lnSpc>
                        <a:spcAft>
                          <a:spcPts val="0"/>
                        </a:spcAft>
                      </a:pPr>
                      <a:r>
                        <a:rPr lang="es-MX" sz="1100" b="1" kern="1200">
                          <a:solidFill>
                            <a:srgbClr val="000000"/>
                          </a:solidFill>
                          <a:effectLst/>
                          <a:latin typeface="Arial" panose="020B0604020202020204" pitchFamily="34" charset="0"/>
                          <a:ea typeface="Calibri" panose="020F0502020204030204" pitchFamily="34" charset="0"/>
                          <a:cs typeface="Arial" panose="020B0604020202020204" pitchFamily="34" charset="0"/>
                        </a:rPr>
                        <a:t>Nombre de la Unidad de Aprendizaje Curricular</a:t>
                      </a:r>
                      <a:endParaRPr lang="es-MX" sz="1100">
                        <a:effectLst/>
                        <a:latin typeface="Arial" panose="020B0604020202020204" pitchFamily="34" charset="0"/>
                        <a:ea typeface="Calibri" panose="020F0502020204030204" pitchFamily="34" charset="0"/>
                        <a:cs typeface="Arial" panose="020B0604020202020204" pitchFamily="34" charset="0"/>
                      </a:endParaRPr>
                    </a:p>
                  </a:txBody>
                  <a:tcPr marL="9792" marR="9792" marT="175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hMerge="1">
                  <a:txBody>
                    <a:bodyPr/>
                    <a:lstStyle/>
                    <a:p>
                      <a:endParaRPr lang="es-MX"/>
                    </a:p>
                  </a:txBody>
                  <a:tcPr/>
                </a:tc>
                <a:tc hMerge="1">
                  <a:txBody>
                    <a:bodyPr/>
                    <a:lstStyle/>
                    <a:p>
                      <a:endParaRPr lang="es-MX"/>
                    </a:p>
                  </a:txBody>
                  <a:tcPr/>
                </a:tc>
                <a:tc>
                  <a:txBody>
                    <a:bodyPr/>
                    <a:lstStyle/>
                    <a:p>
                      <a:pPr algn="ctr">
                        <a:lnSpc>
                          <a:spcPct val="105000"/>
                        </a:lnSpc>
                        <a:spcAft>
                          <a:spcPts val="0"/>
                        </a:spcAft>
                      </a:pPr>
                      <a:r>
                        <a:rPr lang="es-MX" sz="1100" b="1" kern="1200">
                          <a:solidFill>
                            <a:srgbClr val="000000"/>
                          </a:solidFill>
                          <a:effectLst/>
                          <a:latin typeface="Arial" panose="020B0604020202020204" pitchFamily="34" charset="0"/>
                          <a:ea typeface="Calibri" panose="020F0502020204030204" pitchFamily="34" charset="0"/>
                          <a:cs typeface="Arial" panose="020B0604020202020204" pitchFamily="34" charset="0"/>
                        </a:rPr>
                        <a:t>Semestre </a:t>
                      </a:r>
                      <a:endParaRPr lang="es-MX" sz="1100">
                        <a:effectLst/>
                        <a:latin typeface="Arial" panose="020B0604020202020204" pitchFamily="34" charset="0"/>
                        <a:ea typeface="Calibri" panose="020F0502020204030204" pitchFamily="34" charset="0"/>
                        <a:cs typeface="Arial" panose="020B0604020202020204" pitchFamily="34" charset="0"/>
                      </a:endParaRPr>
                    </a:p>
                  </a:txBody>
                  <a:tcPr marL="9792" marR="9792" marT="175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extLst>
                  <a:ext uri="{0D108BD9-81ED-4DB2-BD59-A6C34878D82A}">
                    <a16:rowId xmlns:a16="http://schemas.microsoft.com/office/drawing/2014/main" val="33561219"/>
                  </a:ext>
                </a:extLst>
              </a:tr>
              <a:tr h="592611">
                <a:tc vMerge="1">
                  <a:txBody>
                    <a:bodyPr/>
                    <a:lstStyle/>
                    <a:p>
                      <a:endParaRPr lang="es-MX"/>
                    </a:p>
                  </a:txBody>
                  <a:tcPr/>
                </a:tc>
                <a:tc gridSpan="3">
                  <a:txBody>
                    <a:bodyPr/>
                    <a:lstStyle/>
                    <a:p>
                      <a:pPr>
                        <a:lnSpc>
                          <a:spcPct val="105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s-MX" sz="2400" b="1" kern="1200" dirty="0">
                          <a:solidFill>
                            <a:srgbClr val="000000"/>
                          </a:solidFill>
                          <a:effectLst/>
                          <a:latin typeface="Arial" panose="020B0604020202020204" pitchFamily="34" charset="0"/>
                          <a:ea typeface="Calibri" panose="020F0502020204030204" pitchFamily="34" charset="0"/>
                          <a:cs typeface="Arial" panose="020B0604020202020204" pitchFamily="34" charset="0"/>
                        </a:rPr>
                        <a:t>Ciencias sociales III</a:t>
                      </a:r>
                    </a:p>
                    <a:p>
                      <a:pPr>
                        <a:lnSpc>
                          <a:spcPct val="105000"/>
                        </a:lnSpc>
                        <a:spcAft>
                          <a:spcPts val="0"/>
                        </a:spcAft>
                      </a:pPr>
                      <a:endParaRPr lang="es-MX" sz="1100" dirty="0">
                        <a:effectLst/>
                        <a:latin typeface="Arial" panose="020B0604020202020204" pitchFamily="34" charset="0"/>
                        <a:ea typeface="Calibri" panose="020F0502020204030204" pitchFamily="34" charset="0"/>
                        <a:cs typeface="Arial" panose="020B0604020202020204" pitchFamily="34" charset="0"/>
                      </a:endParaRPr>
                    </a:p>
                  </a:txBody>
                  <a:tcPr marL="9792" marR="9792" marT="175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a:txBody>
                    <a:bodyPr/>
                    <a:lstStyle/>
                    <a:p>
                      <a:pPr algn="ctr">
                        <a:lnSpc>
                          <a:spcPct val="105000"/>
                        </a:lnSpc>
                        <a:spcAft>
                          <a:spcPts val="0"/>
                        </a:spcAft>
                      </a:pPr>
                      <a:r>
                        <a:rPr lang="es-MX" sz="1100" kern="12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s-MX" sz="1100" dirty="0">
                        <a:effectLst/>
                        <a:latin typeface="Arial" panose="020B0604020202020204" pitchFamily="34" charset="0"/>
                        <a:ea typeface="Calibri" panose="020F0502020204030204" pitchFamily="34" charset="0"/>
                        <a:cs typeface="Arial" panose="020B0604020202020204" pitchFamily="34" charset="0"/>
                      </a:endParaRPr>
                    </a:p>
                    <a:p>
                      <a:pPr algn="ctr">
                        <a:lnSpc>
                          <a:spcPct val="105000"/>
                        </a:lnSpc>
                        <a:spcAft>
                          <a:spcPts val="0"/>
                        </a:spcAft>
                      </a:pPr>
                      <a:r>
                        <a:rPr lang="es-MX" sz="1400" b="1" kern="1200" dirty="0">
                          <a:solidFill>
                            <a:srgbClr val="000000"/>
                          </a:solidFill>
                          <a:effectLst/>
                          <a:latin typeface="Arial" panose="020B0604020202020204" pitchFamily="34" charset="0"/>
                          <a:ea typeface="Calibri" panose="020F0502020204030204" pitchFamily="34" charset="0"/>
                          <a:cs typeface="Arial" panose="020B0604020202020204" pitchFamily="34" charset="0"/>
                        </a:rPr>
                        <a:t> Semestre 4</a:t>
                      </a:r>
                      <a:endParaRPr lang="es-MX" sz="1400" b="1" dirty="0">
                        <a:effectLst/>
                        <a:latin typeface="Arial" panose="020B0604020202020204" pitchFamily="34" charset="0"/>
                        <a:ea typeface="Calibri" panose="020F0502020204030204" pitchFamily="34" charset="0"/>
                        <a:cs typeface="Arial" panose="020B0604020202020204" pitchFamily="34" charset="0"/>
                      </a:endParaRPr>
                    </a:p>
                  </a:txBody>
                  <a:tcPr marL="9792" marR="9792" marT="175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7691518"/>
                  </a:ext>
                </a:extLst>
              </a:tr>
              <a:tr h="195820">
                <a:tc vMerge="1">
                  <a:txBody>
                    <a:bodyPr/>
                    <a:lstStyle/>
                    <a:p>
                      <a:endParaRPr lang="es-MX"/>
                    </a:p>
                  </a:txBody>
                  <a:tcPr/>
                </a:tc>
                <a:tc gridSpan="3">
                  <a:txBody>
                    <a:bodyPr/>
                    <a:lstStyle/>
                    <a:p>
                      <a:pPr>
                        <a:lnSpc>
                          <a:spcPct val="105000"/>
                        </a:lnSpc>
                        <a:spcAft>
                          <a:spcPts val="0"/>
                        </a:spcAft>
                      </a:pPr>
                      <a:r>
                        <a:rPr lang="es-MX" sz="1100" b="1" kern="1200">
                          <a:solidFill>
                            <a:srgbClr val="000000"/>
                          </a:solidFill>
                          <a:effectLst/>
                          <a:latin typeface="Arial" panose="020B0604020202020204" pitchFamily="34" charset="0"/>
                          <a:ea typeface="Calibri" panose="020F0502020204030204" pitchFamily="34" charset="0"/>
                          <a:cs typeface="Arial" panose="020B0604020202020204" pitchFamily="34" charset="0"/>
                        </a:rPr>
                        <a:t>Corte</a:t>
                      </a:r>
                      <a:endParaRPr lang="es-MX" sz="1100">
                        <a:effectLst/>
                        <a:latin typeface="Arial" panose="020B0604020202020204" pitchFamily="34" charset="0"/>
                        <a:ea typeface="Calibri" panose="020F0502020204030204" pitchFamily="34" charset="0"/>
                        <a:cs typeface="Arial" panose="020B0604020202020204" pitchFamily="34" charset="0"/>
                      </a:endParaRPr>
                    </a:p>
                  </a:txBody>
                  <a:tcPr marL="9792" marR="9792" marT="175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hMerge="1">
                  <a:txBody>
                    <a:bodyPr/>
                    <a:lstStyle/>
                    <a:p>
                      <a:endParaRPr lang="es-MX"/>
                    </a:p>
                  </a:txBody>
                  <a:tcPr/>
                </a:tc>
                <a:tc hMerge="1">
                  <a:txBody>
                    <a:bodyPr/>
                    <a:lstStyle/>
                    <a:p>
                      <a:endParaRPr lang="es-MX"/>
                    </a:p>
                  </a:txBody>
                  <a:tcPr/>
                </a:tc>
                <a:tc>
                  <a:txBody>
                    <a:bodyPr/>
                    <a:lstStyle/>
                    <a:p>
                      <a:pPr algn="ctr">
                        <a:lnSpc>
                          <a:spcPct val="105000"/>
                        </a:lnSpc>
                        <a:spcAft>
                          <a:spcPts val="0"/>
                        </a:spcAft>
                      </a:pPr>
                      <a:r>
                        <a:rPr lang="es-MX" sz="1100" b="1" kern="1200">
                          <a:solidFill>
                            <a:srgbClr val="000000"/>
                          </a:solidFill>
                          <a:effectLst/>
                          <a:latin typeface="Arial" panose="020B0604020202020204" pitchFamily="34" charset="0"/>
                          <a:ea typeface="Calibri" panose="020F0502020204030204" pitchFamily="34" charset="0"/>
                          <a:cs typeface="Arial" panose="020B0604020202020204" pitchFamily="34" charset="0"/>
                        </a:rPr>
                        <a:t>Carga Horaria</a:t>
                      </a:r>
                      <a:endParaRPr lang="es-MX" sz="1100">
                        <a:effectLst/>
                        <a:latin typeface="Arial" panose="020B0604020202020204" pitchFamily="34" charset="0"/>
                        <a:ea typeface="Calibri" panose="020F0502020204030204" pitchFamily="34" charset="0"/>
                        <a:cs typeface="Arial" panose="020B0604020202020204" pitchFamily="34" charset="0"/>
                      </a:endParaRPr>
                    </a:p>
                  </a:txBody>
                  <a:tcPr marL="9792" marR="9792" marT="175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extLst>
                  <a:ext uri="{0D108BD9-81ED-4DB2-BD59-A6C34878D82A}">
                    <a16:rowId xmlns:a16="http://schemas.microsoft.com/office/drawing/2014/main" val="2247443851"/>
                  </a:ext>
                </a:extLst>
              </a:tr>
              <a:tr h="395355">
                <a:tc vMerge="1">
                  <a:txBody>
                    <a:bodyPr/>
                    <a:lstStyle/>
                    <a:p>
                      <a:endParaRPr lang="es-MX"/>
                    </a:p>
                  </a:txBody>
                  <a:tcPr/>
                </a:tc>
                <a:tc gridSpan="3">
                  <a:txBody>
                    <a:bodyPr/>
                    <a:lstStyle/>
                    <a:p>
                      <a:pPr>
                        <a:lnSpc>
                          <a:spcPct val="105000"/>
                        </a:lnSpc>
                        <a:spcAft>
                          <a:spcPts val="0"/>
                        </a:spcAft>
                      </a:pPr>
                      <a:r>
                        <a:rPr lang="es-MX" sz="1800" kern="12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s-MX" sz="1800" b="1" kern="1200" dirty="0">
                          <a:solidFill>
                            <a:srgbClr val="000000"/>
                          </a:solidFill>
                          <a:effectLst/>
                          <a:latin typeface="Arial" panose="020B0604020202020204" pitchFamily="34" charset="0"/>
                          <a:ea typeface="Calibri" panose="020F0502020204030204" pitchFamily="34" charset="0"/>
                          <a:cs typeface="Arial" panose="020B0604020202020204" pitchFamily="34" charset="0"/>
                        </a:rPr>
                        <a:t>Corte 2: Las juventudes mexicanas en el contexto global.</a:t>
                      </a:r>
                      <a:endParaRPr lang="es-MX" sz="1800" b="1" dirty="0">
                        <a:effectLst/>
                        <a:latin typeface="Arial" panose="020B0604020202020204" pitchFamily="34" charset="0"/>
                        <a:ea typeface="Calibri" panose="020F0502020204030204" pitchFamily="34" charset="0"/>
                        <a:cs typeface="Arial" panose="020B0604020202020204" pitchFamily="34" charset="0"/>
                      </a:endParaRPr>
                    </a:p>
                  </a:txBody>
                  <a:tcPr marL="9792" marR="9792" marT="175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a:txBody>
                    <a:bodyPr/>
                    <a:lstStyle/>
                    <a:p>
                      <a:pPr algn="ctr"/>
                      <a:r>
                        <a:rPr lang="es-MX" sz="1600" b="1" dirty="0"/>
                        <a:t>12 HORAS </a:t>
                      </a:r>
                    </a:p>
                  </a:txBody>
                  <a:tcPr marL="9792" marR="9792" marT="175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3549143"/>
                  </a:ext>
                </a:extLst>
              </a:tr>
              <a:tr h="185251">
                <a:tc vMerge="1">
                  <a:txBody>
                    <a:bodyPr/>
                    <a:lstStyle/>
                    <a:p>
                      <a:endParaRPr lang="es-MX"/>
                    </a:p>
                  </a:txBody>
                  <a:tcPr/>
                </a:tc>
                <a:tc gridSpan="4">
                  <a:txBody>
                    <a:bodyPr/>
                    <a:lstStyle/>
                    <a:p>
                      <a:pPr>
                        <a:lnSpc>
                          <a:spcPct val="105000"/>
                        </a:lnSpc>
                        <a:spcAft>
                          <a:spcPts val="0"/>
                        </a:spcAft>
                      </a:pPr>
                      <a:r>
                        <a:rPr lang="es-MX" sz="1100" b="1" kern="1200">
                          <a:solidFill>
                            <a:srgbClr val="000000"/>
                          </a:solidFill>
                          <a:effectLst/>
                          <a:latin typeface="Arial" panose="020B0604020202020204" pitchFamily="34" charset="0"/>
                          <a:ea typeface="Calibri" panose="020F0502020204030204" pitchFamily="34" charset="0"/>
                          <a:cs typeface="Arial" panose="020B0604020202020204" pitchFamily="34" charset="0"/>
                        </a:rPr>
                        <a:t>Meta(s) de Aprendizaje</a:t>
                      </a:r>
                      <a:endParaRPr lang="es-MX" sz="1100">
                        <a:effectLst/>
                        <a:latin typeface="Arial" panose="020B0604020202020204" pitchFamily="34" charset="0"/>
                        <a:ea typeface="Calibri" panose="020F0502020204030204" pitchFamily="34" charset="0"/>
                        <a:cs typeface="Arial" panose="020B0604020202020204" pitchFamily="34" charset="0"/>
                      </a:endParaRPr>
                    </a:p>
                  </a:txBody>
                  <a:tcPr marL="9792" marR="9792" marT="175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361778926"/>
                  </a:ext>
                </a:extLst>
              </a:tr>
              <a:tr h="578472">
                <a:tc vMerge="1">
                  <a:txBody>
                    <a:bodyPr/>
                    <a:lstStyle/>
                    <a:p>
                      <a:endParaRPr lang="es-MX"/>
                    </a:p>
                  </a:txBody>
                  <a:tcPr/>
                </a:tc>
                <a:tc gridSpan="4">
                  <a:txBody>
                    <a:bodyPr/>
                    <a:lstStyle/>
                    <a:p>
                      <a:pPr algn="just">
                        <a:lnSpc>
                          <a:spcPct val="107000"/>
                        </a:lnSpc>
                      </a:pPr>
                      <a:r>
                        <a:rPr lang="es-MX" sz="1100" dirty="0">
                          <a:effectLst/>
                          <a:latin typeface="Arial" panose="020B0604020202020204" pitchFamily="34" charset="0"/>
                          <a:cs typeface="Arial" panose="020B0604020202020204" pitchFamily="34" charset="0"/>
                        </a:rPr>
                        <a:t> </a:t>
                      </a:r>
                      <a:r>
                        <a:rPr lang="es-MX" sz="1400" b="1" dirty="0">
                          <a:effectLst/>
                          <a:latin typeface="Arial" panose="020B0604020202020204" pitchFamily="34" charset="0"/>
                          <a:cs typeface="Arial" panose="020B0604020202020204" pitchFamily="34" charset="0"/>
                        </a:rPr>
                        <a:t>Explica su realidad social para reconocer su potencial como agente de transformación social de sí mismo, su entorno y en diversos ámbitos regionales, nacionales y globales.</a:t>
                      </a:r>
                      <a:endParaRPr lang="es-MX" sz="1200" b="1" dirty="0">
                        <a:effectLst/>
                        <a:latin typeface="Arial" panose="020B0604020202020204" pitchFamily="34" charset="0"/>
                        <a:cs typeface="Arial" panose="020B0604020202020204" pitchFamily="34" charset="0"/>
                      </a:endParaRPr>
                    </a:p>
                  </a:txBody>
                  <a:tcPr marL="9792" marR="9792" marT="175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80454789"/>
                  </a:ext>
                </a:extLst>
              </a:tr>
              <a:tr h="205056">
                <a:tc vMerge="1">
                  <a:txBody>
                    <a:bodyPr/>
                    <a:lstStyle/>
                    <a:p>
                      <a:endParaRPr lang="es-MX"/>
                    </a:p>
                  </a:txBody>
                  <a:tcPr/>
                </a:tc>
                <a:tc>
                  <a:txBody>
                    <a:bodyPr/>
                    <a:lstStyle/>
                    <a:p>
                      <a:pPr algn="ctr">
                        <a:lnSpc>
                          <a:spcPct val="105000"/>
                        </a:lnSpc>
                        <a:spcAft>
                          <a:spcPts val="0"/>
                        </a:spcAft>
                      </a:pPr>
                      <a:r>
                        <a:rPr lang="es-MX" sz="1100" b="1" kern="1200">
                          <a:solidFill>
                            <a:srgbClr val="000000"/>
                          </a:solidFill>
                          <a:effectLst/>
                          <a:latin typeface="Arial" panose="020B0604020202020204" pitchFamily="34" charset="0"/>
                          <a:ea typeface="Calibri" panose="020F0502020204030204" pitchFamily="34" charset="0"/>
                          <a:cs typeface="Arial" panose="020B0604020202020204" pitchFamily="34" charset="0"/>
                        </a:rPr>
                        <a:t>Categoría</a:t>
                      </a:r>
                      <a:endParaRPr lang="es-MX" sz="1100">
                        <a:effectLst/>
                        <a:latin typeface="Arial" panose="020B0604020202020204" pitchFamily="34" charset="0"/>
                        <a:ea typeface="Calibri" panose="020F0502020204030204" pitchFamily="34" charset="0"/>
                        <a:cs typeface="Arial" panose="020B0604020202020204" pitchFamily="34" charset="0"/>
                      </a:endParaRPr>
                    </a:p>
                  </a:txBody>
                  <a:tcPr marL="9792" marR="9792" marT="175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gridSpan="3">
                  <a:txBody>
                    <a:bodyPr/>
                    <a:lstStyle/>
                    <a:p>
                      <a:pPr algn="ctr">
                        <a:lnSpc>
                          <a:spcPct val="105000"/>
                        </a:lnSpc>
                        <a:spcAft>
                          <a:spcPts val="0"/>
                        </a:spcAft>
                      </a:pPr>
                      <a:r>
                        <a:rPr lang="es-MX" sz="1100" b="1" kern="1200">
                          <a:solidFill>
                            <a:srgbClr val="000000"/>
                          </a:solidFill>
                          <a:effectLst/>
                          <a:latin typeface="Arial" panose="020B0604020202020204" pitchFamily="34" charset="0"/>
                          <a:ea typeface="Calibri" panose="020F0502020204030204" pitchFamily="34" charset="0"/>
                          <a:cs typeface="Arial" panose="020B0604020202020204" pitchFamily="34" charset="0"/>
                        </a:rPr>
                        <a:t>Subcategorías</a:t>
                      </a:r>
                      <a:endParaRPr lang="es-MX" sz="1100">
                        <a:effectLst/>
                        <a:latin typeface="Arial" panose="020B0604020202020204" pitchFamily="34" charset="0"/>
                        <a:ea typeface="Calibri" panose="020F0502020204030204" pitchFamily="34" charset="0"/>
                        <a:cs typeface="Arial" panose="020B0604020202020204" pitchFamily="34" charset="0"/>
                      </a:endParaRPr>
                    </a:p>
                  </a:txBody>
                  <a:tcPr marL="3766" marR="3766" marT="376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547980340"/>
                  </a:ext>
                </a:extLst>
              </a:tr>
              <a:tr h="1068906">
                <a:tc vMerge="1">
                  <a:txBody>
                    <a:bodyPr/>
                    <a:lstStyle/>
                    <a:p>
                      <a:endParaRPr lang="es-MX"/>
                    </a:p>
                  </a:txBody>
                  <a:tcPr/>
                </a:tc>
                <a:tc>
                  <a:txBody>
                    <a:bodyPr/>
                    <a:lstStyle/>
                    <a:p>
                      <a:pPr>
                        <a:lnSpc>
                          <a:spcPct val="105000"/>
                        </a:lnSpc>
                        <a:spcAft>
                          <a:spcPts val="0"/>
                        </a:spcAft>
                      </a:pPr>
                      <a:r>
                        <a:rPr lang="es-MX" sz="1600" b="1" kern="12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s-MX" sz="1600" b="1" dirty="0">
                        <a:effectLst/>
                        <a:latin typeface="Arial" panose="020B0604020202020204" pitchFamily="34" charset="0"/>
                        <a:ea typeface="Calibri" panose="020F0502020204030204" pitchFamily="34" charset="0"/>
                        <a:cs typeface="Arial" panose="020B0604020202020204" pitchFamily="34" charset="0"/>
                      </a:endParaRPr>
                    </a:p>
                    <a:p>
                      <a:pPr>
                        <a:lnSpc>
                          <a:spcPct val="105000"/>
                        </a:lnSpc>
                        <a:spcAft>
                          <a:spcPts val="0"/>
                        </a:spcAft>
                      </a:pPr>
                      <a:r>
                        <a:rPr lang="es-MX" sz="1600" b="1" kern="1200" dirty="0">
                          <a:solidFill>
                            <a:srgbClr val="000000"/>
                          </a:solidFill>
                          <a:effectLst/>
                          <a:latin typeface="Arial" panose="020B0604020202020204" pitchFamily="34" charset="0"/>
                          <a:ea typeface="Calibri" panose="020F0502020204030204" pitchFamily="34" charset="0"/>
                          <a:cs typeface="Arial" panose="020B0604020202020204" pitchFamily="34" charset="0"/>
                        </a:rPr>
                        <a:t> La organización de la sociedad </a:t>
                      </a:r>
                      <a:endParaRPr lang="es-MX" sz="1600" b="1" dirty="0">
                        <a:effectLst/>
                        <a:latin typeface="Arial" panose="020B0604020202020204" pitchFamily="34" charset="0"/>
                        <a:ea typeface="Calibri" panose="020F0502020204030204" pitchFamily="34" charset="0"/>
                        <a:cs typeface="Arial" panose="020B0604020202020204" pitchFamily="34" charset="0"/>
                      </a:endParaRPr>
                    </a:p>
                    <a:p>
                      <a:pPr>
                        <a:lnSpc>
                          <a:spcPct val="105000"/>
                        </a:lnSpc>
                        <a:spcAft>
                          <a:spcPts val="0"/>
                        </a:spcAft>
                      </a:pPr>
                      <a:r>
                        <a:rPr lang="es-MX" sz="1600" b="1" kern="12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s-MX" sz="1600" b="1" dirty="0">
                        <a:effectLst/>
                        <a:latin typeface="Arial" panose="020B0604020202020204" pitchFamily="34" charset="0"/>
                        <a:ea typeface="Calibri" panose="020F0502020204030204" pitchFamily="34" charset="0"/>
                        <a:cs typeface="Arial" panose="020B0604020202020204" pitchFamily="34" charset="0"/>
                      </a:endParaRPr>
                    </a:p>
                  </a:txBody>
                  <a:tcPr marL="9792" marR="9792" marT="175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nSpc>
                          <a:spcPct val="105000"/>
                        </a:lnSpc>
                        <a:spcAft>
                          <a:spcPts val="0"/>
                        </a:spcAft>
                      </a:pPr>
                      <a:r>
                        <a:rPr lang="es-MX" sz="1600" b="1" kern="12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s-MX" sz="1600" b="1" dirty="0">
                        <a:effectLst/>
                        <a:latin typeface="Arial" panose="020B0604020202020204" pitchFamily="34" charset="0"/>
                        <a:ea typeface="Calibri" panose="020F0502020204030204" pitchFamily="34" charset="0"/>
                        <a:cs typeface="Arial" panose="020B0604020202020204" pitchFamily="34" charset="0"/>
                      </a:endParaRPr>
                    </a:p>
                    <a:p>
                      <a:pPr marL="285750" indent="-285750">
                        <a:lnSpc>
                          <a:spcPct val="105000"/>
                        </a:lnSpc>
                        <a:spcAft>
                          <a:spcPts val="0"/>
                        </a:spcAft>
                        <a:buFont typeface="Arial" panose="020B0604020202020204" pitchFamily="34" charset="0"/>
                        <a:buChar char="•"/>
                      </a:pPr>
                      <a:r>
                        <a:rPr lang="es-MX" sz="1600" b="1" kern="1200" dirty="0">
                          <a:solidFill>
                            <a:srgbClr val="000000"/>
                          </a:solidFill>
                          <a:effectLst/>
                          <a:latin typeface="Arial" panose="020B0604020202020204" pitchFamily="34" charset="0"/>
                          <a:ea typeface="Calibri" panose="020F0502020204030204" pitchFamily="34" charset="0"/>
                          <a:cs typeface="Arial" panose="020B0604020202020204" pitchFamily="34" charset="0"/>
                        </a:rPr>
                        <a:t>Sujeto social y familia.</a:t>
                      </a:r>
                    </a:p>
                    <a:p>
                      <a:pPr marL="285750" indent="-285750">
                        <a:lnSpc>
                          <a:spcPct val="105000"/>
                        </a:lnSpc>
                        <a:spcAft>
                          <a:spcPts val="0"/>
                        </a:spcAft>
                        <a:buFont typeface="Arial" panose="020B0604020202020204" pitchFamily="34" charset="0"/>
                        <a:buChar char="•"/>
                      </a:pPr>
                      <a:r>
                        <a:rPr lang="es-MX" sz="1600" b="1" kern="1200" dirty="0">
                          <a:solidFill>
                            <a:srgbClr val="000000"/>
                          </a:solidFill>
                          <a:effectLst/>
                          <a:latin typeface="Arial" panose="020B0604020202020204" pitchFamily="34" charset="0"/>
                          <a:ea typeface="Calibri" panose="020F0502020204030204" pitchFamily="34" charset="0"/>
                          <a:cs typeface="Arial" panose="020B0604020202020204" pitchFamily="34" charset="0"/>
                        </a:rPr>
                        <a:t>Clases y grupos sociales</a:t>
                      </a:r>
                    </a:p>
                    <a:p>
                      <a:pPr marL="285750" indent="-285750">
                        <a:lnSpc>
                          <a:spcPct val="105000"/>
                        </a:lnSpc>
                        <a:spcAft>
                          <a:spcPts val="0"/>
                        </a:spcAft>
                        <a:buFont typeface="Arial" panose="020B0604020202020204" pitchFamily="34" charset="0"/>
                        <a:buChar char="•"/>
                      </a:pPr>
                      <a:r>
                        <a:rPr lang="es-MX" sz="1600" b="1" kern="1200" dirty="0">
                          <a:solidFill>
                            <a:srgbClr val="000000"/>
                          </a:solidFill>
                          <a:effectLst/>
                          <a:latin typeface="Arial" panose="020B0604020202020204" pitchFamily="34" charset="0"/>
                          <a:ea typeface="Calibri" panose="020F0502020204030204" pitchFamily="34" charset="0"/>
                          <a:cs typeface="Arial" panose="020B0604020202020204" pitchFamily="34" charset="0"/>
                        </a:rPr>
                        <a:t>Papel social </a:t>
                      </a:r>
                      <a:endParaRPr lang="es-MX" sz="1600" b="1" dirty="0">
                        <a:effectLst/>
                        <a:latin typeface="Arial" panose="020B0604020202020204" pitchFamily="34" charset="0"/>
                        <a:ea typeface="Calibri" panose="020F0502020204030204" pitchFamily="34" charset="0"/>
                        <a:cs typeface="Arial" panose="020B0604020202020204" pitchFamily="34" charset="0"/>
                      </a:endParaRPr>
                    </a:p>
                  </a:txBody>
                  <a:tcPr marL="3766" marR="3766" marT="376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44278759"/>
                  </a:ext>
                </a:extLst>
              </a:tr>
              <a:tr h="263094">
                <a:tc vMerge="1">
                  <a:txBody>
                    <a:bodyPr/>
                    <a:lstStyle/>
                    <a:p>
                      <a:endParaRPr lang="es-MX"/>
                    </a:p>
                  </a:txBody>
                  <a:tcPr/>
                </a:tc>
                <a:tc>
                  <a:txBody>
                    <a:bodyPr/>
                    <a:lstStyle/>
                    <a:p>
                      <a:pPr algn="ctr">
                        <a:lnSpc>
                          <a:spcPct val="105000"/>
                        </a:lnSpc>
                        <a:spcAft>
                          <a:spcPts val="0"/>
                        </a:spcAft>
                      </a:pPr>
                      <a:r>
                        <a:rPr lang="es-MX" sz="1100" b="1"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Progresiones</a:t>
                      </a:r>
                      <a:endParaRPr lang="es-MX" sz="1100" dirty="0">
                        <a:effectLst/>
                        <a:latin typeface="Arial" panose="020B0604020202020204" pitchFamily="34" charset="0"/>
                        <a:ea typeface="Calibri" panose="020F0502020204030204" pitchFamily="34" charset="0"/>
                        <a:cs typeface="Arial" panose="020B0604020202020204" pitchFamily="34" charset="0"/>
                      </a:endParaRPr>
                    </a:p>
                  </a:txBody>
                  <a:tcPr marL="9792" marR="9792" marT="175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algn="ctr">
                        <a:lnSpc>
                          <a:spcPct val="105000"/>
                        </a:lnSpc>
                        <a:spcAft>
                          <a:spcPts val="0"/>
                        </a:spcAft>
                      </a:pPr>
                      <a:r>
                        <a:rPr lang="es-MX" sz="1100" b="1"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Metas específicas</a:t>
                      </a:r>
                      <a:endParaRPr lang="es-MX" sz="1100">
                        <a:effectLst/>
                        <a:latin typeface="Arial" panose="020B0604020202020204" pitchFamily="34" charset="0"/>
                        <a:ea typeface="Calibri" panose="020F0502020204030204" pitchFamily="34" charset="0"/>
                        <a:cs typeface="Arial" panose="020B0604020202020204" pitchFamily="34" charset="0"/>
                      </a:endParaRPr>
                    </a:p>
                  </a:txBody>
                  <a:tcPr marL="3766" marR="3766" marT="376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gridSpan="2">
                  <a:txBody>
                    <a:bodyPr/>
                    <a:lstStyle/>
                    <a:p>
                      <a:pPr algn="ctr">
                        <a:lnSpc>
                          <a:spcPct val="105000"/>
                        </a:lnSpc>
                        <a:spcAft>
                          <a:spcPts val="0"/>
                        </a:spcAft>
                      </a:pPr>
                      <a:r>
                        <a:rPr lang="es-MX" sz="1100" b="1" kern="120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Contenidos/Componentes</a:t>
                      </a:r>
                      <a:endParaRPr lang="es-MX" sz="1100">
                        <a:effectLst/>
                        <a:latin typeface="Arial" panose="020B0604020202020204" pitchFamily="34" charset="0"/>
                        <a:ea typeface="Calibri" panose="020F0502020204030204" pitchFamily="34" charset="0"/>
                        <a:cs typeface="Arial" panose="020B0604020202020204" pitchFamily="34" charset="0"/>
                      </a:endParaRPr>
                    </a:p>
                  </a:txBody>
                  <a:tcPr marL="3766" marR="3766" marT="376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hMerge="1">
                  <a:txBody>
                    <a:bodyPr/>
                    <a:lstStyle/>
                    <a:p>
                      <a:endParaRPr lang="es-MX"/>
                    </a:p>
                  </a:txBody>
                  <a:tcPr/>
                </a:tc>
                <a:extLst>
                  <a:ext uri="{0D108BD9-81ED-4DB2-BD59-A6C34878D82A}">
                    <a16:rowId xmlns:a16="http://schemas.microsoft.com/office/drawing/2014/main" val="2296819101"/>
                  </a:ext>
                </a:extLst>
              </a:tr>
              <a:tr h="2134263">
                <a:tc vMerge="1">
                  <a:txBody>
                    <a:bodyPr/>
                    <a:lstStyle/>
                    <a:p>
                      <a:endParaRPr lang="es-MX"/>
                    </a:p>
                  </a:txBody>
                  <a:tcPr/>
                </a:tc>
                <a:tc>
                  <a:txBody>
                    <a:bodyPr/>
                    <a:lstStyle/>
                    <a:p>
                      <a:pPr>
                        <a:lnSpc>
                          <a:spcPct val="105000"/>
                        </a:lnSpc>
                        <a:spcAft>
                          <a:spcPts val="0"/>
                        </a:spcAft>
                      </a:pPr>
                      <a:r>
                        <a:rPr lang="es-MX" sz="1100" b="1" kern="12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s-MX" sz="11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05000"/>
                        </a:lnSpc>
                        <a:spcAft>
                          <a:spcPts val="0"/>
                        </a:spcAft>
                      </a:pPr>
                      <a:r>
                        <a:rPr lang="es-MX" sz="1100" b="1" kern="1200" dirty="0">
                          <a:solidFill>
                            <a:srgbClr val="000000"/>
                          </a:solidFill>
                          <a:effectLst/>
                          <a:latin typeface="Arial" panose="020B0604020202020204" pitchFamily="34" charset="0"/>
                          <a:ea typeface="Calibri" panose="020F0502020204030204" pitchFamily="34" charset="0"/>
                          <a:cs typeface="Arial" panose="020B0604020202020204" pitchFamily="34" charset="0"/>
                        </a:rPr>
                        <a:t> 3. </a:t>
                      </a:r>
                      <a:r>
                        <a:rPr lang="es-MX" sz="1200" b="1" kern="1200" dirty="0">
                          <a:solidFill>
                            <a:srgbClr val="000000"/>
                          </a:solidFill>
                          <a:effectLst/>
                          <a:latin typeface="Arial" panose="020B0604020202020204" pitchFamily="34" charset="0"/>
                          <a:ea typeface="Calibri" panose="020F0502020204030204" pitchFamily="34" charset="0"/>
                          <a:cs typeface="Arial" panose="020B0604020202020204" pitchFamily="34" charset="0"/>
                        </a:rPr>
                        <a:t>Identifica, analiza, reflexiona y cuestiona el </a:t>
                      </a:r>
                    </a:p>
                    <a:p>
                      <a:pPr algn="just">
                        <a:lnSpc>
                          <a:spcPct val="105000"/>
                        </a:lnSpc>
                        <a:spcAft>
                          <a:spcPts val="0"/>
                        </a:spcAft>
                      </a:pPr>
                      <a:r>
                        <a:rPr lang="es-MX" sz="1200" b="1" kern="1200" dirty="0">
                          <a:solidFill>
                            <a:srgbClr val="000000"/>
                          </a:solidFill>
                          <a:effectLst/>
                          <a:latin typeface="Arial" panose="020B0604020202020204" pitchFamily="34" charset="0"/>
                          <a:ea typeface="Calibri" panose="020F0502020204030204" pitchFamily="34" charset="0"/>
                          <a:cs typeface="Arial" panose="020B0604020202020204" pitchFamily="34" charset="0"/>
                        </a:rPr>
                        <a:t>papel de la juventud de las sociedades actuales, para identificarse como agente crítico y de transformación a partir de su formación académica, así como de sus características y potencialidades como grupo demográfico</a:t>
                      </a:r>
                      <a:endParaRPr lang="es-MX" sz="1200" b="1" dirty="0">
                        <a:effectLst/>
                        <a:latin typeface="Arial" panose="020B0604020202020204" pitchFamily="34" charset="0"/>
                        <a:ea typeface="Calibri" panose="020F0502020204030204" pitchFamily="34" charset="0"/>
                        <a:cs typeface="Arial" panose="020B0604020202020204" pitchFamily="34" charset="0"/>
                      </a:endParaRPr>
                    </a:p>
                    <a:p>
                      <a:pPr algn="just">
                        <a:lnSpc>
                          <a:spcPct val="105000"/>
                        </a:lnSpc>
                        <a:spcAft>
                          <a:spcPts val="0"/>
                        </a:spcAft>
                      </a:pPr>
                      <a:r>
                        <a:rPr lang="es-MX" sz="1200" b="1" kern="12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s-MX" sz="1200" b="1" dirty="0">
                        <a:effectLst/>
                        <a:latin typeface="Arial" panose="020B0604020202020204" pitchFamily="34" charset="0"/>
                        <a:ea typeface="Calibri" panose="020F0502020204030204" pitchFamily="34" charset="0"/>
                        <a:cs typeface="Arial" panose="020B0604020202020204" pitchFamily="34" charset="0"/>
                      </a:endParaRPr>
                    </a:p>
                    <a:p>
                      <a:pPr>
                        <a:lnSpc>
                          <a:spcPct val="105000"/>
                        </a:lnSpc>
                        <a:spcAft>
                          <a:spcPts val="0"/>
                        </a:spcAft>
                      </a:pPr>
                      <a:r>
                        <a:rPr lang="es-MX" sz="1100" b="1" kern="12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lang="es-MX" sz="1100" dirty="0">
                        <a:effectLst/>
                        <a:latin typeface="Arial" panose="020B0604020202020204" pitchFamily="34" charset="0"/>
                        <a:ea typeface="Calibri" panose="020F0502020204030204" pitchFamily="34" charset="0"/>
                        <a:cs typeface="Arial" panose="020B0604020202020204" pitchFamily="34" charset="0"/>
                      </a:endParaRPr>
                    </a:p>
                  </a:txBody>
                  <a:tcPr marL="9792" marR="9792" marT="175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1450" indent="-171450" algn="just">
                        <a:lnSpc>
                          <a:spcPct val="105000"/>
                        </a:lnSpc>
                        <a:spcAft>
                          <a:spcPts val="0"/>
                        </a:spcAft>
                        <a:buFont typeface="Arial" panose="020B0604020202020204" pitchFamily="34" charset="0"/>
                        <a:buChar char="•"/>
                      </a:pPr>
                      <a:r>
                        <a:rPr lang="es-MX" sz="1200" b="1" kern="1200" dirty="0">
                          <a:solidFill>
                            <a:srgbClr val="000000"/>
                          </a:solidFill>
                          <a:effectLst/>
                          <a:latin typeface="Arial" panose="020B0604020202020204" pitchFamily="34" charset="0"/>
                          <a:ea typeface="Calibri" panose="020F0502020204030204" pitchFamily="34" charset="0"/>
                          <a:cs typeface="Arial" panose="020B0604020202020204" pitchFamily="34" charset="0"/>
                        </a:rPr>
                        <a:t>  Define el concepto de juventud.</a:t>
                      </a:r>
                    </a:p>
                    <a:p>
                      <a:pPr algn="just">
                        <a:lnSpc>
                          <a:spcPct val="105000"/>
                        </a:lnSpc>
                        <a:spcAft>
                          <a:spcPts val="0"/>
                        </a:spcAft>
                      </a:pPr>
                      <a:endParaRPr lang="es-MX" sz="1200" b="1" kern="12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171450" indent="-171450" algn="just">
                        <a:lnSpc>
                          <a:spcPct val="105000"/>
                        </a:lnSpc>
                        <a:spcAft>
                          <a:spcPts val="0"/>
                        </a:spcAft>
                        <a:buFont typeface="Arial" panose="020B0604020202020204" pitchFamily="34" charset="0"/>
                        <a:buChar char="•"/>
                      </a:pPr>
                      <a:r>
                        <a:rPr lang="es-MX" sz="1200" b="1" dirty="0">
                          <a:effectLst/>
                          <a:latin typeface="Arial" panose="020B0604020202020204" pitchFamily="34" charset="0"/>
                          <a:ea typeface="Calibri" panose="020F0502020204030204" pitchFamily="34" charset="0"/>
                          <a:cs typeface="Arial" panose="020B0604020202020204" pitchFamily="34" charset="0"/>
                        </a:rPr>
                        <a:t> Enlista los principales retos </a:t>
                      </a:r>
                    </a:p>
                    <a:p>
                      <a:pPr algn="just">
                        <a:lnSpc>
                          <a:spcPct val="105000"/>
                        </a:lnSpc>
                        <a:spcAft>
                          <a:spcPts val="0"/>
                        </a:spcAft>
                      </a:pPr>
                      <a:r>
                        <a:rPr lang="es-MX" sz="1200" b="1" dirty="0">
                          <a:effectLst/>
                          <a:latin typeface="Arial" panose="020B0604020202020204" pitchFamily="34" charset="0"/>
                          <a:ea typeface="Calibri" panose="020F0502020204030204" pitchFamily="34" charset="0"/>
                          <a:cs typeface="Arial" panose="020B0604020202020204" pitchFamily="34" charset="0"/>
                        </a:rPr>
                        <a:t>socioeconómicos de las juventudes </a:t>
                      </a:r>
                    </a:p>
                    <a:p>
                      <a:pPr algn="just">
                        <a:lnSpc>
                          <a:spcPct val="105000"/>
                        </a:lnSpc>
                        <a:spcAft>
                          <a:spcPts val="0"/>
                        </a:spcAft>
                      </a:pPr>
                      <a:r>
                        <a:rPr lang="es-MX" sz="1200" b="1" dirty="0">
                          <a:effectLst/>
                          <a:latin typeface="Arial" panose="020B0604020202020204" pitchFamily="34" charset="0"/>
                          <a:ea typeface="Calibri" panose="020F0502020204030204" pitchFamily="34" charset="0"/>
                          <a:cs typeface="Arial" panose="020B0604020202020204" pitchFamily="34" charset="0"/>
                        </a:rPr>
                        <a:t>mexicanas del siglo XXI (empleo, </a:t>
                      </a:r>
                    </a:p>
                    <a:p>
                      <a:pPr algn="just">
                        <a:lnSpc>
                          <a:spcPct val="105000"/>
                        </a:lnSpc>
                        <a:spcAft>
                          <a:spcPts val="0"/>
                        </a:spcAft>
                      </a:pPr>
                      <a:r>
                        <a:rPr lang="es-MX" sz="1200" b="1" dirty="0">
                          <a:effectLst/>
                          <a:latin typeface="Arial" panose="020B0604020202020204" pitchFamily="34" charset="0"/>
                          <a:ea typeface="Calibri" panose="020F0502020204030204" pitchFamily="34" charset="0"/>
                          <a:cs typeface="Arial" panose="020B0604020202020204" pitchFamily="34" charset="0"/>
                        </a:rPr>
                        <a:t>educación, vivienda, salud, entre otros)</a:t>
                      </a:r>
                    </a:p>
                  </a:txBody>
                  <a:tcPr marL="3766" marR="3766" marT="376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05000"/>
                        </a:lnSpc>
                        <a:spcAft>
                          <a:spcPts val="0"/>
                        </a:spcAft>
                      </a:pPr>
                      <a:r>
                        <a:rPr lang="es-MX" sz="1200" b="1"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Repercusiones económicas y sociales, </a:t>
                      </a:r>
                    </a:p>
                    <a:p>
                      <a:pPr algn="just">
                        <a:lnSpc>
                          <a:spcPct val="105000"/>
                        </a:lnSpc>
                        <a:spcAft>
                          <a:spcPts val="0"/>
                        </a:spcAft>
                      </a:pPr>
                      <a:r>
                        <a:rPr lang="es-MX" sz="1200" b="1"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resultado de la forma de satisfacer las </a:t>
                      </a:r>
                    </a:p>
                    <a:p>
                      <a:pPr algn="just">
                        <a:lnSpc>
                          <a:spcPct val="105000"/>
                        </a:lnSpc>
                        <a:spcAft>
                          <a:spcPts val="0"/>
                        </a:spcAft>
                      </a:pPr>
                      <a:r>
                        <a:rPr lang="es-MX" sz="1200" b="1"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necesidades.</a:t>
                      </a:r>
                      <a:endParaRPr lang="es-MX" sz="1200" b="1" dirty="0">
                        <a:effectLst/>
                        <a:latin typeface="Arial" panose="020B0604020202020204" pitchFamily="34" charset="0"/>
                        <a:ea typeface="Calibri" panose="020F0502020204030204" pitchFamily="34" charset="0"/>
                        <a:cs typeface="Arial" panose="020B0604020202020204" pitchFamily="34" charset="0"/>
                      </a:endParaRPr>
                    </a:p>
                  </a:txBody>
                  <a:tcPr marL="3766" marR="3766" marT="376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extLst>
                  <a:ext uri="{0D108BD9-81ED-4DB2-BD59-A6C34878D82A}">
                    <a16:rowId xmlns:a16="http://schemas.microsoft.com/office/drawing/2014/main" val="867907852"/>
                  </a:ext>
                </a:extLst>
              </a:tr>
            </a:tbl>
          </a:graphicData>
        </a:graphic>
      </p:graphicFrame>
      <p:grpSp>
        <p:nvGrpSpPr>
          <p:cNvPr id="25" name="Google Shape;1071;p28"/>
          <p:cNvGrpSpPr/>
          <p:nvPr/>
        </p:nvGrpSpPr>
        <p:grpSpPr>
          <a:xfrm>
            <a:off x="467668" y="1492679"/>
            <a:ext cx="1080122" cy="1080120"/>
            <a:chOff x="0" y="0"/>
            <a:chExt cx="581150" cy="588275"/>
          </a:xfrm>
          <a:solidFill>
            <a:srgbClr val="996633"/>
          </a:solidFill>
        </p:grpSpPr>
        <p:sp>
          <p:nvSpPr>
            <p:cNvPr id="26" name="Google Shape;1072;p28"/>
            <p:cNvSpPr/>
            <p:nvPr/>
          </p:nvSpPr>
          <p:spPr>
            <a:xfrm>
              <a:off x="129050" y="116225"/>
              <a:ext cx="204300" cy="250375"/>
            </a:xfrm>
            <a:custGeom>
              <a:avLst/>
              <a:gdLst/>
              <a:ahLst/>
              <a:cxnLst/>
              <a:rect l="l" t="t" r="r" b="b"/>
              <a:pathLst>
                <a:path w="8172" h="10015" extrusionOk="0">
                  <a:moveTo>
                    <a:pt x="4151" y="0"/>
                  </a:moveTo>
                  <a:cubicBezTo>
                    <a:pt x="4077" y="0"/>
                    <a:pt x="4002" y="2"/>
                    <a:pt x="3928" y="7"/>
                  </a:cubicBezTo>
                  <a:cubicBezTo>
                    <a:pt x="1838" y="102"/>
                    <a:pt x="127" y="1812"/>
                    <a:pt x="32" y="3902"/>
                  </a:cubicBezTo>
                  <a:cubicBezTo>
                    <a:pt x="1" y="4947"/>
                    <a:pt x="349" y="5960"/>
                    <a:pt x="1046" y="6752"/>
                  </a:cubicBezTo>
                  <a:cubicBezTo>
                    <a:pt x="1743" y="7544"/>
                    <a:pt x="2313" y="8716"/>
                    <a:pt x="2661" y="10014"/>
                  </a:cubicBezTo>
                  <a:lnTo>
                    <a:pt x="3009" y="9919"/>
                  </a:lnTo>
                  <a:lnTo>
                    <a:pt x="3358" y="9824"/>
                  </a:lnTo>
                  <a:cubicBezTo>
                    <a:pt x="2978" y="8431"/>
                    <a:pt x="2376" y="7164"/>
                    <a:pt x="1584" y="6277"/>
                  </a:cubicBezTo>
                  <a:cubicBezTo>
                    <a:pt x="1014" y="5612"/>
                    <a:pt x="729" y="4789"/>
                    <a:pt x="761" y="3934"/>
                  </a:cubicBezTo>
                  <a:cubicBezTo>
                    <a:pt x="824" y="2192"/>
                    <a:pt x="2218" y="798"/>
                    <a:pt x="3959" y="703"/>
                  </a:cubicBezTo>
                  <a:cubicBezTo>
                    <a:pt x="4001" y="702"/>
                    <a:pt x="4043" y="701"/>
                    <a:pt x="4085" y="701"/>
                  </a:cubicBezTo>
                  <a:cubicBezTo>
                    <a:pt x="4958" y="701"/>
                    <a:pt x="5795" y="1017"/>
                    <a:pt x="6430" y="1622"/>
                  </a:cubicBezTo>
                  <a:cubicBezTo>
                    <a:pt x="7095" y="2287"/>
                    <a:pt x="7475" y="3142"/>
                    <a:pt x="7475" y="4060"/>
                  </a:cubicBezTo>
                  <a:cubicBezTo>
                    <a:pt x="7475" y="4852"/>
                    <a:pt x="7190" y="5612"/>
                    <a:pt x="6683" y="6214"/>
                  </a:cubicBezTo>
                  <a:lnTo>
                    <a:pt x="6651" y="6245"/>
                  </a:lnTo>
                  <a:cubicBezTo>
                    <a:pt x="5860" y="7196"/>
                    <a:pt x="5226" y="7956"/>
                    <a:pt x="4878" y="9254"/>
                  </a:cubicBezTo>
                  <a:lnTo>
                    <a:pt x="4878" y="9286"/>
                  </a:lnTo>
                  <a:cubicBezTo>
                    <a:pt x="4846" y="9476"/>
                    <a:pt x="4941" y="9666"/>
                    <a:pt x="5131" y="9697"/>
                  </a:cubicBezTo>
                  <a:cubicBezTo>
                    <a:pt x="5165" y="9709"/>
                    <a:pt x="5198" y="9714"/>
                    <a:pt x="5231" y="9714"/>
                  </a:cubicBezTo>
                  <a:cubicBezTo>
                    <a:pt x="5385" y="9714"/>
                    <a:pt x="5522" y="9600"/>
                    <a:pt x="5575" y="9444"/>
                  </a:cubicBezTo>
                  <a:lnTo>
                    <a:pt x="5575" y="9412"/>
                  </a:lnTo>
                  <a:cubicBezTo>
                    <a:pt x="5860" y="8304"/>
                    <a:pt x="6430" y="7639"/>
                    <a:pt x="7190" y="6721"/>
                  </a:cubicBezTo>
                  <a:lnTo>
                    <a:pt x="7221" y="6689"/>
                  </a:lnTo>
                  <a:cubicBezTo>
                    <a:pt x="7823" y="5960"/>
                    <a:pt x="8171" y="5010"/>
                    <a:pt x="8171" y="4060"/>
                  </a:cubicBezTo>
                  <a:cubicBezTo>
                    <a:pt x="8171" y="2952"/>
                    <a:pt x="7728" y="1907"/>
                    <a:pt x="6905" y="1115"/>
                  </a:cubicBezTo>
                  <a:cubicBezTo>
                    <a:pt x="6166" y="406"/>
                    <a:pt x="5180" y="0"/>
                    <a:pt x="4151" y="0"/>
                  </a:cubicBezTo>
                  <a:close/>
                </a:path>
              </a:pathLst>
            </a:custGeom>
            <a:grpFill/>
            <a:ln>
              <a:noFill/>
            </a:ln>
          </p:spPr>
          <p:txBody>
            <a:bodyPr spcFirstLastPara="1" wrap="square" lIns="91425" tIns="91425" rIns="91425" bIns="91425" anchor="ctr" anchorCtr="0">
              <a:noAutofit/>
            </a:bodyPr>
            <a:lstStyle/>
            <a:p>
              <a:endParaRPr lang="es-MX"/>
            </a:p>
          </p:txBody>
        </p:sp>
        <p:sp>
          <p:nvSpPr>
            <p:cNvPr id="27" name="Google Shape;1073;p28"/>
            <p:cNvSpPr/>
            <p:nvPr/>
          </p:nvSpPr>
          <p:spPr>
            <a:xfrm>
              <a:off x="197950" y="379075"/>
              <a:ext cx="67300" cy="31850"/>
            </a:xfrm>
            <a:custGeom>
              <a:avLst/>
              <a:gdLst/>
              <a:ahLst/>
              <a:cxnLst/>
              <a:rect l="l" t="t" r="r" b="b"/>
              <a:pathLst>
                <a:path w="2692" h="1274" extrusionOk="0">
                  <a:moveTo>
                    <a:pt x="2257" y="1"/>
                  </a:moveTo>
                  <a:cubicBezTo>
                    <a:pt x="2233" y="1"/>
                    <a:pt x="2209" y="3"/>
                    <a:pt x="2185" y="7"/>
                  </a:cubicBezTo>
                  <a:lnTo>
                    <a:pt x="317" y="577"/>
                  </a:lnTo>
                  <a:cubicBezTo>
                    <a:pt x="127" y="608"/>
                    <a:pt x="0" y="799"/>
                    <a:pt x="63" y="989"/>
                  </a:cubicBezTo>
                  <a:cubicBezTo>
                    <a:pt x="127" y="1147"/>
                    <a:pt x="253" y="1274"/>
                    <a:pt x="412" y="1274"/>
                  </a:cubicBezTo>
                  <a:cubicBezTo>
                    <a:pt x="443" y="1274"/>
                    <a:pt x="475" y="1242"/>
                    <a:pt x="507" y="1242"/>
                  </a:cubicBezTo>
                  <a:lnTo>
                    <a:pt x="2407" y="703"/>
                  </a:lnTo>
                  <a:cubicBezTo>
                    <a:pt x="2565" y="640"/>
                    <a:pt x="2692" y="450"/>
                    <a:pt x="2629" y="260"/>
                  </a:cubicBezTo>
                  <a:cubicBezTo>
                    <a:pt x="2573" y="94"/>
                    <a:pt x="2421" y="1"/>
                    <a:pt x="2257" y="1"/>
                  </a:cubicBezTo>
                  <a:close/>
                </a:path>
              </a:pathLst>
            </a:custGeom>
            <a:grpFill/>
            <a:ln>
              <a:noFill/>
            </a:ln>
          </p:spPr>
          <p:txBody>
            <a:bodyPr spcFirstLastPara="1" wrap="square" lIns="91425" tIns="91425" rIns="91425" bIns="91425" anchor="ctr" anchorCtr="0">
              <a:noAutofit/>
            </a:bodyPr>
            <a:lstStyle/>
            <a:p>
              <a:endParaRPr lang="es-MX"/>
            </a:p>
          </p:txBody>
        </p:sp>
        <p:sp>
          <p:nvSpPr>
            <p:cNvPr id="28" name="Google Shape;1074;p28"/>
            <p:cNvSpPr/>
            <p:nvPr/>
          </p:nvSpPr>
          <p:spPr>
            <a:xfrm>
              <a:off x="197950" y="422375"/>
              <a:ext cx="34850" cy="22600"/>
            </a:xfrm>
            <a:custGeom>
              <a:avLst/>
              <a:gdLst/>
              <a:ahLst/>
              <a:cxnLst/>
              <a:rect l="l" t="t" r="r" b="b"/>
              <a:pathLst>
                <a:path w="1394" h="904" extrusionOk="0">
                  <a:moveTo>
                    <a:pt x="987" y="0"/>
                  </a:moveTo>
                  <a:cubicBezTo>
                    <a:pt x="954" y="0"/>
                    <a:pt x="920" y="5"/>
                    <a:pt x="887" y="17"/>
                  </a:cubicBezTo>
                  <a:lnTo>
                    <a:pt x="285" y="207"/>
                  </a:lnTo>
                  <a:cubicBezTo>
                    <a:pt x="95" y="238"/>
                    <a:pt x="0" y="428"/>
                    <a:pt x="32" y="618"/>
                  </a:cubicBezTo>
                  <a:cubicBezTo>
                    <a:pt x="95" y="777"/>
                    <a:pt x="222" y="903"/>
                    <a:pt x="380" y="903"/>
                  </a:cubicBezTo>
                  <a:cubicBezTo>
                    <a:pt x="412" y="903"/>
                    <a:pt x="443" y="872"/>
                    <a:pt x="475" y="872"/>
                  </a:cubicBezTo>
                  <a:lnTo>
                    <a:pt x="1077" y="713"/>
                  </a:lnTo>
                  <a:cubicBezTo>
                    <a:pt x="1267" y="650"/>
                    <a:pt x="1393" y="460"/>
                    <a:pt x="1330" y="270"/>
                  </a:cubicBezTo>
                  <a:cubicBezTo>
                    <a:pt x="1278" y="114"/>
                    <a:pt x="1140" y="0"/>
                    <a:pt x="987" y="0"/>
                  </a:cubicBezTo>
                  <a:close/>
                </a:path>
              </a:pathLst>
            </a:custGeom>
            <a:grpFill/>
            <a:ln>
              <a:noFill/>
            </a:ln>
          </p:spPr>
          <p:txBody>
            <a:bodyPr spcFirstLastPara="1" wrap="square" lIns="91425" tIns="91425" rIns="91425" bIns="91425" anchor="ctr" anchorCtr="0">
              <a:noAutofit/>
            </a:bodyPr>
            <a:lstStyle/>
            <a:p>
              <a:endParaRPr lang="es-MX"/>
            </a:p>
          </p:txBody>
        </p:sp>
        <p:sp>
          <p:nvSpPr>
            <p:cNvPr id="29" name="Google Shape;1075;p28"/>
            <p:cNvSpPr/>
            <p:nvPr/>
          </p:nvSpPr>
          <p:spPr>
            <a:xfrm>
              <a:off x="223275" y="0"/>
              <a:ext cx="17450" cy="79200"/>
            </a:xfrm>
            <a:custGeom>
              <a:avLst/>
              <a:gdLst/>
              <a:ahLst/>
              <a:cxnLst/>
              <a:rect l="l" t="t" r="r" b="b"/>
              <a:pathLst>
                <a:path w="698" h="3168" extrusionOk="0">
                  <a:moveTo>
                    <a:pt x="349" y="0"/>
                  </a:moveTo>
                  <a:cubicBezTo>
                    <a:pt x="159" y="0"/>
                    <a:pt x="0" y="159"/>
                    <a:pt x="0" y="349"/>
                  </a:cubicBezTo>
                  <a:lnTo>
                    <a:pt x="0" y="2787"/>
                  </a:lnTo>
                  <a:cubicBezTo>
                    <a:pt x="0" y="3009"/>
                    <a:pt x="159" y="3167"/>
                    <a:pt x="349" y="3167"/>
                  </a:cubicBezTo>
                  <a:cubicBezTo>
                    <a:pt x="539" y="3167"/>
                    <a:pt x="697" y="3009"/>
                    <a:pt x="697" y="2787"/>
                  </a:cubicBezTo>
                  <a:lnTo>
                    <a:pt x="697" y="349"/>
                  </a:lnTo>
                  <a:cubicBezTo>
                    <a:pt x="697" y="159"/>
                    <a:pt x="539" y="0"/>
                    <a:pt x="349" y="0"/>
                  </a:cubicBezTo>
                  <a:close/>
                </a:path>
              </a:pathLst>
            </a:custGeom>
            <a:grpFill/>
            <a:ln>
              <a:noFill/>
            </a:ln>
          </p:spPr>
          <p:txBody>
            <a:bodyPr spcFirstLastPara="1" wrap="square" lIns="91425" tIns="91425" rIns="91425" bIns="91425" anchor="ctr" anchorCtr="0">
              <a:noAutofit/>
            </a:bodyPr>
            <a:lstStyle/>
            <a:p>
              <a:endParaRPr lang="es-MX"/>
            </a:p>
          </p:txBody>
        </p:sp>
        <p:sp>
          <p:nvSpPr>
            <p:cNvPr id="30" name="Google Shape;1076;p28"/>
            <p:cNvSpPr/>
            <p:nvPr/>
          </p:nvSpPr>
          <p:spPr>
            <a:xfrm>
              <a:off x="0" y="222475"/>
              <a:ext cx="79200" cy="17450"/>
            </a:xfrm>
            <a:custGeom>
              <a:avLst/>
              <a:gdLst/>
              <a:ahLst/>
              <a:cxnLst/>
              <a:rect l="l" t="t" r="r" b="b"/>
              <a:pathLst>
                <a:path w="3168" h="698" extrusionOk="0">
                  <a:moveTo>
                    <a:pt x="381" y="0"/>
                  </a:moveTo>
                  <a:cubicBezTo>
                    <a:pt x="191" y="0"/>
                    <a:pt x="1" y="159"/>
                    <a:pt x="1" y="349"/>
                  </a:cubicBezTo>
                  <a:cubicBezTo>
                    <a:pt x="1" y="539"/>
                    <a:pt x="191" y="697"/>
                    <a:pt x="381" y="697"/>
                  </a:cubicBezTo>
                  <a:lnTo>
                    <a:pt x="2819" y="697"/>
                  </a:lnTo>
                  <a:cubicBezTo>
                    <a:pt x="3009" y="697"/>
                    <a:pt x="3168" y="539"/>
                    <a:pt x="3168" y="349"/>
                  </a:cubicBezTo>
                  <a:cubicBezTo>
                    <a:pt x="3168" y="159"/>
                    <a:pt x="3009" y="0"/>
                    <a:pt x="2819" y="0"/>
                  </a:cubicBezTo>
                  <a:close/>
                </a:path>
              </a:pathLst>
            </a:custGeom>
            <a:grpFill/>
            <a:ln>
              <a:noFill/>
            </a:ln>
          </p:spPr>
          <p:txBody>
            <a:bodyPr spcFirstLastPara="1" wrap="square" lIns="91425" tIns="91425" rIns="91425" bIns="91425" anchor="ctr" anchorCtr="0">
              <a:noAutofit/>
            </a:bodyPr>
            <a:lstStyle/>
            <a:p>
              <a:endParaRPr lang="es-MX"/>
            </a:p>
          </p:txBody>
        </p:sp>
        <p:sp>
          <p:nvSpPr>
            <p:cNvPr id="31" name="Google Shape;1077;p28"/>
            <p:cNvSpPr/>
            <p:nvPr/>
          </p:nvSpPr>
          <p:spPr>
            <a:xfrm>
              <a:off x="64925" y="336475"/>
              <a:ext cx="62575" cy="61000"/>
            </a:xfrm>
            <a:custGeom>
              <a:avLst/>
              <a:gdLst/>
              <a:ahLst/>
              <a:cxnLst/>
              <a:rect l="l" t="t" r="r" b="b"/>
              <a:pathLst>
                <a:path w="2503" h="2440" extrusionOk="0">
                  <a:moveTo>
                    <a:pt x="2111" y="1"/>
                  </a:moveTo>
                  <a:cubicBezTo>
                    <a:pt x="2020" y="1"/>
                    <a:pt x="1932" y="32"/>
                    <a:pt x="1869" y="96"/>
                  </a:cubicBezTo>
                  <a:lnTo>
                    <a:pt x="127" y="1837"/>
                  </a:lnTo>
                  <a:cubicBezTo>
                    <a:pt x="1" y="1964"/>
                    <a:pt x="1" y="2217"/>
                    <a:pt x="127" y="2344"/>
                  </a:cubicBezTo>
                  <a:cubicBezTo>
                    <a:pt x="191" y="2407"/>
                    <a:pt x="286" y="2439"/>
                    <a:pt x="381" y="2439"/>
                  </a:cubicBezTo>
                  <a:cubicBezTo>
                    <a:pt x="476" y="2439"/>
                    <a:pt x="571" y="2407"/>
                    <a:pt x="634" y="2344"/>
                  </a:cubicBezTo>
                  <a:lnTo>
                    <a:pt x="2376" y="602"/>
                  </a:lnTo>
                  <a:cubicBezTo>
                    <a:pt x="2502" y="476"/>
                    <a:pt x="2502" y="254"/>
                    <a:pt x="2376" y="96"/>
                  </a:cubicBezTo>
                  <a:cubicBezTo>
                    <a:pt x="2297" y="32"/>
                    <a:pt x="2202" y="1"/>
                    <a:pt x="2111" y="1"/>
                  </a:cubicBezTo>
                  <a:close/>
                </a:path>
              </a:pathLst>
            </a:custGeom>
            <a:grpFill/>
            <a:ln>
              <a:noFill/>
            </a:ln>
          </p:spPr>
          <p:txBody>
            <a:bodyPr spcFirstLastPara="1" wrap="square" lIns="91425" tIns="91425" rIns="91425" bIns="91425" anchor="ctr" anchorCtr="0">
              <a:noAutofit/>
            </a:bodyPr>
            <a:lstStyle/>
            <a:p>
              <a:endParaRPr lang="es-MX"/>
            </a:p>
          </p:txBody>
        </p:sp>
        <p:sp>
          <p:nvSpPr>
            <p:cNvPr id="32" name="Google Shape;1078;p28"/>
            <p:cNvSpPr/>
            <p:nvPr/>
          </p:nvSpPr>
          <p:spPr>
            <a:xfrm>
              <a:off x="336500" y="65125"/>
              <a:ext cx="62550" cy="60775"/>
            </a:xfrm>
            <a:custGeom>
              <a:avLst/>
              <a:gdLst/>
              <a:ahLst/>
              <a:cxnLst/>
              <a:rect l="l" t="t" r="r" b="b"/>
              <a:pathLst>
                <a:path w="2502" h="2431" extrusionOk="0">
                  <a:moveTo>
                    <a:pt x="2110" y="0"/>
                  </a:moveTo>
                  <a:cubicBezTo>
                    <a:pt x="2019" y="0"/>
                    <a:pt x="1932" y="40"/>
                    <a:pt x="1869" y="119"/>
                  </a:cubicBezTo>
                  <a:lnTo>
                    <a:pt x="127" y="1829"/>
                  </a:lnTo>
                  <a:cubicBezTo>
                    <a:pt x="0" y="1987"/>
                    <a:pt x="0" y="2209"/>
                    <a:pt x="127" y="2336"/>
                  </a:cubicBezTo>
                  <a:cubicBezTo>
                    <a:pt x="190" y="2399"/>
                    <a:pt x="285" y="2431"/>
                    <a:pt x="380" y="2431"/>
                  </a:cubicBezTo>
                  <a:cubicBezTo>
                    <a:pt x="475" y="2431"/>
                    <a:pt x="570" y="2399"/>
                    <a:pt x="633" y="2336"/>
                  </a:cubicBezTo>
                  <a:lnTo>
                    <a:pt x="2375" y="594"/>
                  </a:lnTo>
                  <a:cubicBezTo>
                    <a:pt x="2502" y="467"/>
                    <a:pt x="2502" y="246"/>
                    <a:pt x="2375" y="119"/>
                  </a:cubicBezTo>
                  <a:cubicBezTo>
                    <a:pt x="2296" y="40"/>
                    <a:pt x="2201" y="0"/>
                    <a:pt x="2110" y="0"/>
                  </a:cubicBezTo>
                  <a:close/>
                </a:path>
              </a:pathLst>
            </a:custGeom>
            <a:grpFill/>
            <a:ln>
              <a:noFill/>
            </a:ln>
          </p:spPr>
          <p:txBody>
            <a:bodyPr spcFirstLastPara="1" wrap="square" lIns="91425" tIns="91425" rIns="91425" bIns="91425" anchor="ctr" anchorCtr="0">
              <a:noAutofit/>
            </a:bodyPr>
            <a:lstStyle/>
            <a:p>
              <a:endParaRPr lang="es-MX"/>
            </a:p>
          </p:txBody>
        </p:sp>
        <p:sp>
          <p:nvSpPr>
            <p:cNvPr id="33" name="Google Shape;1079;p28"/>
            <p:cNvSpPr/>
            <p:nvPr/>
          </p:nvSpPr>
          <p:spPr>
            <a:xfrm>
              <a:off x="64925" y="65125"/>
              <a:ext cx="62575" cy="60775"/>
            </a:xfrm>
            <a:custGeom>
              <a:avLst/>
              <a:gdLst/>
              <a:ahLst/>
              <a:cxnLst/>
              <a:rect l="l" t="t" r="r" b="b"/>
              <a:pathLst>
                <a:path w="2503" h="2431" extrusionOk="0">
                  <a:moveTo>
                    <a:pt x="393" y="0"/>
                  </a:moveTo>
                  <a:cubicBezTo>
                    <a:pt x="301" y="0"/>
                    <a:pt x="206" y="40"/>
                    <a:pt x="127" y="119"/>
                  </a:cubicBezTo>
                  <a:cubicBezTo>
                    <a:pt x="1" y="246"/>
                    <a:pt x="1" y="467"/>
                    <a:pt x="127" y="594"/>
                  </a:cubicBezTo>
                  <a:lnTo>
                    <a:pt x="1869" y="2336"/>
                  </a:lnTo>
                  <a:cubicBezTo>
                    <a:pt x="1932" y="2399"/>
                    <a:pt x="2027" y="2431"/>
                    <a:pt x="2122" y="2431"/>
                  </a:cubicBezTo>
                  <a:cubicBezTo>
                    <a:pt x="2217" y="2431"/>
                    <a:pt x="2312" y="2399"/>
                    <a:pt x="2376" y="2336"/>
                  </a:cubicBezTo>
                  <a:cubicBezTo>
                    <a:pt x="2502" y="2209"/>
                    <a:pt x="2502" y="1987"/>
                    <a:pt x="2376" y="1829"/>
                  </a:cubicBezTo>
                  <a:lnTo>
                    <a:pt x="634" y="119"/>
                  </a:lnTo>
                  <a:cubicBezTo>
                    <a:pt x="571" y="40"/>
                    <a:pt x="484" y="0"/>
                    <a:pt x="393" y="0"/>
                  </a:cubicBezTo>
                  <a:close/>
                </a:path>
              </a:pathLst>
            </a:custGeom>
            <a:grpFill/>
            <a:ln>
              <a:noFill/>
            </a:ln>
          </p:spPr>
          <p:txBody>
            <a:bodyPr spcFirstLastPara="1" wrap="square" lIns="91425" tIns="91425" rIns="91425" bIns="91425" anchor="ctr" anchorCtr="0">
              <a:noAutofit/>
            </a:bodyPr>
            <a:lstStyle/>
            <a:p>
              <a:endParaRPr lang="es-MX"/>
            </a:p>
          </p:txBody>
        </p:sp>
        <p:sp>
          <p:nvSpPr>
            <p:cNvPr id="34" name="Google Shape;1080;p28"/>
            <p:cNvSpPr/>
            <p:nvPr/>
          </p:nvSpPr>
          <p:spPr>
            <a:xfrm>
              <a:off x="164675" y="194950"/>
              <a:ext cx="384825" cy="381450"/>
            </a:xfrm>
            <a:custGeom>
              <a:avLst/>
              <a:gdLst/>
              <a:ahLst/>
              <a:cxnLst/>
              <a:rect l="l" t="t" r="r" b="b"/>
              <a:pathLst>
                <a:path w="15393" h="15258" extrusionOk="0">
                  <a:moveTo>
                    <a:pt x="13619" y="721"/>
                  </a:moveTo>
                  <a:cubicBezTo>
                    <a:pt x="13840" y="721"/>
                    <a:pt x="14094" y="816"/>
                    <a:pt x="14252" y="975"/>
                  </a:cubicBezTo>
                  <a:cubicBezTo>
                    <a:pt x="14632" y="1355"/>
                    <a:pt x="14632" y="1925"/>
                    <a:pt x="14252" y="2305"/>
                  </a:cubicBezTo>
                  <a:lnTo>
                    <a:pt x="3199" y="13357"/>
                  </a:lnTo>
                  <a:cubicBezTo>
                    <a:pt x="2883" y="13674"/>
                    <a:pt x="2503" y="13896"/>
                    <a:pt x="2091" y="14022"/>
                  </a:cubicBezTo>
                  <a:lnTo>
                    <a:pt x="888" y="14371"/>
                  </a:lnTo>
                  <a:lnTo>
                    <a:pt x="1236" y="13167"/>
                  </a:lnTo>
                  <a:cubicBezTo>
                    <a:pt x="1363" y="12755"/>
                    <a:pt x="1584" y="12375"/>
                    <a:pt x="1869" y="12059"/>
                  </a:cubicBezTo>
                  <a:lnTo>
                    <a:pt x="12954" y="975"/>
                  </a:lnTo>
                  <a:cubicBezTo>
                    <a:pt x="13144" y="816"/>
                    <a:pt x="13365" y="721"/>
                    <a:pt x="13619" y="721"/>
                  </a:cubicBezTo>
                  <a:close/>
                  <a:moveTo>
                    <a:pt x="13603" y="1"/>
                  </a:moveTo>
                  <a:cubicBezTo>
                    <a:pt x="13183" y="1"/>
                    <a:pt x="12764" y="167"/>
                    <a:pt x="12447" y="500"/>
                  </a:cubicBezTo>
                  <a:lnTo>
                    <a:pt x="1363" y="11552"/>
                  </a:lnTo>
                  <a:cubicBezTo>
                    <a:pt x="983" y="11964"/>
                    <a:pt x="698" y="12439"/>
                    <a:pt x="539" y="12977"/>
                  </a:cubicBezTo>
                  <a:lnTo>
                    <a:pt x="33" y="14782"/>
                  </a:lnTo>
                  <a:cubicBezTo>
                    <a:pt x="1" y="14909"/>
                    <a:pt x="33" y="15036"/>
                    <a:pt x="128" y="15131"/>
                  </a:cubicBezTo>
                  <a:cubicBezTo>
                    <a:pt x="191" y="15194"/>
                    <a:pt x="254" y="15257"/>
                    <a:pt x="349" y="15257"/>
                  </a:cubicBezTo>
                  <a:cubicBezTo>
                    <a:pt x="381" y="15257"/>
                    <a:pt x="444" y="15226"/>
                    <a:pt x="476" y="15226"/>
                  </a:cubicBezTo>
                  <a:lnTo>
                    <a:pt x="2281" y="14687"/>
                  </a:lnTo>
                  <a:cubicBezTo>
                    <a:pt x="2819" y="14561"/>
                    <a:pt x="3294" y="14276"/>
                    <a:pt x="3675" y="13864"/>
                  </a:cubicBezTo>
                  <a:lnTo>
                    <a:pt x="14759" y="2780"/>
                  </a:lnTo>
                  <a:cubicBezTo>
                    <a:pt x="15392" y="2146"/>
                    <a:pt x="15392" y="1133"/>
                    <a:pt x="14759" y="500"/>
                  </a:cubicBezTo>
                  <a:cubicBezTo>
                    <a:pt x="14442" y="167"/>
                    <a:pt x="14022" y="1"/>
                    <a:pt x="13603" y="1"/>
                  </a:cubicBezTo>
                  <a:close/>
                </a:path>
              </a:pathLst>
            </a:custGeom>
            <a:grpFill/>
            <a:ln>
              <a:noFill/>
            </a:ln>
          </p:spPr>
          <p:txBody>
            <a:bodyPr spcFirstLastPara="1" wrap="square" lIns="91425" tIns="91425" rIns="91425" bIns="91425" anchor="ctr" anchorCtr="0">
              <a:noAutofit/>
            </a:bodyPr>
            <a:lstStyle/>
            <a:p>
              <a:endParaRPr lang="es-MX"/>
            </a:p>
          </p:txBody>
        </p:sp>
        <p:sp>
          <p:nvSpPr>
            <p:cNvPr id="35" name="Google Shape;1081;p28"/>
            <p:cNvSpPr/>
            <p:nvPr/>
          </p:nvSpPr>
          <p:spPr>
            <a:xfrm>
              <a:off x="458425" y="253350"/>
              <a:ext cx="47525" cy="45950"/>
            </a:xfrm>
            <a:custGeom>
              <a:avLst/>
              <a:gdLst/>
              <a:ahLst/>
              <a:cxnLst/>
              <a:rect l="l" t="t" r="r" b="b"/>
              <a:pathLst>
                <a:path w="1901" h="1838" extrusionOk="0">
                  <a:moveTo>
                    <a:pt x="392" y="0"/>
                  </a:moveTo>
                  <a:cubicBezTo>
                    <a:pt x="301" y="0"/>
                    <a:pt x="206" y="32"/>
                    <a:pt x="127" y="95"/>
                  </a:cubicBezTo>
                  <a:cubicBezTo>
                    <a:pt x="0" y="254"/>
                    <a:pt x="0" y="475"/>
                    <a:pt x="127" y="602"/>
                  </a:cubicBezTo>
                  <a:lnTo>
                    <a:pt x="1267" y="1711"/>
                  </a:lnTo>
                  <a:cubicBezTo>
                    <a:pt x="1330" y="1774"/>
                    <a:pt x="1425" y="1837"/>
                    <a:pt x="1489" y="1837"/>
                  </a:cubicBezTo>
                  <a:cubicBezTo>
                    <a:pt x="1584" y="1837"/>
                    <a:pt x="1679" y="1774"/>
                    <a:pt x="1742" y="1711"/>
                  </a:cubicBezTo>
                  <a:cubicBezTo>
                    <a:pt x="1900" y="1584"/>
                    <a:pt x="1900" y="1362"/>
                    <a:pt x="1742" y="1204"/>
                  </a:cubicBezTo>
                  <a:lnTo>
                    <a:pt x="634" y="95"/>
                  </a:lnTo>
                  <a:cubicBezTo>
                    <a:pt x="570" y="32"/>
                    <a:pt x="483" y="0"/>
                    <a:pt x="392" y="0"/>
                  </a:cubicBezTo>
                  <a:close/>
                </a:path>
              </a:pathLst>
            </a:custGeom>
            <a:grpFill/>
            <a:ln>
              <a:noFill/>
            </a:ln>
          </p:spPr>
          <p:txBody>
            <a:bodyPr spcFirstLastPara="1" wrap="square" lIns="91425" tIns="91425" rIns="91425" bIns="91425" anchor="ctr" anchorCtr="0">
              <a:noAutofit/>
            </a:bodyPr>
            <a:lstStyle/>
            <a:p>
              <a:endParaRPr lang="es-MX"/>
            </a:p>
          </p:txBody>
        </p:sp>
        <p:sp>
          <p:nvSpPr>
            <p:cNvPr id="36" name="Google Shape;1082;p28"/>
            <p:cNvSpPr/>
            <p:nvPr/>
          </p:nvSpPr>
          <p:spPr>
            <a:xfrm>
              <a:off x="195575" y="209375"/>
              <a:ext cx="72050" cy="72500"/>
            </a:xfrm>
            <a:custGeom>
              <a:avLst/>
              <a:gdLst/>
              <a:ahLst/>
              <a:cxnLst/>
              <a:rect l="l" t="t" r="r" b="b"/>
              <a:pathLst>
                <a:path w="2882" h="2900" extrusionOk="0">
                  <a:moveTo>
                    <a:pt x="2153" y="809"/>
                  </a:moveTo>
                  <a:lnTo>
                    <a:pt x="2153" y="1221"/>
                  </a:lnTo>
                  <a:cubicBezTo>
                    <a:pt x="2153" y="1506"/>
                    <a:pt x="1995" y="1791"/>
                    <a:pt x="1742" y="1918"/>
                  </a:cubicBezTo>
                  <a:lnTo>
                    <a:pt x="1425" y="2108"/>
                  </a:lnTo>
                  <a:lnTo>
                    <a:pt x="1108" y="1949"/>
                  </a:lnTo>
                  <a:cubicBezTo>
                    <a:pt x="887" y="1791"/>
                    <a:pt x="728" y="1506"/>
                    <a:pt x="728" y="1221"/>
                  </a:cubicBezTo>
                  <a:lnTo>
                    <a:pt x="728" y="841"/>
                  </a:lnTo>
                  <a:lnTo>
                    <a:pt x="1172" y="1284"/>
                  </a:lnTo>
                  <a:cubicBezTo>
                    <a:pt x="1235" y="1348"/>
                    <a:pt x="1322" y="1379"/>
                    <a:pt x="1413" y="1379"/>
                  </a:cubicBezTo>
                  <a:cubicBezTo>
                    <a:pt x="1504" y="1379"/>
                    <a:pt x="1599" y="1348"/>
                    <a:pt x="1678" y="1284"/>
                  </a:cubicBezTo>
                  <a:lnTo>
                    <a:pt x="2153" y="809"/>
                  </a:lnTo>
                  <a:close/>
                  <a:moveTo>
                    <a:pt x="2232" y="0"/>
                  </a:moveTo>
                  <a:cubicBezTo>
                    <a:pt x="2102" y="0"/>
                    <a:pt x="1975" y="42"/>
                    <a:pt x="1868" y="113"/>
                  </a:cubicBezTo>
                  <a:cubicBezTo>
                    <a:pt x="1837" y="113"/>
                    <a:pt x="1837" y="144"/>
                    <a:pt x="1837" y="144"/>
                  </a:cubicBezTo>
                  <a:lnTo>
                    <a:pt x="1425" y="524"/>
                  </a:lnTo>
                  <a:lnTo>
                    <a:pt x="1077" y="176"/>
                  </a:lnTo>
                  <a:cubicBezTo>
                    <a:pt x="1045" y="176"/>
                    <a:pt x="1045" y="176"/>
                    <a:pt x="1045" y="144"/>
                  </a:cubicBezTo>
                  <a:cubicBezTo>
                    <a:pt x="911" y="68"/>
                    <a:pt x="765" y="26"/>
                    <a:pt x="622" y="26"/>
                  </a:cubicBezTo>
                  <a:cubicBezTo>
                    <a:pt x="528" y="26"/>
                    <a:pt x="436" y="44"/>
                    <a:pt x="348" y="81"/>
                  </a:cubicBezTo>
                  <a:cubicBezTo>
                    <a:pt x="158" y="208"/>
                    <a:pt x="0" y="429"/>
                    <a:pt x="0" y="651"/>
                  </a:cubicBezTo>
                  <a:lnTo>
                    <a:pt x="0" y="1221"/>
                  </a:lnTo>
                  <a:cubicBezTo>
                    <a:pt x="0" y="1759"/>
                    <a:pt x="285" y="2266"/>
                    <a:pt x="760" y="2551"/>
                  </a:cubicBezTo>
                  <a:lnTo>
                    <a:pt x="1203" y="2836"/>
                  </a:lnTo>
                  <a:cubicBezTo>
                    <a:pt x="1267" y="2868"/>
                    <a:pt x="1330" y="2900"/>
                    <a:pt x="1393" y="2900"/>
                  </a:cubicBezTo>
                  <a:cubicBezTo>
                    <a:pt x="1457" y="2900"/>
                    <a:pt x="1520" y="2868"/>
                    <a:pt x="1583" y="2836"/>
                  </a:cubicBezTo>
                  <a:lnTo>
                    <a:pt x="2090" y="2551"/>
                  </a:lnTo>
                  <a:cubicBezTo>
                    <a:pt x="2565" y="2266"/>
                    <a:pt x="2882" y="1759"/>
                    <a:pt x="2882" y="1189"/>
                  </a:cubicBezTo>
                  <a:lnTo>
                    <a:pt x="2882" y="619"/>
                  </a:lnTo>
                  <a:cubicBezTo>
                    <a:pt x="2882" y="398"/>
                    <a:pt x="2724" y="176"/>
                    <a:pt x="2534" y="81"/>
                  </a:cubicBezTo>
                  <a:cubicBezTo>
                    <a:pt x="2436" y="25"/>
                    <a:pt x="2333" y="0"/>
                    <a:pt x="2232" y="0"/>
                  </a:cubicBezTo>
                  <a:close/>
                </a:path>
              </a:pathLst>
            </a:custGeom>
            <a:grpFill/>
            <a:ln>
              <a:noFill/>
            </a:ln>
          </p:spPr>
          <p:txBody>
            <a:bodyPr spcFirstLastPara="1" wrap="square" lIns="91425" tIns="91425" rIns="91425" bIns="91425" anchor="ctr" anchorCtr="0">
              <a:noAutofit/>
            </a:bodyPr>
            <a:lstStyle/>
            <a:p>
              <a:endParaRPr lang="es-MX"/>
            </a:p>
          </p:txBody>
        </p:sp>
        <p:sp>
          <p:nvSpPr>
            <p:cNvPr id="37" name="Google Shape;1083;p28"/>
            <p:cNvSpPr/>
            <p:nvPr/>
          </p:nvSpPr>
          <p:spPr>
            <a:xfrm>
              <a:off x="222475" y="263650"/>
              <a:ext cx="17450" cy="91075"/>
            </a:xfrm>
            <a:custGeom>
              <a:avLst/>
              <a:gdLst/>
              <a:ahLst/>
              <a:cxnLst/>
              <a:rect l="l" t="t" r="r" b="b"/>
              <a:pathLst>
                <a:path w="698" h="3643" extrusionOk="0">
                  <a:moveTo>
                    <a:pt x="349" y="0"/>
                  </a:moveTo>
                  <a:cubicBezTo>
                    <a:pt x="159" y="0"/>
                    <a:pt x="1" y="158"/>
                    <a:pt x="1" y="348"/>
                  </a:cubicBezTo>
                  <a:lnTo>
                    <a:pt x="1" y="3294"/>
                  </a:lnTo>
                  <a:cubicBezTo>
                    <a:pt x="1" y="3484"/>
                    <a:pt x="159" y="3642"/>
                    <a:pt x="349" y="3642"/>
                  </a:cubicBezTo>
                  <a:cubicBezTo>
                    <a:pt x="539" y="3642"/>
                    <a:pt x="697" y="3484"/>
                    <a:pt x="697" y="3294"/>
                  </a:cubicBezTo>
                  <a:lnTo>
                    <a:pt x="697" y="348"/>
                  </a:lnTo>
                  <a:cubicBezTo>
                    <a:pt x="697" y="158"/>
                    <a:pt x="539" y="0"/>
                    <a:pt x="349" y="0"/>
                  </a:cubicBezTo>
                  <a:close/>
                </a:path>
              </a:pathLst>
            </a:custGeom>
            <a:grpFill/>
            <a:ln>
              <a:noFill/>
            </a:ln>
          </p:spPr>
          <p:txBody>
            <a:bodyPr spcFirstLastPara="1" wrap="square" lIns="91425" tIns="91425" rIns="91425" bIns="91425" anchor="ctr" anchorCtr="0">
              <a:noAutofit/>
            </a:bodyPr>
            <a:lstStyle/>
            <a:p>
              <a:endParaRPr lang="es-MX"/>
            </a:p>
          </p:txBody>
        </p:sp>
        <p:sp>
          <p:nvSpPr>
            <p:cNvPr id="38" name="Google Shape;1084;p28"/>
            <p:cNvSpPr/>
            <p:nvPr/>
          </p:nvSpPr>
          <p:spPr>
            <a:xfrm>
              <a:off x="276325" y="151225"/>
              <a:ext cx="304825" cy="437050"/>
            </a:xfrm>
            <a:custGeom>
              <a:avLst/>
              <a:gdLst/>
              <a:ahLst/>
              <a:cxnLst/>
              <a:rect l="l" t="t" r="r" b="b"/>
              <a:pathLst>
                <a:path w="12193" h="17482" extrusionOk="0">
                  <a:moveTo>
                    <a:pt x="3421" y="0"/>
                  </a:moveTo>
                  <a:cubicBezTo>
                    <a:pt x="3230" y="0"/>
                    <a:pt x="3072" y="158"/>
                    <a:pt x="3072" y="349"/>
                  </a:cubicBezTo>
                  <a:cubicBezTo>
                    <a:pt x="3072" y="570"/>
                    <a:pt x="3230" y="729"/>
                    <a:pt x="3421" y="729"/>
                  </a:cubicBezTo>
                  <a:lnTo>
                    <a:pt x="11464" y="729"/>
                  </a:lnTo>
                  <a:lnTo>
                    <a:pt x="11464" y="16753"/>
                  </a:lnTo>
                  <a:lnTo>
                    <a:pt x="697" y="16753"/>
                  </a:lnTo>
                  <a:lnTo>
                    <a:pt x="697" y="15961"/>
                  </a:lnTo>
                  <a:cubicBezTo>
                    <a:pt x="697" y="15740"/>
                    <a:pt x="539" y="15581"/>
                    <a:pt x="349" y="15581"/>
                  </a:cubicBezTo>
                  <a:cubicBezTo>
                    <a:pt x="159" y="15581"/>
                    <a:pt x="0" y="15771"/>
                    <a:pt x="0" y="15961"/>
                  </a:cubicBezTo>
                  <a:lnTo>
                    <a:pt x="0" y="17133"/>
                  </a:lnTo>
                  <a:cubicBezTo>
                    <a:pt x="0" y="17323"/>
                    <a:pt x="159" y="17481"/>
                    <a:pt x="349" y="17481"/>
                  </a:cubicBezTo>
                  <a:lnTo>
                    <a:pt x="11813" y="17481"/>
                  </a:lnTo>
                  <a:cubicBezTo>
                    <a:pt x="12034" y="17481"/>
                    <a:pt x="12193" y="17323"/>
                    <a:pt x="12193" y="17133"/>
                  </a:cubicBezTo>
                  <a:lnTo>
                    <a:pt x="12193" y="349"/>
                  </a:lnTo>
                  <a:cubicBezTo>
                    <a:pt x="12193" y="158"/>
                    <a:pt x="12034" y="0"/>
                    <a:pt x="11813" y="0"/>
                  </a:cubicBezTo>
                  <a:close/>
                </a:path>
              </a:pathLst>
            </a:custGeom>
            <a:grpFill/>
            <a:ln>
              <a:noFill/>
            </a:ln>
          </p:spPr>
          <p:txBody>
            <a:bodyPr spcFirstLastPara="1" wrap="square" lIns="91425" tIns="91425" rIns="91425" bIns="91425" anchor="ctr" anchorCtr="0">
              <a:noAutofit/>
            </a:bodyPr>
            <a:lstStyle/>
            <a:p>
              <a:endParaRPr lang="es-MX"/>
            </a:p>
          </p:txBody>
        </p:sp>
        <p:sp>
          <p:nvSpPr>
            <p:cNvPr id="39" name="Google Shape;1085;p28"/>
            <p:cNvSpPr/>
            <p:nvPr/>
          </p:nvSpPr>
          <p:spPr>
            <a:xfrm>
              <a:off x="446550" y="371325"/>
              <a:ext cx="75225" cy="17425"/>
            </a:xfrm>
            <a:custGeom>
              <a:avLst/>
              <a:gdLst/>
              <a:ahLst/>
              <a:cxnLst/>
              <a:rect l="l" t="t" r="r" b="b"/>
              <a:pathLst>
                <a:path w="3009" h="697" extrusionOk="0">
                  <a:moveTo>
                    <a:pt x="380" y="0"/>
                  </a:moveTo>
                  <a:cubicBezTo>
                    <a:pt x="158" y="0"/>
                    <a:pt x="0" y="158"/>
                    <a:pt x="0" y="348"/>
                  </a:cubicBezTo>
                  <a:cubicBezTo>
                    <a:pt x="0" y="538"/>
                    <a:pt x="158" y="697"/>
                    <a:pt x="380" y="697"/>
                  </a:cubicBezTo>
                  <a:lnTo>
                    <a:pt x="2660" y="697"/>
                  </a:lnTo>
                  <a:cubicBezTo>
                    <a:pt x="2882" y="697"/>
                    <a:pt x="3009" y="538"/>
                    <a:pt x="3009" y="348"/>
                  </a:cubicBezTo>
                  <a:cubicBezTo>
                    <a:pt x="3009" y="158"/>
                    <a:pt x="2850" y="0"/>
                    <a:pt x="2660" y="0"/>
                  </a:cubicBezTo>
                  <a:close/>
                </a:path>
              </a:pathLst>
            </a:custGeom>
            <a:grpFill/>
            <a:ln>
              <a:noFill/>
            </a:ln>
          </p:spPr>
          <p:txBody>
            <a:bodyPr spcFirstLastPara="1" wrap="square" lIns="91425" tIns="91425" rIns="91425" bIns="91425" anchor="ctr" anchorCtr="0">
              <a:noAutofit/>
            </a:bodyPr>
            <a:lstStyle/>
            <a:p>
              <a:endParaRPr lang="es-MX"/>
            </a:p>
          </p:txBody>
        </p:sp>
        <p:sp>
          <p:nvSpPr>
            <p:cNvPr id="40" name="Google Shape;1086;p28"/>
            <p:cNvSpPr/>
            <p:nvPr/>
          </p:nvSpPr>
          <p:spPr>
            <a:xfrm>
              <a:off x="395875" y="422775"/>
              <a:ext cx="125900" cy="17450"/>
            </a:xfrm>
            <a:custGeom>
              <a:avLst/>
              <a:gdLst/>
              <a:ahLst/>
              <a:cxnLst/>
              <a:rect l="l" t="t" r="r" b="b"/>
              <a:pathLst>
                <a:path w="5036" h="698" extrusionOk="0">
                  <a:moveTo>
                    <a:pt x="349" y="1"/>
                  </a:moveTo>
                  <a:cubicBezTo>
                    <a:pt x="159" y="1"/>
                    <a:pt x="0" y="159"/>
                    <a:pt x="0" y="349"/>
                  </a:cubicBezTo>
                  <a:cubicBezTo>
                    <a:pt x="0" y="539"/>
                    <a:pt x="159" y="697"/>
                    <a:pt x="349" y="697"/>
                  </a:cubicBezTo>
                  <a:lnTo>
                    <a:pt x="4687" y="697"/>
                  </a:lnTo>
                  <a:cubicBezTo>
                    <a:pt x="4909" y="697"/>
                    <a:pt x="5036" y="539"/>
                    <a:pt x="5036" y="349"/>
                  </a:cubicBezTo>
                  <a:cubicBezTo>
                    <a:pt x="5036" y="159"/>
                    <a:pt x="4877" y="1"/>
                    <a:pt x="4687" y="1"/>
                  </a:cubicBezTo>
                  <a:close/>
                </a:path>
              </a:pathLst>
            </a:custGeom>
            <a:grpFill/>
            <a:ln>
              <a:noFill/>
            </a:ln>
          </p:spPr>
          <p:txBody>
            <a:bodyPr spcFirstLastPara="1" wrap="square" lIns="91425" tIns="91425" rIns="91425" bIns="91425" anchor="ctr" anchorCtr="0">
              <a:noAutofit/>
            </a:bodyPr>
            <a:lstStyle/>
            <a:p>
              <a:endParaRPr lang="es-MX"/>
            </a:p>
          </p:txBody>
        </p:sp>
        <p:sp>
          <p:nvSpPr>
            <p:cNvPr id="41" name="Google Shape;1087;p28"/>
            <p:cNvSpPr/>
            <p:nvPr/>
          </p:nvSpPr>
          <p:spPr>
            <a:xfrm>
              <a:off x="344400" y="473450"/>
              <a:ext cx="177375" cy="18225"/>
            </a:xfrm>
            <a:custGeom>
              <a:avLst/>
              <a:gdLst/>
              <a:ahLst/>
              <a:cxnLst/>
              <a:rect l="l" t="t" r="r" b="b"/>
              <a:pathLst>
                <a:path w="7095" h="729" extrusionOk="0">
                  <a:moveTo>
                    <a:pt x="349" y="0"/>
                  </a:moveTo>
                  <a:cubicBezTo>
                    <a:pt x="159" y="0"/>
                    <a:pt x="1" y="190"/>
                    <a:pt x="1" y="380"/>
                  </a:cubicBezTo>
                  <a:cubicBezTo>
                    <a:pt x="1" y="570"/>
                    <a:pt x="159" y="729"/>
                    <a:pt x="349" y="729"/>
                  </a:cubicBezTo>
                  <a:lnTo>
                    <a:pt x="6746" y="729"/>
                  </a:lnTo>
                  <a:cubicBezTo>
                    <a:pt x="6968" y="729"/>
                    <a:pt x="7095" y="570"/>
                    <a:pt x="7095" y="380"/>
                  </a:cubicBezTo>
                  <a:cubicBezTo>
                    <a:pt x="7095" y="159"/>
                    <a:pt x="6936" y="0"/>
                    <a:pt x="6746" y="0"/>
                  </a:cubicBezTo>
                  <a:close/>
                </a:path>
              </a:pathLst>
            </a:custGeom>
            <a:grpFill/>
            <a:ln>
              <a:noFill/>
            </a:ln>
          </p:spPr>
          <p:txBody>
            <a:bodyPr spcFirstLastPara="1" wrap="square" lIns="91425" tIns="91425" rIns="91425" bIns="91425" anchor="ctr" anchorCtr="0">
              <a:noAutofit/>
            </a:bodyPr>
            <a:lstStyle/>
            <a:p>
              <a:endParaRPr lang="es-MX"/>
            </a:p>
          </p:txBody>
        </p:sp>
      </p:grpSp>
      <p:graphicFrame>
        <p:nvGraphicFramePr>
          <p:cNvPr id="42" name="6 Objeto"/>
          <p:cNvGraphicFramePr>
            <a:graphicFrameLocks noChangeAspect="1"/>
          </p:cNvGraphicFramePr>
          <p:nvPr>
            <p:extLst>
              <p:ext uri="{D42A27DB-BD31-4B8C-83A1-F6EECF244321}">
                <p14:modId xmlns:p14="http://schemas.microsoft.com/office/powerpoint/2010/main" val="149972743"/>
              </p:ext>
            </p:extLst>
          </p:nvPr>
        </p:nvGraphicFramePr>
        <p:xfrm>
          <a:off x="541268" y="3599979"/>
          <a:ext cx="2448272" cy="3467180"/>
        </p:xfrm>
        <a:graphic>
          <a:graphicData uri="http://schemas.openxmlformats.org/presentationml/2006/ole">
            <mc:AlternateContent xmlns:mc="http://schemas.openxmlformats.org/markup-compatibility/2006">
              <mc:Choice xmlns:v="urn:schemas-microsoft-com:vml" Requires="v">
                <p:oleObj name="Imagen de mapa de bits" r:id="rId2" imgW="2285714" imgH="3409524" progId="Paint.Picture">
                  <p:embed/>
                </p:oleObj>
              </mc:Choice>
              <mc:Fallback>
                <p:oleObj name="Imagen de mapa de bits" r:id="rId2" imgW="2285714" imgH="3409524" progId="Paint.Picture">
                  <p:embed/>
                  <p:pic>
                    <p:nvPicPr>
                      <p:cNvPr id="7" name="6 Obje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268" y="3599979"/>
                        <a:ext cx="2448272" cy="3467180"/>
                      </a:xfrm>
                      <a:prstGeom prst="rect">
                        <a:avLst/>
                      </a:prstGeom>
                      <a:noFill/>
                    </p:spPr>
                  </p:pic>
                </p:oleObj>
              </mc:Fallback>
            </mc:AlternateContent>
          </a:graphicData>
        </a:graphic>
      </p:graphicFrame>
    </p:spTree>
    <p:extLst>
      <p:ext uri="{BB962C8B-B14F-4D97-AF65-F5344CB8AC3E}">
        <p14:creationId xmlns:p14="http://schemas.microsoft.com/office/powerpoint/2010/main" val="214099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2581899603"/>
              </p:ext>
            </p:extLst>
          </p:nvPr>
        </p:nvGraphicFramePr>
        <p:xfrm>
          <a:off x="467669" y="575646"/>
          <a:ext cx="12241359" cy="7753506"/>
        </p:xfrm>
        <a:graphic>
          <a:graphicData uri="http://schemas.openxmlformats.org/drawingml/2006/table">
            <a:tbl>
              <a:tblPr firstRow="1" firstCol="1" bandRow="1"/>
              <a:tblGrid>
                <a:gridCol w="2929588">
                  <a:extLst>
                    <a:ext uri="{9D8B030D-6E8A-4147-A177-3AD203B41FA5}">
                      <a16:colId xmlns:a16="http://schemas.microsoft.com/office/drawing/2014/main" val="20000"/>
                    </a:ext>
                  </a:extLst>
                </a:gridCol>
                <a:gridCol w="3005337">
                  <a:extLst>
                    <a:ext uri="{9D8B030D-6E8A-4147-A177-3AD203B41FA5}">
                      <a16:colId xmlns:a16="http://schemas.microsoft.com/office/drawing/2014/main" val="20001"/>
                    </a:ext>
                  </a:extLst>
                </a:gridCol>
                <a:gridCol w="2373971">
                  <a:extLst>
                    <a:ext uri="{9D8B030D-6E8A-4147-A177-3AD203B41FA5}">
                      <a16:colId xmlns:a16="http://schemas.microsoft.com/office/drawing/2014/main" val="20002"/>
                    </a:ext>
                  </a:extLst>
                </a:gridCol>
                <a:gridCol w="2769631">
                  <a:extLst>
                    <a:ext uri="{9D8B030D-6E8A-4147-A177-3AD203B41FA5}">
                      <a16:colId xmlns:a16="http://schemas.microsoft.com/office/drawing/2014/main" val="20003"/>
                    </a:ext>
                  </a:extLst>
                </a:gridCol>
                <a:gridCol w="1162832">
                  <a:extLst>
                    <a:ext uri="{9D8B030D-6E8A-4147-A177-3AD203B41FA5}">
                      <a16:colId xmlns:a16="http://schemas.microsoft.com/office/drawing/2014/main" val="20004"/>
                    </a:ext>
                  </a:extLst>
                </a:gridCol>
              </a:tblGrid>
              <a:tr h="349119">
                <a:tc rowSpan="10">
                  <a:txBody>
                    <a:bodyPr/>
                    <a:lstStyle/>
                    <a:p>
                      <a:pPr>
                        <a:lnSpc>
                          <a:spcPct val="107000"/>
                        </a:lnSpc>
                        <a:spcAft>
                          <a:spcPts val="0"/>
                        </a:spcAft>
                      </a:pPr>
                      <a:r>
                        <a:rPr lang="es-MX" sz="1600" b="1" dirty="0">
                          <a:solidFill>
                            <a:srgbClr val="663300"/>
                          </a:solidFill>
                          <a:effectLst/>
                          <a:latin typeface="Arial" pitchFamily="34" charset="0"/>
                          <a:ea typeface="Calibri"/>
                          <a:cs typeface="Arial" pitchFamily="34" charset="0"/>
                        </a:rPr>
                        <a:t>Estrategia didáctica </a:t>
                      </a:r>
                    </a:p>
                    <a:p>
                      <a:pPr>
                        <a:lnSpc>
                          <a:spcPct val="107000"/>
                        </a:lnSpc>
                        <a:spcAft>
                          <a:spcPts val="0"/>
                        </a:spcAft>
                      </a:pPr>
                      <a:r>
                        <a:rPr lang="es-MX" sz="1600" b="1" dirty="0">
                          <a:solidFill>
                            <a:srgbClr val="663300"/>
                          </a:solidFill>
                          <a:effectLst/>
                          <a:latin typeface="Arial" pitchFamily="34" charset="0"/>
                          <a:ea typeface="Calibri"/>
                          <a:cs typeface="Arial" pitchFamily="34" charset="0"/>
                        </a:rPr>
                        <a:t>basada </a:t>
                      </a:r>
                      <a:endParaRPr lang="es-MX" sz="1600" dirty="0">
                        <a:effectLst/>
                        <a:latin typeface="Arial" pitchFamily="34" charset="0"/>
                        <a:ea typeface="Calibri"/>
                        <a:cs typeface="Arial" pitchFamily="34" charset="0"/>
                      </a:endParaRPr>
                    </a:p>
                    <a:p>
                      <a:pPr>
                        <a:lnSpc>
                          <a:spcPct val="107000"/>
                        </a:lnSpc>
                        <a:spcAft>
                          <a:spcPts val="0"/>
                        </a:spcAft>
                      </a:pPr>
                      <a:r>
                        <a:rPr lang="es-MX" sz="1600" b="1" dirty="0">
                          <a:solidFill>
                            <a:srgbClr val="663300"/>
                          </a:solidFill>
                          <a:effectLst/>
                          <a:latin typeface="Arial" pitchFamily="34" charset="0"/>
                          <a:ea typeface="Calibri"/>
                          <a:cs typeface="Arial" pitchFamily="34" charset="0"/>
                        </a:rPr>
                        <a:t>en el estudio de casos</a:t>
                      </a:r>
                      <a:endParaRPr lang="es-MX" sz="1600" dirty="0">
                        <a:effectLst/>
                        <a:latin typeface="Arial" pitchFamily="34" charset="0"/>
                        <a:ea typeface="Calibri"/>
                        <a:cs typeface="Arial" pitchFamily="34" charset="0"/>
                      </a:endParaRPr>
                    </a:p>
                    <a:p>
                      <a:pPr>
                        <a:lnSpc>
                          <a:spcPct val="107000"/>
                        </a:lnSpc>
                        <a:spcAft>
                          <a:spcPts val="0"/>
                        </a:spcAft>
                      </a:pPr>
                      <a:r>
                        <a:rPr lang="es-MX" sz="700" dirty="0">
                          <a:effectLst/>
                          <a:latin typeface="Calibri"/>
                          <a:ea typeface="Calibri"/>
                          <a:cs typeface="Times New Roman"/>
                        </a:rPr>
                        <a:t> </a:t>
                      </a:r>
                    </a:p>
                    <a:p>
                      <a:pPr>
                        <a:lnSpc>
                          <a:spcPct val="107000"/>
                        </a:lnSpc>
                        <a:spcAft>
                          <a:spcPts val="0"/>
                        </a:spcAft>
                      </a:pPr>
                      <a:r>
                        <a:rPr lang="es-MX" sz="700" dirty="0">
                          <a:effectLst/>
                          <a:latin typeface="Calibri"/>
                          <a:ea typeface="Calibri"/>
                          <a:cs typeface="Times New Roman"/>
                        </a:rPr>
                        <a:t> </a:t>
                      </a:r>
                    </a:p>
                    <a:p>
                      <a:pPr>
                        <a:lnSpc>
                          <a:spcPct val="107000"/>
                        </a:lnSpc>
                        <a:spcAft>
                          <a:spcPts val="0"/>
                        </a:spcAft>
                      </a:pPr>
                      <a:r>
                        <a:rPr lang="es-MX" sz="700" dirty="0">
                          <a:effectLst/>
                          <a:latin typeface="Calibri"/>
                          <a:ea typeface="Calibri"/>
                          <a:cs typeface="Times New Roman"/>
                        </a:rPr>
                        <a:t> </a:t>
                      </a:r>
                    </a:p>
                    <a:p>
                      <a:pPr>
                        <a:lnSpc>
                          <a:spcPct val="107000"/>
                        </a:lnSpc>
                        <a:spcAft>
                          <a:spcPts val="0"/>
                        </a:spcAft>
                      </a:pPr>
                      <a:r>
                        <a:rPr lang="es-MX" sz="700" dirty="0">
                          <a:effectLst/>
                          <a:latin typeface="Calibri"/>
                          <a:ea typeface="Calibri"/>
                          <a:cs typeface="Times New Roman"/>
                        </a:rPr>
                        <a:t> </a:t>
                      </a:r>
                    </a:p>
                    <a:p>
                      <a:pPr>
                        <a:lnSpc>
                          <a:spcPct val="107000"/>
                        </a:lnSpc>
                        <a:spcAft>
                          <a:spcPts val="0"/>
                        </a:spcAft>
                      </a:pPr>
                      <a:r>
                        <a:rPr lang="es-MX" sz="700" dirty="0">
                          <a:effectLst/>
                          <a:latin typeface="Calibri"/>
                          <a:ea typeface="Calibri"/>
                          <a:cs typeface="Times New Roman"/>
                        </a:rPr>
                        <a:t> </a:t>
                      </a:r>
                    </a:p>
                    <a:p>
                      <a:pPr>
                        <a:lnSpc>
                          <a:spcPct val="107000"/>
                        </a:lnSpc>
                        <a:spcAft>
                          <a:spcPts val="0"/>
                        </a:spcAft>
                      </a:pPr>
                      <a:r>
                        <a:rPr lang="es-MX" sz="700" dirty="0">
                          <a:effectLst/>
                          <a:latin typeface="Calibri"/>
                          <a:ea typeface="Calibri"/>
                          <a:cs typeface="Times New Roman"/>
                        </a:rPr>
                        <a:t> </a:t>
                      </a:r>
                    </a:p>
                    <a:p>
                      <a:pPr>
                        <a:lnSpc>
                          <a:spcPct val="107000"/>
                        </a:lnSpc>
                        <a:spcAft>
                          <a:spcPts val="0"/>
                        </a:spcAft>
                      </a:pPr>
                      <a:r>
                        <a:rPr lang="es-MX" sz="700" dirty="0">
                          <a:effectLst/>
                          <a:latin typeface="Calibri"/>
                          <a:ea typeface="Calibri"/>
                          <a:cs typeface="Times New Roman"/>
                        </a:rPr>
                        <a:t> </a:t>
                      </a:r>
                    </a:p>
                    <a:p>
                      <a:pPr>
                        <a:lnSpc>
                          <a:spcPct val="107000"/>
                        </a:lnSpc>
                        <a:spcAft>
                          <a:spcPts val="0"/>
                        </a:spcAft>
                      </a:pPr>
                      <a:r>
                        <a:rPr lang="es-MX" sz="700" dirty="0">
                          <a:effectLst/>
                          <a:latin typeface="Calibri"/>
                          <a:ea typeface="Calibri"/>
                          <a:cs typeface="Times New Roman"/>
                        </a:rPr>
                        <a:t> </a:t>
                      </a:r>
                    </a:p>
                    <a:p>
                      <a:pPr>
                        <a:lnSpc>
                          <a:spcPct val="107000"/>
                        </a:lnSpc>
                        <a:spcAft>
                          <a:spcPts val="0"/>
                        </a:spcAft>
                      </a:pPr>
                      <a:r>
                        <a:rPr lang="es-MX" sz="700" dirty="0">
                          <a:effectLst/>
                          <a:latin typeface="Calibri"/>
                          <a:ea typeface="Calibri"/>
                          <a:cs typeface="Times New Roman"/>
                        </a:rPr>
                        <a:t> </a:t>
                      </a:r>
                    </a:p>
                    <a:p>
                      <a:pPr>
                        <a:lnSpc>
                          <a:spcPct val="107000"/>
                        </a:lnSpc>
                        <a:spcAft>
                          <a:spcPts val="0"/>
                        </a:spcAft>
                      </a:pPr>
                      <a:r>
                        <a:rPr lang="es-MX" sz="700" dirty="0">
                          <a:effectLst/>
                          <a:latin typeface="Calibri"/>
                          <a:ea typeface="Calibri"/>
                          <a:cs typeface="Times New Roman"/>
                        </a:rPr>
                        <a:t> </a:t>
                      </a:r>
                    </a:p>
                    <a:p>
                      <a:pPr>
                        <a:lnSpc>
                          <a:spcPct val="107000"/>
                        </a:lnSpc>
                        <a:spcAft>
                          <a:spcPts val="0"/>
                        </a:spcAft>
                      </a:pPr>
                      <a:r>
                        <a:rPr lang="es-MX" sz="700" dirty="0">
                          <a:effectLst/>
                          <a:latin typeface="Calibri"/>
                          <a:ea typeface="Calibri"/>
                          <a:cs typeface="Times New Roman"/>
                        </a:rPr>
                        <a:t> </a:t>
                      </a:r>
                    </a:p>
                    <a:p>
                      <a:pPr>
                        <a:lnSpc>
                          <a:spcPct val="107000"/>
                        </a:lnSpc>
                        <a:spcAft>
                          <a:spcPts val="0"/>
                        </a:spcAft>
                      </a:pPr>
                      <a:br>
                        <a:rPr lang="es-MX" sz="700" dirty="0">
                          <a:effectLst/>
                          <a:latin typeface="Calibri"/>
                          <a:ea typeface="Calibri"/>
                          <a:cs typeface="Times New Roman"/>
                        </a:rPr>
                      </a:br>
                      <a:endParaRPr lang="es-MX" sz="700" dirty="0">
                        <a:effectLst/>
                        <a:latin typeface="Calibri"/>
                        <a:ea typeface="Calibri"/>
                        <a:cs typeface="Times New Roman"/>
                      </a:endParaRPr>
                    </a:p>
                  </a:txBody>
                  <a:tcPr marL="47827" marR="47827" marT="0" marB="0">
                    <a:lnL>
                      <a:noFill/>
                    </a:lnL>
                    <a:lnR w="12700" cap="flat" cmpd="sng" algn="ctr">
                      <a:solidFill>
                        <a:srgbClr val="000000"/>
                      </a:solidFill>
                      <a:prstDash val="solid"/>
                      <a:round/>
                      <a:headEnd type="none" w="med" len="med"/>
                      <a:tailEnd type="none" w="med" len="med"/>
                    </a:lnR>
                    <a:lnT>
                      <a:noFill/>
                    </a:lnT>
                    <a:lnB>
                      <a:noFill/>
                    </a:lnB>
                  </a:tcPr>
                </a:tc>
                <a:tc gridSpan="4">
                  <a:txBody>
                    <a:bodyPr/>
                    <a:lstStyle/>
                    <a:p>
                      <a:pPr>
                        <a:lnSpc>
                          <a:spcPct val="107000"/>
                        </a:lnSpc>
                        <a:spcAft>
                          <a:spcPts val="0"/>
                        </a:spcAft>
                      </a:pPr>
                      <a:r>
                        <a:rPr lang="es-MX" sz="1100" b="1" dirty="0">
                          <a:effectLst/>
                          <a:latin typeface="Arial" pitchFamily="34" charset="0"/>
                          <a:ea typeface="Calibri"/>
                          <a:cs typeface="Arial" pitchFamily="34" charset="0"/>
                        </a:rPr>
                        <a:t>Nombre del caso de estudio</a:t>
                      </a:r>
                      <a:endParaRPr lang="es-MX" sz="1100" dirty="0">
                        <a:effectLst/>
                        <a:latin typeface="Arial" pitchFamily="34" charset="0"/>
                        <a:ea typeface="Calibri"/>
                        <a:cs typeface="Arial" pitchFamily="34" charset="0"/>
                      </a:endParaRPr>
                    </a:p>
                    <a:p>
                      <a:pPr>
                        <a:lnSpc>
                          <a:spcPct val="107000"/>
                        </a:lnSpc>
                        <a:spcAft>
                          <a:spcPts val="0"/>
                        </a:spcAft>
                      </a:pPr>
                      <a:r>
                        <a:rPr lang="es-MX" sz="1100" dirty="0">
                          <a:effectLst/>
                          <a:latin typeface="Arial" pitchFamily="34" charset="0"/>
                          <a:ea typeface="Calibri"/>
                          <a:cs typeface="Arial" pitchFamily="34" charset="0"/>
                        </a:rPr>
                        <a:t> </a:t>
                      </a:r>
                    </a:p>
                  </a:txBody>
                  <a:tcPr marL="47827" marR="47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0000"/>
                  </a:ext>
                </a:extLst>
              </a:tr>
              <a:tr h="523679">
                <a:tc vMerge="1">
                  <a:txBody>
                    <a:bodyPr/>
                    <a:lstStyle/>
                    <a:p>
                      <a:endParaRPr lang="es-MX"/>
                    </a:p>
                  </a:txBody>
                  <a:tcPr/>
                </a:tc>
                <a:tc gridSpan="4">
                  <a:txBody>
                    <a:bodyPr/>
                    <a:lstStyle/>
                    <a:p>
                      <a:pPr algn="just">
                        <a:lnSpc>
                          <a:spcPct val="107000"/>
                        </a:lnSpc>
                        <a:spcAft>
                          <a:spcPts val="0"/>
                        </a:spcAft>
                      </a:pPr>
                      <a:r>
                        <a:rPr lang="es-MX" sz="1200" dirty="0">
                          <a:effectLst/>
                          <a:latin typeface="Arial" pitchFamily="34" charset="0"/>
                          <a:ea typeface="Calibri"/>
                          <a:cs typeface="Arial" pitchFamily="34" charset="0"/>
                        </a:rPr>
                        <a:t> </a:t>
                      </a:r>
                    </a:p>
                    <a:p>
                      <a:pPr algn="just">
                        <a:lnSpc>
                          <a:spcPct val="107000"/>
                        </a:lnSpc>
                        <a:spcAft>
                          <a:spcPts val="0"/>
                        </a:spcAft>
                      </a:pPr>
                      <a:r>
                        <a:rPr lang="es-MX" sz="1400" dirty="0">
                          <a:effectLst/>
                          <a:latin typeface="Arial" pitchFamily="34" charset="0"/>
                          <a:ea typeface="Calibri"/>
                          <a:cs typeface="Arial" pitchFamily="34" charset="0"/>
                        </a:rPr>
                        <a:t>Efectos de la pandemia en el bienestar emocional de los adolescentes en la Ciudad de México, en la Alcaldía Iztapalapa, en el colegio de bachilleres plantel 6 Vicente Guerrero, en la asignatura de Ciencias Sociales III, en el Grupo 401</a:t>
                      </a:r>
                      <a:r>
                        <a:rPr lang="es-MX" sz="1200" dirty="0">
                          <a:effectLst/>
                          <a:latin typeface="Arial" pitchFamily="34" charset="0"/>
                          <a:ea typeface="Calibri"/>
                          <a:cs typeface="Arial" pitchFamily="34" charset="0"/>
                        </a:rPr>
                        <a:t> </a:t>
                      </a:r>
                    </a:p>
                    <a:p>
                      <a:pPr algn="just">
                        <a:lnSpc>
                          <a:spcPct val="107000"/>
                        </a:lnSpc>
                        <a:spcAft>
                          <a:spcPts val="0"/>
                        </a:spcAft>
                      </a:pPr>
                      <a:r>
                        <a:rPr lang="es-MX" sz="1200" dirty="0">
                          <a:effectLst/>
                          <a:latin typeface="Arial" pitchFamily="34" charset="0"/>
                          <a:ea typeface="Calibri"/>
                          <a:cs typeface="Arial" pitchFamily="34" charset="0"/>
                        </a:rPr>
                        <a:t> </a:t>
                      </a:r>
                    </a:p>
                  </a:txBody>
                  <a:tcPr marL="47827" marR="47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0001"/>
                  </a:ext>
                </a:extLst>
              </a:tr>
              <a:tr h="324682">
                <a:tc vMerge="1">
                  <a:txBody>
                    <a:bodyPr/>
                    <a:lstStyle/>
                    <a:p>
                      <a:endParaRPr lang="es-MX"/>
                    </a:p>
                  </a:txBody>
                  <a:tcPr/>
                </a:tc>
                <a:tc>
                  <a:txBody>
                    <a:bodyPr/>
                    <a:lstStyle/>
                    <a:p>
                      <a:pPr algn="ctr">
                        <a:lnSpc>
                          <a:spcPct val="107000"/>
                        </a:lnSpc>
                        <a:spcAft>
                          <a:spcPts val="0"/>
                        </a:spcAft>
                      </a:pPr>
                      <a:r>
                        <a:rPr lang="es-MX" sz="1100" b="1" dirty="0">
                          <a:effectLst/>
                          <a:latin typeface="Arial" pitchFamily="34" charset="0"/>
                          <a:ea typeface="Calibri"/>
                          <a:cs typeface="Arial" pitchFamily="34" charset="0"/>
                        </a:rPr>
                        <a:t>Número de Clases</a:t>
                      </a:r>
                      <a:endParaRPr lang="es-MX" sz="1100" dirty="0">
                        <a:effectLst/>
                        <a:latin typeface="Arial" pitchFamily="34" charset="0"/>
                        <a:ea typeface="Calibri"/>
                        <a:cs typeface="Arial" pitchFamily="34" charset="0"/>
                      </a:endParaRPr>
                    </a:p>
                  </a:txBody>
                  <a:tcPr marL="47827" marR="47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algn="ctr">
                        <a:lnSpc>
                          <a:spcPct val="107000"/>
                        </a:lnSpc>
                        <a:spcAft>
                          <a:spcPts val="0"/>
                        </a:spcAft>
                      </a:pPr>
                      <a:r>
                        <a:rPr lang="es-MX" sz="1100" b="1" dirty="0">
                          <a:effectLst/>
                          <a:latin typeface="Arial"/>
                          <a:ea typeface="Calibri"/>
                          <a:cs typeface="Times New Roman"/>
                        </a:rPr>
                        <a:t>Horas por clase</a:t>
                      </a:r>
                      <a:endParaRPr lang="es-MX" sz="1100" dirty="0">
                        <a:effectLst/>
                        <a:latin typeface="Calibri"/>
                        <a:ea typeface="Calibri"/>
                        <a:cs typeface="Times New Roman"/>
                      </a:endParaRPr>
                    </a:p>
                  </a:txBody>
                  <a:tcPr marL="47827" marR="47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algn="ctr">
                        <a:lnSpc>
                          <a:spcPct val="107000"/>
                        </a:lnSpc>
                        <a:spcAft>
                          <a:spcPts val="0"/>
                        </a:spcAft>
                      </a:pPr>
                      <a:r>
                        <a:rPr lang="es-MX" sz="1100" b="1" dirty="0">
                          <a:effectLst/>
                          <a:latin typeface="Arial"/>
                          <a:ea typeface="Calibri"/>
                          <a:cs typeface="Times New Roman"/>
                        </a:rPr>
                        <a:t>Horas de trabajo extra clase</a:t>
                      </a:r>
                      <a:endParaRPr lang="es-MX" sz="1100" dirty="0">
                        <a:effectLst/>
                        <a:latin typeface="Calibri"/>
                        <a:ea typeface="Calibri"/>
                        <a:cs typeface="Times New Roman"/>
                      </a:endParaRPr>
                    </a:p>
                  </a:txBody>
                  <a:tcPr marL="47827" marR="47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a:txBody>
                    <a:bodyPr/>
                    <a:lstStyle/>
                    <a:p>
                      <a:pPr algn="ctr">
                        <a:lnSpc>
                          <a:spcPct val="107000"/>
                        </a:lnSpc>
                        <a:spcAft>
                          <a:spcPts val="0"/>
                        </a:spcAft>
                      </a:pPr>
                      <a:r>
                        <a:rPr lang="es-MX" sz="1100" b="1" dirty="0">
                          <a:effectLst/>
                          <a:latin typeface="Arial"/>
                          <a:ea typeface="Calibri"/>
                          <a:cs typeface="Times New Roman"/>
                        </a:rPr>
                        <a:t>Total de horas</a:t>
                      </a:r>
                      <a:endParaRPr lang="es-MX" sz="1100" dirty="0">
                        <a:effectLst/>
                        <a:latin typeface="Calibri"/>
                        <a:ea typeface="Calibri"/>
                        <a:cs typeface="Times New Roman"/>
                      </a:endParaRPr>
                    </a:p>
                  </a:txBody>
                  <a:tcPr marL="47827" marR="47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extLst>
                  <a:ext uri="{0D108BD9-81ED-4DB2-BD59-A6C34878D82A}">
                    <a16:rowId xmlns:a16="http://schemas.microsoft.com/office/drawing/2014/main" val="10002"/>
                  </a:ext>
                </a:extLst>
              </a:tr>
              <a:tr h="523679">
                <a:tc vMerge="1">
                  <a:txBody>
                    <a:bodyPr/>
                    <a:lstStyle/>
                    <a:p>
                      <a:endParaRPr lang="es-MX"/>
                    </a:p>
                  </a:txBody>
                  <a:tcPr/>
                </a:tc>
                <a:tc>
                  <a:txBody>
                    <a:bodyPr/>
                    <a:lstStyle/>
                    <a:p>
                      <a:pPr algn="ctr">
                        <a:lnSpc>
                          <a:spcPct val="107000"/>
                        </a:lnSpc>
                        <a:spcAft>
                          <a:spcPts val="0"/>
                        </a:spcAft>
                      </a:pPr>
                      <a:r>
                        <a:rPr lang="es-MX" sz="1400" b="1" dirty="0">
                          <a:effectLst/>
                          <a:latin typeface="Arial" pitchFamily="34" charset="0"/>
                          <a:ea typeface="Calibri"/>
                          <a:cs typeface="Arial" pitchFamily="34" charset="0"/>
                        </a:rPr>
                        <a:t> </a:t>
                      </a:r>
                    </a:p>
                    <a:p>
                      <a:pPr algn="ctr">
                        <a:lnSpc>
                          <a:spcPct val="107000"/>
                        </a:lnSpc>
                        <a:spcAft>
                          <a:spcPts val="0"/>
                        </a:spcAft>
                      </a:pPr>
                      <a:r>
                        <a:rPr lang="es-MX" sz="1400" b="1" dirty="0">
                          <a:effectLst/>
                          <a:latin typeface="Arial" pitchFamily="34" charset="0"/>
                          <a:ea typeface="Calibri"/>
                          <a:cs typeface="Arial" pitchFamily="34" charset="0"/>
                        </a:rPr>
                        <a:t> 2 clases </a:t>
                      </a:r>
                    </a:p>
                    <a:p>
                      <a:pPr algn="ctr">
                        <a:lnSpc>
                          <a:spcPct val="107000"/>
                        </a:lnSpc>
                        <a:spcAft>
                          <a:spcPts val="0"/>
                        </a:spcAft>
                      </a:pPr>
                      <a:r>
                        <a:rPr lang="es-MX" sz="1400" b="1" dirty="0">
                          <a:effectLst/>
                          <a:latin typeface="Arial" pitchFamily="34" charset="0"/>
                          <a:ea typeface="Calibri"/>
                          <a:cs typeface="Arial" pitchFamily="34" charset="0"/>
                        </a:rPr>
                        <a:t> </a:t>
                      </a:r>
                    </a:p>
                  </a:txBody>
                  <a:tcPr marL="47827" marR="47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MX" sz="1400" b="1" dirty="0">
                          <a:effectLst/>
                          <a:latin typeface="Arial"/>
                          <a:ea typeface="Calibri"/>
                          <a:cs typeface="Times New Roman"/>
                        </a:rPr>
                        <a:t>2 horas  </a:t>
                      </a:r>
                      <a:endParaRPr lang="es-MX" sz="1400" b="1" dirty="0">
                        <a:effectLst/>
                        <a:latin typeface="Calibri"/>
                        <a:ea typeface="Calibri"/>
                        <a:cs typeface="Times New Roman"/>
                      </a:endParaRPr>
                    </a:p>
                  </a:txBody>
                  <a:tcPr marL="47827" marR="47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MX" sz="1400" b="1" dirty="0">
                          <a:effectLst/>
                          <a:latin typeface="Arial"/>
                          <a:ea typeface="Calibri"/>
                          <a:cs typeface="Times New Roman"/>
                        </a:rPr>
                        <a:t>4 horas  </a:t>
                      </a:r>
                      <a:endParaRPr lang="es-MX" sz="1400" b="1" dirty="0">
                        <a:effectLst/>
                        <a:latin typeface="Calibri"/>
                        <a:ea typeface="Calibri"/>
                        <a:cs typeface="Times New Roman"/>
                      </a:endParaRPr>
                    </a:p>
                  </a:txBody>
                  <a:tcPr marL="47827" marR="47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s-MX" sz="1400" b="1" dirty="0">
                          <a:effectLst/>
                          <a:latin typeface="Arial"/>
                          <a:ea typeface="Calibri"/>
                          <a:cs typeface="Times New Roman"/>
                        </a:rPr>
                        <a:t>7 horas  </a:t>
                      </a:r>
                      <a:endParaRPr lang="es-MX" sz="1400" b="1" dirty="0">
                        <a:effectLst/>
                        <a:latin typeface="Calibri"/>
                        <a:ea typeface="Calibri"/>
                        <a:cs typeface="Times New Roman"/>
                      </a:endParaRPr>
                    </a:p>
                  </a:txBody>
                  <a:tcPr marL="47827" marR="47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49119">
                <a:tc vMerge="1">
                  <a:txBody>
                    <a:bodyPr/>
                    <a:lstStyle/>
                    <a:p>
                      <a:endParaRPr lang="es-MX"/>
                    </a:p>
                  </a:txBody>
                  <a:tcPr/>
                </a:tc>
                <a:tc gridSpan="4">
                  <a:txBody>
                    <a:bodyPr/>
                    <a:lstStyle/>
                    <a:p>
                      <a:pPr>
                        <a:lnSpc>
                          <a:spcPct val="107000"/>
                        </a:lnSpc>
                        <a:spcAft>
                          <a:spcPts val="0"/>
                        </a:spcAft>
                      </a:pPr>
                      <a:r>
                        <a:rPr lang="es-MX" sz="1100" b="1" dirty="0">
                          <a:effectLst/>
                          <a:latin typeface="Arial" pitchFamily="34" charset="0"/>
                          <a:ea typeface="Calibri"/>
                          <a:cs typeface="Arial" pitchFamily="34" charset="0"/>
                        </a:rPr>
                        <a:t>Propósito </a:t>
                      </a:r>
                      <a:endParaRPr lang="es-MX" sz="1100" dirty="0">
                        <a:effectLst/>
                        <a:latin typeface="Arial" pitchFamily="34" charset="0"/>
                        <a:ea typeface="Calibri"/>
                        <a:cs typeface="Arial" pitchFamily="34" charset="0"/>
                      </a:endParaRPr>
                    </a:p>
                    <a:p>
                      <a:pPr>
                        <a:lnSpc>
                          <a:spcPct val="107000"/>
                        </a:lnSpc>
                        <a:spcAft>
                          <a:spcPts val="0"/>
                        </a:spcAft>
                      </a:pPr>
                      <a:r>
                        <a:rPr lang="es-MX" sz="1100" dirty="0">
                          <a:effectLst/>
                          <a:latin typeface="Arial" pitchFamily="34" charset="0"/>
                          <a:ea typeface="Calibri"/>
                          <a:cs typeface="Arial" pitchFamily="34" charset="0"/>
                        </a:rPr>
                        <a:t> </a:t>
                      </a:r>
                    </a:p>
                  </a:txBody>
                  <a:tcPr marL="47827" marR="47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0004"/>
                  </a:ext>
                </a:extLst>
              </a:tr>
              <a:tr h="1312956">
                <a:tc vMerge="1">
                  <a:txBody>
                    <a:bodyPr/>
                    <a:lstStyle/>
                    <a:p>
                      <a:endParaRPr lang="es-MX"/>
                    </a:p>
                  </a:txBody>
                  <a:tcPr/>
                </a:tc>
                <a:tc gridSpan="4">
                  <a:txBody>
                    <a:bodyPr/>
                    <a:lstStyle/>
                    <a:p>
                      <a:pPr>
                        <a:lnSpc>
                          <a:spcPct val="107000"/>
                        </a:lnSpc>
                        <a:spcAft>
                          <a:spcPts val="0"/>
                        </a:spcAft>
                      </a:pPr>
                      <a:r>
                        <a:rPr lang="es-MX" sz="1100" dirty="0">
                          <a:effectLst/>
                          <a:latin typeface="Arial" pitchFamily="34" charset="0"/>
                          <a:ea typeface="Calibri"/>
                          <a:cs typeface="Arial" pitchFamily="34" charset="0"/>
                        </a:rPr>
                        <a:t> </a:t>
                      </a:r>
                    </a:p>
                    <a:p>
                      <a:pPr algn="just">
                        <a:lnSpc>
                          <a:spcPct val="107000"/>
                        </a:lnSpc>
                        <a:spcAft>
                          <a:spcPts val="0"/>
                        </a:spcAft>
                      </a:pPr>
                      <a:r>
                        <a:rPr lang="es-MX" sz="1200" dirty="0">
                          <a:effectLst/>
                          <a:latin typeface="Arial" pitchFamily="34" charset="0"/>
                          <a:ea typeface="Calibri"/>
                          <a:cs typeface="Arial" pitchFamily="34" charset="0"/>
                        </a:rPr>
                        <a:t>Este estudio de caso analizó el impacto que tuvo la pandemia de COVID-19 en la salud mental de los adolescentes del Grupo 401 de la asignatura de Ciencias Sociales III</a:t>
                      </a:r>
                    </a:p>
                    <a:p>
                      <a:pPr algn="just">
                        <a:lnSpc>
                          <a:spcPct val="107000"/>
                        </a:lnSpc>
                        <a:spcAft>
                          <a:spcPts val="0"/>
                        </a:spcAft>
                      </a:pPr>
                      <a:r>
                        <a:rPr lang="es-MX" sz="1200" dirty="0">
                          <a:effectLst/>
                          <a:latin typeface="Arial" pitchFamily="34" charset="0"/>
                          <a:ea typeface="Calibri"/>
                          <a:cs typeface="Arial" pitchFamily="34" charset="0"/>
                        </a:rPr>
                        <a:t>Uno de los objetivos de este estudio de caso, es identificar la relación entre las rutinas de salud familiar y síntomas emocionales (depresión, ansiedad y estrés) en los adultos, los padres de los alumnos del colegio de bachilleres   durante el aislamiento social y sus hijos (los alumnos del grupo 401). El diseño será descriptivo y correlacional, donde se aplicaran encuestas y entrevistas, en  los estudiantes del grupo 401</a:t>
                      </a:r>
                    </a:p>
                    <a:p>
                      <a:pPr algn="just">
                        <a:lnSpc>
                          <a:spcPct val="107000"/>
                        </a:lnSpc>
                        <a:spcAft>
                          <a:spcPts val="0"/>
                        </a:spcAft>
                      </a:pPr>
                      <a:r>
                        <a:rPr lang="es-MX" sz="1200" dirty="0">
                          <a:effectLst/>
                          <a:latin typeface="Arial" pitchFamily="34" charset="0"/>
                          <a:ea typeface="Calibri"/>
                          <a:cs typeface="Arial" pitchFamily="34" charset="0"/>
                        </a:rPr>
                        <a:t>La finalidad es sacar información obtenida de las entrevistas y encuestas y se utilizara el método mixto (cuantitativo y cualitativo), para interpretar los datos </a:t>
                      </a:r>
                      <a:endParaRPr lang="es-MX" sz="1050" dirty="0">
                        <a:effectLst/>
                        <a:latin typeface="Arial" pitchFamily="34" charset="0"/>
                        <a:ea typeface="Calibri"/>
                        <a:cs typeface="Arial" pitchFamily="34" charset="0"/>
                      </a:endParaRPr>
                    </a:p>
                    <a:p>
                      <a:pPr>
                        <a:lnSpc>
                          <a:spcPct val="107000"/>
                        </a:lnSpc>
                        <a:spcAft>
                          <a:spcPts val="0"/>
                        </a:spcAft>
                      </a:pPr>
                      <a:r>
                        <a:rPr lang="es-MX" sz="1100" dirty="0">
                          <a:effectLst/>
                          <a:latin typeface="Arial" pitchFamily="34" charset="0"/>
                          <a:ea typeface="Calibri"/>
                          <a:cs typeface="Arial" pitchFamily="34" charset="0"/>
                        </a:rPr>
                        <a:t> </a:t>
                      </a:r>
                    </a:p>
                  </a:txBody>
                  <a:tcPr marL="47827" marR="47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0005"/>
                  </a:ext>
                </a:extLst>
              </a:tr>
              <a:tr h="349119">
                <a:tc vMerge="1">
                  <a:txBody>
                    <a:bodyPr/>
                    <a:lstStyle/>
                    <a:p>
                      <a:endParaRPr lang="es-MX"/>
                    </a:p>
                  </a:txBody>
                  <a:tcPr/>
                </a:tc>
                <a:tc gridSpan="4">
                  <a:txBody>
                    <a:bodyPr/>
                    <a:lstStyle/>
                    <a:p>
                      <a:pPr>
                        <a:lnSpc>
                          <a:spcPct val="107000"/>
                        </a:lnSpc>
                        <a:spcAft>
                          <a:spcPts val="0"/>
                        </a:spcAft>
                      </a:pPr>
                      <a:r>
                        <a:rPr lang="es-MX" sz="1100" b="1" dirty="0">
                          <a:effectLst/>
                          <a:latin typeface="Arial" pitchFamily="34" charset="0"/>
                          <a:ea typeface="Calibri"/>
                          <a:cs typeface="Arial" pitchFamily="34" charset="0"/>
                        </a:rPr>
                        <a:t>Asignaturas</a:t>
                      </a:r>
                      <a:r>
                        <a:rPr lang="es-MX" sz="1100" b="1" baseline="0" dirty="0">
                          <a:effectLst/>
                          <a:latin typeface="Arial" pitchFamily="34" charset="0"/>
                          <a:ea typeface="Calibri"/>
                          <a:cs typeface="Arial" pitchFamily="34" charset="0"/>
                        </a:rPr>
                        <a:t> con las que se relaciona (de manera transversal) el caso de estudio</a:t>
                      </a:r>
                      <a:endParaRPr lang="es-MX" sz="1100" dirty="0">
                        <a:effectLst/>
                        <a:latin typeface="Arial" pitchFamily="34" charset="0"/>
                        <a:ea typeface="Calibri"/>
                        <a:cs typeface="Arial" pitchFamily="34" charset="0"/>
                      </a:endParaRPr>
                    </a:p>
                    <a:p>
                      <a:pPr>
                        <a:lnSpc>
                          <a:spcPct val="107000"/>
                        </a:lnSpc>
                        <a:spcAft>
                          <a:spcPts val="0"/>
                        </a:spcAft>
                      </a:pPr>
                      <a:r>
                        <a:rPr lang="es-MX" sz="1100" dirty="0">
                          <a:effectLst/>
                          <a:latin typeface="Arial" pitchFamily="34" charset="0"/>
                          <a:ea typeface="Calibri"/>
                          <a:cs typeface="Arial" pitchFamily="34" charset="0"/>
                        </a:rPr>
                        <a:t> </a:t>
                      </a:r>
                    </a:p>
                  </a:txBody>
                  <a:tcPr marL="47827" marR="47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0006"/>
                  </a:ext>
                </a:extLst>
              </a:tr>
              <a:tr h="820599">
                <a:tc vMerge="1">
                  <a:txBody>
                    <a:bodyPr/>
                    <a:lstStyle/>
                    <a:p>
                      <a:endParaRPr lang="es-MX"/>
                    </a:p>
                  </a:txBody>
                  <a:tcPr/>
                </a:tc>
                <a:tc gridSpan="4">
                  <a:txBody>
                    <a:bodyPr/>
                    <a:lstStyle/>
                    <a:p>
                      <a:pPr>
                        <a:lnSpc>
                          <a:spcPct val="107000"/>
                        </a:lnSpc>
                        <a:spcAft>
                          <a:spcPts val="0"/>
                        </a:spcAft>
                      </a:pPr>
                      <a:endParaRPr lang="es-MX" sz="1100" b="1" dirty="0">
                        <a:effectLst/>
                        <a:latin typeface="Arial" pitchFamily="34" charset="0"/>
                        <a:ea typeface="Calibri"/>
                        <a:cs typeface="Arial" pitchFamily="34" charset="0"/>
                      </a:endParaRPr>
                    </a:p>
                    <a:p>
                      <a:pPr>
                        <a:lnSpc>
                          <a:spcPct val="107000"/>
                        </a:lnSpc>
                        <a:spcAft>
                          <a:spcPts val="0"/>
                        </a:spcAft>
                      </a:pPr>
                      <a:r>
                        <a:rPr lang="es-MX" sz="1100" b="1" dirty="0">
                          <a:effectLst/>
                          <a:latin typeface="Arial" pitchFamily="34" charset="0"/>
                          <a:ea typeface="Calibri"/>
                          <a:cs typeface="Arial" pitchFamily="34" charset="0"/>
                        </a:rPr>
                        <a:t>Conciencia Histórica I </a:t>
                      </a:r>
                    </a:p>
                    <a:p>
                      <a:pPr>
                        <a:lnSpc>
                          <a:spcPct val="107000"/>
                        </a:lnSpc>
                        <a:spcAft>
                          <a:spcPts val="0"/>
                        </a:spcAft>
                      </a:pPr>
                      <a:r>
                        <a:rPr lang="es-MX" sz="1100" b="1" dirty="0">
                          <a:effectLst/>
                          <a:latin typeface="Arial" pitchFamily="34" charset="0"/>
                          <a:ea typeface="Calibri"/>
                          <a:cs typeface="Arial" pitchFamily="34" charset="0"/>
                        </a:rPr>
                        <a:t>Orientación vocacional </a:t>
                      </a:r>
                    </a:p>
                    <a:p>
                      <a:pPr>
                        <a:lnSpc>
                          <a:spcPct val="107000"/>
                        </a:lnSpc>
                        <a:spcAft>
                          <a:spcPts val="0"/>
                        </a:spcAft>
                      </a:pPr>
                      <a:r>
                        <a:rPr lang="es-MX" sz="1100" b="1" dirty="0">
                          <a:effectLst/>
                          <a:latin typeface="Arial" pitchFamily="34" charset="0"/>
                          <a:ea typeface="Calibri"/>
                          <a:cs typeface="Arial" pitchFamily="34" charset="0"/>
                        </a:rPr>
                        <a:t>Formación socioemocional IV</a:t>
                      </a:r>
                    </a:p>
                    <a:p>
                      <a:pPr>
                        <a:lnSpc>
                          <a:spcPct val="107000"/>
                        </a:lnSpc>
                        <a:spcAft>
                          <a:spcPts val="0"/>
                        </a:spcAft>
                      </a:pPr>
                      <a:r>
                        <a:rPr lang="es-MX" sz="1100" b="1" dirty="0">
                          <a:effectLst/>
                          <a:latin typeface="Arial" pitchFamily="34" charset="0"/>
                          <a:ea typeface="Calibri"/>
                          <a:cs typeface="Arial" pitchFamily="34" charset="0"/>
                        </a:rPr>
                        <a:t>Lenguaje y literatura </a:t>
                      </a:r>
                    </a:p>
                  </a:txBody>
                  <a:tcPr marL="47827" marR="47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622982419"/>
                  </a:ext>
                </a:extLst>
              </a:tr>
              <a:tr h="349119">
                <a:tc vMerge="1">
                  <a:txBody>
                    <a:bodyPr/>
                    <a:lstStyle/>
                    <a:p>
                      <a:endParaRPr lang="es-MX"/>
                    </a:p>
                  </a:txBody>
                  <a:tcPr/>
                </a:tc>
                <a:tc gridSpan="4">
                  <a:txBody>
                    <a:bodyPr/>
                    <a:lstStyle/>
                    <a:p>
                      <a:pPr>
                        <a:lnSpc>
                          <a:spcPct val="107000"/>
                        </a:lnSpc>
                        <a:spcAft>
                          <a:spcPts val="0"/>
                        </a:spcAft>
                      </a:pPr>
                      <a:r>
                        <a:rPr lang="es-MX" sz="1100" b="1" dirty="0">
                          <a:effectLst/>
                          <a:latin typeface="Arial" pitchFamily="34" charset="0"/>
                          <a:ea typeface="Calibri"/>
                          <a:cs typeface="Arial" pitchFamily="34" charset="0"/>
                        </a:rPr>
                        <a:t>Producto esperado </a:t>
                      </a:r>
                    </a:p>
                    <a:p>
                      <a:pPr>
                        <a:lnSpc>
                          <a:spcPct val="107000"/>
                        </a:lnSpc>
                        <a:spcAft>
                          <a:spcPts val="0"/>
                        </a:spcAft>
                      </a:pPr>
                      <a:endParaRPr lang="es-MX" sz="1100" b="1" dirty="0">
                        <a:effectLst/>
                        <a:latin typeface="Arial" pitchFamily="34" charset="0"/>
                        <a:ea typeface="Calibri"/>
                        <a:cs typeface="Arial" pitchFamily="34" charset="0"/>
                      </a:endParaRPr>
                    </a:p>
                  </a:txBody>
                  <a:tcPr marL="47827" marR="47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367670081"/>
                  </a:ext>
                </a:extLst>
              </a:tr>
              <a:tr h="1506639">
                <a:tc vMerge="1">
                  <a:txBody>
                    <a:bodyPr/>
                    <a:lstStyle/>
                    <a:p>
                      <a:endParaRPr lang="es-MX"/>
                    </a:p>
                  </a:txBody>
                  <a:tcPr/>
                </a:tc>
                <a:tc gridSpan="4">
                  <a:txBody>
                    <a:bodyPr/>
                    <a:lstStyle/>
                    <a:p>
                      <a:pPr>
                        <a:lnSpc>
                          <a:spcPct val="107000"/>
                        </a:lnSpc>
                        <a:spcAft>
                          <a:spcPts val="0"/>
                        </a:spcAft>
                      </a:pPr>
                      <a:r>
                        <a:rPr lang="es-MX" sz="1100" dirty="0">
                          <a:effectLst/>
                          <a:latin typeface="Arial" pitchFamily="34" charset="0"/>
                          <a:ea typeface="Calibri"/>
                          <a:cs typeface="Arial" pitchFamily="34" charset="0"/>
                        </a:rPr>
                        <a:t> </a:t>
                      </a:r>
                    </a:p>
                    <a:p>
                      <a:pPr>
                        <a:lnSpc>
                          <a:spcPct val="107000"/>
                        </a:lnSpc>
                        <a:spcAft>
                          <a:spcPts val="0"/>
                        </a:spcAft>
                      </a:pPr>
                      <a:r>
                        <a:rPr lang="es-MX" sz="1100" dirty="0">
                          <a:effectLst/>
                          <a:latin typeface="Arial" pitchFamily="34" charset="0"/>
                          <a:ea typeface="Calibri"/>
                          <a:cs typeface="Arial" pitchFamily="34" charset="0"/>
                        </a:rPr>
                        <a:t> Propósito: Lo que se pretende con este Estudio de Caso es que los estudiantes del grupo 401, se autoanalicen, del suceso que pasaron y que alternativas pueden implementar para modificar los estragos de la pandemia y de su encierro y que afecto a su emociones y personalidad, al respecto se realizara un estudio e ir captando las modificaciones que causo de manera externa e interna que los obligo el encierro a modificar y que les esta afectando para integrarse de mejor manera en la escuela </a:t>
                      </a:r>
                    </a:p>
                    <a:p>
                      <a:pPr>
                        <a:lnSpc>
                          <a:spcPct val="107000"/>
                        </a:lnSpc>
                        <a:spcAft>
                          <a:spcPts val="0"/>
                        </a:spcAft>
                      </a:pPr>
                      <a:endParaRPr lang="es-MX" sz="1100" dirty="0">
                        <a:effectLst/>
                        <a:latin typeface="Arial" pitchFamily="34" charset="0"/>
                        <a:ea typeface="Calibri"/>
                        <a:cs typeface="Arial" pitchFamily="34" charset="0"/>
                      </a:endParaRPr>
                    </a:p>
                  </a:txBody>
                  <a:tcPr marL="47827" marR="47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0007"/>
                  </a:ext>
                </a:extLst>
              </a:tr>
            </a:tbl>
          </a:graphicData>
        </a:graphic>
      </p:graphicFrame>
      <p:pic>
        <p:nvPicPr>
          <p:cNvPr id="6145" name="Image 21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414" y="4891566"/>
            <a:ext cx="2736303" cy="2095722"/>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upo 5"/>
          <p:cNvGrpSpPr/>
          <p:nvPr/>
        </p:nvGrpSpPr>
        <p:grpSpPr>
          <a:xfrm>
            <a:off x="503414" y="1439739"/>
            <a:ext cx="828350" cy="1008112"/>
            <a:chOff x="0" y="0"/>
            <a:chExt cx="301048" cy="379948"/>
          </a:xfrm>
          <a:solidFill>
            <a:srgbClr val="996633"/>
          </a:solidFill>
        </p:grpSpPr>
        <p:sp>
          <p:nvSpPr>
            <p:cNvPr id="7" name="Google Shape;856;p26"/>
            <p:cNvSpPr/>
            <p:nvPr/>
          </p:nvSpPr>
          <p:spPr>
            <a:xfrm>
              <a:off x="85728" y="167304"/>
              <a:ext cx="215320" cy="212644"/>
            </a:xfrm>
            <a:custGeom>
              <a:avLst/>
              <a:gdLst/>
              <a:ahLst/>
              <a:cxnLst/>
              <a:rect l="l" t="t" r="r" b="b"/>
              <a:pathLst>
                <a:path w="7000" h="6913" extrusionOk="0">
                  <a:moveTo>
                    <a:pt x="4593" y="547"/>
                  </a:moveTo>
                  <a:cubicBezTo>
                    <a:pt x="4688" y="547"/>
                    <a:pt x="4751" y="579"/>
                    <a:pt x="4814" y="642"/>
                  </a:cubicBezTo>
                  <a:lnTo>
                    <a:pt x="6303" y="2130"/>
                  </a:lnTo>
                  <a:cubicBezTo>
                    <a:pt x="6366" y="2194"/>
                    <a:pt x="6398" y="2257"/>
                    <a:pt x="6398" y="2352"/>
                  </a:cubicBezTo>
                  <a:cubicBezTo>
                    <a:pt x="6398" y="2447"/>
                    <a:pt x="6366" y="2510"/>
                    <a:pt x="6303" y="2574"/>
                  </a:cubicBezTo>
                  <a:cubicBezTo>
                    <a:pt x="6240" y="2637"/>
                    <a:pt x="6176" y="2669"/>
                    <a:pt x="6081" y="2669"/>
                  </a:cubicBezTo>
                  <a:cubicBezTo>
                    <a:pt x="5986" y="2669"/>
                    <a:pt x="5923" y="2637"/>
                    <a:pt x="5860" y="2574"/>
                  </a:cubicBezTo>
                  <a:lnTo>
                    <a:pt x="4371" y="1085"/>
                  </a:lnTo>
                  <a:cubicBezTo>
                    <a:pt x="4308" y="1022"/>
                    <a:pt x="4276" y="959"/>
                    <a:pt x="4276" y="864"/>
                  </a:cubicBezTo>
                  <a:cubicBezTo>
                    <a:pt x="4276" y="769"/>
                    <a:pt x="4308" y="705"/>
                    <a:pt x="4371" y="642"/>
                  </a:cubicBezTo>
                  <a:cubicBezTo>
                    <a:pt x="4434" y="579"/>
                    <a:pt x="4498" y="547"/>
                    <a:pt x="4593" y="547"/>
                  </a:cubicBezTo>
                  <a:close/>
                  <a:moveTo>
                    <a:pt x="4244" y="1465"/>
                  </a:moveTo>
                  <a:lnTo>
                    <a:pt x="4719" y="1940"/>
                  </a:lnTo>
                  <a:lnTo>
                    <a:pt x="3991" y="2700"/>
                  </a:lnTo>
                  <a:cubicBezTo>
                    <a:pt x="3896" y="2764"/>
                    <a:pt x="3896" y="2890"/>
                    <a:pt x="3991" y="2954"/>
                  </a:cubicBezTo>
                  <a:cubicBezTo>
                    <a:pt x="4023" y="2985"/>
                    <a:pt x="4054" y="2985"/>
                    <a:pt x="4118" y="2985"/>
                  </a:cubicBezTo>
                  <a:cubicBezTo>
                    <a:pt x="4149" y="2985"/>
                    <a:pt x="4213" y="2985"/>
                    <a:pt x="4244" y="2954"/>
                  </a:cubicBezTo>
                  <a:lnTo>
                    <a:pt x="4973" y="2225"/>
                  </a:lnTo>
                  <a:lnTo>
                    <a:pt x="5448" y="2700"/>
                  </a:lnTo>
                  <a:lnTo>
                    <a:pt x="2503" y="5646"/>
                  </a:lnTo>
                  <a:cubicBezTo>
                    <a:pt x="2471" y="5519"/>
                    <a:pt x="2439" y="5392"/>
                    <a:pt x="2344" y="5329"/>
                  </a:cubicBezTo>
                  <a:cubicBezTo>
                    <a:pt x="2281" y="5234"/>
                    <a:pt x="2154" y="5171"/>
                    <a:pt x="2028" y="5171"/>
                  </a:cubicBezTo>
                  <a:lnTo>
                    <a:pt x="3643" y="3524"/>
                  </a:lnTo>
                  <a:cubicBezTo>
                    <a:pt x="3738" y="3460"/>
                    <a:pt x="3738" y="3365"/>
                    <a:pt x="3643" y="3270"/>
                  </a:cubicBezTo>
                  <a:cubicBezTo>
                    <a:pt x="3611" y="3239"/>
                    <a:pt x="3564" y="3223"/>
                    <a:pt x="3516" y="3223"/>
                  </a:cubicBezTo>
                  <a:cubicBezTo>
                    <a:pt x="3469" y="3223"/>
                    <a:pt x="3421" y="3239"/>
                    <a:pt x="3389" y="3270"/>
                  </a:cubicBezTo>
                  <a:lnTo>
                    <a:pt x="1774" y="4917"/>
                  </a:lnTo>
                  <a:cubicBezTo>
                    <a:pt x="1743" y="4759"/>
                    <a:pt x="1679" y="4664"/>
                    <a:pt x="1616" y="4569"/>
                  </a:cubicBezTo>
                  <a:cubicBezTo>
                    <a:pt x="1521" y="4506"/>
                    <a:pt x="1426" y="4442"/>
                    <a:pt x="1299" y="4411"/>
                  </a:cubicBezTo>
                  <a:lnTo>
                    <a:pt x="4244" y="1465"/>
                  </a:lnTo>
                  <a:close/>
                  <a:moveTo>
                    <a:pt x="983" y="4759"/>
                  </a:moveTo>
                  <a:cubicBezTo>
                    <a:pt x="1141" y="4759"/>
                    <a:pt x="1268" y="4759"/>
                    <a:pt x="1363" y="4854"/>
                  </a:cubicBezTo>
                  <a:cubicBezTo>
                    <a:pt x="1489" y="4981"/>
                    <a:pt x="1394" y="5297"/>
                    <a:pt x="1426" y="5392"/>
                  </a:cubicBezTo>
                  <a:cubicBezTo>
                    <a:pt x="1426" y="5470"/>
                    <a:pt x="1490" y="5527"/>
                    <a:pt x="1566" y="5527"/>
                  </a:cubicBezTo>
                  <a:cubicBezTo>
                    <a:pt x="1582" y="5527"/>
                    <a:pt x="1599" y="5525"/>
                    <a:pt x="1616" y="5519"/>
                  </a:cubicBezTo>
                  <a:cubicBezTo>
                    <a:pt x="1674" y="5507"/>
                    <a:pt x="1740" y="5500"/>
                    <a:pt x="1806" y="5500"/>
                  </a:cubicBezTo>
                  <a:cubicBezTo>
                    <a:pt x="1920" y="5500"/>
                    <a:pt x="2031" y="5522"/>
                    <a:pt x="2091" y="5582"/>
                  </a:cubicBezTo>
                  <a:cubicBezTo>
                    <a:pt x="2186" y="5646"/>
                    <a:pt x="2186" y="5804"/>
                    <a:pt x="2154" y="5962"/>
                  </a:cubicBezTo>
                  <a:lnTo>
                    <a:pt x="1204" y="6279"/>
                  </a:lnTo>
                  <a:lnTo>
                    <a:pt x="634" y="5709"/>
                  </a:lnTo>
                  <a:lnTo>
                    <a:pt x="983" y="4759"/>
                  </a:lnTo>
                  <a:close/>
                  <a:moveTo>
                    <a:pt x="507" y="6089"/>
                  </a:moveTo>
                  <a:lnTo>
                    <a:pt x="856" y="6437"/>
                  </a:lnTo>
                  <a:lnTo>
                    <a:pt x="507" y="6532"/>
                  </a:lnTo>
                  <a:cubicBezTo>
                    <a:pt x="486" y="6543"/>
                    <a:pt x="469" y="6546"/>
                    <a:pt x="455" y="6546"/>
                  </a:cubicBezTo>
                  <a:cubicBezTo>
                    <a:pt x="427" y="6546"/>
                    <a:pt x="412" y="6532"/>
                    <a:pt x="412" y="6532"/>
                  </a:cubicBezTo>
                  <a:cubicBezTo>
                    <a:pt x="412" y="6501"/>
                    <a:pt x="381" y="6469"/>
                    <a:pt x="381" y="6437"/>
                  </a:cubicBezTo>
                  <a:lnTo>
                    <a:pt x="507" y="6089"/>
                  </a:lnTo>
                  <a:close/>
                  <a:moveTo>
                    <a:pt x="5403" y="0"/>
                  </a:moveTo>
                  <a:cubicBezTo>
                    <a:pt x="5387" y="0"/>
                    <a:pt x="5370" y="3"/>
                    <a:pt x="5353" y="9"/>
                  </a:cubicBezTo>
                  <a:cubicBezTo>
                    <a:pt x="5195" y="72"/>
                    <a:pt x="5068" y="167"/>
                    <a:pt x="4941" y="262"/>
                  </a:cubicBezTo>
                  <a:cubicBezTo>
                    <a:pt x="4834" y="202"/>
                    <a:pt x="4721" y="174"/>
                    <a:pt x="4610" y="174"/>
                  </a:cubicBezTo>
                  <a:cubicBezTo>
                    <a:pt x="4426" y="174"/>
                    <a:pt x="4244" y="251"/>
                    <a:pt x="4086" y="389"/>
                  </a:cubicBezTo>
                  <a:cubicBezTo>
                    <a:pt x="3864" y="610"/>
                    <a:pt x="3833" y="927"/>
                    <a:pt x="3991" y="1212"/>
                  </a:cubicBezTo>
                  <a:lnTo>
                    <a:pt x="729" y="4474"/>
                  </a:lnTo>
                  <a:lnTo>
                    <a:pt x="698" y="4474"/>
                  </a:lnTo>
                  <a:cubicBezTo>
                    <a:pt x="698" y="4474"/>
                    <a:pt x="698" y="4506"/>
                    <a:pt x="698" y="4506"/>
                  </a:cubicBezTo>
                  <a:cubicBezTo>
                    <a:pt x="698" y="4506"/>
                    <a:pt x="698" y="4537"/>
                    <a:pt x="698" y="4537"/>
                  </a:cubicBezTo>
                  <a:lnTo>
                    <a:pt x="666" y="4537"/>
                  </a:lnTo>
                  <a:lnTo>
                    <a:pt x="666" y="4569"/>
                  </a:lnTo>
                  <a:lnTo>
                    <a:pt x="64" y="6311"/>
                  </a:lnTo>
                  <a:cubicBezTo>
                    <a:pt x="1" y="6501"/>
                    <a:pt x="32" y="6659"/>
                    <a:pt x="159" y="6786"/>
                  </a:cubicBezTo>
                  <a:cubicBezTo>
                    <a:pt x="159" y="6849"/>
                    <a:pt x="254" y="6912"/>
                    <a:pt x="317" y="6912"/>
                  </a:cubicBezTo>
                  <a:lnTo>
                    <a:pt x="4529" y="6912"/>
                  </a:lnTo>
                  <a:cubicBezTo>
                    <a:pt x="4624" y="6912"/>
                    <a:pt x="4688" y="6849"/>
                    <a:pt x="4688" y="6722"/>
                  </a:cubicBezTo>
                  <a:cubicBezTo>
                    <a:pt x="4688" y="6627"/>
                    <a:pt x="4624" y="6564"/>
                    <a:pt x="4529" y="6564"/>
                  </a:cubicBezTo>
                  <a:lnTo>
                    <a:pt x="1553" y="6564"/>
                  </a:lnTo>
                  <a:lnTo>
                    <a:pt x="2376" y="6247"/>
                  </a:lnTo>
                  <a:lnTo>
                    <a:pt x="2408" y="6247"/>
                  </a:lnTo>
                  <a:cubicBezTo>
                    <a:pt x="2439" y="6216"/>
                    <a:pt x="2439" y="6216"/>
                    <a:pt x="2439" y="6216"/>
                  </a:cubicBezTo>
                  <a:lnTo>
                    <a:pt x="5733" y="2922"/>
                  </a:lnTo>
                  <a:cubicBezTo>
                    <a:pt x="5828" y="2985"/>
                    <a:pt x="5955" y="3017"/>
                    <a:pt x="6081" y="3017"/>
                  </a:cubicBezTo>
                  <a:cubicBezTo>
                    <a:pt x="6240" y="3017"/>
                    <a:pt x="6430" y="2954"/>
                    <a:pt x="6556" y="2827"/>
                  </a:cubicBezTo>
                  <a:cubicBezTo>
                    <a:pt x="6778" y="2605"/>
                    <a:pt x="6810" y="2257"/>
                    <a:pt x="6651" y="2004"/>
                  </a:cubicBezTo>
                  <a:cubicBezTo>
                    <a:pt x="6873" y="1782"/>
                    <a:pt x="7000" y="1497"/>
                    <a:pt x="7000" y="1180"/>
                  </a:cubicBezTo>
                  <a:cubicBezTo>
                    <a:pt x="7000" y="832"/>
                    <a:pt x="6873" y="547"/>
                    <a:pt x="6620" y="294"/>
                  </a:cubicBezTo>
                  <a:cubicBezTo>
                    <a:pt x="6556" y="199"/>
                    <a:pt x="6461" y="135"/>
                    <a:pt x="6335" y="72"/>
                  </a:cubicBezTo>
                  <a:cubicBezTo>
                    <a:pt x="6311" y="64"/>
                    <a:pt x="6287" y="60"/>
                    <a:pt x="6264" y="60"/>
                  </a:cubicBezTo>
                  <a:cubicBezTo>
                    <a:pt x="6194" y="60"/>
                    <a:pt x="6129" y="96"/>
                    <a:pt x="6081" y="167"/>
                  </a:cubicBezTo>
                  <a:cubicBezTo>
                    <a:pt x="6050" y="230"/>
                    <a:pt x="6081" y="357"/>
                    <a:pt x="6176" y="389"/>
                  </a:cubicBezTo>
                  <a:cubicBezTo>
                    <a:pt x="6240" y="452"/>
                    <a:pt x="6303" y="484"/>
                    <a:pt x="6366" y="547"/>
                  </a:cubicBezTo>
                  <a:cubicBezTo>
                    <a:pt x="6525" y="705"/>
                    <a:pt x="6620" y="927"/>
                    <a:pt x="6620" y="1149"/>
                  </a:cubicBezTo>
                  <a:cubicBezTo>
                    <a:pt x="6620" y="1370"/>
                    <a:pt x="6556" y="1560"/>
                    <a:pt x="6430" y="1719"/>
                  </a:cubicBezTo>
                  <a:lnTo>
                    <a:pt x="5195" y="515"/>
                  </a:lnTo>
                  <a:cubicBezTo>
                    <a:pt x="5290" y="452"/>
                    <a:pt x="5385" y="389"/>
                    <a:pt x="5480" y="357"/>
                  </a:cubicBezTo>
                  <a:cubicBezTo>
                    <a:pt x="5575" y="325"/>
                    <a:pt x="5638" y="230"/>
                    <a:pt x="5606" y="135"/>
                  </a:cubicBezTo>
                  <a:cubicBezTo>
                    <a:pt x="5554" y="57"/>
                    <a:pt x="5481" y="0"/>
                    <a:pt x="5403" y="0"/>
                  </a:cubicBezTo>
                  <a:close/>
                </a:path>
              </a:pathLst>
            </a:custGeom>
            <a:grpFill/>
            <a:ln>
              <a:noFill/>
            </a:ln>
          </p:spPr>
          <p:txBody>
            <a:bodyPr spcFirstLastPara="1" wrap="square" lIns="91425" tIns="91425" rIns="91425" bIns="91425" anchor="ctr" anchorCtr="0">
              <a:noAutofit/>
            </a:bodyPr>
            <a:lstStyle/>
            <a:p>
              <a:endParaRPr lang="es-MX"/>
            </a:p>
          </p:txBody>
        </p:sp>
        <p:sp>
          <p:nvSpPr>
            <p:cNvPr id="8" name="Google Shape;857;p26"/>
            <p:cNvSpPr/>
            <p:nvPr/>
          </p:nvSpPr>
          <p:spPr>
            <a:xfrm>
              <a:off x="0" y="123132"/>
              <a:ext cx="83821" cy="160383"/>
            </a:xfrm>
            <a:custGeom>
              <a:avLst/>
              <a:gdLst/>
              <a:ahLst/>
              <a:cxnLst/>
              <a:rect l="l" t="t" r="r" b="b"/>
              <a:pathLst>
                <a:path w="2725" h="5214" extrusionOk="0">
                  <a:moveTo>
                    <a:pt x="1497" y="1"/>
                  </a:moveTo>
                  <a:cubicBezTo>
                    <a:pt x="1464" y="1"/>
                    <a:pt x="1429" y="8"/>
                    <a:pt x="1394" y="19"/>
                  </a:cubicBezTo>
                  <a:cubicBezTo>
                    <a:pt x="951" y="368"/>
                    <a:pt x="634" y="811"/>
                    <a:pt x="444" y="1318"/>
                  </a:cubicBezTo>
                  <a:cubicBezTo>
                    <a:pt x="1" y="2648"/>
                    <a:pt x="729" y="4073"/>
                    <a:pt x="2028" y="4548"/>
                  </a:cubicBezTo>
                  <a:lnTo>
                    <a:pt x="1268" y="4865"/>
                  </a:lnTo>
                  <a:cubicBezTo>
                    <a:pt x="1173" y="4896"/>
                    <a:pt x="1141" y="4991"/>
                    <a:pt x="1173" y="5086"/>
                  </a:cubicBezTo>
                  <a:cubicBezTo>
                    <a:pt x="1204" y="5150"/>
                    <a:pt x="1268" y="5213"/>
                    <a:pt x="1331" y="5213"/>
                  </a:cubicBezTo>
                  <a:cubicBezTo>
                    <a:pt x="1363" y="5213"/>
                    <a:pt x="1394" y="5213"/>
                    <a:pt x="1394" y="5181"/>
                  </a:cubicBezTo>
                  <a:cubicBezTo>
                    <a:pt x="2693" y="4675"/>
                    <a:pt x="2629" y="4706"/>
                    <a:pt x="2661" y="4675"/>
                  </a:cubicBezTo>
                  <a:cubicBezTo>
                    <a:pt x="2693" y="4643"/>
                    <a:pt x="2724" y="4611"/>
                    <a:pt x="2724" y="4548"/>
                  </a:cubicBezTo>
                  <a:cubicBezTo>
                    <a:pt x="2724" y="4548"/>
                    <a:pt x="2724" y="4516"/>
                    <a:pt x="2724" y="4485"/>
                  </a:cubicBezTo>
                  <a:lnTo>
                    <a:pt x="2281" y="3250"/>
                  </a:lnTo>
                  <a:cubicBezTo>
                    <a:pt x="2257" y="3178"/>
                    <a:pt x="2198" y="3143"/>
                    <a:pt x="2130" y="3143"/>
                  </a:cubicBezTo>
                  <a:cubicBezTo>
                    <a:pt x="2107" y="3143"/>
                    <a:pt x="2083" y="3147"/>
                    <a:pt x="2059" y="3155"/>
                  </a:cubicBezTo>
                  <a:cubicBezTo>
                    <a:pt x="1964" y="3186"/>
                    <a:pt x="1901" y="3281"/>
                    <a:pt x="1933" y="3376"/>
                  </a:cubicBezTo>
                  <a:lnTo>
                    <a:pt x="2249" y="4263"/>
                  </a:lnTo>
                  <a:lnTo>
                    <a:pt x="2218" y="4231"/>
                  </a:lnTo>
                  <a:cubicBezTo>
                    <a:pt x="1046" y="3851"/>
                    <a:pt x="413" y="2616"/>
                    <a:pt x="793" y="1445"/>
                  </a:cubicBezTo>
                  <a:cubicBezTo>
                    <a:pt x="951" y="1001"/>
                    <a:pt x="1236" y="589"/>
                    <a:pt x="1616" y="336"/>
                  </a:cubicBezTo>
                  <a:cubicBezTo>
                    <a:pt x="1679" y="273"/>
                    <a:pt x="1711" y="146"/>
                    <a:pt x="1648" y="83"/>
                  </a:cubicBezTo>
                  <a:cubicBezTo>
                    <a:pt x="1608" y="23"/>
                    <a:pt x="1555" y="1"/>
                    <a:pt x="1497" y="1"/>
                  </a:cubicBezTo>
                  <a:close/>
                </a:path>
              </a:pathLst>
            </a:custGeom>
            <a:grpFill/>
            <a:ln>
              <a:noFill/>
            </a:ln>
          </p:spPr>
          <p:txBody>
            <a:bodyPr spcFirstLastPara="1" wrap="square" lIns="91425" tIns="91425" rIns="91425" bIns="91425" anchor="ctr" anchorCtr="0">
              <a:noAutofit/>
            </a:bodyPr>
            <a:lstStyle/>
            <a:p>
              <a:endParaRPr lang="es-MX"/>
            </a:p>
          </p:txBody>
        </p:sp>
        <p:sp>
          <p:nvSpPr>
            <p:cNvPr id="9" name="Google Shape;858;p26"/>
            <p:cNvSpPr/>
            <p:nvPr/>
          </p:nvSpPr>
          <p:spPr>
            <a:xfrm>
              <a:off x="78931" y="40911"/>
              <a:ext cx="111074" cy="163674"/>
            </a:xfrm>
            <a:custGeom>
              <a:avLst/>
              <a:gdLst/>
              <a:ahLst/>
              <a:cxnLst/>
              <a:rect l="l" t="t" r="r" b="b"/>
              <a:pathLst>
                <a:path w="3611" h="5321" extrusionOk="0">
                  <a:moveTo>
                    <a:pt x="2565" y="3453"/>
                  </a:moveTo>
                  <a:lnTo>
                    <a:pt x="2565" y="4244"/>
                  </a:lnTo>
                  <a:cubicBezTo>
                    <a:pt x="2565" y="4339"/>
                    <a:pt x="2502" y="4371"/>
                    <a:pt x="2439" y="4371"/>
                  </a:cubicBezTo>
                  <a:lnTo>
                    <a:pt x="1204" y="4371"/>
                  </a:lnTo>
                  <a:cubicBezTo>
                    <a:pt x="1140" y="4371"/>
                    <a:pt x="1077" y="4339"/>
                    <a:pt x="1077" y="4244"/>
                  </a:cubicBezTo>
                  <a:lnTo>
                    <a:pt x="1077" y="3453"/>
                  </a:lnTo>
                  <a:cubicBezTo>
                    <a:pt x="1235" y="3516"/>
                    <a:pt x="1394" y="3548"/>
                    <a:pt x="1552" y="3579"/>
                  </a:cubicBezTo>
                  <a:lnTo>
                    <a:pt x="1584" y="3579"/>
                  </a:lnTo>
                  <a:cubicBezTo>
                    <a:pt x="1647" y="3611"/>
                    <a:pt x="1742" y="3611"/>
                    <a:pt x="1805" y="3611"/>
                  </a:cubicBezTo>
                  <a:cubicBezTo>
                    <a:pt x="1900" y="3611"/>
                    <a:pt x="1995" y="3611"/>
                    <a:pt x="2059" y="3579"/>
                  </a:cubicBezTo>
                  <a:cubicBezTo>
                    <a:pt x="2249" y="3579"/>
                    <a:pt x="2407" y="3516"/>
                    <a:pt x="2565" y="3453"/>
                  </a:cubicBezTo>
                  <a:close/>
                  <a:moveTo>
                    <a:pt x="2027" y="4751"/>
                  </a:moveTo>
                  <a:cubicBezTo>
                    <a:pt x="2027" y="4878"/>
                    <a:pt x="1932" y="4973"/>
                    <a:pt x="1805" y="4973"/>
                  </a:cubicBezTo>
                  <a:cubicBezTo>
                    <a:pt x="1710" y="4973"/>
                    <a:pt x="1615" y="4878"/>
                    <a:pt x="1615" y="4751"/>
                  </a:cubicBezTo>
                  <a:close/>
                  <a:moveTo>
                    <a:pt x="1805" y="1"/>
                  </a:moveTo>
                  <a:cubicBezTo>
                    <a:pt x="1425" y="1"/>
                    <a:pt x="1045" y="127"/>
                    <a:pt x="760" y="349"/>
                  </a:cubicBezTo>
                  <a:cubicBezTo>
                    <a:pt x="665" y="412"/>
                    <a:pt x="633" y="507"/>
                    <a:pt x="697" y="602"/>
                  </a:cubicBezTo>
                  <a:cubicBezTo>
                    <a:pt x="736" y="641"/>
                    <a:pt x="799" y="669"/>
                    <a:pt x="857" y="669"/>
                  </a:cubicBezTo>
                  <a:cubicBezTo>
                    <a:pt x="893" y="669"/>
                    <a:pt x="926" y="658"/>
                    <a:pt x="950" y="634"/>
                  </a:cubicBezTo>
                  <a:cubicBezTo>
                    <a:pt x="1204" y="444"/>
                    <a:pt x="1489" y="349"/>
                    <a:pt x="1805" y="349"/>
                  </a:cubicBezTo>
                  <a:cubicBezTo>
                    <a:pt x="2597" y="349"/>
                    <a:pt x="3230" y="1014"/>
                    <a:pt x="3230" y="1806"/>
                  </a:cubicBezTo>
                  <a:cubicBezTo>
                    <a:pt x="3230" y="2439"/>
                    <a:pt x="2819" y="3009"/>
                    <a:pt x="2217" y="3167"/>
                  </a:cubicBezTo>
                  <a:lnTo>
                    <a:pt x="2217" y="2154"/>
                  </a:lnTo>
                  <a:cubicBezTo>
                    <a:pt x="2217" y="2059"/>
                    <a:pt x="2280" y="1964"/>
                    <a:pt x="2375" y="1964"/>
                  </a:cubicBezTo>
                  <a:cubicBezTo>
                    <a:pt x="2470" y="1964"/>
                    <a:pt x="2565" y="2059"/>
                    <a:pt x="2565" y="2154"/>
                  </a:cubicBezTo>
                  <a:cubicBezTo>
                    <a:pt x="2565" y="2249"/>
                    <a:pt x="2629" y="2344"/>
                    <a:pt x="2724" y="2344"/>
                  </a:cubicBezTo>
                  <a:cubicBezTo>
                    <a:pt x="2850" y="2344"/>
                    <a:pt x="2914" y="2249"/>
                    <a:pt x="2914" y="2154"/>
                  </a:cubicBezTo>
                  <a:cubicBezTo>
                    <a:pt x="2914" y="1869"/>
                    <a:pt x="2692" y="1616"/>
                    <a:pt x="2375" y="1616"/>
                  </a:cubicBezTo>
                  <a:cubicBezTo>
                    <a:pt x="2090" y="1616"/>
                    <a:pt x="1869" y="1869"/>
                    <a:pt x="1869" y="2154"/>
                  </a:cubicBezTo>
                  <a:lnTo>
                    <a:pt x="1869" y="3231"/>
                  </a:lnTo>
                  <a:lnTo>
                    <a:pt x="1774" y="3231"/>
                  </a:lnTo>
                  <a:lnTo>
                    <a:pt x="1774" y="2154"/>
                  </a:lnTo>
                  <a:cubicBezTo>
                    <a:pt x="1774" y="1869"/>
                    <a:pt x="1520" y="1616"/>
                    <a:pt x="1235" y="1616"/>
                  </a:cubicBezTo>
                  <a:cubicBezTo>
                    <a:pt x="950" y="1616"/>
                    <a:pt x="697" y="1869"/>
                    <a:pt x="697" y="2154"/>
                  </a:cubicBezTo>
                  <a:cubicBezTo>
                    <a:pt x="697" y="2249"/>
                    <a:pt x="792" y="2344"/>
                    <a:pt x="887" y="2344"/>
                  </a:cubicBezTo>
                  <a:cubicBezTo>
                    <a:pt x="982" y="2344"/>
                    <a:pt x="1077" y="2249"/>
                    <a:pt x="1077" y="2154"/>
                  </a:cubicBezTo>
                  <a:cubicBezTo>
                    <a:pt x="1077" y="2059"/>
                    <a:pt x="1140" y="1964"/>
                    <a:pt x="1235" y="1964"/>
                  </a:cubicBezTo>
                  <a:cubicBezTo>
                    <a:pt x="1330" y="1964"/>
                    <a:pt x="1425" y="2059"/>
                    <a:pt x="1425" y="2154"/>
                  </a:cubicBezTo>
                  <a:lnTo>
                    <a:pt x="1425" y="3167"/>
                  </a:lnTo>
                  <a:cubicBezTo>
                    <a:pt x="824" y="3009"/>
                    <a:pt x="380" y="2439"/>
                    <a:pt x="380" y="1806"/>
                  </a:cubicBezTo>
                  <a:cubicBezTo>
                    <a:pt x="380" y="1584"/>
                    <a:pt x="443" y="1362"/>
                    <a:pt x="538" y="1141"/>
                  </a:cubicBezTo>
                  <a:cubicBezTo>
                    <a:pt x="570" y="1046"/>
                    <a:pt x="538" y="951"/>
                    <a:pt x="443" y="919"/>
                  </a:cubicBezTo>
                  <a:cubicBezTo>
                    <a:pt x="410" y="897"/>
                    <a:pt x="376" y="886"/>
                    <a:pt x="345" y="886"/>
                  </a:cubicBezTo>
                  <a:cubicBezTo>
                    <a:pt x="289" y="886"/>
                    <a:pt x="242" y="921"/>
                    <a:pt x="222" y="982"/>
                  </a:cubicBezTo>
                  <a:cubicBezTo>
                    <a:pt x="95" y="1236"/>
                    <a:pt x="32" y="1521"/>
                    <a:pt x="32" y="1806"/>
                  </a:cubicBezTo>
                  <a:cubicBezTo>
                    <a:pt x="0" y="2376"/>
                    <a:pt x="285" y="2882"/>
                    <a:pt x="697" y="3231"/>
                  </a:cubicBezTo>
                  <a:lnTo>
                    <a:pt x="697" y="4244"/>
                  </a:lnTo>
                  <a:cubicBezTo>
                    <a:pt x="697" y="4529"/>
                    <a:pt x="919" y="4751"/>
                    <a:pt x="1204" y="4751"/>
                  </a:cubicBezTo>
                  <a:lnTo>
                    <a:pt x="1235" y="4751"/>
                  </a:lnTo>
                  <a:cubicBezTo>
                    <a:pt x="1235" y="5068"/>
                    <a:pt x="1489" y="5321"/>
                    <a:pt x="1805" y="5321"/>
                  </a:cubicBezTo>
                  <a:cubicBezTo>
                    <a:pt x="2122" y="5321"/>
                    <a:pt x="2375" y="5068"/>
                    <a:pt x="2375" y="4751"/>
                  </a:cubicBezTo>
                  <a:lnTo>
                    <a:pt x="2439" y="4751"/>
                  </a:lnTo>
                  <a:cubicBezTo>
                    <a:pt x="2692" y="4751"/>
                    <a:pt x="2914" y="4529"/>
                    <a:pt x="2914" y="4244"/>
                  </a:cubicBezTo>
                  <a:lnTo>
                    <a:pt x="2914" y="3231"/>
                  </a:lnTo>
                  <a:cubicBezTo>
                    <a:pt x="3325" y="2882"/>
                    <a:pt x="3610" y="2376"/>
                    <a:pt x="3610" y="1806"/>
                  </a:cubicBezTo>
                  <a:cubicBezTo>
                    <a:pt x="3610" y="824"/>
                    <a:pt x="2819" y="1"/>
                    <a:pt x="1805" y="1"/>
                  </a:cubicBezTo>
                  <a:close/>
                </a:path>
              </a:pathLst>
            </a:custGeom>
            <a:grpFill/>
            <a:ln>
              <a:noFill/>
            </a:ln>
          </p:spPr>
          <p:txBody>
            <a:bodyPr spcFirstLastPara="1" wrap="square" lIns="91425" tIns="91425" rIns="91425" bIns="91425" anchor="ctr" anchorCtr="0">
              <a:noAutofit/>
            </a:bodyPr>
            <a:lstStyle/>
            <a:p>
              <a:endParaRPr lang="es-MX"/>
            </a:p>
          </p:txBody>
        </p:sp>
        <p:sp>
          <p:nvSpPr>
            <p:cNvPr id="10" name="Google Shape;859;p26"/>
            <p:cNvSpPr/>
            <p:nvPr/>
          </p:nvSpPr>
          <p:spPr>
            <a:xfrm>
              <a:off x="88651" y="16303"/>
              <a:ext cx="25377" cy="24639"/>
            </a:xfrm>
            <a:custGeom>
              <a:avLst/>
              <a:gdLst/>
              <a:ahLst/>
              <a:cxnLst/>
              <a:rect l="l" t="t" r="r" b="b"/>
              <a:pathLst>
                <a:path w="825" h="801" extrusionOk="0">
                  <a:moveTo>
                    <a:pt x="203" y="1"/>
                  </a:moveTo>
                  <a:cubicBezTo>
                    <a:pt x="159" y="1"/>
                    <a:pt x="112" y="25"/>
                    <a:pt x="64" y="72"/>
                  </a:cubicBezTo>
                  <a:cubicBezTo>
                    <a:pt x="1" y="136"/>
                    <a:pt x="1" y="262"/>
                    <a:pt x="64" y="326"/>
                  </a:cubicBezTo>
                  <a:lnTo>
                    <a:pt x="508" y="737"/>
                  </a:lnTo>
                  <a:cubicBezTo>
                    <a:pt x="539" y="769"/>
                    <a:pt x="571" y="801"/>
                    <a:pt x="634" y="801"/>
                  </a:cubicBezTo>
                  <a:cubicBezTo>
                    <a:pt x="666" y="801"/>
                    <a:pt x="729" y="769"/>
                    <a:pt x="761" y="737"/>
                  </a:cubicBezTo>
                  <a:cubicBezTo>
                    <a:pt x="824" y="674"/>
                    <a:pt x="824" y="547"/>
                    <a:pt x="761" y="484"/>
                  </a:cubicBezTo>
                  <a:lnTo>
                    <a:pt x="317" y="72"/>
                  </a:lnTo>
                  <a:cubicBezTo>
                    <a:pt x="286" y="25"/>
                    <a:pt x="246" y="1"/>
                    <a:pt x="203" y="1"/>
                  </a:cubicBezTo>
                  <a:close/>
                </a:path>
              </a:pathLst>
            </a:custGeom>
            <a:grpFill/>
            <a:ln>
              <a:noFill/>
            </a:ln>
          </p:spPr>
          <p:txBody>
            <a:bodyPr spcFirstLastPara="1" wrap="square" lIns="91425" tIns="91425" rIns="91425" bIns="91425" anchor="ctr" anchorCtr="0">
              <a:noAutofit/>
            </a:bodyPr>
            <a:lstStyle/>
            <a:p>
              <a:endParaRPr lang="es-MX"/>
            </a:p>
          </p:txBody>
        </p:sp>
        <p:sp>
          <p:nvSpPr>
            <p:cNvPr id="11" name="Google Shape;860;p26"/>
            <p:cNvSpPr/>
            <p:nvPr/>
          </p:nvSpPr>
          <p:spPr>
            <a:xfrm>
              <a:off x="154908" y="17041"/>
              <a:ext cx="25346" cy="23901"/>
            </a:xfrm>
            <a:custGeom>
              <a:avLst/>
              <a:gdLst/>
              <a:ahLst/>
              <a:cxnLst/>
              <a:rect l="l" t="t" r="r" b="b"/>
              <a:pathLst>
                <a:path w="824" h="777" extrusionOk="0">
                  <a:moveTo>
                    <a:pt x="634" y="1"/>
                  </a:moveTo>
                  <a:cubicBezTo>
                    <a:pt x="586" y="1"/>
                    <a:pt x="539" y="17"/>
                    <a:pt x="507" y="48"/>
                  </a:cubicBezTo>
                  <a:lnTo>
                    <a:pt x="95" y="460"/>
                  </a:lnTo>
                  <a:cubicBezTo>
                    <a:pt x="0" y="523"/>
                    <a:pt x="0" y="650"/>
                    <a:pt x="95" y="713"/>
                  </a:cubicBezTo>
                  <a:cubicBezTo>
                    <a:pt x="127" y="745"/>
                    <a:pt x="159" y="777"/>
                    <a:pt x="222" y="777"/>
                  </a:cubicBezTo>
                  <a:cubicBezTo>
                    <a:pt x="254" y="777"/>
                    <a:pt x="317" y="745"/>
                    <a:pt x="349" y="713"/>
                  </a:cubicBezTo>
                  <a:lnTo>
                    <a:pt x="760" y="302"/>
                  </a:lnTo>
                  <a:cubicBezTo>
                    <a:pt x="824" y="238"/>
                    <a:pt x="824" y="112"/>
                    <a:pt x="760" y="48"/>
                  </a:cubicBezTo>
                  <a:cubicBezTo>
                    <a:pt x="729" y="17"/>
                    <a:pt x="681" y="1"/>
                    <a:pt x="634" y="1"/>
                  </a:cubicBezTo>
                  <a:close/>
                </a:path>
              </a:pathLst>
            </a:custGeom>
            <a:grpFill/>
            <a:ln>
              <a:noFill/>
            </a:ln>
          </p:spPr>
          <p:txBody>
            <a:bodyPr spcFirstLastPara="1" wrap="square" lIns="91425" tIns="91425" rIns="91425" bIns="91425" anchor="ctr" anchorCtr="0">
              <a:noAutofit/>
            </a:bodyPr>
            <a:lstStyle/>
            <a:p>
              <a:endParaRPr lang="es-MX"/>
            </a:p>
          </p:txBody>
        </p:sp>
        <p:sp>
          <p:nvSpPr>
            <p:cNvPr id="12" name="Google Shape;861;p26"/>
            <p:cNvSpPr/>
            <p:nvPr/>
          </p:nvSpPr>
          <p:spPr>
            <a:xfrm>
              <a:off x="129561" y="0"/>
              <a:ext cx="10766" cy="30237"/>
            </a:xfrm>
            <a:custGeom>
              <a:avLst/>
              <a:gdLst/>
              <a:ahLst/>
              <a:cxnLst/>
              <a:rect l="l" t="t" r="r" b="b"/>
              <a:pathLst>
                <a:path w="350" h="983" extrusionOk="0">
                  <a:moveTo>
                    <a:pt x="159" y="1"/>
                  </a:moveTo>
                  <a:cubicBezTo>
                    <a:pt x="64" y="1"/>
                    <a:pt x="1" y="96"/>
                    <a:pt x="1" y="191"/>
                  </a:cubicBezTo>
                  <a:lnTo>
                    <a:pt x="1" y="792"/>
                  </a:lnTo>
                  <a:cubicBezTo>
                    <a:pt x="1" y="887"/>
                    <a:pt x="64" y="982"/>
                    <a:pt x="159" y="982"/>
                  </a:cubicBezTo>
                  <a:cubicBezTo>
                    <a:pt x="254" y="982"/>
                    <a:pt x="349" y="887"/>
                    <a:pt x="349" y="792"/>
                  </a:cubicBezTo>
                  <a:lnTo>
                    <a:pt x="349" y="191"/>
                  </a:lnTo>
                  <a:cubicBezTo>
                    <a:pt x="349" y="96"/>
                    <a:pt x="286" y="1"/>
                    <a:pt x="159" y="1"/>
                  </a:cubicBezTo>
                  <a:close/>
                </a:path>
              </a:pathLst>
            </a:custGeom>
            <a:grpFill/>
            <a:ln>
              <a:noFill/>
            </a:ln>
          </p:spPr>
          <p:txBody>
            <a:bodyPr spcFirstLastPara="1" wrap="square" lIns="91425" tIns="91425" rIns="91425" bIns="91425" anchor="ctr" anchorCtr="0">
              <a:noAutofit/>
            </a:bodyPr>
            <a:lstStyle/>
            <a:p>
              <a:endParaRPr lang="es-MX"/>
            </a:p>
          </p:txBody>
        </p:sp>
      </p:grpSp>
      <p:sp>
        <p:nvSpPr>
          <p:cNvPr id="13" name="Google Shape;2155;p42"/>
          <p:cNvSpPr txBox="1"/>
          <p:nvPr/>
        </p:nvSpPr>
        <p:spPr>
          <a:xfrm>
            <a:off x="12817025" y="3758927"/>
            <a:ext cx="503688" cy="387553"/>
          </a:xfrm>
          <a:prstGeom prst="rect">
            <a:avLst/>
          </a:prstGeom>
          <a:solidFill>
            <a:srgbClr val="99663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bg1"/>
                </a:solidFill>
                <a:latin typeface="Fira Sans Medium"/>
                <a:ea typeface="Fira Sans Medium"/>
                <a:cs typeface="Fira Sans Medium"/>
                <a:sym typeface="Fira Sans Medium"/>
              </a:rPr>
              <a:t>6</a:t>
            </a:r>
            <a:endParaRPr sz="1800" b="1" dirty="0">
              <a:solidFill>
                <a:schemeClr val="bg1"/>
              </a:solidFill>
              <a:latin typeface="Fira Sans Medium"/>
              <a:ea typeface="Fira Sans Medium"/>
              <a:cs typeface="Fira Sans Medium"/>
              <a:sym typeface="Fira Sans Medium"/>
            </a:endParaRPr>
          </a:p>
        </p:txBody>
      </p:sp>
    </p:spTree>
    <p:extLst>
      <p:ext uri="{BB962C8B-B14F-4D97-AF65-F5344CB8AC3E}">
        <p14:creationId xmlns:p14="http://schemas.microsoft.com/office/powerpoint/2010/main" val="1551608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60496" y="624552"/>
            <a:ext cx="2952328" cy="461665"/>
          </a:xfrm>
          <a:prstGeom prst="rect">
            <a:avLst/>
          </a:prstGeom>
        </p:spPr>
        <p:txBody>
          <a:bodyPr wrap="square">
            <a:spAutoFit/>
          </a:bodyPr>
          <a:lstStyle/>
          <a:p>
            <a:pPr>
              <a:spcAft>
                <a:spcPts val="0"/>
              </a:spcAft>
            </a:pPr>
            <a:r>
              <a:rPr lang="es-MX" sz="2400" b="1" kern="1400" spc="-50" dirty="0">
                <a:solidFill>
                  <a:srgbClr val="663300"/>
                </a:solidFill>
                <a:latin typeface="Arial" pitchFamily="34" charset="0"/>
                <a:ea typeface="Times New Roman"/>
                <a:cs typeface="Arial" pitchFamily="34" charset="0"/>
              </a:rPr>
              <a:t>Recordemos qué…</a:t>
            </a:r>
          </a:p>
        </p:txBody>
      </p:sp>
      <p:pic>
        <p:nvPicPr>
          <p:cNvPr id="8" name="Imagen 7"/>
          <p:cNvPicPr>
            <a:picLocks noChangeAspect="1"/>
          </p:cNvPicPr>
          <p:nvPr/>
        </p:nvPicPr>
        <p:blipFill>
          <a:blip r:embed="rId2"/>
          <a:stretch>
            <a:fillRect/>
          </a:stretch>
        </p:blipFill>
        <p:spPr>
          <a:xfrm>
            <a:off x="8086572" y="3599979"/>
            <a:ext cx="4923732" cy="3426576"/>
          </a:xfrm>
          <a:prstGeom prst="rect">
            <a:avLst/>
          </a:prstGeom>
        </p:spPr>
      </p:pic>
      <p:sp>
        <p:nvSpPr>
          <p:cNvPr id="9" name="Rectángulo 8"/>
          <p:cNvSpPr/>
          <p:nvPr/>
        </p:nvSpPr>
        <p:spPr>
          <a:xfrm>
            <a:off x="376421" y="1519747"/>
            <a:ext cx="7272807" cy="2798395"/>
          </a:xfrm>
          <a:prstGeom prst="rect">
            <a:avLst/>
          </a:prstGeom>
        </p:spPr>
        <p:txBody>
          <a:bodyPr wrap="square">
            <a:spAutoFit/>
          </a:bodyPr>
          <a:lstStyle/>
          <a:p>
            <a:pPr>
              <a:lnSpc>
                <a:spcPct val="107000"/>
              </a:lnSpc>
              <a:spcAft>
                <a:spcPts val="800"/>
              </a:spcAft>
            </a:pPr>
            <a:r>
              <a:rPr lang="es-MX" sz="1200" dirty="0">
                <a:latin typeface="Arial" panose="020B0604020202020204" pitchFamily="34" charset="0"/>
                <a:ea typeface="Calibri" panose="020F0502020204030204" pitchFamily="34" charset="0"/>
                <a:cs typeface="Arial" panose="020B0604020202020204" pitchFamily="34" charset="0"/>
              </a:rPr>
              <a:t>Los componentes básicos para elaborar la narrativa del caso incluyen: </a:t>
            </a:r>
          </a:p>
          <a:p>
            <a:pPr>
              <a:lnSpc>
                <a:spcPct val="107000"/>
              </a:lnSpc>
              <a:spcAft>
                <a:spcPts val="800"/>
              </a:spcAft>
            </a:pPr>
            <a:endParaRPr lang="es-MX" sz="1200" dirty="0">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15000"/>
              </a:lnSpc>
              <a:spcAft>
                <a:spcPts val="0"/>
              </a:spcAft>
              <a:buClr>
                <a:srgbClr val="663300"/>
              </a:buClr>
              <a:buSzPts val="1200"/>
              <a:buFont typeface="Wingdings" panose="05000000000000000000" pitchFamily="2" charset="2"/>
              <a:buChar char=""/>
            </a:pPr>
            <a:r>
              <a:rPr lang="es-MX" sz="1200" dirty="0">
                <a:uFill>
                  <a:solidFill>
                    <a:srgbClr val="2E74B5"/>
                  </a:solidFill>
                </a:uFill>
                <a:latin typeface="Arial" panose="020B0604020202020204" pitchFamily="34" charset="0"/>
                <a:ea typeface="Times New Roman" panose="02020603050405020304" pitchFamily="18" charset="0"/>
                <a:cs typeface="Arial" panose="020B0604020202020204" pitchFamily="34" charset="0"/>
              </a:rPr>
              <a:t>Una </a:t>
            </a:r>
            <a:r>
              <a:rPr lang="es-MX" sz="1200" b="1" dirty="0">
                <a:uFill>
                  <a:solidFill>
                    <a:srgbClr val="2E74B5"/>
                  </a:solidFill>
                </a:uFill>
                <a:latin typeface="Arial" panose="020B0604020202020204" pitchFamily="34" charset="0"/>
                <a:ea typeface="Times New Roman" panose="02020603050405020304" pitchFamily="18" charset="0"/>
                <a:cs typeface="Arial" panose="020B0604020202020204" pitchFamily="34" charset="0"/>
              </a:rPr>
              <a:t>historia</a:t>
            </a:r>
            <a:r>
              <a:rPr lang="es-MX" sz="1200" dirty="0">
                <a:uFill>
                  <a:solidFill>
                    <a:srgbClr val="2E74B5"/>
                  </a:solidFill>
                </a:uFill>
                <a:latin typeface="Arial" panose="020B0604020202020204" pitchFamily="34" charset="0"/>
                <a:ea typeface="Times New Roman" panose="02020603050405020304" pitchFamily="18" charset="0"/>
                <a:cs typeface="Arial" panose="020B0604020202020204" pitchFamily="34" charset="0"/>
              </a:rPr>
              <a:t> clara, coherente, organizada, que involucre intelectual y afectivamente al estudiante, lo conduzca necesariamente a tomar decisiones. </a:t>
            </a:r>
          </a:p>
          <a:p>
            <a:pPr marL="342900" lvl="0" indent="-342900" algn="just">
              <a:lnSpc>
                <a:spcPct val="115000"/>
              </a:lnSpc>
              <a:spcAft>
                <a:spcPts val="0"/>
              </a:spcAft>
              <a:buClr>
                <a:srgbClr val="663300"/>
              </a:buClr>
              <a:buSzPts val="1200"/>
              <a:buFont typeface="Wingdings" panose="05000000000000000000" pitchFamily="2" charset="2"/>
              <a:buChar char=""/>
            </a:pPr>
            <a:r>
              <a:rPr lang="es-MX" sz="1200" dirty="0">
                <a:uFill>
                  <a:solidFill>
                    <a:srgbClr val="2E74B5"/>
                  </a:solidFill>
                </a:uFill>
                <a:latin typeface="Arial" panose="020B0604020202020204" pitchFamily="34" charset="0"/>
                <a:ea typeface="Times New Roman" panose="02020603050405020304" pitchFamily="18" charset="0"/>
                <a:cs typeface="Arial" panose="020B0604020202020204" pitchFamily="34" charset="0"/>
              </a:rPr>
              <a:t>Una </a:t>
            </a:r>
            <a:r>
              <a:rPr lang="es-MX" sz="1200" b="1" dirty="0">
                <a:uFill>
                  <a:solidFill>
                    <a:srgbClr val="2E74B5"/>
                  </a:solidFill>
                </a:uFill>
                <a:latin typeface="Arial" panose="020B0604020202020204" pitchFamily="34" charset="0"/>
                <a:ea typeface="Times New Roman" panose="02020603050405020304" pitchFamily="18" charset="0"/>
                <a:cs typeface="Arial" panose="020B0604020202020204" pitchFamily="34" charset="0"/>
              </a:rPr>
              <a:t>introducción</a:t>
            </a:r>
            <a:r>
              <a:rPr lang="es-MX" sz="1200" dirty="0">
                <a:uFill>
                  <a:solidFill>
                    <a:srgbClr val="2E74B5"/>
                  </a:solidFill>
                </a:uFill>
                <a:latin typeface="Arial" panose="020B0604020202020204" pitchFamily="34" charset="0"/>
                <a:ea typeface="Times New Roman" panose="02020603050405020304" pitchFamily="18" charset="0"/>
                <a:cs typeface="Arial" panose="020B0604020202020204" pitchFamily="34" charset="0"/>
              </a:rPr>
              <a:t> que “enganche” al lector con la situación o personaje del caso. </a:t>
            </a:r>
          </a:p>
          <a:p>
            <a:pPr marL="342900" lvl="0" indent="-342900" algn="just">
              <a:lnSpc>
                <a:spcPct val="115000"/>
              </a:lnSpc>
              <a:spcAft>
                <a:spcPts val="0"/>
              </a:spcAft>
              <a:buClr>
                <a:srgbClr val="663300"/>
              </a:buClr>
              <a:buSzPts val="1200"/>
              <a:buFont typeface="Wingdings" panose="05000000000000000000" pitchFamily="2" charset="2"/>
              <a:buChar char=""/>
            </a:pPr>
            <a:r>
              <a:rPr lang="es-MX" sz="1200" dirty="0">
                <a:uFill>
                  <a:solidFill>
                    <a:srgbClr val="2E74B5"/>
                  </a:solidFill>
                </a:uFill>
                <a:latin typeface="Arial" panose="020B0604020202020204" pitchFamily="34" charset="0"/>
                <a:ea typeface="Times New Roman" panose="02020603050405020304" pitchFamily="18" charset="0"/>
                <a:cs typeface="Arial" panose="020B0604020202020204" pitchFamily="34" charset="0"/>
              </a:rPr>
              <a:t>Una sección breve que exponga el </a:t>
            </a:r>
            <a:r>
              <a:rPr lang="es-MX" sz="1200" b="1" dirty="0">
                <a:uFill>
                  <a:solidFill>
                    <a:srgbClr val="2E74B5"/>
                  </a:solidFill>
                </a:uFill>
                <a:latin typeface="Arial" panose="020B0604020202020204" pitchFamily="34" charset="0"/>
                <a:ea typeface="Times New Roman" panose="02020603050405020304" pitchFamily="18" charset="0"/>
                <a:cs typeface="Arial" panose="020B0604020202020204" pitchFamily="34" charset="0"/>
              </a:rPr>
              <a:t>contexto</a:t>
            </a:r>
            <a:r>
              <a:rPr lang="es-MX" sz="1200" dirty="0">
                <a:uFill>
                  <a:solidFill>
                    <a:srgbClr val="2E74B5"/>
                  </a:solidFill>
                </a:uFill>
                <a:latin typeface="Arial" panose="020B0604020202020204" pitchFamily="34" charset="0"/>
                <a:ea typeface="Times New Roman" panose="02020603050405020304" pitchFamily="18" charset="0"/>
                <a:cs typeface="Arial" panose="020B0604020202020204" pitchFamily="34" charset="0"/>
              </a:rPr>
              <a:t> en que se ubica el caso y permita su vínculo al contenido disciplinario y curricular, con los conceptos o ideas centrales por trabajar. </a:t>
            </a:r>
          </a:p>
          <a:p>
            <a:pPr marL="342900" lvl="0" indent="-342900" algn="just">
              <a:lnSpc>
                <a:spcPct val="115000"/>
              </a:lnSpc>
              <a:spcAft>
                <a:spcPts val="0"/>
              </a:spcAft>
              <a:buClr>
                <a:srgbClr val="663300"/>
              </a:buClr>
              <a:buSzPts val="1200"/>
              <a:buFont typeface="Wingdings" panose="05000000000000000000" pitchFamily="2" charset="2"/>
              <a:buChar char=""/>
            </a:pPr>
            <a:r>
              <a:rPr lang="es-MX" sz="1200" dirty="0">
                <a:uFill>
                  <a:solidFill>
                    <a:srgbClr val="2E74B5"/>
                  </a:solidFill>
                </a:uFill>
                <a:latin typeface="Arial" panose="020B0604020202020204" pitchFamily="34" charset="0"/>
                <a:ea typeface="Times New Roman" panose="02020603050405020304" pitchFamily="18" charset="0"/>
                <a:cs typeface="Arial" panose="020B0604020202020204" pitchFamily="34" charset="0"/>
              </a:rPr>
              <a:t>El </a:t>
            </a:r>
            <a:r>
              <a:rPr lang="es-MX" sz="1200" b="1" dirty="0">
                <a:uFill>
                  <a:solidFill>
                    <a:srgbClr val="2E74B5"/>
                  </a:solidFill>
                </a:uFill>
                <a:latin typeface="Arial" panose="020B0604020202020204" pitchFamily="34" charset="0"/>
                <a:ea typeface="Times New Roman" panose="02020603050405020304" pitchFamily="18" charset="0"/>
                <a:cs typeface="Arial" panose="020B0604020202020204" pitchFamily="34" charset="0"/>
              </a:rPr>
              <a:t>cuerpo del caso</a:t>
            </a:r>
            <a:r>
              <a:rPr lang="es-MX" sz="1200" dirty="0">
                <a:uFill>
                  <a:solidFill>
                    <a:srgbClr val="2E74B5"/>
                  </a:solidFill>
                </a:uFill>
                <a:latin typeface="Arial" panose="020B0604020202020204" pitchFamily="34" charset="0"/>
                <a:ea typeface="Times New Roman" panose="02020603050405020304" pitchFamily="18" charset="0"/>
                <a:cs typeface="Arial" panose="020B0604020202020204" pitchFamily="34" charset="0"/>
              </a:rPr>
              <a:t>, que puede dividirse en subsecciones accesibles al alumno, donde se desarrolle el asunto, se identifiquen los puntos principales y se den las bases para analizar el problema y vislumbrar propuestas de acción u opciones posibles. </a:t>
            </a:r>
          </a:p>
          <a:p>
            <a:pPr marL="342900" lvl="0" indent="-342900" algn="just">
              <a:lnSpc>
                <a:spcPct val="115000"/>
              </a:lnSpc>
              <a:spcAft>
                <a:spcPts val="0"/>
              </a:spcAft>
              <a:buClr>
                <a:srgbClr val="663300"/>
              </a:buClr>
              <a:buSzPts val="1200"/>
              <a:buFont typeface="Wingdings" panose="05000000000000000000" pitchFamily="2" charset="2"/>
              <a:buChar char=""/>
            </a:pPr>
            <a:r>
              <a:rPr lang="es-MX" sz="1200" dirty="0">
                <a:uFill>
                  <a:solidFill>
                    <a:srgbClr val="2E74B5"/>
                  </a:solidFill>
                </a:uFill>
                <a:latin typeface="Arial" panose="020B0604020202020204" pitchFamily="34" charset="0"/>
                <a:ea typeface="Times New Roman" panose="02020603050405020304" pitchFamily="18" charset="0"/>
                <a:cs typeface="Arial" panose="020B0604020202020204" pitchFamily="34" charset="0"/>
              </a:rPr>
              <a:t>En función de su pertinencia, pueden incluirse: notas al pie, apéndices, cronologías, estadísticas, información de fuentes primarias, lecturas, etc.</a:t>
            </a:r>
            <a:endParaRPr lang="es-MX" sz="1200" dirty="0">
              <a:effectLst/>
              <a:uFill>
                <a:solidFill>
                  <a:srgbClr val="2E74B5"/>
                </a:solidFill>
              </a:uFill>
              <a:latin typeface="Arial" panose="020B0604020202020204" pitchFamily="34" charset="0"/>
              <a:ea typeface="Times New Roman" panose="02020603050405020304" pitchFamily="18" charset="0"/>
              <a:cs typeface="Arial" panose="020B0604020202020204" pitchFamily="34" charset="0"/>
            </a:endParaRPr>
          </a:p>
        </p:txBody>
      </p:sp>
      <p:sp>
        <p:nvSpPr>
          <p:cNvPr id="10" name="Rectángulo 9"/>
          <p:cNvSpPr/>
          <p:nvPr/>
        </p:nvSpPr>
        <p:spPr>
          <a:xfrm>
            <a:off x="420740" y="4608091"/>
            <a:ext cx="7247728" cy="2196370"/>
          </a:xfrm>
          <a:prstGeom prst="rect">
            <a:avLst/>
          </a:prstGeom>
        </p:spPr>
        <p:txBody>
          <a:bodyPr wrap="square">
            <a:spAutoFit/>
          </a:bodyPr>
          <a:lstStyle/>
          <a:p>
            <a:pPr>
              <a:lnSpc>
                <a:spcPct val="115000"/>
              </a:lnSpc>
              <a:spcAft>
                <a:spcPts val="800"/>
              </a:spcAft>
            </a:pPr>
            <a:r>
              <a:rPr lang="es-MX" sz="1200" dirty="0">
                <a:latin typeface="Arial" panose="020B0604020202020204" pitchFamily="34" charset="0"/>
                <a:ea typeface="Calibri" panose="020F0502020204030204" pitchFamily="34" charset="0"/>
                <a:cs typeface="Arial" panose="020B0604020202020204" pitchFamily="34" charset="0"/>
              </a:rPr>
              <a:t>Qué se debe evitar, cuando se elabora un caso:</a:t>
            </a:r>
          </a:p>
          <a:p>
            <a:pPr>
              <a:lnSpc>
                <a:spcPct val="115000"/>
              </a:lnSpc>
              <a:spcAft>
                <a:spcPts val="800"/>
              </a:spcAft>
            </a:pPr>
            <a:r>
              <a:rPr lang="es-MX" sz="1200" dirty="0">
                <a:latin typeface="Arial" panose="020B0604020202020204" pitchFamily="34" charset="0"/>
                <a:ea typeface="Calibri" panose="020F0502020204030204" pitchFamily="34" charset="0"/>
                <a:cs typeface="Arial" panose="020B0604020202020204" pitchFamily="34" charset="0"/>
              </a:rPr>
              <a:t> </a:t>
            </a:r>
          </a:p>
          <a:p>
            <a:pPr marL="342900" lvl="0" indent="-342900">
              <a:lnSpc>
                <a:spcPct val="115000"/>
              </a:lnSpc>
              <a:spcAft>
                <a:spcPts val="0"/>
              </a:spcAft>
              <a:buClr>
                <a:srgbClr val="663300"/>
              </a:buClr>
              <a:buSzPts val="1200"/>
              <a:buFont typeface="Wingdings" panose="05000000000000000000" pitchFamily="2" charset="2"/>
              <a:buChar char=""/>
            </a:pPr>
            <a:r>
              <a:rPr lang="es-MX" sz="1200" dirty="0">
                <a:uFill>
                  <a:solidFill>
                    <a:srgbClr val="2E74B5"/>
                  </a:solidFill>
                </a:uFill>
                <a:latin typeface="Arial" panose="020B0604020202020204" pitchFamily="34" charset="0"/>
                <a:ea typeface="Times New Roman" panose="02020603050405020304" pitchFamily="18" charset="0"/>
                <a:cs typeface="Arial" panose="020B0604020202020204" pitchFamily="34" charset="0"/>
              </a:rPr>
              <a:t>Decir más de lo que es preciso y suficiente.</a:t>
            </a:r>
          </a:p>
          <a:p>
            <a:pPr marL="342900" lvl="0" indent="-342900">
              <a:lnSpc>
                <a:spcPct val="115000"/>
              </a:lnSpc>
              <a:spcAft>
                <a:spcPts val="0"/>
              </a:spcAft>
              <a:buClr>
                <a:srgbClr val="663300"/>
              </a:buClr>
              <a:buSzPts val="1200"/>
              <a:buFont typeface="Wingdings" panose="05000000000000000000" pitchFamily="2" charset="2"/>
              <a:buChar char=""/>
            </a:pPr>
            <a:r>
              <a:rPr lang="es-MX" sz="1200" dirty="0">
                <a:uFill>
                  <a:solidFill>
                    <a:srgbClr val="2E74B5"/>
                  </a:solidFill>
                </a:uFill>
                <a:latin typeface="Arial" panose="020B0604020202020204" pitchFamily="34" charset="0"/>
                <a:ea typeface="Times New Roman" panose="02020603050405020304" pitchFamily="18" charset="0"/>
                <a:cs typeface="Arial" panose="020B0604020202020204" pitchFamily="34" charset="0"/>
              </a:rPr>
              <a:t>Omitir datos importantes, bajo el pretexto de enriquecer la discusión.</a:t>
            </a:r>
          </a:p>
          <a:p>
            <a:pPr marL="342900" lvl="0" indent="-342900">
              <a:lnSpc>
                <a:spcPct val="115000"/>
              </a:lnSpc>
              <a:spcAft>
                <a:spcPts val="0"/>
              </a:spcAft>
              <a:buClr>
                <a:srgbClr val="663300"/>
              </a:buClr>
              <a:buSzPts val="1200"/>
              <a:buFont typeface="Wingdings" panose="05000000000000000000" pitchFamily="2" charset="2"/>
              <a:buChar char=""/>
            </a:pPr>
            <a:r>
              <a:rPr lang="es-MX" sz="1200" dirty="0">
                <a:uFill>
                  <a:solidFill>
                    <a:srgbClr val="2E74B5"/>
                  </a:solidFill>
                </a:uFill>
                <a:latin typeface="Arial" panose="020B0604020202020204" pitchFamily="34" charset="0"/>
                <a:ea typeface="Times New Roman" panose="02020603050405020304" pitchFamily="18" charset="0"/>
                <a:cs typeface="Arial" panose="020B0604020202020204" pitchFamily="34" charset="0"/>
              </a:rPr>
              <a:t>Interpretar subjetivamente los datos que se exponen.</a:t>
            </a:r>
          </a:p>
          <a:p>
            <a:pPr marL="342900" lvl="0" indent="-342900">
              <a:lnSpc>
                <a:spcPct val="115000"/>
              </a:lnSpc>
              <a:spcAft>
                <a:spcPts val="0"/>
              </a:spcAft>
              <a:buClr>
                <a:srgbClr val="663300"/>
              </a:buClr>
              <a:buSzPts val="1200"/>
              <a:buFont typeface="Wingdings" panose="05000000000000000000" pitchFamily="2" charset="2"/>
              <a:buChar char=""/>
            </a:pPr>
            <a:r>
              <a:rPr lang="es-MX" sz="1200" dirty="0">
                <a:uFill>
                  <a:solidFill>
                    <a:srgbClr val="2E74B5"/>
                  </a:solidFill>
                </a:uFill>
                <a:latin typeface="Arial" panose="020B0604020202020204" pitchFamily="34" charset="0"/>
                <a:ea typeface="Times New Roman" panose="02020603050405020304" pitchFamily="18" charset="0"/>
                <a:cs typeface="Arial" panose="020B0604020202020204" pitchFamily="34" charset="0"/>
              </a:rPr>
              <a:t>Redactar “recargando” el tono en lo literario y estilístico.</a:t>
            </a:r>
          </a:p>
          <a:p>
            <a:pPr marL="342900" lvl="0" indent="-342900">
              <a:lnSpc>
                <a:spcPct val="115000"/>
              </a:lnSpc>
              <a:spcAft>
                <a:spcPts val="0"/>
              </a:spcAft>
              <a:buClr>
                <a:srgbClr val="663300"/>
              </a:buClr>
              <a:buSzPts val="1200"/>
              <a:buFont typeface="Wingdings" panose="05000000000000000000" pitchFamily="2" charset="2"/>
              <a:buChar char=""/>
            </a:pPr>
            <a:r>
              <a:rPr lang="es-MX" sz="1200" dirty="0">
                <a:uFill>
                  <a:solidFill>
                    <a:srgbClr val="2E74B5"/>
                  </a:solidFill>
                </a:uFill>
                <a:latin typeface="Arial" panose="020B0604020202020204" pitchFamily="34" charset="0"/>
                <a:ea typeface="Times New Roman" panose="02020603050405020304" pitchFamily="18" charset="0"/>
                <a:cs typeface="Arial" panose="020B0604020202020204" pitchFamily="34" charset="0"/>
              </a:rPr>
              <a:t>Dejar datos en la penumbra, para que los invente quien analice posteriormente la historia (un caso no es un test proyectivo).</a:t>
            </a:r>
          </a:p>
          <a:p>
            <a:pPr marL="342900" lvl="0" indent="-342900">
              <a:lnSpc>
                <a:spcPct val="115000"/>
              </a:lnSpc>
              <a:spcAft>
                <a:spcPts val="0"/>
              </a:spcAft>
              <a:buClr>
                <a:srgbClr val="663300"/>
              </a:buClr>
              <a:buSzPts val="1200"/>
              <a:buFont typeface="Wingdings" panose="05000000000000000000" pitchFamily="2" charset="2"/>
              <a:buChar char=""/>
            </a:pPr>
            <a:r>
              <a:rPr lang="es-MX" sz="1200" dirty="0">
                <a:latin typeface="Arial" panose="020B0604020202020204" pitchFamily="34" charset="0"/>
                <a:ea typeface="Calibri" panose="020F0502020204030204" pitchFamily="34" charset="0"/>
                <a:cs typeface="Arial" panose="020B0604020202020204" pitchFamily="34" charset="0"/>
              </a:rPr>
              <a:t>Tomar partido subjetivamente en la redacción a favor de unos y en contra de otros.</a:t>
            </a:r>
            <a:endParaRPr lang="es-MX" sz="1200" dirty="0">
              <a:latin typeface="Arial" panose="020B0604020202020204" pitchFamily="34" charset="0"/>
              <a:cs typeface="Arial" panose="020B0604020202020204" pitchFamily="34" charset="0"/>
            </a:endParaRPr>
          </a:p>
        </p:txBody>
      </p:sp>
      <p:grpSp>
        <p:nvGrpSpPr>
          <p:cNvPr id="12" name="Google Shape;213;p15"/>
          <p:cNvGrpSpPr/>
          <p:nvPr/>
        </p:nvGrpSpPr>
        <p:grpSpPr>
          <a:xfrm>
            <a:off x="376421" y="521724"/>
            <a:ext cx="576064" cy="598269"/>
            <a:chOff x="0" y="0"/>
            <a:chExt cx="400740" cy="403972"/>
          </a:xfrm>
          <a:solidFill>
            <a:srgbClr val="996633"/>
          </a:solidFill>
        </p:grpSpPr>
        <p:sp>
          <p:nvSpPr>
            <p:cNvPr id="13" name="Google Shape;214;p15"/>
            <p:cNvSpPr/>
            <p:nvPr/>
          </p:nvSpPr>
          <p:spPr>
            <a:xfrm>
              <a:off x="335821" y="24856"/>
              <a:ext cx="57699" cy="44577"/>
            </a:xfrm>
            <a:custGeom>
              <a:avLst/>
              <a:gdLst/>
              <a:ahLst/>
              <a:cxnLst/>
              <a:rect l="l" t="t" r="r" b="b"/>
              <a:pathLst>
                <a:path w="1774" h="1363" extrusionOk="0">
                  <a:moveTo>
                    <a:pt x="1457" y="0"/>
                  </a:moveTo>
                  <a:lnTo>
                    <a:pt x="0" y="729"/>
                  </a:lnTo>
                  <a:lnTo>
                    <a:pt x="348" y="1362"/>
                  </a:lnTo>
                  <a:lnTo>
                    <a:pt x="1774" y="634"/>
                  </a:lnTo>
                  <a:lnTo>
                    <a:pt x="1457" y="0"/>
                  </a:ln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MX" sz="1800" b="0" i="0" u="none" strike="noStrike" kern="0" cap="none" spc="0" normalizeH="0" baseline="0" noProof="0">
                <a:ln>
                  <a:noFill/>
                </a:ln>
                <a:solidFill>
                  <a:sysClr val="windowText" lastClr="000000"/>
                </a:solidFill>
                <a:effectLst/>
                <a:uLnTx/>
                <a:uFillTx/>
              </a:endParaRPr>
            </a:p>
          </p:txBody>
        </p:sp>
        <p:sp>
          <p:nvSpPr>
            <p:cNvPr id="14" name="Google Shape;215;p15"/>
            <p:cNvSpPr/>
            <p:nvPr/>
          </p:nvSpPr>
          <p:spPr>
            <a:xfrm>
              <a:off x="335821" y="190572"/>
              <a:ext cx="57699" cy="44577"/>
            </a:xfrm>
            <a:custGeom>
              <a:avLst/>
              <a:gdLst/>
              <a:ahLst/>
              <a:cxnLst/>
              <a:rect l="l" t="t" r="r" b="b"/>
              <a:pathLst>
                <a:path w="1774" h="1363" extrusionOk="0">
                  <a:moveTo>
                    <a:pt x="348" y="1"/>
                  </a:moveTo>
                  <a:lnTo>
                    <a:pt x="0" y="634"/>
                  </a:lnTo>
                  <a:lnTo>
                    <a:pt x="1457" y="1362"/>
                  </a:lnTo>
                  <a:lnTo>
                    <a:pt x="1774" y="697"/>
                  </a:lnTo>
                  <a:lnTo>
                    <a:pt x="348" y="1"/>
                  </a:ln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MX" sz="1800" b="0" i="0" u="none" strike="noStrike" kern="0" cap="none" spc="0" normalizeH="0" baseline="0" noProof="0">
                <a:ln>
                  <a:noFill/>
                </a:ln>
                <a:solidFill>
                  <a:sysClr val="windowText" lastClr="000000"/>
                </a:solidFill>
                <a:effectLst/>
                <a:uLnTx/>
                <a:uFillTx/>
              </a:endParaRPr>
            </a:p>
          </p:txBody>
        </p:sp>
        <p:sp>
          <p:nvSpPr>
            <p:cNvPr id="15" name="Google Shape;216;p15"/>
            <p:cNvSpPr/>
            <p:nvPr/>
          </p:nvSpPr>
          <p:spPr>
            <a:xfrm>
              <a:off x="353319" y="118065"/>
              <a:ext cx="47421" cy="23875"/>
            </a:xfrm>
            <a:custGeom>
              <a:avLst/>
              <a:gdLst/>
              <a:ahLst/>
              <a:cxnLst/>
              <a:rect l="l" t="t" r="r" b="b"/>
              <a:pathLst>
                <a:path w="1458" h="730" extrusionOk="0">
                  <a:moveTo>
                    <a:pt x="0" y="1"/>
                  </a:moveTo>
                  <a:lnTo>
                    <a:pt x="0" y="729"/>
                  </a:lnTo>
                  <a:lnTo>
                    <a:pt x="1457" y="729"/>
                  </a:lnTo>
                  <a:lnTo>
                    <a:pt x="1457" y="1"/>
                  </a:ln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MX" sz="1800" b="0" i="0" u="none" strike="noStrike" kern="0" cap="none" spc="0" normalizeH="0" baseline="0" noProof="0">
                <a:ln>
                  <a:noFill/>
                </a:ln>
                <a:solidFill>
                  <a:sysClr val="windowText" lastClr="000000"/>
                </a:solidFill>
                <a:effectLst/>
                <a:uLnTx/>
                <a:uFillTx/>
              </a:endParaRPr>
            </a:p>
          </p:txBody>
        </p:sp>
        <p:sp>
          <p:nvSpPr>
            <p:cNvPr id="16" name="Google Shape;217;p15"/>
            <p:cNvSpPr/>
            <p:nvPr/>
          </p:nvSpPr>
          <p:spPr>
            <a:xfrm>
              <a:off x="7221" y="24856"/>
              <a:ext cx="57732" cy="44577"/>
            </a:xfrm>
            <a:custGeom>
              <a:avLst/>
              <a:gdLst/>
              <a:ahLst/>
              <a:cxnLst/>
              <a:rect l="l" t="t" r="r" b="b"/>
              <a:pathLst>
                <a:path w="1775" h="1363" extrusionOk="0">
                  <a:moveTo>
                    <a:pt x="317" y="0"/>
                  </a:moveTo>
                  <a:lnTo>
                    <a:pt x="1" y="634"/>
                  </a:lnTo>
                  <a:lnTo>
                    <a:pt x="1426" y="1362"/>
                  </a:lnTo>
                  <a:lnTo>
                    <a:pt x="1774" y="697"/>
                  </a:lnTo>
                  <a:lnTo>
                    <a:pt x="317" y="0"/>
                  </a:ln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MX" sz="1800" b="0" i="0" u="none" strike="noStrike" kern="0" cap="none" spc="0" normalizeH="0" baseline="0" noProof="0">
                <a:ln>
                  <a:noFill/>
                </a:ln>
                <a:solidFill>
                  <a:sysClr val="windowText" lastClr="000000"/>
                </a:solidFill>
                <a:effectLst/>
                <a:uLnTx/>
                <a:uFillTx/>
              </a:endParaRPr>
            </a:p>
          </p:txBody>
        </p:sp>
        <p:sp>
          <p:nvSpPr>
            <p:cNvPr id="17" name="Google Shape;218;p15"/>
            <p:cNvSpPr/>
            <p:nvPr/>
          </p:nvSpPr>
          <p:spPr>
            <a:xfrm>
              <a:off x="7221" y="190572"/>
              <a:ext cx="57732" cy="44577"/>
            </a:xfrm>
            <a:custGeom>
              <a:avLst/>
              <a:gdLst/>
              <a:ahLst/>
              <a:cxnLst/>
              <a:rect l="l" t="t" r="r" b="b"/>
              <a:pathLst>
                <a:path w="1775" h="1363" extrusionOk="0">
                  <a:moveTo>
                    <a:pt x="1426" y="1"/>
                  </a:moveTo>
                  <a:lnTo>
                    <a:pt x="1" y="697"/>
                  </a:lnTo>
                  <a:lnTo>
                    <a:pt x="317" y="1362"/>
                  </a:lnTo>
                  <a:lnTo>
                    <a:pt x="1774" y="634"/>
                  </a:lnTo>
                  <a:lnTo>
                    <a:pt x="1426" y="1"/>
                  </a:ln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MX" sz="1800" b="0" i="0" u="none" strike="noStrike" kern="0" cap="none" spc="0" normalizeH="0" baseline="0" noProof="0">
                <a:ln>
                  <a:noFill/>
                </a:ln>
                <a:solidFill>
                  <a:sysClr val="windowText" lastClr="000000"/>
                </a:solidFill>
                <a:effectLst/>
                <a:uLnTx/>
                <a:uFillTx/>
              </a:endParaRPr>
            </a:p>
          </p:txBody>
        </p:sp>
        <p:sp>
          <p:nvSpPr>
            <p:cNvPr id="18" name="Google Shape;219;p15"/>
            <p:cNvSpPr/>
            <p:nvPr/>
          </p:nvSpPr>
          <p:spPr>
            <a:xfrm>
              <a:off x="0" y="118065"/>
              <a:ext cx="47421" cy="23875"/>
            </a:xfrm>
            <a:custGeom>
              <a:avLst/>
              <a:gdLst/>
              <a:ahLst/>
              <a:cxnLst/>
              <a:rect l="l" t="t" r="r" b="b"/>
              <a:pathLst>
                <a:path w="1458" h="730" extrusionOk="0">
                  <a:moveTo>
                    <a:pt x="1" y="1"/>
                  </a:moveTo>
                  <a:lnTo>
                    <a:pt x="1" y="729"/>
                  </a:lnTo>
                  <a:lnTo>
                    <a:pt x="1458" y="729"/>
                  </a:lnTo>
                  <a:lnTo>
                    <a:pt x="1458" y="1"/>
                  </a:ln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MX" sz="1800" b="0" i="0" u="none" strike="noStrike" kern="0" cap="none" spc="0" normalizeH="0" baseline="0" noProof="0">
                <a:ln>
                  <a:noFill/>
                </a:ln>
                <a:solidFill>
                  <a:sysClr val="windowText" lastClr="000000"/>
                </a:solidFill>
                <a:effectLst/>
                <a:uLnTx/>
                <a:uFillTx/>
              </a:endParaRPr>
            </a:p>
          </p:txBody>
        </p:sp>
        <p:sp>
          <p:nvSpPr>
            <p:cNvPr id="19" name="Google Shape;220;p15"/>
            <p:cNvSpPr/>
            <p:nvPr/>
          </p:nvSpPr>
          <p:spPr>
            <a:xfrm>
              <a:off x="164837" y="380097"/>
              <a:ext cx="71100" cy="23875"/>
            </a:xfrm>
            <a:custGeom>
              <a:avLst/>
              <a:gdLst/>
              <a:ahLst/>
              <a:cxnLst/>
              <a:rect l="l" t="t" r="r" b="b"/>
              <a:pathLst>
                <a:path w="2186" h="730" extrusionOk="0">
                  <a:moveTo>
                    <a:pt x="0" y="1"/>
                  </a:moveTo>
                  <a:lnTo>
                    <a:pt x="0" y="729"/>
                  </a:lnTo>
                  <a:lnTo>
                    <a:pt x="2185" y="729"/>
                  </a:lnTo>
                  <a:lnTo>
                    <a:pt x="2185" y="1"/>
                  </a:ln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MX" sz="1800" b="0" i="0" u="none" strike="noStrike" kern="0" cap="none" spc="0" normalizeH="0" baseline="0" noProof="0">
                <a:ln>
                  <a:noFill/>
                </a:ln>
                <a:solidFill>
                  <a:sysClr val="windowText" lastClr="000000"/>
                </a:solidFill>
                <a:effectLst/>
                <a:uLnTx/>
                <a:uFillTx/>
              </a:endParaRPr>
            </a:p>
          </p:txBody>
        </p:sp>
        <p:sp>
          <p:nvSpPr>
            <p:cNvPr id="20" name="Google Shape;221;p15"/>
            <p:cNvSpPr/>
            <p:nvPr/>
          </p:nvSpPr>
          <p:spPr>
            <a:xfrm>
              <a:off x="71100" y="0"/>
              <a:ext cx="258574" cy="356321"/>
            </a:xfrm>
            <a:custGeom>
              <a:avLst/>
              <a:gdLst/>
              <a:ahLst/>
              <a:cxnLst/>
              <a:rect l="l" t="t" r="r" b="b"/>
              <a:pathLst>
                <a:path w="7950" h="10895" extrusionOk="0">
                  <a:moveTo>
                    <a:pt x="3990" y="4339"/>
                  </a:moveTo>
                  <a:cubicBezTo>
                    <a:pt x="4180" y="4339"/>
                    <a:pt x="4339" y="4497"/>
                    <a:pt x="4339" y="4687"/>
                  </a:cubicBezTo>
                  <a:cubicBezTo>
                    <a:pt x="4339" y="4877"/>
                    <a:pt x="4180" y="5036"/>
                    <a:pt x="3990" y="5036"/>
                  </a:cubicBezTo>
                  <a:cubicBezTo>
                    <a:pt x="3769" y="5036"/>
                    <a:pt x="3610" y="4877"/>
                    <a:pt x="3610" y="4687"/>
                  </a:cubicBezTo>
                  <a:cubicBezTo>
                    <a:pt x="3610" y="4497"/>
                    <a:pt x="3769" y="4339"/>
                    <a:pt x="3990" y="4339"/>
                  </a:cubicBezTo>
                  <a:close/>
                  <a:moveTo>
                    <a:pt x="3959" y="697"/>
                  </a:moveTo>
                  <a:cubicBezTo>
                    <a:pt x="5764" y="697"/>
                    <a:pt x="7221" y="2154"/>
                    <a:pt x="7221" y="3959"/>
                  </a:cubicBezTo>
                  <a:cubicBezTo>
                    <a:pt x="7221" y="5257"/>
                    <a:pt x="6461" y="6429"/>
                    <a:pt x="5289" y="6936"/>
                  </a:cubicBezTo>
                  <a:lnTo>
                    <a:pt x="5067" y="7031"/>
                  </a:lnTo>
                  <a:lnTo>
                    <a:pt x="5067" y="8678"/>
                  </a:lnTo>
                  <a:lnTo>
                    <a:pt x="4339" y="8678"/>
                  </a:lnTo>
                  <a:lnTo>
                    <a:pt x="4339" y="5701"/>
                  </a:lnTo>
                  <a:cubicBezTo>
                    <a:pt x="4750" y="5574"/>
                    <a:pt x="5067" y="5162"/>
                    <a:pt x="5067" y="4687"/>
                  </a:cubicBezTo>
                  <a:cubicBezTo>
                    <a:pt x="5067" y="4086"/>
                    <a:pt x="4560" y="3611"/>
                    <a:pt x="3990" y="3611"/>
                  </a:cubicBezTo>
                  <a:cubicBezTo>
                    <a:pt x="3389" y="3611"/>
                    <a:pt x="2882" y="4086"/>
                    <a:pt x="2882" y="4687"/>
                  </a:cubicBezTo>
                  <a:cubicBezTo>
                    <a:pt x="2882" y="5162"/>
                    <a:pt x="3199" y="5574"/>
                    <a:pt x="3610" y="5701"/>
                  </a:cubicBezTo>
                  <a:lnTo>
                    <a:pt x="3610" y="8678"/>
                  </a:lnTo>
                  <a:lnTo>
                    <a:pt x="2882" y="8678"/>
                  </a:lnTo>
                  <a:lnTo>
                    <a:pt x="2882" y="7031"/>
                  </a:lnTo>
                  <a:lnTo>
                    <a:pt x="2660" y="6936"/>
                  </a:lnTo>
                  <a:cubicBezTo>
                    <a:pt x="1489" y="6429"/>
                    <a:pt x="729" y="5257"/>
                    <a:pt x="729" y="3959"/>
                  </a:cubicBezTo>
                  <a:cubicBezTo>
                    <a:pt x="729" y="2154"/>
                    <a:pt x="2185" y="697"/>
                    <a:pt x="3959" y="697"/>
                  </a:cubicBezTo>
                  <a:close/>
                  <a:moveTo>
                    <a:pt x="5067" y="9406"/>
                  </a:moveTo>
                  <a:lnTo>
                    <a:pt x="5067" y="10166"/>
                  </a:lnTo>
                  <a:lnTo>
                    <a:pt x="2882" y="10166"/>
                  </a:lnTo>
                  <a:lnTo>
                    <a:pt x="2882" y="9406"/>
                  </a:lnTo>
                  <a:close/>
                  <a:moveTo>
                    <a:pt x="3990" y="0"/>
                  </a:moveTo>
                  <a:cubicBezTo>
                    <a:pt x="1774" y="0"/>
                    <a:pt x="0" y="1774"/>
                    <a:pt x="0" y="3959"/>
                  </a:cubicBezTo>
                  <a:cubicBezTo>
                    <a:pt x="0" y="5447"/>
                    <a:pt x="824" y="6841"/>
                    <a:pt x="2154" y="7506"/>
                  </a:cubicBezTo>
                  <a:lnTo>
                    <a:pt x="2154" y="8678"/>
                  </a:lnTo>
                  <a:lnTo>
                    <a:pt x="1425" y="8678"/>
                  </a:lnTo>
                  <a:lnTo>
                    <a:pt x="1425" y="9406"/>
                  </a:lnTo>
                  <a:lnTo>
                    <a:pt x="2154" y="9406"/>
                  </a:lnTo>
                  <a:lnTo>
                    <a:pt x="2154" y="10895"/>
                  </a:lnTo>
                  <a:lnTo>
                    <a:pt x="5796" y="10895"/>
                  </a:lnTo>
                  <a:lnTo>
                    <a:pt x="5796" y="9406"/>
                  </a:lnTo>
                  <a:lnTo>
                    <a:pt x="6524" y="9406"/>
                  </a:lnTo>
                  <a:lnTo>
                    <a:pt x="6524" y="8678"/>
                  </a:lnTo>
                  <a:lnTo>
                    <a:pt x="5796" y="8678"/>
                  </a:lnTo>
                  <a:lnTo>
                    <a:pt x="5796" y="7506"/>
                  </a:lnTo>
                  <a:cubicBezTo>
                    <a:pt x="7126" y="6841"/>
                    <a:pt x="7949" y="5447"/>
                    <a:pt x="7949" y="3959"/>
                  </a:cubicBezTo>
                  <a:cubicBezTo>
                    <a:pt x="7949" y="1774"/>
                    <a:pt x="6176" y="0"/>
                    <a:pt x="3990"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MX" sz="1800" b="0" i="0" u="none" strike="noStrike" kern="0" cap="none" spc="0" normalizeH="0" baseline="0" noProof="0">
                <a:ln>
                  <a:noFill/>
                </a:ln>
                <a:solidFill>
                  <a:sysClr val="windowText" lastClr="000000"/>
                </a:solidFill>
                <a:effectLst/>
                <a:uLnTx/>
                <a:uFillTx/>
              </a:endParaRPr>
            </a:p>
          </p:txBody>
        </p:sp>
      </p:grpSp>
      <p:sp>
        <p:nvSpPr>
          <p:cNvPr id="21" name="Google Shape;2155;p42"/>
          <p:cNvSpPr txBox="1"/>
          <p:nvPr/>
        </p:nvSpPr>
        <p:spPr>
          <a:xfrm>
            <a:off x="12817025" y="3758927"/>
            <a:ext cx="503688" cy="387553"/>
          </a:xfrm>
          <a:prstGeom prst="rect">
            <a:avLst/>
          </a:prstGeom>
          <a:solidFill>
            <a:srgbClr val="99663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bg1"/>
                </a:solidFill>
                <a:latin typeface="Fira Sans Medium"/>
                <a:ea typeface="Fira Sans Medium"/>
                <a:cs typeface="Fira Sans Medium"/>
                <a:sym typeface="Fira Sans Medium"/>
              </a:rPr>
              <a:t>7</a:t>
            </a:r>
            <a:endParaRPr sz="1800" b="1" dirty="0">
              <a:solidFill>
                <a:schemeClr val="bg1"/>
              </a:solidFill>
              <a:latin typeface="Fira Sans Medium"/>
              <a:ea typeface="Fira Sans Medium"/>
              <a:cs typeface="Fira Sans Medium"/>
              <a:sym typeface="Fira Sans Medium"/>
            </a:endParaRPr>
          </a:p>
        </p:txBody>
      </p:sp>
    </p:spTree>
    <p:extLst>
      <p:ext uri="{BB962C8B-B14F-4D97-AF65-F5344CB8AC3E}">
        <p14:creationId xmlns:p14="http://schemas.microsoft.com/office/powerpoint/2010/main" val="2408495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1072326497"/>
              </p:ext>
            </p:extLst>
          </p:nvPr>
        </p:nvGraphicFramePr>
        <p:xfrm>
          <a:off x="395660" y="503635"/>
          <a:ext cx="12313368" cy="8870720"/>
        </p:xfrm>
        <a:graphic>
          <a:graphicData uri="http://schemas.openxmlformats.org/drawingml/2006/table">
            <a:tbl>
              <a:tblPr firstRow="1" firstCol="1" bandRow="1"/>
              <a:tblGrid>
                <a:gridCol w="12313368">
                  <a:extLst>
                    <a:ext uri="{9D8B030D-6E8A-4147-A177-3AD203B41FA5}">
                      <a16:colId xmlns:a16="http://schemas.microsoft.com/office/drawing/2014/main" val="20000"/>
                    </a:ext>
                  </a:extLst>
                </a:gridCol>
              </a:tblGrid>
              <a:tr h="570063">
                <a:tc>
                  <a:txBody>
                    <a:bodyPr/>
                    <a:lstStyle/>
                    <a:p>
                      <a:pPr>
                        <a:lnSpc>
                          <a:spcPct val="107000"/>
                        </a:lnSpc>
                        <a:spcAft>
                          <a:spcPts val="0"/>
                        </a:spcAft>
                      </a:pPr>
                      <a:r>
                        <a:rPr lang="es-MX" sz="1100" b="1" dirty="0">
                          <a:effectLst/>
                          <a:latin typeface="Arial" pitchFamily="34" charset="0"/>
                          <a:ea typeface="Calibri"/>
                          <a:cs typeface="Arial" pitchFamily="34" charset="0"/>
                        </a:rPr>
                        <a:t>Narración del Caso de Estudio </a:t>
                      </a:r>
                    </a:p>
                    <a:p>
                      <a:pPr>
                        <a:lnSpc>
                          <a:spcPct val="107000"/>
                        </a:lnSpc>
                        <a:spcAft>
                          <a:spcPts val="0"/>
                        </a:spcAft>
                      </a:pPr>
                      <a:r>
                        <a:rPr lang="es-MX" sz="1100" b="1" dirty="0">
                          <a:effectLst/>
                          <a:latin typeface="Arial" pitchFamily="34" charset="0"/>
                          <a:ea typeface="Calibri"/>
                          <a:cs typeface="Arial" pitchFamily="34" charset="0"/>
                        </a:rPr>
                        <a:t>Véanse los Documentos:</a:t>
                      </a:r>
                      <a:r>
                        <a:rPr lang="es-MX" sz="1100" b="1" baseline="0" dirty="0">
                          <a:effectLst/>
                          <a:latin typeface="Arial" pitchFamily="34" charset="0"/>
                          <a:ea typeface="Calibri"/>
                          <a:cs typeface="Arial" pitchFamily="34" charset="0"/>
                        </a:rPr>
                        <a:t> </a:t>
                      </a:r>
                      <a:r>
                        <a:rPr lang="es-MX" sz="1100" b="1" dirty="0">
                          <a:effectLst/>
                          <a:latin typeface="Arial" pitchFamily="34" charset="0"/>
                          <a:ea typeface="Calibri"/>
                          <a:cs typeface="Arial" pitchFamily="34" charset="0"/>
                        </a:rPr>
                        <a:t>Características para la narración de un caso</a:t>
                      </a:r>
                      <a:r>
                        <a:rPr lang="es-MX" sz="1100" b="1" baseline="0" dirty="0">
                          <a:effectLst/>
                          <a:latin typeface="Arial" pitchFamily="34" charset="0"/>
                          <a:ea typeface="Calibri"/>
                          <a:cs typeface="Arial" pitchFamily="34" charset="0"/>
                        </a:rPr>
                        <a:t>, </a:t>
                      </a:r>
                      <a:r>
                        <a:rPr lang="es-MX" sz="1100" b="1" dirty="0">
                          <a:effectLst/>
                          <a:latin typeface="Arial" pitchFamily="34" charset="0"/>
                          <a:ea typeface="Calibri"/>
                          <a:cs typeface="Arial" pitchFamily="34" charset="0"/>
                        </a:rPr>
                        <a:t>Tipos de Casos,</a:t>
                      </a:r>
                      <a:r>
                        <a:rPr lang="es-MX" sz="1100" b="1" baseline="0" dirty="0">
                          <a:effectLst/>
                          <a:latin typeface="Arial" pitchFamily="34" charset="0"/>
                          <a:ea typeface="Calibri"/>
                          <a:cs typeface="Arial" pitchFamily="34" charset="0"/>
                        </a:rPr>
                        <a:t> </a:t>
                      </a:r>
                      <a:r>
                        <a:rPr lang="es-MX" sz="1100" b="1" dirty="0">
                          <a:effectLst/>
                          <a:latin typeface="Arial" pitchFamily="34" charset="0"/>
                          <a:ea typeface="Calibri"/>
                          <a:cs typeface="Arial" pitchFamily="34" charset="0"/>
                        </a:rPr>
                        <a:t>Ejemplos.</a:t>
                      </a:r>
                      <a:endParaRPr lang="es-MX" sz="1100" dirty="0">
                        <a:effectLst/>
                        <a:latin typeface="Arial" pitchFamily="34" charset="0"/>
                        <a:ea typeface="Calibri"/>
                        <a:cs typeface="Arial" pitchFamily="34" charset="0"/>
                      </a:endParaRPr>
                    </a:p>
                    <a:p>
                      <a:pPr>
                        <a:lnSpc>
                          <a:spcPct val="107000"/>
                        </a:lnSpc>
                        <a:spcAft>
                          <a:spcPts val="0"/>
                        </a:spcAft>
                      </a:pPr>
                      <a:r>
                        <a:rPr lang="es-MX" sz="1100" b="1" dirty="0">
                          <a:effectLst/>
                          <a:latin typeface="Arial" pitchFamily="34" charset="0"/>
                          <a:ea typeface="Calibri"/>
                          <a:cs typeface="Arial" pitchFamily="34" charset="0"/>
                        </a:rPr>
                        <a:t>Nota: Copia y pega esta sección (diapositiva nueva) las veces que así lo requieras.</a:t>
                      </a:r>
                      <a:endParaRPr lang="es-MX" sz="1100" dirty="0">
                        <a:effectLst/>
                        <a:latin typeface="Arial" pitchFamily="34" charset="0"/>
                        <a:ea typeface="Calibri"/>
                        <a:cs typeface="Arial" pitchFamily="34" charset="0"/>
                      </a:endParaRPr>
                    </a:p>
                  </a:txBody>
                  <a:tcPr marL="63770" marR="637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extLst>
                  <a:ext uri="{0D108BD9-81ED-4DB2-BD59-A6C34878D82A}">
                    <a16:rowId xmlns:a16="http://schemas.microsoft.com/office/drawing/2014/main" val="10000"/>
                  </a:ext>
                </a:extLst>
              </a:tr>
              <a:tr h="6270696">
                <a:tc>
                  <a:txBody>
                    <a:bodyPr/>
                    <a:lstStyle/>
                    <a:p>
                      <a:pPr>
                        <a:lnSpc>
                          <a:spcPct val="107000"/>
                        </a:lnSpc>
                        <a:spcAft>
                          <a:spcPts val="0"/>
                        </a:spcAft>
                      </a:pPr>
                      <a:r>
                        <a:rPr lang="es-MX" sz="1100" dirty="0">
                          <a:effectLst/>
                          <a:latin typeface="Arial" pitchFamily="34" charset="0"/>
                          <a:ea typeface="Calibri"/>
                          <a:cs typeface="Arial" pitchFamily="34" charset="0"/>
                        </a:rPr>
                        <a:t> </a:t>
                      </a:r>
                    </a:p>
                    <a:p>
                      <a:pPr>
                        <a:lnSpc>
                          <a:spcPct val="107000"/>
                        </a:lnSpc>
                        <a:spcAft>
                          <a:spcPts val="0"/>
                        </a:spcAft>
                      </a:pPr>
                      <a:r>
                        <a:rPr lang="es-MX" sz="1100" dirty="0">
                          <a:effectLst/>
                          <a:latin typeface="Arial" pitchFamily="34" charset="0"/>
                          <a:ea typeface="Calibri"/>
                          <a:cs typeface="Arial" pitchFamily="34" charset="0"/>
                        </a:rPr>
                        <a:t> </a:t>
                      </a:r>
                    </a:p>
                    <a:p>
                      <a:pPr lvl="0" algn="ctr"/>
                      <a:r>
                        <a:rPr lang="es-MX" sz="1100" dirty="0">
                          <a:effectLst/>
                          <a:latin typeface="Arial" pitchFamily="34" charset="0"/>
                          <a:ea typeface="Calibri"/>
                          <a:cs typeface="Arial" pitchFamily="34" charset="0"/>
                        </a:rPr>
                        <a:t> </a:t>
                      </a:r>
                      <a:r>
                        <a:rPr lang="es-MX" sz="1400" b="1" kern="1200" dirty="0">
                          <a:solidFill>
                            <a:schemeClr val="tx1"/>
                          </a:solidFill>
                          <a:effectLst/>
                          <a:latin typeface="Arial" panose="020B0604020202020204" pitchFamily="34" charset="0"/>
                          <a:ea typeface="+mn-ea"/>
                          <a:cs typeface="Arial" panose="020B0604020202020204" pitchFamily="34" charset="0"/>
                        </a:rPr>
                        <a:t>Formular los objetivos de aprendizaje</a:t>
                      </a:r>
                      <a:endParaRPr lang="es-MX" sz="1400" kern="1200" dirty="0">
                        <a:solidFill>
                          <a:schemeClr val="tx1"/>
                        </a:solidFill>
                        <a:effectLst/>
                        <a:latin typeface="Arial" panose="020B0604020202020204" pitchFamily="34" charset="0"/>
                        <a:ea typeface="+mn-ea"/>
                        <a:cs typeface="Arial" panose="020B0604020202020204" pitchFamily="34" charset="0"/>
                      </a:endParaRPr>
                    </a:p>
                    <a:p>
                      <a:pPr algn="just"/>
                      <a:r>
                        <a:rPr lang="es-MX" sz="1400" b="1" kern="1200" dirty="0">
                          <a:solidFill>
                            <a:schemeClr val="tx1"/>
                          </a:solidFill>
                          <a:effectLst/>
                          <a:latin typeface="Arial" panose="020B0604020202020204" pitchFamily="34" charset="0"/>
                          <a:ea typeface="+mn-ea"/>
                          <a:cs typeface="Arial" panose="020B0604020202020204" pitchFamily="34" charset="0"/>
                        </a:rPr>
                        <a:t>Aprendizaje cognoscitivo:</a:t>
                      </a:r>
                      <a:r>
                        <a:rPr lang="es-MX" sz="1400" kern="1200" dirty="0">
                          <a:solidFill>
                            <a:schemeClr val="tx1"/>
                          </a:solidFill>
                          <a:effectLst/>
                          <a:latin typeface="Arial" panose="020B0604020202020204" pitchFamily="34" charset="0"/>
                          <a:ea typeface="+mn-ea"/>
                          <a:cs typeface="Arial" panose="020B0604020202020204" pitchFamily="34" charset="0"/>
                        </a:rPr>
                        <a:t> aprendizaje de los conocimientos que hacen referencia a los contenidos teóricos en los que se fundamenta el caso descrito.</a:t>
                      </a:r>
                    </a:p>
                    <a:p>
                      <a:pPr algn="just"/>
                      <a:r>
                        <a:rPr lang="es-MX" sz="1400" kern="1200" dirty="0">
                          <a:solidFill>
                            <a:schemeClr val="tx1"/>
                          </a:solidFill>
                          <a:effectLst/>
                          <a:latin typeface="Arial" panose="020B0604020202020204" pitchFamily="34" charset="0"/>
                          <a:ea typeface="+mn-ea"/>
                          <a:cs typeface="Arial" panose="020B0604020202020204" pitchFamily="34" charset="0"/>
                        </a:rPr>
                        <a:t>El aprendizaje cognitivo es un método que combina la experiencia y el procesamiento de nueva información para asimilar un conocimiento y generar una respuesta</a:t>
                      </a:r>
                    </a:p>
                    <a:p>
                      <a:pPr algn="just"/>
                      <a:r>
                        <a:rPr lang="es-MX" sz="1400" kern="1200" dirty="0">
                          <a:solidFill>
                            <a:schemeClr val="tx1"/>
                          </a:solidFill>
                          <a:effectLst/>
                          <a:latin typeface="Arial" panose="020B0604020202020204" pitchFamily="34" charset="0"/>
                          <a:ea typeface="+mn-ea"/>
                          <a:cs typeface="Arial" panose="020B0604020202020204" pitchFamily="34" charset="0"/>
                        </a:rPr>
                        <a:t>La teoría del aprendizaje cognitivo surge del descubrimiento de que, cada vez que recibimos una información nueva, el cerebro la procesa y la filtra antes de poder memorizarla. </a:t>
                      </a:r>
                    </a:p>
                    <a:p>
                      <a:pPr algn="just"/>
                      <a:r>
                        <a:rPr lang="es-MX" sz="1400" kern="1200" dirty="0">
                          <a:solidFill>
                            <a:schemeClr val="tx1"/>
                          </a:solidFill>
                          <a:effectLst/>
                          <a:latin typeface="Arial" panose="020B0604020202020204" pitchFamily="34" charset="0"/>
                          <a:ea typeface="+mn-ea"/>
                          <a:cs typeface="Arial" panose="020B0604020202020204" pitchFamily="34" charset="0"/>
                        </a:rPr>
                        <a:t>El aprendizaje cognitivo se define como el cúmulo de conocimientos adquiridos a lo largo de la vida, esto mediante el estudio, los sentidos, los pensamientos, las experiencias propias y la forma en que se procesa la información, involucrando procesos mentales y psicológicos.</a:t>
                      </a:r>
                    </a:p>
                    <a:p>
                      <a:pPr algn="just"/>
                      <a:r>
                        <a:rPr lang="es-MX" sz="1400" b="1" kern="1200" dirty="0">
                          <a:solidFill>
                            <a:schemeClr val="tx1"/>
                          </a:solidFill>
                          <a:effectLst/>
                          <a:latin typeface="Arial" panose="020B0604020202020204" pitchFamily="34" charset="0"/>
                          <a:ea typeface="+mn-ea"/>
                          <a:cs typeface="Arial" panose="020B0604020202020204" pitchFamily="34" charset="0"/>
                        </a:rPr>
                        <a:t>Aprendizaje afectivo:</a:t>
                      </a:r>
                      <a:r>
                        <a:rPr lang="es-MX" sz="1400" kern="1200" dirty="0">
                          <a:solidFill>
                            <a:schemeClr val="tx1"/>
                          </a:solidFill>
                          <a:effectLst/>
                          <a:latin typeface="Arial" panose="020B0604020202020204" pitchFamily="34" charset="0"/>
                          <a:ea typeface="+mn-ea"/>
                          <a:cs typeface="Arial" panose="020B0604020202020204" pitchFamily="34" charset="0"/>
                        </a:rPr>
                        <a:t> aprendizaje de determinadas actitudes que el alumno puede lograr durante el desarrollo de esta técnica, tales como respetarla opinión de los demás, responsabilizarse de la realización de su trabajo, integrarse en un equipo.</a:t>
                      </a:r>
                    </a:p>
                    <a:p>
                      <a:pPr>
                        <a:lnSpc>
                          <a:spcPct val="107000"/>
                        </a:lnSpc>
                        <a:spcAft>
                          <a:spcPts val="0"/>
                        </a:spcAft>
                      </a:pPr>
                      <a:endParaRPr lang="es-MX" sz="1100" dirty="0">
                        <a:effectLst/>
                        <a:latin typeface="Arial" pitchFamily="34" charset="0"/>
                        <a:ea typeface="Calibri"/>
                        <a:cs typeface="Arial" pitchFamily="34" charset="0"/>
                      </a:endParaRPr>
                    </a:p>
                    <a:p>
                      <a:pPr marL="0" marR="0" lvl="0" indent="0" algn="ctr" defTabSz="1024997" rtl="0" eaLnBrk="1" fontAlgn="auto" latinLnBrk="0" hangingPunct="1">
                        <a:lnSpc>
                          <a:spcPct val="107000"/>
                        </a:lnSpc>
                        <a:spcBef>
                          <a:spcPts val="0"/>
                        </a:spcBef>
                        <a:spcAft>
                          <a:spcPts val="0"/>
                        </a:spcAft>
                        <a:buClrTx/>
                        <a:buSzTx/>
                        <a:buFontTx/>
                        <a:buNone/>
                        <a:tabLst/>
                        <a:defRPr/>
                      </a:pPr>
                      <a:r>
                        <a:rPr lang="es-MX" sz="1800" b="1" kern="1200" dirty="0">
                          <a:solidFill>
                            <a:schemeClr val="tx1"/>
                          </a:solidFill>
                          <a:effectLst/>
                          <a:latin typeface="+mn-lt"/>
                          <a:ea typeface="+mn-ea"/>
                          <a:cs typeface="+mn-cs"/>
                        </a:rPr>
                        <a:t>Recopilar la información</a:t>
                      </a:r>
                    </a:p>
                    <a:p>
                      <a:pPr marL="0" marR="0" lvl="0" indent="0" algn="l" defTabSz="1024997" rtl="0" eaLnBrk="1" fontAlgn="auto" latinLnBrk="0" hangingPunct="1">
                        <a:lnSpc>
                          <a:spcPct val="107000"/>
                        </a:lnSpc>
                        <a:spcBef>
                          <a:spcPts val="0"/>
                        </a:spcBef>
                        <a:spcAft>
                          <a:spcPts val="0"/>
                        </a:spcAft>
                        <a:buClrTx/>
                        <a:buSzTx/>
                        <a:buFontTx/>
                        <a:buNone/>
                        <a:tabLst/>
                        <a:defRPr/>
                      </a:pPr>
                      <a:endParaRPr lang="es-MX" sz="1200" kern="1200" dirty="0">
                        <a:solidFill>
                          <a:schemeClr val="tx1"/>
                        </a:solidFill>
                        <a:effectLst/>
                        <a:latin typeface="+mn-lt"/>
                        <a:ea typeface="+mn-ea"/>
                        <a:cs typeface="+mn-cs"/>
                      </a:endParaRPr>
                    </a:p>
                    <a:p>
                      <a:pPr>
                        <a:lnSpc>
                          <a:spcPct val="107000"/>
                        </a:lnSpc>
                        <a:spcAft>
                          <a:spcPts val="0"/>
                        </a:spcAft>
                      </a:pPr>
                      <a:r>
                        <a:rPr lang="es-MX" sz="1400" b="1" dirty="0">
                          <a:effectLst/>
                          <a:latin typeface="Arial" pitchFamily="34" charset="0"/>
                          <a:ea typeface="Calibri"/>
                          <a:cs typeface="Arial" pitchFamily="34" charset="0"/>
                        </a:rPr>
                        <a:t>Entrevistas a expertos en el tema.</a:t>
                      </a:r>
                    </a:p>
                    <a:p>
                      <a:pPr>
                        <a:lnSpc>
                          <a:spcPct val="107000"/>
                        </a:lnSpc>
                        <a:spcAft>
                          <a:spcPts val="0"/>
                        </a:spcAft>
                      </a:pPr>
                      <a:r>
                        <a:rPr lang="es-MX" sz="1400" b="0" dirty="0">
                          <a:effectLst/>
                          <a:latin typeface="Arial" pitchFamily="34" charset="0"/>
                          <a:ea typeface="Calibri"/>
                          <a:cs typeface="Arial" pitchFamily="34" charset="0"/>
                        </a:rPr>
                        <a:t>Relatos que describan sucesos o problemas de la vida real, experiencias propias o de profesionales experimentados, de sus propios alumnos, etcétera</a:t>
                      </a:r>
                    </a:p>
                    <a:p>
                      <a:pPr>
                        <a:lnSpc>
                          <a:spcPct val="107000"/>
                        </a:lnSpc>
                        <a:spcAft>
                          <a:spcPts val="0"/>
                        </a:spcAft>
                      </a:pPr>
                      <a:r>
                        <a:rPr lang="es-MX" sz="1400" b="1" dirty="0">
                          <a:effectLst/>
                          <a:latin typeface="Arial" pitchFamily="34" charset="0"/>
                          <a:ea typeface="Calibri"/>
                          <a:cs typeface="Arial" pitchFamily="34" charset="0"/>
                        </a:rPr>
                        <a:t>Investigaciones y estudios previos relacionados con el tema.</a:t>
                      </a:r>
                    </a:p>
                    <a:p>
                      <a:pPr algn="just">
                        <a:lnSpc>
                          <a:spcPct val="107000"/>
                        </a:lnSpc>
                        <a:spcAft>
                          <a:spcPts val="0"/>
                        </a:spcAft>
                      </a:pPr>
                      <a:r>
                        <a:rPr lang="es-MX" sz="1400" b="0" dirty="0">
                          <a:effectLst/>
                          <a:latin typeface="Arial" pitchFamily="34" charset="0"/>
                          <a:ea typeface="Calibri"/>
                          <a:cs typeface="Arial" pitchFamily="34" charset="0"/>
                        </a:rPr>
                        <a:t> Información estadística y datos relevantes de instituciones educativas relacionadas con el tema.</a:t>
                      </a:r>
                    </a:p>
                    <a:p>
                      <a:pPr algn="just">
                        <a:lnSpc>
                          <a:spcPct val="107000"/>
                        </a:lnSpc>
                        <a:spcAft>
                          <a:spcPts val="0"/>
                        </a:spcAft>
                      </a:pPr>
                      <a:r>
                        <a:rPr lang="es-MX" sz="1400" b="0" dirty="0">
                          <a:effectLst/>
                          <a:latin typeface="Arial" pitchFamily="34" charset="0"/>
                          <a:ea typeface="Calibri"/>
                          <a:cs typeface="Arial" pitchFamily="34" charset="0"/>
                        </a:rPr>
                        <a:t>Encuestas y cuestionarios aplicados a los actores involucrados en el caso de estudio, como estudiantes, docentes y padres de familia.</a:t>
                      </a:r>
                      <a:endParaRPr lang="es-MX" sz="1100" dirty="0">
                        <a:effectLst/>
                        <a:latin typeface="Arial" pitchFamily="34" charset="0"/>
                        <a:ea typeface="Calibri"/>
                        <a:cs typeface="Arial" pitchFamily="34" charset="0"/>
                      </a:endParaRPr>
                    </a:p>
                    <a:p>
                      <a:pPr>
                        <a:lnSpc>
                          <a:spcPct val="107000"/>
                        </a:lnSpc>
                        <a:spcAft>
                          <a:spcPts val="0"/>
                        </a:spcAft>
                      </a:pPr>
                      <a:r>
                        <a:rPr lang="es-MX" sz="1400" dirty="0">
                          <a:effectLst/>
                          <a:latin typeface="Arial" pitchFamily="34" charset="0"/>
                          <a:ea typeface="Calibri"/>
                          <a:cs typeface="Arial" pitchFamily="34" charset="0"/>
                        </a:rPr>
                        <a:t> </a:t>
                      </a:r>
                      <a:r>
                        <a:rPr lang="es-MX" sz="1400" b="1" dirty="0">
                          <a:effectLst/>
                          <a:latin typeface="Arial" pitchFamily="34" charset="0"/>
                          <a:ea typeface="Calibri"/>
                          <a:cs typeface="Arial" pitchFamily="34" charset="0"/>
                        </a:rPr>
                        <a:t>Artículos y publicaciones en revistas especializadas.</a:t>
                      </a:r>
                      <a:endParaRPr lang="es-MX" sz="1400" dirty="0">
                        <a:effectLst/>
                        <a:latin typeface="Arial" pitchFamily="34" charset="0"/>
                        <a:ea typeface="Calibri"/>
                        <a:cs typeface="Arial" pitchFamily="34" charset="0"/>
                      </a:endParaRPr>
                    </a:p>
                    <a:p>
                      <a:pPr>
                        <a:lnSpc>
                          <a:spcPct val="107000"/>
                        </a:lnSpc>
                        <a:spcAft>
                          <a:spcPts val="0"/>
                        </a:spcAft>
                      </a:pPr>
                      <a:r>
                        <a:rPr lang="es-MX" sz="1400" dirty="0">
                          <a:effectLst/>
                          <a:latin typeface="Arial" pitchFamily="34" charset="0"/>
                          <a:ea typeface="Calibri"/>
                          <a:cs typeface="Arial" pitchFamily="34" charset="0"/>
                        </a:rPr>
                        <a:t> Libros y manuales relacionados con el tema.</a:t>
                      </a:r>
                    </a:p>
                    <a:p>
                      <a:pPr>
                        <a:lnSpc>
                          <a:spcPct val="107000"/>
                        </a:lnSpc>
                        <a:spcAft>
                          <a:spcPts val="0"/>
                        </a:spcAft>
                      </a:pPr>
                      <a:r>
                        <a:rPr lang="es-MX" sz="1100" dirty="0">
                          <a:effectLst/>
                          <a:latin typeface="Arial" pitchFamily="34" charset="0"/>
                          <a:ea typeface="Calibri"/>
                          <a:cs typeface="Arial" pitchFamily="34" charset="0"/>
                        </a:rPr>
                        <a:t> </a:t>
                      </a:r>
                      <a:endParaRPr lang="es-MX" sz="1400" dirty="0">
                        <a:effectLst/>
                        <a:latin typeface="Arial" pitchFamily="34" charset="0"/>
                        <a:ea typeface="Calibri"/>
                        <a:cs typeface="Arial" pitchFamily="34" charset="0"/>
                      </a:endParaRPr>
                    </a:p>
                    <a:p>
                      <a:pPr>
                        <a:lnSpc>
                          <a:spcPct val="107000"/>
                        </a:lnSpc>
                        <a:spcAft>
                          <a:spcPts val="0"/>
                        </a:spcAft>
                      </a:pPr>
                      <a:r>
                        <a:rPr lang="es-MX" sz="1400" dirty="0">
                          <a:effectLst/>
                          <a:latin typeface="Arial" pitchFamily="34" charset="0"/>
                          <a:ea typeface="Calibri"/>
                          <a:cs typeface="Arial" pitchFamily="34" charset="0"/>
                        </a:rPr>
                        <a:t> En México, al igual que en el resto del mundo, la pandemia provocó una serie de emociones abrumadoras como la tristeza, la incertidumbre, el miedo y la Ansiedad.</a:t>
                      </a:r>
                    </a:p>
                    <a:p>
                      <a:pPr algn="just">
                        <a:lnSpc>
                          <a:spcPct val="107000"/>
                        </a:lnSpc>
                        <a:spcAft>
                          <a:spcPts val="0"/>
                        </a:spcAft>
                      </a:pPr>
                      <a:r>
                        <a:rPr lang="es-MX" sz="1100" dirty="0">
                          <a:effectLst/>
                          <a:latin typeface="Arial" pitchFamily="34" charset="0"/>
                          <a:ea typeface="Calibri"/>
                          <a:cs typeface="Arial" pitchFamily="34" charset="0"/>
                        </a:rPr>
                        <a:t> </a:t>
                      </a:r>
                      <a:r>
                        <a:rPr lang="es-MX" sz="1400" dirty="0">
                          <a:effectLst/>
                          <a:latin typeface="Arial" pitchFamily="34" charset="0"/>
                          <a:ea typeface="Calibri"/>
                          <a:cs typeface="Arial" pitchFamily="34" charset="0"/>
                        </a:rPr>
                        <a:t>En este Estudio de caso, acerca de las emociones y como afecto a los adolescentes del colegio de bachilleres plantel 6 Grupo 401. se desarrollara en un primer momento con la delimitación del tema a un grupo 401 de ciencias sociales III, en don de iniciara con una lluvia de ideas y la pregunta detonadora , acerca de como el encierro afecto o no a su desarrollo emocional </a:t>
                      </a:r>
                    </a:p>
                    <a:p>
                      <a:pPr>
                        <a:lnSpc>
                          <a:spcPct val="107000"/>
                        </a:lnSpc>
                        <a:spcAft>
                          <a:spcPts val="0"/>
                        </a:spcAft>
                      </a:pPr>
                      <a:endParaRPr lang="es-MX" sz="1400" dirty="0">
                        <a:effectLst/>
                        <a:latin typeface="Arial" pitchFamily="34" charset="0"/>
                        <a:ea typeface="Calibri"/>
                        <a:cs typeface="Arial" pitchFamily="34" charset="0"/>
                      </a:endParaRPr>
                    </a:p>
                    <a:p>
                      <a:pPr>
                        <a:lnSpc>
                          <a:spcPct val="107000"/>
                        </a:lnSpc>
                        <a:spcAft>
                          <a:spcPts val="0"/>
                        </a:spcAft>
                      </a:pPr>
                      <a:r>
                        <a:rPr lang="es-MX" sz="1400" b="1" dirty="0">
                          <a:effectLst/>
                          <a:latin typeface="Arial" pitchFamily="34" charset="0"/>
                          <a:ea typeface="Calibri"/>
                          <a:cs typeface="Arial" pitchFamily="34" charset="0"/>
                        </a:rPr>
                        <a:t>Este escenario desencadenó una ola de emociones abrumadoras, incluyendo:</a:t>
                      </a:r>
                    </a:p>
                    <a:p>
                      <a:pPr>
                        <a:lnSpc>
                          <a:spcPct val="107000"/>
                        </a:lnSpc>
                        <a:spcAft>
                          <a:spcPts val="0"/>
                        </a:spcAft>
                      </a:pPr>
                      <a:endParaRPr lang="es-MX" sz="1400" dirty="0">
                        <a:effectLst/>
                        <a:latin typeface="Arial" pitchFamily="34" charset="0"/>
                        <a:ea typeface="Calibri"/>
                        <a:cs typeface="Arial" pitchFamily="34" charset="0"/>
                      </a:endParaRPr>
                    </a:p>
                    <a:p>
                      <a:pPr>
                        <a:lnSpc>
                          <a:spcPct val="107000"/>
                        </a:lnSpc>
                        <a:spcAft>
                          <a:spcPts val="0"/>
                        </a:spcAft>
                      </a:pPr>
                      <a:r>
                        <a:rPr lang="es-MX" sz="1400" dirty="0">
                          <a:effectLst/>
                          <a:latin typeface="Arial" pitchFamily="34" charset="0"/>
                          <a:ea typeface="Calibri"/>
                          <a:cs typeface="Arial" pitchFamily="34" charset="0"/>
                        </a:rPr>
                        <a:t>Tristeza: La pérdida de seres queridos, la incertidumbre sobre el futuro y el miedo al contagio generaron una profunda tristeza en la población mexicana</a:t>
                      </a:r>
                    </a:p>
                    <a:p>
                      <a:pPr>
                        <a:lnSpc>
                          <a:spcPct val="107000"/>
                        </a:lnSpc>
                        <a:spcAft>
                          <a:spcPts val="0"/>
                        </a:spcAft>
                      </a:pPr>
                      <a:r>
                        <a:rPr lang="es-MX" sz="1400" dirty="0">
                          <a:effectLst/>
                          <a:latin typeface="Arial" pitchFamily="34" charset="0"/>
                          <a:ea typeface="Calibri"/>
                          <a:cs typeface="Arial" pitchFamily="34" charset="0"/>
                        </a:rPr>
                        <a:t>Incertidumbre: El constante cambio de información, las medidas restrictivas y la falta de claridad sobre el curso de la pandemia provocaron un estado de incertidumbre generalizado</a:t>
                      </a:r>
                    </a:p>
                    <a:p>
                      <a:pPr>
                        <a:lnSpc>
                          <a:spcPct val="107000"/>
                        </a:lnSpc>
                        <a:spcAft>
                          <a:spcPts val="0"/>
                        </a:spcAft>
                      </a:pPr>
                      <a:r>
                        <a:rPr lang="es-MX" sz="1400" dirty="0">
                          <a:effectLst/>
                          <a:latin typeface="Arial" pitchFamily="34" charset="0"/>
                          <a:ea typeface="Calibri"/>
                          <a:cs typeface="Arial" pitchFamily="34" charset="0"/>
                        </a:rPr>
                        <a:t>Miedo: El temor a enfermarse, a contagiar a otros y a las posibles complicaciones del virus generó un clima de miedo y ansiedad en la población</a:t>
                      </a:r>
                    </a:p>
                    <a:p>
                      <a:pPr>
                        <a:lnSpc>
                          <a:spcPct val="107000"/>
                        </a:lnSpc>
                        <a:spcAft>
                          <a:spcPts val="0"/>
                        </a:spcAft>
                      </a:pPr>
                      <a:r>
                        <a:rPr lang="es-MX" sz="1400" dirty="0">
                          <a:effectLst/>
                          <a:latin typeface="Arial" pitchFamily="34" charset="0"/>
                          <a:ea typeface="Calibri"/>
                          <a:cs typeface="Arial" pitchFamily="34" charset="0"/>
                        </a:rPr>
                        <a:t>Enojo: La frustración por las medidas restrictivas, la situación económica y la falta de control sobre la situación desembocaron en sentimientos de ira y enojo en algunos sectores de la población</a:t>
                      </a:r>
                      <a:endParaRPr lang="es-MX" sz="1100" dirty="0">
                        <a:effectLst/>
                        <a:latin typeface="Arial" pitchFamily="34" charset="0"/>
                        <a:ea typeface="Calibri"/>
                        <a:cs typeface="Arial" pitchFamily="34" charset="0"/>
                      </a:endParaRPr>
                    </a:p>
                    <a:p>
                      <a:pPr>
                        <a:lnSpc>
                          <a:spcPct val="107000"/>
                        </a:lnSpc>
                        <a:spcAft>
                          <a:spcPts val="0"/>
                        </a:spcAft>
                      </a:pPr>
                      <a:r>
                        <a:rPr lang="es-MX" sz="1100" dirty="0">
                          <a:effectLst/>
                          <a:latin typeface="Arial" pitchFamily="34" charset="0"/>
                          <a:ea typeface="Calibri"/>
                          <a:cs typeface="Arial" pitchFamily="34" charset="0"/>
                        </a:rPr>
                        <a:t> </a:t>
                      </a:r>
                    </a:p>
                  </a:txBody>
                  <a:tcPr marL="63770" marR="637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5" name="Google Shape;2155;p42"/>
          <p:cNvSpPr txBox="1"/>
          <p:nvPr/>
        </p:nvSpPr>
        <p:spPr>
          <a:xfrm>
            <a:off x="12817025" y="3758927"/>
            <a:ext cx="503688" cy="387553"/>
          </a:xfrm>
          <a:prstGeom prst="rect">
            <a:avLst/>
          </a:prstGeom>
          <a:solidFill>
            <a:srgbClr val="99663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bg1"/>
                </a:solidFill>
                <a:latin typeface="Fira Sans Medium"/>
                <a:ea typeface="Fira Sans Medium"/>
                <a:cs typeface="Fira Sans Medium"/>
                <a:sym typeface="Fira Sans Medium"/>
              </a:rPr>
              <a:t>8</a:t>
            </a:r>
            <a:endParaRPr sz="1800" b="1" dirty="0">
              <a:solidFill>
                <a:schemeClr val="bg1"/>
              </a:solidFill>
              <a:latin typeface="Fira Sans Medium"/>
              <a:ea typeface="Fira Sans Medium"/>
              <a:cs typeface="Fira Sans Medium"/>
              <a:sym typeface="Fira Sans Medium"/>
            </a:endParaRPr>
          </a:p>
        </p:txBody>
      </p:sp>
    </p:spTree>
    <p:extLst>
      <p:ext uri="{BB962C8B-B14F-4D97-AF65-F5344CB8AC3E}">
        <p14:creationId xmlns:p14="http://schemas.microsoft.com/office/powerpoint/2010/main" val="3619082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a:extLst>
              <a:ext uri="{FF2B5EF4-FFF2-40B4-BE49-F238E27FC236}">
                <a16:creationId xmlns:a16="http://schemas.microsoft.com/office/drawing/2014/main" id="{CF1616E0-FC95-C3A6-310A-512D79CD731B}"/>
              </a:ext>
            </a:extLst>
          </p:cNvPr>
          <p:cNvGraphicFramePr>
            <a:graphicFrameLocks noGrp="1"/>
          </p:cNvGraphicFramePr>
          <p:nvPr>
            <p:extLst>
              <p:ext uri="{D42A27DB-BD31-4B8C-83A1-F6EECF244321}">
                <p14:modId xmlns:p14="http://schemas.microsoft.com/office/powerpoint/2010/main" val="4282165612"/>
              </p:ext>
            </p:extLst>
          </p:nvPr>
        </p:nvGraphicFramePr>
        <p:xfrm>
          <a:off x="395660" y="503635"/>
          <a:ext cx="12313368" cy="6840759"/>
        </p:xfrm>
        <a:graphic>
          <a:graphicData uri="http://schemas.openxmlformats.org/drawingml/2006/table">
            <a:tbl>
              <a:tblPr firstRow="1" firstCol="1" bandRow="1"/>
              <a:tblGrid>
                <a:gridCol w="12313368">
                  <a:extLst>
                    <a:ext uri="{9D8B030D-6E8A-4147-A177-3AD203B41FA5}">
                      <a16:colId xmlns:a16="http://schemas.microsoft.com/office/drawing/2014/main" val="20000"/>
                    </a:ext>
                  </a:extLst>
                </a:gridCol>
              </a:tblGrid>
              <a:tr h="570063">
                <a:tc>
                  <a:txBody>
                    <a:bodyPr/>
                    <a:lstStyle/>
                    <a:p>
                      <a:pPr>
                        <a:lnSpc>
                          <a:spcPct val="107000"/>
                        </a:lnSpc>
                        <a:spcAft>
                          <a:spcPts val="0"/>
                        </a:spcAft>
                      </a:pPr>
                      <a:r>
                        <a:rPr lang="es-MX" sz="1100" b="1" dirty="0">
                          <a:effectLst/>
                          <a:latin typeface="Arial" pitchFamily="34" charset="0"/>
                          <a:ea typeface="Calibri"/>
                          <a:cs typeface="Arial" pitchFamily="34" charset="0"/>
                        </a:rPr>
                        <a:t>Narración del Caso de Estudio </a:t>
                      </a:r>
                    </a:p>
                    <a:p>
                      <a:pPr>
                        <a:lnSpc>
                          <a:spcPct val="107000"/>
                        </a:lnSpc>
                        <a:spcAft>
                          <a:spcPts val="0"/>
                        </a:spcAft>
                      </a:pPr>
                      <a:r>
                        <a:rPr lang="es-MX" sz="1100" b="1" dirty="0">
                          <a:effectLst/>
                          <a:latin typeface="Arial" pitchFamily="34" charset="0"/>
                          <a:ea typeface="Calibri"/>
                          <a:cs typeface="Arial" pitchFamily="34" charset="0"/>
                        </a:rPr>
                        <a:t>Véanse los Documentos:</a:t>
                      </a:r>
                      <a:r>
                        <a:rPr lang="es-MX" sz="1100" b="1" baseline="0" dirty="0">
                          <a:effectLst/>
                          <a:latin typeface="Arial" pitchFamily="34" charset="0"/>
                          <a:ea typeface="Calibri"/>
                          <a:cs typeface="Arial" pitchFamily="34" charset="0"/>
                        </a:rPr>
                        <a:t> </a:t>
                      </a:r>
                      <a:r>
                        <a:rPr lang="es-MX" sz="1100" b="1" dirty="0">
                          <a:effectLst/>
                          <a:latin typeface="Arial" pitchFamily="34" charset="0"/>
                          <a:ea typeface="Calibri"/>
                          <a:cs typeface="Arial" pitchFamily="34" charset="0"/>
                        </a:rPr>
                        <a:t>Características para la narración de un caso</a:t>
                      </a:r>
                      <a:r>
                        <a:rPr lang="es-MX" sz="1100" b="1" baseline="0" dirty="0">
                          <a:effectLst/>
                          <a:latin typeface="Arial" pitchFamily="34" charset="0"/>
                          <a:ea typeface="Calibri"/>
                          <a:cs typeface="Arial" pitchFamily="34" charset="0"/>
                        </a:rPr>
                        <a:t>, </a:t>
                      </a:r>
                      <a:r>
                        <a:rPr lang="es-MX" sz="1100" b="1" dirty="0">
                          <a:effectLst/>
                          <a:latin typeface="Arial" pitchFamily="34" charset="0"/>
                          <a:ea typeface="Calibri"/>
                          <a:cs typeface="Arial" pitchFamily="34" charset="0"/>
                        </a:rPr>
                        <a:t>Tipos de Casos,</a:t>
                      </a:r>
                      <a:r>
                        <a:rPr lang="es-MX" sz="1100" b="1" baseline="0" dirty="0">
                          <a:effectLst/>
                          <a:latin typeface="Arial" pitchFamily="34" charset="0"/>
                          <a:ea typeface="Calibri"/>
                          <a:cs typeface="Arial" pitchFamily="34" charset="0"/>
                        </a:rPr>
                        <a:t> </a:t>
                      </a:r>
                      <a:r>
                        <a:rPr lang="es-MX" sz="1100" b="1" dirty="0">
                          <a:effectLst/>
                          <a:latin typeface="Arial" pitchFamily="34" charset="0"/>
                          <a:ea typeface="Calibri"/>
                          <a:cs typeface="Arial" pitchFamily="34" charset="0"/>
                        </a:rPr>
                        <a:t>Ejemplos.</a:t>
                      </a:r>
                      <a:endParaRPr lang="es-MX" sz="1100" dirty="0">
                        <a:effectLst/>
                        <a:latin typeface="Arial" pitchFamily="34" charset="0"/>
                        <a:ea typeface="Calibri"/>
                        <a:cs typeface="Arial" pitchFamily="34" charset="0"/>
                      </a:endParaRPr>
                    </a:p>
                    <a:p>
                      <a:pPr>
                        <a:lnSpc>
                          <a:spcPct val="107000"/>
                        </a:lnSpc>
                        <a:spcAft>
                          <a:spcPts val="0"/>
                        </a:spcAft>
                      </a:pPr>
                      <a:r>
                        <a:rPr lang="es-MX" sz="1100" b="1" dirty="0">
                          <a:effectLst/>
                          <a:latin typeface="Arial" pitchFamily="34" charset="0"/>
                          <a:ea typeface="Calibri"/>
                          <a:cs typeface="Arial" pitchFamily="34" charset="0"/>
                        </a:rPr>
                        <a:t>Nota: Copia y pega esta sección (diapositiva nueva) las veces que así lo requieras.</a:t>
                      </a:r>
                      <a:endParaRPr lang="es-MX" sz="1100" dirty="0">
                        <a:effectLst/>
                        <a:latin typeface="Arial" pitchFamily="34" charset="0"/>
                        <a:ea typeface="Calibri"/>
                        <a:cs typeface="Arial" pitchFamily="34" charset="0"/>
                      </a:endParaRPr>
                    </a:p>
                  </a:txBody>
                  <a:tcPr marL="63770" marR="637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extLst>
                  <a:ext uri="{0D108BD9-81ED-4DB2-BD59-A6C34878D82A}">
                    <a16:rowId xmlns:a16="http://schemas.microsoft.com/office/drawing/2014/main" val="10000"/>
                  </a:ext>
                </a:extLst>
              </a:tr>
              <a:tr h="6270696">
                <a:tc>
                  <a:txBody>
                    <a:bodyPr/>
                    <a:lstStyle/>
                    <a:p>
                      <a:pPr>
                        <a:lnSpc>
                          <a:spcPct val="107000"/>
                        </a:lnSpc>
                        <a:spcAft>
                          <a:spcPts val="0"/>
                        </a:spcAft>
                      </a:pPr>
                      <a:r>
                        <a:rPr lang="es-MX" sz="1100" dirty="0">
                          <a:effectLst/>
                          <a:latin typeface="Arial" pitchFamily="34" charset="0"/>
                          <a:ea typeface="Calibri"/>
                          <a:cs typeface="Arial" pitchFamily="34" charset="0"/>
                        </a:rPr>
                        <a:t> </a:t>
                      </a:r>
                    </a:p>
                    <a:p>
                      <a:pPr algn="just">
                        <a:lnSpc>
                          <a:spcPct val="107000"/>
                        </a:lnSpc>
                        <a:spcAft>
                          <a:spcPts val="0"/>
                        </a:spcAft>
                      </a:pPr>
                      <a:r>
                        <a:rPr lang="es-MX" sz="1100" dirty="0">
                          <a:effectLst/>
                          <a:latin typeface="Arial" pitchFamily="34" charset="0"/>
                          <a:ea typeface="Calibri"/>
                          <a:cs typeface="Arial" pitchFamily="34" charset="0"/>
                        </a:rPr>
                        <a:t>  </a:t>
                      </a:r>
                      <a:r>
                        <a:rPr lang="es-MX" sz="1200" dirty="0">
                          <a:effectLst/>
                          <a:latin typeface="Arial" pitchFamily="34" charset="0"/>
                          <a:ea typeface="Calibri"/>
                          <a:cs typeface="Arial" pitchFamily="34" charset="0"/>
                        </a:rPr>
                        <a:t>Grupos de población más vulnerables</a:t>
                      </a:r>
                    </a:p>
                    <a:p>
                      <a:pPr algn="just">
                        <a:lnSpc>
                          <a:spcPct val="107000"/>
                        </a:lnSpc>
                        <a:spcAft>
                          <a:spcPts val="0"/>
                        </a:spcAft>
                      </a:pPr>
                      <a:r>
                        <a:rPr lang="es-MX" sz="1200" dirty="0">
                          <a:effectLst/>
                          <a:latin typeface="Arial" pitchFamily="34" charset="0"/>
                          <a:ea typeface="Calibri"/>
                          <a:cs typeface="Arial" pitchFamily="34" charset="0"/>
                        </a:rPr>
                        <a:t>Ciertos grupos de la población mexicana fueron más propensos a sufrir los efectos emocionales negativos de la pandemia:</a:t>
                      </a:r>
                    </a:p>
                    <a:p>
                      <a:pPr algn="just">
                        <a:lnSpc>
                          <a:spcPct val="107000"/>
                        </a:lnSpc>
                        <a:spcAft>
                          <a:spcPts val="0"/>
                        </a:spcAft>
                      </a:pPr>
                      <a:endParaRPr lang="es-MX" sz="1200" dirty="0">
                        <a:effectLst/>
                        <a:latin typeface="Arial" pitchFamily="34" charset="0"/>
                        <a:ea typeface="Calibri"/>
                        <a:cs typeface="Arial" pitchFamily="34" charset="0"/>
                      </a:endParaRPr>
                    </a:p>
                    <a:p>
                      <a:pPr algn="just">
                        <a:lnSpc>
                          <a:spcPct val="107000"/>
                        </a:lnSpc>
                        <a:spcAft>
                          <a:spcPts val="0"/>
                        </a:spcAft>
                      </a:pPr>
                      <a:r>
                        <a:rPr lang="es-MX" sz="1200" dirty="0">
                          <a:effectLst/>
                          <a:latin typeface="Arial" pitchFamily="34" charset="0"/>
                          <a:ea typeface="Calibri"/>
                          <a:cs typeface="Arial" pitchFamily="34" charset="0"/>
                        </a:rPr>
                        <a:t>Niños y adolescentes: El aislamiento social, la falta de contacto con amigos y familiares y la interrupción de sus actividades educativas generaron Ansiedad, Depresión y, en algunos casos, problemas de aprendizaje en niños y adolescentes</a:t>
                      </a:r>
                    </a:p>
                    <a:p>
                      <a:pPr algn="just">
                        <a:lnSpc>
                          <a:spcPct val="107000"/>
                        </a:lnSpc>
                        <a:spcAft>
                          <a:spcPts val="0"/>
                        </a:spcAft>
                      </a:pPr>
                      <a:r>
                        <a:rPr lang="es-MX" sz="1200" dirty="0">
                          <a:effectLst/>
                          <a:latin typeface="Arial" pitchFamily="34" charset="0"/>
                          <a:ea typeface="Calibri"/>
                          <a:cs typeface="Arial" pitchFamily="34" charset="0"/>
                        </a:rPr>
                        <a:t>Adultos mayores: Este grupo, considerado como el más vulnerable desde el inicio de la pandemia, experimentó sentimientos de aislamiento, miedo y soledad debido a las medidas de distanciamiento social y al alto riesgo de mortalidad por el virus</a:t>
                      </a:r>
                    </a:p>
                    <a:p>
                      <a:pPr algn="just">
                        <a:lnSpc>
                          <a:spcPct val="107000"/>
                        </a:lnSpc>
                        <a:spcAft>
                          <a:spcPts val="0"/>
                        </a:spcAft>
                      </a:pPr>
                      <a:endParaRPr lang="es-MX" sz="1200" dirty="0">
                        <a:effectLst/>
                        <a:latin typeface="Arial" pitchFamily="34" charset="0"/>
                        <a:ea typeface="Calibri"/>
                        <a:cs typeface="Arial" pitchFamily="34" charset="0"/>
                      </a:endParaRPr>
                    </a:p>
                    <a:p>
                      <a:pPr algn="just">
                        <a:lnSpc>
                          <a:spcPct val="107000"/>
                        </a:lnSpc>
                        <a:spcAft>
                          <a:spcPts val="0"/>
                        </a:spcAft>
                      </a:pPr>
                      <a:r>
                        <a:rPr lang="es-MX" sz="1200" dirty="0">
                          <a:effectLst/>
                          <a:latin typeface="Arial" pitchFamily="34" charset="0"/>
                          <a:ea typeface="Calibri"/>
                          <a:cs typeface="Arial" pitchFamily="34" charset="0"/>
                        </a:rPr>
                        <a:t>Preguntas para saber tus cambios emocionales </a:t>
                      </a:r>
                    </a:p>
                    <a:p>
                      <a:pPr algn="just">
                        <a:lnSpc>
                          <a:spcPct val="107000"/>
                        </a:lnSpc>
                        <a:spcAft>
                          <a:spcPts val="0"/>
                        </a:spcAft>
                      </a:pPr>
                      <a:endParaRPr lang="es-MX" sz="1200" dirty="0">
                        <a:effectLst/>
                        <a:latin typeface="Arial" pitchFamily="34" charset="0"/>
                        <a:ea typeface="Calibri"/>
                        <a:cs typeface="Arial" pitchFamily="34" charset="0"/>
                      </a:endParaRPr>
                    </a:p>
                    <a:p>
                      <a:pPr marL="171450" indent="-171450" algn="just">
                        <a:lnSpc>
                          <a:spcPct val="107000"/>
                        </a:lnSpc>
                        <a:spcAft>
                          <a:spcPts val="0"/>
                        </a:spcAft>
                        <a:buFont typeface="Arial" panose="020B0604020202020204" pitchFamily="34" charset="0"/>
                        <a:buChar char="•"/>
                      </a:pPr>
                      <a:r>
                        <a:rPr lang="es-MX" sz="1200" dirty="0">
                          <a:effectLst/>
                          <a:latin typeface="Arial" pitchFamily="34" charset="0"/>
                          <a:ea typeface="Calibri"/>
                          <a:cs typeface="Arial" pitchFamily="34" charset="0"/>
                        </a:rPr>
                        <a:t>Sonrío con menos frecuencia de lo que solía, incluso en situaciones que normalmente encontraría divertidas.</a:t>
                      </a:r>
                    </a:p>
                    <a:p>
                      <a:pPr marL="171450" indent="-171450" algn="just">
                        <a:lnSpc>
                          <a:spcPct val="107000"/>
                        </a:lnSpc>
                        <a:spcAft>
                          <a:spcPts val="0"/>
                        </a:spcAft>
                        <a:buFont typeface="Arial" panose="020B0604020202020204" pitchFamily="34" charset="0"/>
                        <a:buChar char="•"/>
                      </a:pPr>
                      <a:r>
                        <a:rPr lang="es-MX" sz="1200" dirty="0">
                          <a:effectLst/>
                          <a:latin typeface="Arial" pitchFamily="34" charset="0"/>
                          <a:ea typeface="Calibri"/>
                          <a:cs typeface="Arial" pitchFamily="34" charset="0"/>
                        </a:rPr>
                        <a:t>Mis sentidos parecen apagados, así que la comida sabe plana, la música no me mueve, los masajes en la espalda no me dan placer, y busco ropa negra o gris.</a:t>
                      </a:r>
                    </a:p>
                    <a:p>
                      <a:pPr marL="171450" indent="-171450" algn="just">
                        <a:lnSpc>
                          <a:spcPct val="107000"/>
                        </a:lnSpc>
                        <a:spcAft>
                          <a:spcPts val="0"/>
                        </a:spcAft>
                        <a:buFont typeface="Arial" panose="020B0604020202020204" pitchFamily="34" charset="0"/>
                        <a:buChar char="•"/>
                      </a:pPr>
                      <a:r>
                        <a:rPr lang="es-MX" sz="1200" dirty="0">
                          <a:effectLst/>
                          <a:latin typeface="Arial" pitchFamily="34" charset="0"/>
                          <a:ea typeface="Calibri"/>
                          <a:cs typeface="Arial" pitchFamily="34" charset="0"/>
                        </a:rPr>
                        <a:t>No puedo dormir. O no puedo dormirme, quedarme dormido, o todo lo que quiero hacer es dormir.</a:t>
                      </a:r>
                    </a:p>
                    <a:p>
                      <a:pPr marL="171450" indent="-171450" algn="just">
                        <a:lnSpc>
                          <a:spcPct val="107000"/>
                        </a:lnSpc>
                        <a:spcAft>
                          <a:spcPts val="0"/>
                        </a:spcAft>
                        <a:buFont typeface="Arial" panose="020B0604020202020204" pitchFamily="34" charset="0"/>
                        <a:buChar char="•"/>
                      </a:pPr>
                      <a:r>
                        <a:rPr lang="es-MX" sz="1200" dirty="0">
                          <a:effectLst/>
                          <a:latin typeface="Arial" pitchFamily="34" charset="0"/>
                          <a:ea typeface="Calibri"/>
                          <a:cs typeface="Arial" pitchFamily="34" charset="0"/>
                        </a:rPr>
                        <a:t>Socializar es difícil.  Cuando estoy con amigos o familiares, me siento desconectado y me cuesta prestar atención a lo que dicen.</a:t>
                      </a:r>
                    </a:p>
                    <a:p>
                      <a:pPr marL="171450" indent="-171450" algn="just">
                        <a:lnSpc>
                          <a:spcPct val="107000"/>
                        </a:lnSpc>
                        <a:spcAft>
                          <a:spcPts val="0"/>
                        </a:spcAft>
                        <a:buFont typeface="Arial" panose="020B0604020202020204" pitchFamily="34" charset="0"/>
                        <a:buChar char="•"/>
                      </a:pPr>
                      <a:r>
                        <a:rPr lang="es-MX" sz="1200" dirty="0">
                          <a:effectLst/>
                          <a:latin typeface="Arial" pitchFamily="34" charset="0"/>
                          <a:ea typeface="Calibri"/>
                          <a:cs typeface="Arial" pitchFamily="34" charset="0"/>
                        </a:rPr>
                        <a:t>Me alteran fácilmente las voces, los ruidos o el movimiento. Me siento nervioso e inquieto.</a:t>
                      </a:r>
                    </a:p>
                    <a:p>
                      <a:pPr marL="171450" indent="-171450" algn="just">
                        <a:lnSpc>
                          <a:spcPct val="107000"/>
                        </a:lnSpc>
                        <a:spcAft>
                          <a:spcPts val="0"/>
                        </a:spcAft>
                        <a:buFont typeface="Arial" panose="020B0604020202020204" pitchFamily="34" charset="0"/>
                        <a:buChar char="•"/>
                      </a:pPr>
                      <a:r>
                        <a:rPr lang="es-MX" sz="1200" dirty="0">
                          <a:effectLst/>
                          <a:latin typeface="Arial" pitchFamily="34" charset="0"/>
                          <a:ea typeface="Calibri"/>
                          <a:cs typeface="Arial" pitchFamily="34" charset="0"/>
                        </a:rPr>
                        <a:t>Soy más irritable de lo que solía ser, especialmente en las filas, en línea y en el teléfono.</a:t>
                      </a:r>
                    </a:p>
                    <a:p>
                      <a:pPr marL="171450" indent="-171450" algn="just">
                        <a:lnSpc>
                          <a:spcPct val="107000"/>
                        </a:lnSpc>
                        <a:spcAft>
                          <a:spcPts val="0"/>
                        </a:spcAft>
                        <a:buFont typeface="Arial" panose="020B0604020202020204" pitchFamily="34" charset="0"/>
                        <a:buChar char="•"/>
                      </a:pPr>
                      <a:r>
                        <a:rPr lang="es-MX" sz="1200" dirty="0">
                          <a:effectLst/>
                          <a:latin typeface="Arial" pitchFamily="34" charset="0"/>
                          <a:ea typeface="Calibri"/>
                          <a:cs typeface="Arial" pitchFamily="34" charset="0"/>
                        </a:rPr>
                        <a:t>Mi nivel de ansiedad es más alto de lo habitual, y las multitudes y el tráfico me hacen sentir claustrofóbico.</a:t>
                      </a:r>
                    </a:p>
                    <a:p>
                      <a:pPr marL="171450" indent="-171450" algn="just">
                        <a:lnSpc>
                          <a:spcPct val="107000"/>
                        </a:lnSpc>
                        <a:spcAft>
                          <a:spcPts val="0"/>
                        </a:spcAft>
                        <a:buFont typeface="Arial" panose="020B0604020202020204" pitchFamily="34" charset="0"/>
                        <a:buChar char="•"/>
                      </a:pPr>
                      <a:r>
                        <a:rPr lang="es-MX" sz="1200" dirty="0">
                          <a:effectLst/>
                          <a:latin typeface="Arial" pitchFamily="34" charset="0"/>
                          <a:ea typeface="Calibri"/>
                          <a:cs typeface="Arial" pitchFamily="34" charset="0"/>
                        </a:rPr>
                        <a:t>Lloro más fácilmente, particularmente durante películas, noticias tristes, historias sentimentales e incluso programas con finales felices.</a:t>
                      </a:r>
                    </a:p>
                    <a:p>
                      <a:pPr marL="171450" indent="-171450">
                        <a:lnSpc>
                          <a:spcPct val="107000"/>
                        </a:lnSpc>
                        <a:spcAft>
                          <a:spcPts val="0"/>
                        </a:spcAft>
                        <a:buFont typeface="Arial" panose="020B0604020202020204" pitchFamily="34" charset="0"/>
                        <a:buChar char="•"/>
                      </a:pPr>
                      <a:endParaRPr lang="es-MX" sz="1100" dirty="0">
                        <a:effectLst/>
                        <a:latin typeface="Arial" pitchFamily="34" charset="0"/>
                        <a:ea typeface="Calibri"/>
                        <a:cs typeface="Arial" pitchFamily="34" charset="0"/>
                      </a:endParaRPr>
                    </a:p>
                    <a:p>
                      <a:pPr>
                        <a:lnSpc>
                          <a:spcPct val="107000"/>
                        </a:lnSpc>
                        <a:spcAft>
                          <a:spcPts val="0"/>
                        </a:spcAft>
                      </a:pPr>
                      <a:endParaRPr lang="es-MX" sz="1100" dirty="0">
                        <a:effectLst/>
                        <a:latin typeface="Arial" pitchFamily="34" charset="0"/>
                        <a:ea typeface="Calibri"/>
                        <a:cs typeface="Arial" pitchFamily="34" charset="0"/>
                      </a:endParaRPr>
                    </a:p>
                    <a:p>
                      <a:pPr>
                        <a:lnSpc>
                          <a:spcPct val="107000"/>
                        </a:lnSpc>
                        <a:spcAft>
                          <a:spcPts val="0"/>
                        </a:spcAft>
                      </a:pPr>
                      <a:endParaRPr lang="es-MX" sz="1100" dirty="0">
                        <a:effectLst/>
                        <a:latin typeface="Arial" pitchFamily="34" charset="0"/>
                        <a:ea typeface="Calibri"/>
                        <a:cs typeface="Arial" pitchFamily="34" charset="0"/>
                      </a:endParaRPr>
                    </a:p>
                  </a:txBody>
                  <a:tcPr marL="63770" marR="637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4454150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1572</TotalTime>
  <Words>6183</Words>
  <Application>Microsoft Office PowerPoint</Application>
  <PresentationFormat>Personalizado</PresentationFormat>
  <Paragraphs>638</Paragraphs>
  <Slides>20</Slides>
  <Notes>0</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20</vt:i4>
      </vt:variant>
    </vt:vector>
  </HeadingPairs>
  <TitlesOfParts>
    <vt:vector size="28" baseType="lpstr">
      <vt:lpstr>Arial</vt:lpstr>
      <vt:lpstr>Calibri</vt:lpstr>
      <vt:lpstr>Fira Sans Medium</vt:lpstr>
      <vt:lpstr>Tahoma</vt:lpstr>
      <vt:lpstr>Trebuchet MS</vt:lpstr>
      <vt:lpstr>Wingdings</vt:lpstr>
      <vt:lpstr>Tema de Office</vt:lpstr>
      <vt:lpstr>Imagen de mapa de bits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Erick</dc:creator>
  <cp:lastModifiedBy>horacio</cp:lastModifiedBy>
  <cp:revision>86</cp:revision>
  <dcterms:created xsi:type="dcterms:W3CDTF">2024-07-31T00:41:47Z</dcterms:created>
  <dcterms:modified xsi:type="dcterms:W3CDTF">2025-01-28T01:53:30Z</dcterms:modified>
</cp:coreProperties>
</file>