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56" r:id="rId3"/>
    <p:sldId id="257" r:id="rId4"/>
    <p:sldId id="259" r:id="rId5"/>
    <p:sldId id="26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HACHOKE WATTHANAPIMOL" initials="SW" lastIdx="3" clrIdx="0">
    <p:extLst>
      <p:ext uri="{19B8F6BF-5375-455C-9EA6-DF929625EA0E}">
        <p15:presenceInfo xmlns:p15="http://schemas.microsoft.com/office/powerpoint/2012/main" userId="SUPHACHOKE WATTHANAPIM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88"/>
    <a:srgbClr val="F7C7A7"/>
    <a:srgbClr val="F4AF80"/>
    <a:srgbClr val="F4B183"/>
    <a:srgbClr val="F8D1B6"/>
    <a:srgbClr val="F6C5A2"/>
    <a:srgbClr val="F1884D"/>
    <a:srgbClr val="EFABE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A95C-2D85-46A6-831A-D51C9222FC11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F3C2C-93A0-4E97-BEC3-9FF5BE7C43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0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B114-93BB-4D13-B212-132EC556D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9DDA-AFD1-47ED-9B5D-7453BF1B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A425-EF7E-4E72-8226-4DE1A36E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E750-FF29-4BFE-A87A-B266435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A88A-8FAF-4C4E-9CB5-2F5BA0DC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0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6B57-4E1D-4D82-BD80-554BCD01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BCD89-CF48-48BD-BDF8-B0E9578A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707-3D0F-44DC-9D30-6BF6244D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F692-18F8-4E6F-A6E9-77232FD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8262-7183-4CD3-BA35-DBBBA4F6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79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2A8ED-45A8-448F-943E-D466ABA85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76477-5308-4707-8349-F5BE234F2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23C6-CEC7-4C5C-8AC6-C3E41993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761-CF21-4C03-BCE1-2599A13A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832E-1AA4-4592-BDD1-3465CD1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5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B01D-3ABE-470F-B78F-F9B7400D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39B1-5143-43EE-9682-90148F90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1BBE-C7A8-46A3-83BF-1713F5FF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9777-A910-49BD-B6D0-7AA4B1EB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5EEF-0153-4EE6-994D-AD3F590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3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C60-2160-411E-8BC9-B5C7D5D7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B53F-5CB0-46F9-A560-2BC8CAF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4BF9-E7A0-49C1-8631-A7A45FB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D8DD-1DFE-47B2-A045-0C6C1461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C999-F087-4E72-A019-158017B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7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F21C-8CC4-4A81-955F-199F937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D72F-61FE-404A-9FDE-BB3F5956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230D4-B786-4923-823F-3639384F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6C98-64F6-4F8E-85DA-56461E38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27517-5FC2-43B6-B9A9-1E3984C5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0418-524B-49E1-A432-623A3516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55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6D8E-F0ED-4ED6-99A9-CA2AA2E4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1F5D4-0479-4E59-A002-C8E09F9C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B20B-E32D-45C9-BA45-AEC9E9CA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C2DBB-3663-4783-AA92-98666225D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59CDE-82CD-45F3-8964-8EA9AF22F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F8024-4932-4E4B-872E-D163D672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44D2-CBAF-41BE-9FFE-56EC7484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769AA-1AE4-49BF-B843-6612646D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0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DB6-11B6-4DAA-B45A-62D7AB89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66295-CDAE-44B0-AD96-00B00198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F7787-18D8-4FC8-8544-41FD9AA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A0DD-298E-46B6-9DE3-42DE630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6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54E2C-D977-477A-AB13-5F03AA2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6DD4A-46CD-43BF-BC8A-68F6A6FC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900A4-1B53-4B7B-A856-986A7DCD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4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E8BC-CC19-4AB8-9877-3E818D7E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9BBC-943B-4F03-8479-CB137DB0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BB65-8122-4989-95CD-EB886FC4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DF0C-63E5-4B50-B540-AF8DA944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812E-C05A-409F-A132-B4E28C96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8486-D321-4416-8389-6C69F14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47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DDFA-ED98-45DC-A2A8-10017474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7B76-0C5D-4855-A027-E1E7D44CC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3AD3-146E-4DB5-8AB6-9065EEBF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9D07-D2A0-45B1-95CF-02B43AE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97E2-E342-4D42-82A6-EFDD654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E572-1B12-4F98-8377-0ACEC03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05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05826-1643-4254-BDAC-3AA567C7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3225-4030-4B44-8F10-1B898C91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FEE2-34BF-4B1E-B283-80A856DC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9707-4CB7-4D3A-9B14-1D2E16E61C6F}" type="datetimeFigureOut">
              <a:rPr lang="th-TH" smtClean="0"/>
              <a:t>11/11/63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B24-5C2C-41F8-AB7D-615D42BE5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CDA7-1F5B-4CB6-8BE3-032A03E8C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09FB-B242-44A2-BDE4-08C38A81F76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2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C094C-25BF-4B08-8FE8-169AFE81E78D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>
                <a:solidFill>
                  <a:schemeClr val="tx1"/>
                </a:solidFill>
                <a:effectLst/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Application for Decision of buying electronic device</a:t>
            </a:r>
            <a:endParaRPr lang="en-US" sz="7200" kern="1200" dirty="0">
              <a:solidFill>
                <a:schemeClr val="tx1"/>
              </a:solidFill>
              <a:latin typeface="FC Lamoon" panose="02000000000000000000" pitchFamily="50" charset="0"/>
              <a:ea typeface="+mj-ea"/>
              <a:cs typeface="FC Lamoon" panose="02000000000000000000" pitchFamily="50" charset="0"/>
            </a:endParaRPr>
          </a:p>
        </p:txBody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9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</a:t>
            </a:r>
          </a:p>
        </p:txBody>
      </p:sp>
      <p:pic>
        <p:nvPicPr>
          <p:cNvPr id="3" name="Picture 2" descr="A picture containing text, computer, synthesizer&#10;&#10;Description automatically generated">
            <a:extLst>
              <a:ext uri="{FF2B5EF4-FFF2-40B4-BE49-F238E27FC236}">
                <a16:creationId xmlns:a16="http://schemas.microsoft.com/office/drawing/2014/main" id="{B76E031C-C5D4-4610-9C68-A757387A43F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"/>
          <a:stretch/>
        </p:blipFill>
        <p:spPr>
          <a:xfrm>
            <a:off x="257909" y="1793629"/>
            <a:ext cx="6812280" cy="4059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83FA5-136A-47DC-ADBF-0E7ED4084306}"/>
              </a:ext>
            </a:extLst>
          </p:cNvPr>
          <p:cNvSpPr txBox="1"/>
          <p:nvPr/>
        </p:nvSpPr>
        <p:spPr>
          <a:xfrm>
            <a:off x="7209781" y="1855529"/>
            <a:ext cx="4982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ข้อมูล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attribute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ที่กำหนดจากแบบสอบถามทั้งหมด 7 ตัว ได้แก่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-faculty		-price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-purpose1 		-purpose2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-purpose3		-frequency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-gender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0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06B1B-F8A6-4016-8EC5-9E0333217BAB}"/>
              </a:ext>
            </a:extLst>
          </p:cNvPr>
          <p:cNvSpPr txBox="1"/>
          <p:nvPr/>
        </p:nvSpPr>
        <p:spPr>
          <a:xfrm>
            <a:off x="964223" y="1462182"/>
            <a:ext cx="513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โมเดลที่สร้างได้มีทั้งหมด 2 แบบคือ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3E9D0A-B58D-4409-84EA-0690E12B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7" y="2108513"/>
            <a:ext cx="6831323" cy="4014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C5EEB-91AC-4D4E-8FA6-63F26D1E973E}"/>
              </a:ext>
            </a:extLst>
          </p:cNvPr>
          <p:cNvSpPr txBox="1"/>
          <p:nvPr/>
        </p:nvSpPr>
        <p:spPr>
          <a:xfrm>
            <a:off x="4994762" y="6080078"/>
            <a:ext cx="2202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1.Naive bayes</a:t>
            </a:r>
          </a:p>
        </p:txBody>
      </p:sp>
    </p:spTree>
    <p:extLst>
      <p:ext uri="{BB962C8B-B14F-4D97-AF65-F5344CB8AC3E}">
        <p14:creationId xmlns:p14="http://schemas.microsoft.com/office/powerpoint/2010/main" val="406243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โมเดลที่สร้างได้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4CC653-5151-4207-9493-8514D14B52D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14" y="1926825"/>
            <a:ext cx="6830568" cy="4014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A7058-1A95-41EB-A7EF-530C6321D3FE}"/>
              </a:ext>
            </a:extLst>
          </p:cNvPr>
          <p:cNvSpPr txBox="1"/>
          <p:nvPr/>
        </p:nvSpPr>
        <p:spPr>
          <a:xfrm>
            <a:off x="4990569" y="6050867"/>
            <a:ext cx="2210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2.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D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ecision tree</a:t>
            </a:r>
          </a:p>
        </p:txBody>
      </p:sp>
    </p:spTree>
    <p:extLst>
      <p:ext uri="{BB962C8B-B14F-4D97-AF65-F5344CB8AC3E}">
        <p14:creationId xmlns:p14="http://schemas.microsoft.com/office/powerpoint/2010/main" val="394402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9EA0-AF58-4B48-8B76-C42188EE20F8}"/>
              </a:ext>
            </a:extLst>
          </p:cNvPr>
          <p:cNvSpPr txBox="1"/>
          <p:nvPr/>
        </p:nvSpPr>
        <p:spPr>
          <a:xfrm>
            <a:off x="9170524" y="2257734"/>
            <a:ext cx="2575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การวัดประสิทธิภาพของ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Naive bayes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E1DDE7-EBF4-4CED-A5B9-B4F74BA9075B}"/>
              </a:ext>
            </a:extLst>
          </p:cNvPr>
          <p:cNvGrpSpPr/>
          <p:nvPr/>
        </p:nvGrpSpPr>
        <p:grpSpPr>
          <a:xfrm>
            <a:off x="552537" y="1614351"/>
            <a:ext cx="7852910" cy="4874372"/>
            <a:chOff x="1812607" y="1671568"/>
            <a:chExt cx="8528101" cy="509234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48154863-BDE7-46EB-9068-5479A42FC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7" y="1671568"/>
              <a:ext cx="8527518" cy="1668925"/>
            </a:xfrm>
            <a:prstGeom prst="rect">
              <a:avLst/>
            </a:prstGeom>
          </p:spPr>
        </p:pic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BB04BF5-2B3A-434E-950C-1C6782A0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7" y="3429000"/>
              <a:ext cx="8528101" cy="1638442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67A2C5D1-084A-430A-A248-C42851F5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08" y="5155949"/>
              <a:ext cx="8527517" cy="1607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12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9EA0-AF58-4B48-8B76-C42188EE20F8}"/>
              </a:ext>
            </a:extLst>
          </p:cNvPr>
          <p:cNvSpPr txBox="1"/>
          <p:nvPr/>
        </p:nvSpPr>
        <p:spPr>
          <a:xfrm>
            <a:off x="9179317" y="2327876"/>
            <a:ext cx="2575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การวัดประสิทธิภาพของ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 D</a:t>
            </a:r>
            <a:r>
              <a:rPr lang="en-US" sz="2800" dirty="0">
                <a:latin typeface="FC Lamoon" panose="02000000000000000000" pitchFamily="50" charset="0"/>
                <a:cs typeface="FC Lamoon" panose="02000000000000000000" pitchFamily="50" charset="0"/>
              </a:rPr>
              <a:t>ecision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68AA22-DAA5-4173-AFCF-1E464535A48A}"/>
              </a:ext>
            </a:extLst>
          </p:cNvPr>
          <p:cNvGrpSpPr/>
          <p:nvPr/>
        </p:nvGrpSpPr>
        <p:grpSpPr>
          <a:xfrm>
            <a:off x="552536" y="1640299"/>
            <a:ext cx="7782573" cy="4839631"/>
            <a:chOff x="838200" y="1158054"/>
            <a:chExt cx="7918704" cy="4899279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EDF96E89-31EF-4A79-AF58-0E8D9DBD3189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158054"/>
              <a:ext cx="7918704" cy="1572768"/>
            </a:xfrm>
            <a:prstGeom prst="rect">
              <a:avLst/>
            </a:prstGeom>
          </p:spPr>
        </p:pic>
        <p:pic>
          <p:nvPicPr>
            <p:cNvPr id="18" name="Picture 17" descr="Table&#10;&#10;Description automatically generated">
              <a:extLst>
                <a:ext uri="{FF2B5EF4-FFF2-40B4-BE49-F238E27FC236}">
                  <a16:creationId xmlns:a16="http://schemas.microsoft.com/office/drawing/2014/main" id="{66017E1C-AF5D-46F2-8522-EBF7DAAFF35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"/>
            <a:stretch/>
          </p:blipFill>
          <p:spPr>
            <a:xfrm>
              <a:off x="838200" y="4484565"/>
              <a:ext cx="7918704" cy="1572768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6AD5964F-745E-4CE0-9EB4-913499CC985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819972"/>
              <a:ext cx="7918704" cy="1572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11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การวัดประสิทธิภาพโมเดล</a:t>
            </a:r>
            <a:endParaRPr lang="th-TH" sz="3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555C9110-7EB5-4F6D-82D1-7488D4CC5DC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"/>
          <a:stretch/>
        </p:blipFill>
        <p:spPr>
          <a:xfrm>
            <a:off x="428173" y="1815867"/>
            <a:ext cx="6812280" cy="4059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02DBD-191A-49C3-BB6C-6455CA3B19E7}"/>
              </a:ext>
            </a:extLst>
          </p:cNvPr>
          <p:cNvSpPr txBox="1"/>
          <p:nvPr/>
        </p:nvSpPr>
        <p:spPr>
          <a:xfrm>
            <a:off x="7473506" y="2276175"/>
            <a:ext cx="4485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นำค่าที่ได้จากตาราง ลงใน 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file .csv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เพื่อนำไป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code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เพ</a:t>
            </a:r>
            <a:r>
              <a:rPr lang="th-TH" sz="3200" dirty="0" err="1">
                <a:latin typeface="FC Lamoon" panose="02000000000000000000" pitchFamily="50" charset="0"/>
                <a:cs typeface="FC Lamoon" panose="02000000000000000000" pitchFamily="50" charset="0"/>
              </a:rPr>
              <a:t>ื่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นำไปใช้ในการคำนวณ</a:t>
            </a:r>
            <a:endParaRPr lang="th-TH" sz="18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1099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UI)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182EE6-0C22-4596-A593-3FFA4A029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36" y="1652653"/>
            <a:ext cx="6272109" cy="49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0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UI)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BB579-C3CF-4099-8BFE-B4300E6B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86" y="2206560"/>
            <a:ext cx="6062828" cy="39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3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CE1BDF2-4202-4FF6-B40F-909A7CEB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2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6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733AD736-ED56-4991-B9BF-4C0268C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2C9DB-E8E4-4665-A7E3-ABA14B4E041B}"/>
              </a:ext>
            </a:extLst>
          </p:cNvPr>
          <p:cNvSpPr txBox="1"/>
          <p:nvPr/>
        </p:nvSpPr>
        <p:spPr>
          <a:xfrm>
            <a:off x="7299959" y="1010268"/>
            <a:ext cx="3900668" cy="1921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วัตถุประสงค์ของ Application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26F050-0AF6-4FF6-9927-8ED20FCD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186063"/>
            <a:ext cx="2964704" cy="1929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7F1D9-5AE0-49CB-8F3D-AF8B4BE83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83" r="95000">
                        <a14:foregroundMark x1="13083" y1="62167" x2="36750" y2="69167"/>
                        <a14:foregroundMark x1="36750" y1="69167" x2="55833" y2="82417"/>
                        <a14:foregroundMark x1="51417" y1="83750" x2="41667" y2="84417"/>
                        <a14:foregroundMark x1="45667" y1="87500" x2="49417" y2="84833"/>
                        <a14:foregroundMark x1="59167" y1="60333" x2="67833" y2="73583"/>
                        <a14:foregroundMark x1="67833" y1="73583" x2="67500" y2="79083"/>
                        <a14:foregroundMark x1="51833" y1="84167" x2="52917" y2="84417"/>
                        <a14:foregroundMark x1="74667" y1="62750" x2="87333" y2="74167"/>
                        <a14:foregroundMark x1="87333" y1="74167" x2="89417" y2="73000"/>
                        <a14:foregroundMark x1="86250" y1="55000" x2="94583" y2="59167"/>
                        <a14:foregroundMark x1="93583" y1="55000" x2="91083" y2="63333"/>
                        <a14:foregroundMark x1="94417" y1="72417" x2="95000" y2="72417"/>
                        <a14:foregroundMark x1="80250" y1="24250" x2="67500" y2="18750"/>
                        <a14:foregroundMark x1="67500" y1="18750" x2="61833" y2="17917"/>
                        <a14:foregroundMark x1="53583" y1="17167" x2="84583" y2="27167"/>
                        <a14:foregroundMark x1="15500" y1="41583" x2="18500" y2="28833"/>
                        <a14:foregroundMark x1="18500" y1="28833" x2="33000" y2="24917"/>
                        <a14:foregroundMark x1="33000" y1="24917" x2="21667" y2="32000"/>
                        <a14:foregroundMark x1="21667" y1="32000" x2="20417" y2="32417"/>
                        <a14:foregroundMark x1="13333" y1="26667" x2="8750" y2="53417"/>
                        <a14:foregroundMark x1="8750" y1="53417" x2="14833" y2="40667"/>
                        <a14:foregroundMark x1="12917" y1="44833" x2="26083" y2="39417"/>
                        <a14:foregroundMark x1="26083" y1="39417" x2="10667" y2="41250"/>
                        <a14:foregroundMark x1="10667" y1="41250" x2="12833" y2="27167"/>
                        <a14:foregroundMark x1="12833" y1="27167" x2="14667" y2="26500"/>
                        <a14:foregroundMark x1="14583" y1="28167" x2="14583" y2="28167"/>
                        <a14:foregroundMark x1="5083" y1="42917" x2="5083" y2="42917"/>
                        <a14:foregroundMark x1="5250" y1="37750" x2="7167" y2="52583"/>
                        <a14:foregroundMark x1="7167" y1="52583" x2="7250" y2="52583"/>
                        <a14:foregroundMark x1="3083" y1="37417" x2="11417" y2="49417"/>
                        <a14:foregroundMark x1="11417" y1="49417" x2="14333" y2="50500"/>
                        <a14:foregroundMark x1="43333" y1="46083" x2="50000" y2="55500"/>
                        <a14:foregroundMark x1="41333" y1="40000" x2="47917" y2="56917"/>
                        <a14:foregroundMark x1="47917" y1="56917" x2="48000" y2="56917"/>
                        <a14:foregroundMark x1="78083" y1="68250" x2="76000" y2="80500"/>
                        <a14:foregroundMark x1="8417" y1="60667" x2="48167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7854FD-597F-4BE4-8D5B-C85227867C31}"/>
              </a:ext>
            </a:extLst>
          </p:cNvPr>
          <p:cNvSpPr txBox="1"/>
          <p:nvPr/>
        </p:nvSpPr>
        <p:spPr>
          <a:xfrm>
            <a:off x="4978251" y="3955415"/>
            <a:ext cx="6516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เพื่อช่วยในการตัดสินใจเลือกซื้อ อุปกรณ์ที่จะใช้สำหรับการใช้งานในอนาคต ไม่ว่าจะเป็นการศึกษา หรืองานอดิเรกต่าง ๆ</a:t>
            </a:r>
          </a:p>
        </p:txBody>
      </p:sp>
    </p:spTree>
    <p:extLst>
      <p:ext uri="{BB962C8B-B14F-4D97-AF65-F5344CB8AC3E}">
        <p14:creationId xmlns:p14="http://schemas.microsoft.com/office/powerpoint/2010/main" val="68050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97D32CA1-AD6F-4536-969E-8AE2E9B0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9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(</a:t>
            </a:r>
            <a:r>
              <a:rPr lang="th-TH" dirty="0">
                <a:latin typeface="FC Lamoon" panose="02000000000000000000" pitchFamily="50" charset="0"/>
                <a:cs typeface="FC Lamoon" panose="02000000000000000000" pitchFamily="50" charset="0"/>
              </a:rPr>
              <a:t>ส่วนของหน้า </a:t>
            </a:r>
            <a:r>
              <a:rPr lang="en-US" dirty="0">
                <a:latin typeface="FC Lamoon" panose="02000000000000000000" pitchFamily="50" charset="0"/>
                <a:cs typeface="FC Lamoon" panose="02000000000000000000" pitchFamily="50" charset="0"/>
              </a:rPr>
              <a:t>Logic)</a:t>
            </a:r>
            <a:endParaRPr lang="th-TH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579D190E-F97B-46A4-A697-ED32850D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09" y="1735601"/>
            <a:ext cx="5805226" cy="48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1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C626ECFE-BAB8-4410-B84D-F5774BC4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5145"/>
            <a:ext cx="6145976" cy="48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209781" y="1855529"/>
            <a:ext cx="4982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ผู้ใช้ทำการเลือกข้อมูลให้ครบตามช่องกี่กำหนด เมื่อเลือกครบแล้วกดปุ่มทำนายได้เลย แล้วโปรแกรมจะคำนวณคำตอบ ตอบกลับมาให้ผู้ใช้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355136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083961" y="1925867"/>
            <a:ext cx="4721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ตัวอย่างของ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ที่ทำการตอบกลับมาให้ผู้ใช้งาน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F630F-6048-463B-96AE-0335FB2310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1885"/>
            <a:ext cx="6144768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Down">
            <a:extLst>
              <a:ext uri="{FF2B5EF4-FFF2-40B4-BE49-F238E27FC236}">
                <a16:creationId xmlns:a16="http://schemas.microsoft.com/office/drawing/2014/main" id="{8A749607-89C1-4C87-9732-F6CCC9C55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566239">
            <a:off x="5670390" y="1755469"/>
            <a:ext cx="914400" cy="49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A9EBFB6-9B73-4B09-BB7B-C677595394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6" y="1721885"/>
            <a:ext cx="6144768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คู่มือของ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Application</a:t>
            </a:r>
            <a:endParaRPr lang="th-TH" sz="54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1FB53-B018-4256-883D-4B4E735349B4}"/>
              </a:ext>
            </a:extLst>
          </p:cNvPr>
          <p:cNvSpPr txBox="1"/>
          <p:nvPr/>
        </p:nvSpPr>
        <p:spPr>
          <a:xfrm>
            <a:off x="7083961" y="1925867"/>
            <a:ext cx="4721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กรณีตัวอย่างที่ผู้ใช้งานกรอกข้อมูลไม่ครบ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application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จะส่งแจ้งเตือนมาให้ผู้ใช้งาน</a:t>
            </a:r>
          </a:p>
        </p:txBody>
      </p:sp>
      <p:pic>
        <p:nvPicPr>
          <p:cNvPr id="5" name="Graphic 4" descr="Arrow Down">
            <a:extLst>
              <a:ext uri="{FF2B5EF4-FFF2-40B4-BE49-F238E27FC236}">
                <a16:creationId xmlns:a16="http://schemas.microsoft.com/office/drawing/2014/main" id="{97ABE10F-389D-4182-B0A5-1BABC9E0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5975881" y="667994"/>
            <a:ext cx="914400" cy="31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คณะผู้จัดทำ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4887C-727F-4E29-8429-0E46D0A4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65175"/>
            <a:ext cx="6605587" cy="519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8D1B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  <a:solidFill>
            <a:srgbClr val="F4B488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grpFill/>
            <a:ln w="285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grpFill/>
            <a:ln w="28575" cmpd="sng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15C309-2A13-44B1-ABAA-251628003D37}"/>
              </a:ext>
            </a:extLst>
          </p:cNvPr>
          <p:cNvSpPr txBox="1"/>
          <p:nvPr/>
        </p:nvSpPr>
        <p:spPr>
          <a:xfrm>
            <a:off x="747691" y="1086842"/>
            <a:ext cx="4122224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ประโยชน์ของ application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4B488"/>
          </a:solidFill>
          <a:ln w="50800" cap="flat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4B488"/>
          </a:solidFill>
          <a:ln w="50800" cap="flat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1ACF-9DDF-438E-9E50-302DAADF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F20A5-E6E4-402D-847D-9354A3539F50}"/>
              </a:ext>
            </a:extLst>
          </p:cNvPr>
          <p:cNvSpPr txBox="1"/>
          <p:nvPr/>
        </p:nvSpPr>
        <p:spPr>
          <a:xfrm>
            <a:off x="125159" y="3631263"/>
            <a:ext cx="7210361" cy="2932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เป็นหนึ่งในทางเลือกที่นำมาประกอบการตัดสินใจ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ช่วยตัดสินใจเลือกซื้ออุปกรณ์ได้ง่ายขึ้น ภายใต้เงื่อนไขที่ผู้ใช้ต้องการ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สามารถตัดสินใจได้อย่างตรงจุด โดยอ้างอิงผ่านข้อมูลที่ผ่านการตรวจสอบแล้ว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1B00889B-7E0E-48F7-9801-C85FAE0B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E0BE6-6C59-40A5-9DE0-F5528ADC3164}"/>
              </a:ext>
            </a:extLst>
          </p:cNvPr>
          <p:cNvSpPr txBox="1"/>
          <p:nvPr/>
        </p:nvSpPr>
        <p:spPr>
          <a:xfrm>
            <a:off x="470606" y="151233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ขั้นตอนการเตรียมข้อมูล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222A9-4F47-4C56-A3F9-F4D1FCC941D2}"/>
              </a:ext>
            </a:extLst>
          </p:cNvPr>
          <p:cNvGrpSpPr/>
          <p:nvPr/>
        </p:nvGrpSpPr>
        <p:grpSpPr>
          <a:xfrm>
            <a:off x="476432" y="1893839"/>
            <a:ext cx="5539311" cy="4533363"/>
            <a:chOff x="986408" y="1341120"/>
            <a:chExt cx="4737822" cy="3416076"/>
          </a:xfrm>
        </p:grpSpPr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8613CF84-29A1-4736-9D2A-FF76D13C7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4"/>
            <a:stretch/>
          </p:blipFill>
          <p:spPr>
            <a:xfrm>
              <a:off x="986408" y="1435792"/>
              <a:ext cx="4589744" cy="32376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398EDD-1E5B-4170-A755-A92A5AA775E1}"/>
                </a:ext>
              </a:extLst>
            </p:cNvPr>
            <p:cNvSpPr/>
            <p:nvPr/>
          </p:nvSpPr>
          <p:spPr>
            <a:xfrm>
              <a:off x="2446892" y="1341120"/>
              <a:ext cx="3277338" cy="3416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D7780D-F6E2-4E60-8E5B-0AF058126E41}"/>
              </a:ext>
            </a:extLst>
          </p:cNvPr>
          <p:cNvGrpSpPr/>
          <p:nvPr/>
        </p:nvGrpSpPr>
        <p:grpSpPr>
          <a:xfrm>
            <a:off x="6319452" y="2297126"/>
            <a:ext cx="5146837" cy="1455182"/>
            <a:chOff x="986409" y="4979068"/>
            <a:chExt cx="4697310" cy="1068715"/>
          </a:xfrm>
        </p:grpSpPr>
        <p:pic>
          <p:nvPicPr>
            <p:cNvPr id="64" name="Picture 63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B997B3AF-287E-4FE0-9C3E-E34FF5FCF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66"/>
            <a:stretch/>
          </p:blipFill>
          <p:spPr>
            <a:xfrm>
              <a:off x="1067431" y="4979068"/>
              <a:ext cx="4535264" cy="1068715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6E85B-9F44-4F0E-9618-8440764ADD72}"/>
                </a:ext>
              </a:extLst>
            </p:cNvPr>
            <p:cNvSpPr/>
            <p:nvPr/>
          </p:nvSpPr>
          <p:spPr>
            <a:xfrm>
              <a:off x="986409" y="5501640"/>
              <a:ext cx="4697310" cy="16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88A8864-3280-4FDF-AD3A-2937A0F51107}"/>
              </a:ext>
            </a:extLst>
          </p:cNvPr>
          <p:cNvSpPr txBox="1"/>
          <p:nvPr/>
        </p:nvSpPr>
        <p:spPr>
          <a:xfrm>
            <a:off x="6492174" y="4099561"/>
            <a:ext cx="497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	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</a:t>
            </a:r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มีการกระจายตัวอย่างมากในตารางที่หนึ่ง และมีทั้งข้อมูลขาดหายในตารางที่สอง</a:t>
            </a:r>
          </a:p>
        </p:txBody>
      </p:sp>
    </p:spTree>
    <p:extLst>
      <p:ext uri="{BB962C8B-B14F-4D97-AF65-F5344CB8AC3E}">
        <p14:creationId xmlns:p14="http://schemas.microsoft.com/office/powerpoint/2010/main" val="16678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6CA90-3FA7-4265-B455-B67E84291528}"/>
              </a:ext>
            </a:extLst>
          </p:cNvPr>
          <p:cNvSpPr txBox="1"/>
          <p:nvPr/>
        </p:nvSpPr>
        <p:spPr>
          <a:xfrm>
            <a:off x="550864" y="1311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FC Lamoon" panose="02000000000000000000" pitchFamily="50" charset="0"/>
                <a:ea typeface="+mj-ea"/>
                <a:cs typeface="FC Lamoon" panose="02000000000000000000" pitchFamily="50" charset="0"/>
              </a:rPr>
              <a:t>ขั้นตอนการเตรียมข้อมูล</a:t>
            </a:r>
          </a:p>
        </p:txBody>
      </p:sp>
      <p:pic>
        <p:nvPicPr>
          <p:cNvPr id="3" name="Picture 2" descr="Table, Excel&#10;&#10;Description automatically generated">
            <a:extLst>
              <a:ext uri="{FF2B5EF4-FFF2-40B4-BE49-F238E27FC236}">
                <a16:creationId xmlns:a16="http://schemas.microsoft.com/office/drawing/2014/main" id="{7B22B174-8500-4CE6-88FB-B1F0FFA7C72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"/>
          <a:stretch/>
        </p:blipFill>
        <p:spPr>
          <a:xfrm>
            <a:off x="323937" y="1763037"/>
            <a:ext cx="6812280" cy="4059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86A02-0DC0-4A63-9905-128C422B6326}"/>
              </a:ext>
            </a:extLst>
          </p:cNvPr>
          <p:cNvSpPr txBox="1"/>
          <p:nvPr/>
        </p:nvSpPr>
        <p:spPr>
          <a:xfrm>
            <a:off x="7209781" y="1855529"/>
            <a:ext cx="4982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FC Lamoon" panose="02000000000000000000" pitchFamily="50" charset="0"/>
                <a:cs typeface="FC Lamoon" panose="02000000000000000000" pitchFamily="50" charset="0"/>
              </a:rPr>
              <a:t>	ได้ทำการคลีนนิ่งข้อมูล โดยแก้ปัญหาข้อมูลที่มีการกระจัดกระจาย และข้อมูลขาดหายออกไป และสรุปผลออกมาให้เป็นตารางใหม่ที่สามารถนำไปใช้งานได้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35530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C09D1-3BEA-4F21-8F29-2D93BE75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b="19415"/>
          <a:stretch/>
        </p:blipFill>
        <p:spPr>
          <a:xfrm>
            <a:off x="252604" y="1719774"/>
            <a:ext cx="6807619" cy="4056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86D65-DC18-4EDB-BF14-DB4287C0472B}"/>
              </a:ext>
            </a:extLst>
          </p:cNvPr>
          <p:cNvSpPr txBox="1"/>
          <p:nvPr/>
        </p:nvSpPr>
        <p:spPr>
          <a:xfrm>
            <a:off x="7209781" y="1855529"/>
            <a:ext cx="4982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	ข้อมูล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attribute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ที่กำหนดจากแบบสอบถามทั้งหมด 9 ตัว ได้แก่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-Grade		-Purpose1	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-Faculty		-Purposes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-Department 	-Purpose3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-Price			-Frequency</a:t>
            </a: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-gender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</p:spTree>
    <p:extLst>
      <p:ext uri="{BB962C8B-B14F-4D97-AF65-F5344CB8AC3E}">
        <p14:creationId xmlns:p14="http://schemas.microsoft.com/office/powerpoint/2010/main" val="58850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978E7D7-D106-4F3D-8C09-C6C5BC33A8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6" y="1768431"/>
            <a:ext cx="6812280" cy="4059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68FC7-D10D-4A42-8E72-41ED443D1AF6}"/>
              </a:ext>
            </a:extLst>
          </p:cNvPr>
          <p:cNvSpPr txBox="1"/>
          <p:nvPr/>
        </p:nvSpPr>
        <p:spPr>
          <a:xfrm>
            <a:off x="7209781" y="1855529"/>
            <a:ext cx="4982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	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นำข้อมูลจากแบบสอบถาม มาทำ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 Feature selection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 โดยใช้ 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chi-square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และทำการ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encoding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ข้อมูลเพื่อให้ง่ายต่อการดูข้อมูล</a:t>
            </a:r>
            <a:endParaRPr lang="en-US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8FC7-D10D-4A42-8E72-41ED443D1AF6}"/>
              </a:ext>
            </a:extLst>
          </p:cNvPr>
          <p:cNvSpPr txBox="1"/>
          <p:nvPr/>
        </p:nvSpPr>
        <p:spPr>
          <a:xfrm>
            <a:off x="7500198" y="1890698"/>
            <a:ext cx="42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ตัวอย่างของ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Code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chi-square 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163C35-65E7-4C1D-8FF6-02AF2111FE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2" y="1746092"/>
            <a:ext cx="681228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rgbClr val="F6C5A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BDA05B1-299B-4D3E-871B-EED137053352}"/>
              </a:ext>
            </a:extLst>
          </p:cNvPr>
          <p:cNvSpPr/>
          <p:nvPr/>
        </p:nvSpPr>
        <p:spPr>
          <a:xfrm>
            <a:off x="0" y="1463041"/>
            <a:ext cx="12192000" cy="539496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F8D1B6"/>
            </a:bgClr>
          </a:patt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1641C-B528-43A6-9B0E-EAC42958CA5E}"/>
              </a:ext>
            </a:extLst>
          </p:cNvPr>
          <p:cNvSpPr txBox="1"/>
          <p:nvPr/>
        </p:nvSpPr>
        <p:spPr>
          <a:xfrm>
            <a:off x="552536" y="298939"/>
            <a:ext cx="844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ข้อมูล </a:t>
            </a:r>
            <a:r>
              <a:rPr lang="en-US" sz="5400" dirty="0">
                <a:latin typeface="FC Lamoon" panose="02000000000000000000" pitchFamily="50" charset="0"/>
                <a:cs typeface="FC Lamoon" panose="02000000000000000000" pitchFamily="50" charset="0"/>
              </a:rPr>
              <a:t>attribute</a:t>
            </a:r>
            <a:r>
              <a:rPr lang="th-TH" sz="5400" dirty="0">
                <a:latin typeface="FC Lamoon" panose="02000000000000000000" pitchFamily="50" charset="0"/>
                <a:cs typeface="FC Lamoon" panose="02000000000000000000" pitchFamily="50" charset="0"/>
              </a:rPr>
              <a:t> ต่าง ๆที่ใช้สร้างโมเดล</a:t>
            </a:r>
          </a:p>
        </p:txBody>
      </p:sp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6111B6A7-93E8-4F67-BCDB-D697805B1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"/>
          <a:stretch/>
        </p:blipFill>
        <p:spPr>
          <a:xfrm>
            <a:off x="622875" y="1546282"/>
            <a:ext cx="5229845" cy="5012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222C00-4133-4807-A1F6-7261AC1AD505}"/>
              </a:ext>
            </a:extLst>
          </p:cNvPr>
          <p:cNvSpPr txBox="1"/>
          <p:nvPr/>
        </p:nvSpPr>
        <p:spPr>
          <a:xfrm>
            <a:off x="6475595" y="2136883"/>
            <a:ext cx="562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	Data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ที่ผ่านการ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feature selection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กับ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 encoding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เรียบร้อยแล้วและทำการ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export </a:t>
            </a:r>
            <a:r>
              <a:rPr lang="th-TH" sz="3200" dirty="0">
                <a:latin typeface="FC Lamoon" panose="02000000000000000000" pitchFamily="50" charset="0"/>
                <a:cs typeface="FC Lamoon" panose="02000000000000000000" pitchFamily="50" charset="0"/>
              </a:rPr>
              <a:t>ออกไปเป็น </a:t>
            </a:r>
            <a:r>
              <a:rPr lang="en-US" sz="3200" dirty="0">
                <a:latin typeface="FC Lamoon" panose="02000000000000000000" pitchFamily="50" charset="0"/>
                <a:cs typeface="FC Lamoon" panose="02000000000000000000" pitchFamily="50" charset="0"/>
              </a:rPr>
              <a:t>file .csv </a:t>
            </a:r>
            <a:endParaRPr lang="th-TH" sz="32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0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478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FC Lamoon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SUPHACHOKE WATTHANAPIMOL</dc:creator>
  <cp:lastModifiedBy>SUPHACHOKE WATTHANAPIMOL</cp:lastModifiedBy>
  <cp:revision>17</cp:revision>
  <dcterms:created xsi:type="dcterms:W3CDTF">2020-11-10T14:43:37Z</dcterms:created>
  <dcterms:modified xsi:type="dcterms:W3CDTF">2020-11-11T05:37:06Z</dcterms:modified>
</cp:coreProperties>
</file>