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1" r:id="rId2"/>
    <p:sldId id="282" r:id="rId3"/>
    <p:sldId id="281" r:id="rId4"/>
    <p:sldId id="265" r:id="rId5"/>
    <p:sldId id="264" r:id="rId6"/>
    <p:sldId id="280" r:id="rId7"/>
    <p:sldId id="267" r:id="rId8"/>
    <p:sldId id="271" r:id="rId9"/>
    <p:sldId id="284" r:id="rId10"/>
    <p:sldId id="285" r:id="rId11"/>
    <p:sldId id="257" r:id="rId12"/>
    <p:sldId id="276" r:id="rId13"/>
    <p:sldId id="258" r:id="rId14"/>
    <p:sldId id="270" r:id="rId15"/>
    <p:sldId id="279" r:id="rId16"/>
    <p:sldId id="286" r:id="rId17"/>
    <p:sldId id="277" r:id="rId18"/>
    <p:sldId id="278" r:id="rId19"/>
    <p:sldId id="272" r:id="rId20"/>
    <p:sldId id="273" r:id="rId21"/>
    <p:sldId id="275" r:id="rId22"/>
    <p:sldId id="274" r:id="rId2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YWHAN CHUNG" initials="K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6" autoAdjust="0"/>
    <p:restoredTop sz="86306" autoAdjust="0"/>
  </p:normalViewPr>
  <p:slideViewPr>
    <p:cSldViewPr snapToGrid="0" snapToObjects="1">
      <p:cViewPr varScale="1">
        <p:scale>
          <a:sx n="109" d="100"/>
          <a:sy n="109" d="100"/>
        </p:scale>
        <p:origin x="784"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4003" y="8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3C49C5A-309F-CE45-ACD1-929239B747A9}" type="datetimeFigureOut">
              <a:rPr lang="en-US" smtClean="0"/>
              <a:pPr/>
              <a:t>3/1/17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05CED39-26E3-264B-85F2-DC76701970F8}" type="slidenum">
              <a:rPr lang="en-US" smtClean="0"/>
              <a:pPr/>
              <a:t>‹#›</a:t>
            </a:fld>
            <a:endParaRPr lang="en-US"/>
          </a:p>
        </p:txBody>
      </p:sp>
    </p:spTree>
    <p:extLst>
      <p:ext uri="{BB962C8B-B14F-4D97-AF65-F5344CB8AC3E}">
        <p14:creationId xmlns:p14="http://schemas.microsoft.com/office/powerpoint/2010/main" val="39564249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a:ln/>
        </p:spPr>
      </p:sp>
      <p:sp>
        <p:nvSpPr>
          <p:cNvPr id="9218"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966479">
              <a:spcBef>
                <a:spcPct val="0"/>
              </a:spcBef>
            </a:pPr>
            <a:r>
              <a:rPr lang="en-US" dirty="0">
                <a:latin typeface="Calibri" charset="0"/>
                <a:ea typeface="MS PGothic" charset="0"/>
              </a:rPr>
              <a:t>Blood pressure and heart rate signals are monitored using a mean analysis technique where during the training period the mean and standard deviation of samples are calculated and is used in the monitoring phase as a patient-specific signature for detection of abnormalities.</a:t>
            </a:r>
          </a:p>
          <a:p>
            <a:pPr defTabSz="966479"/>
            <a:endParaRPr lang="en-US" dirty="0">
              <a:ea typeface="MS PGothic" charset="0"/>
            </a:endParaRPr>
          </a:p>
        </p:txBody>
      </p:sp>
      <p:sp>
        <p:nvSpPr>
          <p:cNvPr id="9219" name="Slide Number Placeholder 3"/>
          <p:cNvSpPr>
            <a:spLocks noGrp="1"/>
          </p:cNvSpPr>
          <p:nvPr>
            <p:ph type="sldNum" sz="quarter" idx="4294967295"/>
          </p:nvPr>
        </p:nvSpPr>
        <p:spPr bwMode="auto">
          <a:xfrm>
            <a:off x="4143843" y="9120156"/>
            <a:ext cx="3169699" cy="47940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2" tIns="48326" rIns="96652" bIns="48326"/>
          <a:lstStyle>
            <a:lvl1pPr>
              <a:defRPr sz="800">
                <a:solidFill>
                  <a:schemeClr val="tx1"/>
                </a:solidFill>
                <a:latin typeface="Helvetica" charset="0"/>
                <a:ea typeface="MS PGothic" charset="0"/>
                <a:cs typeface="MS PGothic" charset="0"/>
              </a:defRPr>
            </a:lvl1pPr>
            <a:lvl2pPr marL="771864" indent="-296871">
              <a:defRPr sz="800">
                <a:solidFill>
                  <a:schemeClr val="tx1"/>
                </a:solidFill>
                <a:latin typeface="Helvetica" charset="0"/>
                <a:ea typeface="MS PGothic" charset="0"/>
                <a:cs typeface="MS PGothic" charset="0"/>
              </a:defRPr>
            </a:lvl2pPr>
            <a:lvl3pPr marL="1187483" indent="-237497">
              <a:defRPr sz="800">
                <a:solidFill>
                  <a:schemeClr val="tx1"/>
                </a:solidFill>
                <a:latin typeface="Helvetica" charset="0"/>
                <a:ea typeface="MS PGothic" charset="0"/>
                <a:cs typeface="MS PGothic" charset="0"/>
              </a:defRPr>
            </a:lvl3pPr>
            <a:lvl4pPr marL="1662477" indent="-237497">
              <a:defRPr sz="800">
                <a:solidFill>
                  <a:schemeClr val="tx1"/>
                </a:solidFill>
                <a:latin typeface="Helvetica" charset="0"/>
                <a:ea typeface="MS PGothic" charset="0"/>
                <a:cs typeface="MS PGothic" charset="0"/>
              </a:defRPr>
            </a:lvl4pPr>
            <a:lvl5pPr marL="2137470" indent="-237497">
              <a:defRPr sz="800">
                <a:solidFill>
                  <a:schemeClr val="tx1"/>
                </a:solidFill>
                <a:latin typeface="Helvetica" charset="0"/>
                <a:ea typeface="MS PGothic" charset="0"/>
                <a:cs typeface="MS PGothic" charset="0"/>
              </a:defRPr>
            </a:lvl5pPr>
            <a:lvl6pPr marL="2612463" indent="-237497" eaLnBrk="0" fontAlgn="base" hangingPunct="0">
              <a:spcBef>
                <a:spcPct val="0"/>
              </a:spcBef>
              <a:spcAft>
                <a:spcPct val="0"/>
              </a:spcAft>
              <a:defRPr sz="800">
                <a:solidFill>
                  <a:schemeClr val="tx1"/>
                </a:solidFill>
                <a:latin typeface="Helvetica" charset="0"/>
                <a:ea typeface="MS PGothic" charset="0"/>
                <a:cs typeface="MS PGothic" charset="0"/>
              </a:defRPr>
            </a:lvl6pPr>
            <a:lvl7pPr marL="3087456" indent="-237497" eaLnBrk="0" fontAlgn="base" hangingPunct="0">
              <a:spcBef>
                <a:spcPct val="0"/>
              </a:spcBef>
              <a:spcAft>
                <a:spcPct val="0"/>
              </a:spcAft>
              <a:defRPr sz="800">
                <a:solidFill>
                  <a:schemeClr val="tx1"/>
                </a:solidFill>
                <a:latin typeface="Helvetica" charset="0"/>
                <a:ea typeface="MS PGothic" charset="0"/>
                <a:cs typeface="MS PGothic" charset="0"/>
              </a:defRPr>
            </a:lvl7pPr>
            <a:lvl8pPr marL="3562449" indent="-237497" eaLnBrk="0" fontAlgn="base" hangingPunct="0">
              <a:spcBef>
                <a:spcPct val="0"/>
              </a:spcBef>
              <a:spcAft>
                <a:spcPct val="0"/>
              </a:spcAft>
              <a:defRPr sz="800">
                <a:solidFill>
                  <a:schemeClr val="tx1"/>
                </a:solidFill>
                <a:latin typeface="Helvetica" charset="0"/>
                <a:ea typeface="MS PGothic" charset="0"/>
                <a:cs typeface="MS PGothic" charset="0"/>
              </a:defRPr>
            </a:lvl8pPr>
            <a:lvl9pPr marL="4037442" indent="-237497" eaLnBrk="0" fontAlgn="base" hangingPunct="0">
              <a:spcBef>
                <a:spcPct val="0"/>
              </a:spcBef>
              <a:spcAft>
                <a:spcPct val="0"/>
              </a:spcAft>
              <a:defRPr sz="800">
                <a:solidFill>
                  <a:schemeClr val="tx1"/>
                </a:solidFill>
                <a:latin typeface="Helvetica" charset="0"/>
                <a:ea typeface="MS PGothic" charset="0"/>
                <a:cs typeface="MS PGothic" charset="0"/>
              </a:defRPr>
            </a:lvl9pPr>
          </a:lstStyle>
          <a:p>
            <a:fld id="{4B0819E1-75C5-D24D-8124-7205698AEE92}" type="slidenum">
              <a:rPr lang="en-US"/>
              <a:pPr/>
              <a:t>5</a:t>
            </a:fld>
            <a:endParaRPr lang="en-US"/>
          </a:p>
        </p:txBody>
      </p:sp>
    </p:spTree>
    <p:extLst>
      <p:ext uri="{BB962C8B-B14F-4D97-AF65-F5344CB8AC3E}">
        <p14:creationId xmlns:p14="http://schemas.microsoft.com/office/powerpoint/2010/main" val="97923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hist</a:t>
            </a:r>
            <a:r>
              <a:rPr lang="en-US" dirty="0"/>
              <a:t> returns</a:t>
            </a:r>
            <a:r>
              <a:rPr lang="en-US" baseline="0" dirty="0"/>
              <a:t> counts, but we should derive probabilities</a:t>
            </a:r>
            <a:endParaRPr lang="en-US" dirty="0"/>
          </a:p>
        </p:txBody>
      </p:sp>
      <p:sp>
        <p:nvSpPr>
          <p:cNvPr id="4" name="Slide Number Placeholder 3"/>
          <p:cNvSpPr>
            <a:spLocks noGrp="1"/>
          </p:cNvSpPr>
          <p:nvPr>
            <p:ph type="sldNum" sz="quarter" idx="10"/>
          </p:nvPr>
        </p:nvSpPr>
        <p:spPr/>
        <p:txBody>
          <a:bodyPr/>
          <a:lstStyle/>
          <a:p>
            <a:fld id="{305CED39-26E3-264B-85F2-DC76701970F8}" type="slidenum">
              <a:rPr lang="en-US" smtClean="0"/>
              <a:pPr/>
              <a:t>9</a:t>
            </a:fld>
            <a:endParaRPr lang="en-US"/>
          </a:p>
        </p:txBody>
      </p:sp>
    </p:spTree>
    <p:extLst>
      <p:ext uri="{BB962C8B-B14F-4D97-AF65-F5344CB8AC3E}">
        <p14:creationId xmlns:p14="http://schemas.microsoft.com/office/powerpoint/2010/main" val="41882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hist</a:t>
            </a:r>
            <a:r>
              <a:rPr lang="en-US" dirty="0"/>
              <a:t> returns</a:t>
            </a:r>
            <a:r>
              <a:rPr lang="en-US" baseline="0" dirty="0"/>
              <a:t> counts, but we should derive probabilities</a:t>
            </a:r>
            <a:endParaRPr lang="en-US" dirty="0"/>
          </a:p>
        </p:txBody>
      </p:sp>
      <p:sp>
        <p:nvSpPr>
          <p:cNvPr id="4" name="Slide Number Placeholder 3"/>
          <p:cNvSpPr>
            <a:spLocks noGrp="1"/>
          </p:cNvSpPr>
          <p:nvPr>
            <p:ph type="sldNum" sz="quarter" idx="10"/>
          </p:nvPr>
        </p:nvSpPr>
        <p:spPr/>
        <p:txBody>
          <a:bodyPr/>
          <a:lstStyle/>
          <a:p>
            <a:fld id="{305CED39-26E3-264B-85F2-DC76701970F8}" type="slidenum">
              <a:rPr lang="en-US" smtClean="0"/>
              <a:pPr/>
              <a:t>10</a:t>
            </a:fld>
            <a:endParaRPr lang="en-US"/>
          </a:p>
        </p:txBody>
      </p:sp>
    </p:spTree>
    <p:extLst>
      <p:ext uri="{BB962C8B-B14F-4D97-AF65-F5344CB8AC3E}">
        <p14:creationId xmlns:p14="http://schemas.microsoft.com/office/powerpoint/2010/main" val="161303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hist</a:t>
            </a:r>
            <a:r>
              <a:rPr lang="en-US" dirty="0"/>
              <a:t> returns</a:t>
            </a:r>
            <a:r>
              <a:rPr lang="en-US" baseline="0" dirty="0"/>
              <a:t> counts, but we should derive probabilities</a:t>
            </a:r>
            <a:endParaRPr lang="en-US" dirty="0"/>
          </a:p>
        </p:txBody>
      </p:sp>
      <p:sp>
        <p:nvSpPr>
          <p:cNvPr id="4" name="Slide Number Placeholder 3"/>
          <p:cNvSpPr>
            <a:spLocks noGrp="1"/>
          </p:cNvSpPr>
          <p:nvPr>
            <p:ph type="sldNum" sz="quarter" idx="10"/>
          </p:nvPr>
        </p:nvSpPr>
        <p:spPr/>
        <p:txBody>
          <a:bodyPr/>
          <a:lstStyle/>
          <a:p>
            <a:fld id="{305CED39-26E3-264B-85F2-DC76701970F8}" type="slidenum">
              <a:rPr lang="en-US" smtClean="0"/>
              <a:pPr/>
              <a:t>11</a:t>
            </a:fld>
            <a:endParaRPr lang="en-US"/>
          </a:p>
        </p:txBody>
      </p:sp>
    </p:spTree>
    <p:extLst>
      <p:ext uri="{BB962C8B-B14F-4D97-AF65-F5344CB8AC3E}">
        <p14:creationId xmlns:p14="http://schemas.microsoft.com/office/powerpoint/2010/main" val="275948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5864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25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4463" y="163513"/>
            <a:ext cx="1963737"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1663" y="163513"/>
            <a:ext cx="57404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791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67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561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38288"/>
            <a:ext cx="3810000" cy="4675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38288"/>
            <a:ext cx="3810000" cy="4675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46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096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720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32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726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66354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a:off x="692150" y="184150"/>
            <a:ext cx="7759700" cy="968375"/>
          </a:xfrm>
          <a:prstGeom prst="roundRect">
            <a:avLst>
              <a:gd name="adj" fmla="val 12495"/>
            </a:avLst>
          </a:prstGeom>
          <a:solidFill>
            <a:schemeClr val="bg1"/>
          </a:solidFill>
          <a:ln w="12700">
            <a:solidFill>
              <a:schemeClr val="tx1"/>
            </a:solidFill>
            <a:round/>
            <a:headEnd/>
            <a:tailEnd/>
          </a:ln>
          <a:effectLst>
            <a:outerShdw blurRad="63500" dist="107763" dir="2700000" algn="ctr" rotWithShape="0">
              <a:schemeClr val="bg2">
                <a:alpha val="74998"/>
              </a:schemeClr>
            </a:outerShdw>
          </a:effectLst>
        </p:spPr>
        <p:txBody>
          <a:bodyPr wrap="none" anchor="ctr"/>
          <a:lstStyle/>
          <a:p>
            <a:pPr defTabSz="914400" eaLnBrk="0" fontAlgn="base" hangingPunct="0">
              <a:spcBef>
                <a:spcPct val="0"/>
              </a:spcBef>
              <a:spcAft>
                <a:spcPct val="0"/>
              </a:spcAft>
              <a:defRPr/>
            </a:pPr>
            <a:endParaRPr lang="en-US" sz="800">
              <a:solidFill>
                <a:srgbClr val="000000"/>
              </a:solidFill>
              <a:latin typeface="Helvetica" charset="0"/>
              <a:ea typeface="MS PGothic" charset="0"/>
              <a:cs typeface="MS PGothic" charset="0"/>
            </a:endParaRPr>
          </a:p>
        </p:txBody>
      </p:sp>
      <p:sp>
        <p:nvSpPr>
          <p:cNvPr id="24579" name="Rectangle 3"/>
          <p:cNvSpPr>
            <a:spLocks noGrp="1" noChangeArrowheads="1"/>
          </p:cNvSpPr>
          <p:nvPr>
            <p:ph type="title"/>
          </p:nvPr>
        </p:nvSpPr>
        <p:spPr bwMode="auto">
          <a:xfrm>
            <a:off x="686333" y="163513"/>
            <a:ext cx="7772400" cy="11064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24580" name="Rectangle 4"/>
          <p:cNvSpPr>
            <a:spLocks noGrp="1" noChangeArrowheads="1"/>
          </p:cNvSpPr>
          <p:nvPr>
            <p:ph type="body" idx="1"/>
          </p:nvPr>
        </p:nvSpPr>
        <p:spPr bwMode="auto">
          <a:xfrm>
            <a:off x="685800" y="1538288"/>
            <a:ext cx="7772400" cy="46751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Line 5"/>
          <p:cNvSpPr>
            <a:spLocks noChangeShapeType="1"/>
          </p:cNvSpPr>
          <p:nvPr/>
        </p:nvSpPr>
        <p:spPr bwMode="auto">
          <a:xfrm>
            <a:off x="658813" y="6353175"/>
            <a:ext cx="7791450" cy="0"/>
          </a:xfrm>
          <a:prstGeom prst="line">
            <a:avLst/>
          </a:prstGeom>
          <a:noFill/>
          <a:ln w="57150" cmpd="thinThick">
            <a:solidFill>
              <a:schemeClr val="tx1"/>
            </a:solidFill>
            <a:round/>
            <a:headEnd/>
            <a:tailEnd/>
          </a:ln>
        </p:spPr>
        <p:txBody>
          <a:bodyPr wrap="none" anchor="ctr"/>
          <a:lstStyle/>
          <a:p>
            <a:pPr defTabSz="914400" eaLnBrk="0" fontAlgn="base" hangingPunct="0">
              <a:spcBef>
                <a:spcPct val="0"/>
              </a:spcBef>
              <a:spcAft>
                <a:spcPct val="0"/>
              </a:spcAft>
              <a:defRPr/>
            </a:pPr>
            <a:endParaRPr lang="en-US" sz="800">
              <a:solidFill>
                <a:srgbClr val="000000"/>
              </a:solidFill>
              <a:latin typeface="Helvetica" pitchFamily="-84" charset="0"/>
              <a:ea typeface="MS PGothic" pitchFamily="34" charset="-128"/>
              <a:cs typeface="MS PGothic" charset="0"/>
            </a:endParaRPr>
          </a:p>
        </p:txBody>
      </p:sp>
      <p:sp>
        <p:nvSpPr>
          <p:cNvPr id="1030" name="Rectangle 6"/>
          <p:cNvSpPr>
            <a:spLocks noChangeArrowheads="1"/>
          </p:cNvSpPr>
          <p:nvPr/>
        </p:nvSpPr>
        <p:spPr bwMode="auto">
          <a:xfrm>
            <a:off x="592138" y="6311900"/>
            <a:ext cx="1008288" cy="397545"/>
          </a:xfrm>
          <a:prstGeom prst="rect">
            <a:avLst/>
          </a:prstGeom>
          <a:noFill/>
          <a:ln w="12700">
            <a:noFill/>
            <a:miter lim="800000"/>
            <a:headEnd/>
            <a:tailEnd/>
          </a:ln>
        </p:spPr>
        <p:txBody>
          <a:bodyPr wrap="none" lIns="90487" tIns="44450" rIns="90487" bIns="44450">
            <a:spAutoFit/>
          </a:bodyPr>
          <a:lstStyle/>
          <a:p>
            <a:pPr defTabSz="914400" eaLnBrk="0" fontAlgn="base" hangingPunct="0">
              <a:spcBef>
                <a:spcPct val="0"/>
              </a:spcBef>
              <a:spcAft>
                <a:spcPct val="0"/>
              </a:spcAft>
              <a:defRPr/>
            </a:pPr>
            <a:endParaRPr lang="en-US" sz="1000" b="1" dirty="0">
              <a:solidFill>
                <a:srgbClr val="000000"/>
              </a:solidFill>
              <a:latin typeface="Times New Roman" pitchFamily="18" charset="0"/>
              <a:ea typeface="MS PGothic" pitchFamily="34" charset="-128"/>
              <a:cs typeface="MS PGothic" charset="0"/>
            </a:endParaRPr>
          </a:p>
          <a:p>
            <a:pPr defTabSz="914400" eaLnBrk="0" fontAlgn="base" hangingPunct="0">
              <a:spcBef>
                <a:spcPct val="0"/>
              </a:spcBef>
              <a:spcAft>
                <a:spcPct val="0"/>
              </a:spcAft>
              <a:defRPr/>
            </a:pPr>
            <a:r>
              <a:rPr lang="en-US" sz="1000" b="1" dirty="0">
                <a:solidFill>
                  <a:srgbClr val="000000"/>
                </a:solidFill>
                <a:latin typeface="Times New Roman" pitchFamily="18" charset="0"/>
                <a:ea typeface="MS PGothic" pitchFamily="34" charset="-128"/>
                <a:cs typeface="MS PGothic" charset="0"/>
              </a:rPr>
              <a:t>Mini</a:t>
            </a:r>
            <a:r>
              <a:rPr lang="en-US" sz="1000" b="1" baseline="0" dirty="0">
                <a:solidFill>
                  <a:srgbClr val="000000"/>
                </a:solidFill>
                <a:latin typeface="Times New Roman" pitchFamily="18" charset="0"/>
                <a:ea typeface="MS PGothic" pitchFamily="34" charset="-128"/>
                <a:cs typeface="MS PGothic" charset="0"/>
              </a:rPr>
              <a:t> Project  2</a:t>
            </a:r>
            <a:endParaRPr lang="en-US" sz="1000" b="1" dirty="0">
              <a:solidFill>
                <a:srgbClr val="000000"/>
              </a:solidFill>
              <a:latin typeface="Times New Roman" pitchFamily="18" charset="0"/>
              <a:ea typeface="MS PGothic" pitchFamily="34" charset="-128"/>
              <a:cs typeface="MS PGothic" charset="0"/>
            </a:endParaRPr>
          </a:p>
        </p:txBody>
      </p:sp>
      <p:sp>
        <p:nvSpPr>
          <p:cNvPr id="1031" name="Rectangle 7"/>
          <p:cNvSpPr>
            <a:spLocks noChangeArrowheads="1"/>
          </p:cNvSpPr>
          <p:nvPr/>
        </p:nvSpPr>
        <p:spPr bwMode="auto">
          <a:xfrm>
            <a:off x="7005638" y="6319838"/>
            <a:ext cx="1533525" cy="393700"/>
          </a:xfrm>
          <a:prstGeom prst="rect">
            <a:avLst/>
          </a:prstGeom>
          <a:noFill/>
          <a:ln w="12700">
            <a:noFill/>
            <a:miter lim="800000"/>
            <a:headEnd/>
            <a:tailEnd/>
          </a:ln>
        </p:spPr>
        <p:txBody>
          <a:bodyPr lIns="90487" tIns="44450" rIns="90487" bIns="44450">
            <a:spAutoFit/>
          </a:bodyPr>
          <a:lstStyle/>
          <a:p>
            <a:pPr defTabSz="914400" eaLnBrk="0" fontAlgn="base" hangingPunct="0">
              <a:spcBef>
                <a:spcPct val="0"/>
              </a:spcBef>
              <a:spcAft>
                <a:spcPct val="0"/>
              </a:spcAft>
              <a:defRPr/>
            </a:pPr>
            <a:r>
              <a:rPr lang="en-US" sz="1000" b="1" dirty="0">
                <a:solidFill>
                  <a:srgbClr val="000000"/>
                </a:solidFill>
                <a:latin typeface="Times New Roman" pitchFamily="18" charset="0"/>
                <a:ea typeface="MS PGothic" pitchFamily="34" charset="-128"/>
                <a:cs typeface="MS PGothic" charset="0"/>
              </a:rPr>
              <a:t>        </a:t>
            </a:r>
          </a:p>
          <a:p>
            <a:pPr algn="r" defTabSz="914400" eaLnBrk="0" fontAlgn="base" hangingPunct="0">
              <a:spcBef>
                <a:spcPct val="0"/>
              </a:spcBef>
              <a:spcAft>
                <a:spcPct val="0"/>
              </a:spcAft>
              <a:defRPr/>
            </a:pPr>
            <a:r>
              <a:rPr lang="en-US" sz="1000" b="1" dirty="0">
                <a:solidFill>
                  <a:srgbClr val="000000"/>
                </a:solidFill>
                <a:latin typeface="Times New Roman" pitchFamily="18" charset="0"/>
                <a:ea typeface="MS PGothic" pitchFamily="34" charset="-128"/>
                <a:cs typeface="MS PGothic" charset="0"/>
              </a:rPr>
              <a:t>ECE 313 - Spring 2017</a:t>
            </a:r>
          </a:p>
        </p:txBody>
      </p:sp>
      <p:sp>
        <p:nvSpPr>
          <p:cNvPr id="1032" name="Rectangle 8"/>
          <p:cNvSpPr>
            <a:spLocks noChangeArrowheads="1"/>
          </p:cNvSpPr>
          <p:nvPr/>
        </p:nvSpPr>
        <p:spPr bwMode="auto">
          <a:xfrm>
            <a:off x="3919538" y="6311900"/>
            <a:ext cx="180975" cy="393700"/>
          </a:xfrm>
          <a:prstGeom prst="rect">
            <a:avLst/>
          </a:prstGeom>
          <a:noFill/>
          <a:ln w="12700">
            <a:noFill/>
            <a:miter lim="800000"/>
            <a:headEnd/>
            <a:tailEnd/>
          </a:ln>
        </p:spPr>
        <p:txBody>
          <a:bodyPr wrap="none" lIns="90487" tIns="44450" rIns="90487" bIns="44450">
            <a:spAutoFit/>
          </a:bodyPr>
          <a:lstStyle/>
          <a:p>
            <a:pPr defTabSz="914400" eaLnBrk="0" fontAlgn="base" hangingPunct="0">
              <a:spcBef>
                <a:spcPct val="0"/>
              </a:spcBef>
              <a:spcAft>
                <a:spcPct val="0"/>
              </a:spcAft>
              <a:defRPr/>
            </a:pPr>
            <a:endParaRPr lang="en-US" sz="1000">
              <a:solidFill>
                <a:srgbClr val="000000"/>
              </a:solidFill>
              <a:latin typeface="Times New Roman" pitchFamily="18" charset="0"/>
              <a:ea typeface="MS PGothic" pitchFamily="34" charset="-128"/>
              <a:cs typeface="MS PGothic" charset="0"/>
            </a:endParaRPr>
          </a:p>
          <a:p>
            <a:pPr defTabSz="914400" eaLnBrk="0" fontAlgn="base" hangingPunct="0">
              <a:spcBef>
                <a:spcPct val="0"/>
              </a:spcBef>
              <a:spcAft>
                <a:spcPct val="0"/>
              </a:spcAft>
              <a:defRPr/>
            </a:pPr>
            <a:endParaRPr lang="en-US" sz="1000">
              <a:solidFill>
                <a:srgbClr val="000000"/>
              </a:solidFill>
              <a:latin typeface="Times New Roman" pitchFamily="18" charset="0"/>
              <a:ea typeface="MS PGothic" pitchFamily="34" charset="-128"/>
              <a:cs typeface="MS PGothic" charset="0"/>
            </a:endParaRPr>
          </a:p>
        </p:txBody>
      </p:sp>
    </p:spTree>
    <p:extLst>
      <p:ext uri="{BB962C8B-B14F-4D97-AF65-F5344CB8AC3E}">
        <p14:creationId xmlns:p14="http://schemas.microsoft.com/office/powerpoint/2010/main" val="254941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chemeClr val="tx2"/>
          </a:solidFill>
          <a:latin typeface="+mj-lt"/>
          <a:ea typeface="MS PGothic" pitchFamily="34" charset="-128"/>
          <a:cs typeface="MS PGothic" charset="0"/>
        </a:defRPr>
      </a:lvl1pPr>
      <a:lvl2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5pPr>
      <a:lvl6pPr marL="457200" algn="ctr" rtl="0" eaLnBrk="0" fontAlgn="base" hangingPunct="0">
        <a:spcBef>
          <a:spcPct val="0"/>
        </a:spcBef>
        <a:spcAft>
          <a:spcPct val="0"/>
        </a:spcAft>
        <a:defRPr sz="3200" b="1">
          <a:solidFill>
            <a:schemeClr val="tx2"/>
          </a:solidFill>
          <a:latin typeface="Arial" charset="0"/>
        </a:defRPr>
      </a:lvl6pPr>
      <a:lvl7pPr marL="914400" algn="ctr" rtl="0" eaLnBrk="0" fontAlgn="base" hangingPunct="0">
        <a:spcBef>
          <a:spcPct val="0"/>
        </a:spcBef>
        <a:spcAft>
          <a:spcPct val="0"/>
        </a:spcAft>
        <a:defRPr sz="3200" b="1">
          <a:solidFill>
            <a:schemeClr val="tx2"/>
          </a:solidFill>
          <a:latin typeface="Arial" charset="0"/>
        </a:defRPr>
      </a:lvl7pPr>
      <a:lvl8pPr marL="1371600" algn="ctr" rtl="0" eaLnBrk="0" fontAlgn="base" hangingPunct="0">
        <a:spcBef>
          <a:spcPct val="0"/>
        </a:spcBef>
        <a:spcAft>
          <a:spcPct val="0"/>
        </a:spcAft>
        <a:defRPr sz="3200" b="1">
          <a:solidFill>
            <a:schemeClr val="tx2"/>
          </a:solidFill>
          <a:latin typeface="Arial" charset="0"/>
        </a:defRPr>
      </a:lvl8pPr>
      <a:lvl9pPr marL="1828800" algn="ct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SzPct val="100000"/>
        <a:buChar char="•"/>
        <a:defRPr sz="20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2pPr>
      <a:lvl3pPr marL="1085850" indent="-22860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3pPr>
      <a:lvl4pPr marL="1428750" indent="-22860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4pPr>
      <a:lvl5pPr marL="1771650" indent="-228600" algn="l" rtl="0" eaLnBrk="0" fontAlgn="base" hangingPunct="0">
        <a:spcBef>
          <a:spcPct val="20000"/>
        </a:spcBef>
        <a:spcAft>
          <a:spcPct val="0"/>
        </a:spcAft>
        <a:buSzPct val="100000"/>
        <a:buChar char="•"/>
        <a:defRPr sz="2000">
          <a:solidFill>
            <a:schemeClr val="tx1"/>
          </a:solidFill>
          <a:latin typeface="Times New Roman" charset="0"/>
          <a:ea typeface="MS PGothic" pitchFamily="34" charset="-128"/>
          <a:cs typeface="MS PGothic" charset="0"/>
        </a:defRPr>
      </a:lvl5pPr>
      <a:lvl6pPr marL="222885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68605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14325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60045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Kernel_density_estimation" TargetMode="External"/><Relationship Id="rId4" Type="http://schemas.openxmlformats.org/officeDocument/2006/relationships/hyperlink" Target="http://www.mathworks.com/help/stats/kernel-distribution.htm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kewne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ross-validation_(statistics)#k-fold_cross-validation" TargetMode="External"/><Relationship Id="rId3" Type="http://schemas.openxmlformats.org/officeDocument/2006/relationships/hyperlink" Target="https://en.wikipedia.org/wiki/Overfit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urses.engr.illinois.edu/ece313/SectionF/projec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thworks.com/academia/student_center/tutorials/launchpa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Multi-parameter Signal Analysis for Patient Monitoring</a:t>
            </a:r>
            <a:endParaRPr lang="en-US" dirty="0"/>
          </a:p>
        </p:txBody>
      </p:sp>
      <p:sp>
        <p:nvSpPr>
          <p:cNvPr id="3" name="Subtitle 2"/>
          <p:cNvSpPr>
            <a:spLocks noGrp="1"/>
          </p:cNvSpPr>
          <p:nvPr>
            <p:ph type="subTitle" idx="1"/>
          </p:nvPr>
        </p:nvSpPr>
        <p:spPr>
          <a:xfrm>
            <a:off x="1371600" y="4255641"/>
            <a:ext cx="6400800" cy="1383159"/>
          </a:xfrm>
        </p:spPr>
        <p:txBody>
          <a:bodyPr/>
          <a:lstStyle/>
          <a:p>
            <a:r>
              <a:rPr lang="en-US" b="1" dirty="0">
                <a:solidFill>
                  <a:schemeClr val="bg1">
                    <a:lumMod val="50000"/>
                  </a:schemeClr>
                </a:solidFill>
              </a:rPr>
              <a:t>ECE 313 – Section G</a:t>
            </a:r>
          </a:p>
        </p:txBody>
      </p:sp>
      <p:sp>
        <p:nvSpPr>
          <p:cNvPr id="6" name="Title 1"/>
          <p:cNvSpPr txBox="1">
            <a:spLocks/>
          </p:cNvSpPr>
          <p:nvPr/>
        </p:nvSpPr>
        <p:spPr bwMode="auto">
          <a:xfrm>
            <a:off x="601663" y="163513"/>
            <a:ext cx="7772400" cy="11064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S PGothic" pitchFamily="34" charset="-128"/>
                <a:cs typeface="MS PGothic" charset="0"/>
              </a:defRPr>
            </a:lvl1pPr>
            <a:lvl2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5pPr>
            <a:lvl6pPr marL="457200" algn="ctr" rtl="0" eaLnBrk="0" fontAlgn="base" hangingPunct="0">
              <a:spcBef>
                <a:spcPct val="0"/>
              </a:spcBef>
              <a:spcAft>
                <a:spcPct val="0"/>
              </a:spcAft>
              <a:defRPr sz="3200" b="1">
                <a:solidFill>
                  <a:schemeClr val="tx2"/>
                </a:solidFill>
                <a:latin typeface="Arial" charset="0"/>
              </a:defRPr>
            </a:lvl6pPr>
            <a:lvl7pPr marL="914400" algn="ctr" rtl="0" eaLnBrk="0" fontAlgn="base" hangingPunct="0">
              <a:spcBef>
                <a:spcPct val="0"/>
              </a:spcBef>
              <a:spcAft>
                <a:spcPct val="0"/>
              </a:spcAft>
              <a:defRPr sz="3200" b="1">
                <a:solidFill>
                  <a:schemeClr val="tx2"/>
                </a:solidFill>
                <a:latin typeface="Arial" charset="0"/>
              </a:defRPr>
            </a:lvl7pPr>
            <a:lvl8pPr marL="1371600" algn="ctr" rtl="0" eaLnBrk="0" fontAlgn="base" hangingPunct="0">
              <a:spcBef>
                <a:spcPct val="0"/>
              </a:spcBef>
              <a:spcAft>
                <a:spcPct val="0"/>
              </a:spcAft>
              <a:defRPr sz="3200" b="1">
                <a:solidFill>
                  <a:schemeClr val="tx2"/>
                </a:solidFill>
                <a:latin typeface="Arial" charset="0"/>
              </a:defRPr>
            </a:lvl8pPr>
            <a:lvl9pPr marL="1828800" algn="ctr" rtl="0" eaLnBrk="0" fontAlgn="base" hangingPunct="0">
              <a:spcBef>
                <a:spcPct val="0"/>
              </a:spcBef>
              <a:spcAft>
                <a:spcPct val="0"/>
              </a:spcAft>
              <a:defRPr sz="3200" b="1">
                <a:solidFill>
                  <a:schemeClr val="tx2"/>
                </a:solidFill>
                <a:latin typeface="Arial" charset="0"/>
              </a:defRPr>
            </a:lvl9pPr>
          </a:lstStyle>
          <a:p>
            <a:r>
              <a:rPr lang="en-US" dirty="0">
                <a:latin typeface="Arial" charset="0"/>
                <a:ea typeface="MS PGothic" charset="0"/>
              </a:rPr>
              <a:t>Mini Project 2</a:t>
            </a:r>
          </a:p>
        </p:txBody>
      </p:sp>
    </p:spTree>
    <p:extLst>
      <p:ext uri="{BB962C8B-B14F-4D97-AF65-F5344CB8AC3E}">
        <p14:creationId xmlns:p14="http://schemas.microsoft.com/office/powerpoint/2010/main" val="204966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92193" y="163513"/>
            <a:ext cx="7772400" cy="1106487"/>
          </a:xfrm>
        </p:spPr>
        <p:txBody>
          <a:bodyPr/>
          <a:lstStyle/>
          <a:p>
            <a:r>
              <a:rPr lang="en-US" dirty="0">
                <a:latin typeface="Arial" charset="0"/>
                <a:ea typeface="MS PGothic" charset="0"/>
              </a:rPr>
              <a:t>Task 1.1 (Cont.)</a:t>
            </a:r>
          </a:p>
        </p:txBody>
      </p:sp>
      <p:sp>
        <p:nvSpPr>
          <p:cNvPr id="29699" name="Content Placeholder 2"/>
          <p:cNvSpPr>
            <a:spLocks noGrp="1"/>
          </p:cNvSpPr>
          <p:nvPr>
            <p:ph idx="1"/>
          </p:nvPr>
        </p:nvSpPr>
        <p:spPr>
          <a:xfrm>
            <a:off x="685800" y="1270000"/>
            <a:ext cx="7778793" cy="5004676"/>
          </a:xfrm>
        </p:spPr>
        <p:txBody>
          <a:bodyPr/>
          <a:lstStyle/>
          <a:p>
            <a:pPr marL="0" lvl="1" indent="0" algn="just">
              <a:buNone/>
            </a:pPr>
            <a:r>
              <a:rPr lang="en-US" dirty="0">
                <a:ea typeface="MS PGothic" charset="0"/>
              </a:rPr>
              <a:t>For the Respiration Rate (RESP) signal:</a:t>
            </a:r>
          </a:p>
          <a:p>
            <a:pPr marL="0" lvl="1" indent="0" algn="just">
              <a:buNone/>
            </a:pPr>
            <a:endParaRPr lang="en-US" sz="800" dirty="0">
              <a:ea typeface="MS PGothic" charset="0"/>
            </a:endParaRPr>
          </a:p>
          <a:p>
            <a:pPr algn="just">
              <a:buFont typeface="+mj-lt"/>
              <a:buAutoNum type="alphaLcParenR" startAt="2"/>
            </a:pPr>
            <a:r>
              <a:rPr lang="en-US" sz="1800" dirty="0">
                <a:latin typeface="Times New Roman" panose="02020603050405020304" pitchFamily="18" charset="0"/>
                <a:ea typeface="MS PGothic" charset="0"/>
                <a:cs typeface="Times New Roman" panose="02020603050405020304" pitchFamily="18" charset="0"/>
              </a:rPr>
              <a:t>Use the </a:t>
            </a:r>
            <a:r>
              <a:rPr lang="en-US" sz="1800" i="1" dirty="0">
                <a:latin typeface="Times New Roman" panose="02020603050405020304" pitchFamily="18" charset="0"/>
                <a:ea typeface="MS PGothic" charset="0"/>
                <a:cs typeface="Times New Roman" panose="02020603050405020304" pitchFamily="18" charset="0"/>
              </a:rPr>
              <a:t>tabulate </a:t>
            </a:r>
            <a:r>
              <a:rPr lang="en-US" sz="1800" dirty="0">
                <a:latin typeface="Times New Roman" panose="02020603050405020304" pitchFamily="18" charset="0"/>
                <a:ea typeface="MS PGothic" charset="0"/>
                <a:cs typeface="Times New Roman" panose="02020603050405020304" pitchFamily="18" charset="0"/>
              </a:rPr>
              <a:t>function in MATLAB over X (sample size k = 30000) and Y(=floor(X)). </a:t>
            </a:r>
            <a:r>
              <a:rPr lang="en-US" sz="1800" i="1" dirty="0">
                <a:latin typeface="Times New Roman" panose="02020603050405020304" pitchFamily="18" charset="0"/>
                <a:ea typeface="MS PGothic" charset="0"/>
                <a:cs typeface="Times New Roman" panose="02020603050405020304" pitchFamily="18" charset="0"/>
              </a:rPr>
              <a:t>tabulate(X) </a:t>
            </a:r>
            <a:r>
              <a:rPr lang="en-US" sz="1800" dirty="0">
                <a:latin typeface="Times New Roman" panose="02020603050405020304" pitchFamily="18" charset="0"/>
                <a:ea typeface="MS PGothic" charset="0"/>
                <a:cs typeface="Times New Roman" panose="02020603050405020304" pitchFamily="18" charset="0"/>
              </a:rPr>
              <a:t>will give you the value of pdf for each sample point, while </a:t>
            </a:r>
            <a:r>
              <a:rPr lang="en-US" sz="1800" i="1" dirty="0">
                <a:latin typeface="Times New Roman" panose="02020603050405020304" pitchFamily="18" charset="0"/>
                <a:ea typeface="MS PGothic" charset="0"/>
                <a:cs typeface="Times New Roman" panose="02020603050405020304" pitchFamily="18" charset="0"/>
              </a:rPr>
              <a:t>tabulate(Y)</a:t>
            </a:r>
            <a:r>
              <a:rPr lang="en-US" sz="1800" dirty="0">
                <a:latin typeface="Times New Roman" panose="02020603050405020304" pitchFamily="18" charset="0"/>
                <a:ea typeface="MS PGothic" charset="0"/>
                <a:cs typeface="Times New Roman" panose="02020603050405020304" pitchFamily="18" charset="0"/>
              </a:rPr>
              <a:t> will give you a </a:t>
            </a:r>
            <a:r>
              <a:rPr lang="en-US" sz="1800" dirty="0" err="1">
                <a:latin typeface="Times New Roman" panose="02020603050405020304" pitchFamily="18" charset="0"/>
                <a:ea typeface="MS PGothic" charset="0"/>
                <a:cs typeface="Times New Roman" panose="02020603050405020304" pitchFamily="18" charset="0"/>
              </a:rPr>
              <a:t>pmf</a:t>
            </a:r>
            <a:r>
              <a:rPr lang="en-US" sz="1800" dirty="0">
                <a:latin typeface="Times New Roman" panose="02020603050405020304" pitchFamily="18" charset="0"/>
                <a:ea typeface="MS PGothic" charset="0"/>
                <a:cs typeface="Times New Roman" panose="02020603050405020304" pitchFamily="18" charset="0"/>
              </a:rPr>
              <a:t>. Find the minimum and maximum probability values found by the tabulate function in each case.</a:t>
            </a:r>
          </a:p>
          <a:p>
            <a:pPr marL="0" indent="0" algn="just">
              <a:buNone/>
            </a:pPr>
            <a:endParaRPr lang="en-US" sz="1800" dirty="0">
              <a:latin typeface="Times New Roman" panose="02020603050405020304" pitchFamily="18" charset="0"/>
              <a:ea typeface="MS PGothic" charset="0"/>
              <a:cs typeface="Times New Roman" panose="02020603050405020304" pitchFamily="18" charset="0"/>
            </a:endParaRPr>
          </a:p>
          <a:p>
            <a:pPr algn="just">
              <a:buAutoNum type="arabicPeriod"/>
            </a:pP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Explain why tabulate(X) gives a pdf while the other gives a </a:t>
            </a:r>
            <a:r>
              <a:rPr lang="en-US" sz="1600" dirty="0" err="1">
                <a:solidFill>
                  <a:schemeClr val="accent1">
                    <a:lumMod val="75000"/>
                  </a:schemeClr>
                </a:solidFill>
                <a:latin typeface="Times New Roman" panose="02020603050405020304" pitchFamily="18" charset="0"/>
                <a:ea typeface="MS PGothic" charset="0"/>
                <a:cs typeface="Times New Roman" panose="02020603050405020304" pitchFamily="18" charset="0"/>
              </a:rPr>
              <a:t>pmf</a:t>
            </a: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a:t>
            </a:r>
          </a:p>
          <a:p>
            <a:pPr algn="just">
              <a:buAutoNum type="arabicPeriod"/>
            </a:pP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What difference do you find for the derived min, max for each distribution</a:t>
            </a:r>
          </a:p>
          <a:p>
            <a:pPr algn="just">
              <a:buAutoNum type="arabicPeriod"/>
            </a:pP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Can you relate the difference to identify a distinct characteristics of a pdf? </a:t>
            </a:r>
          </a:p>
          <a:p>
            <a:pPr marL="0" indent="0" algn="just">
              <a:buNone/>
            </a:pP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ea typeface="MS PGothic" charset="0"/>
                <a:cs typeface="Times New Roman" panose="02020603050405020304" pitchFamily="18" charset="0"/>
              </a:rPr>
              <a:t>Hint:</a:t>
            </a: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see class lecture notes</a:t>
            </a:r>
          </a:p>
          <a:p>
            <a:pPr marL="0" indent="0" algn="just">
              <a:buNone/>
            </a:pPr>
            <a:endPar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a:p>
            <a:pPr marL="0" indent="0" algn="just">
              <a:buNone/>
            </a:pPr>
            <a:endPar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a:p>
            <a:pPr marL="0" indent="0" algn="just">
              <a:buNone/>
            </a:pPr>
            <a:endPar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a:p>
            <a:pPr marL="0" indent="0" algn="just">
              <a:buNone/>
            </a:pPr>
            <a:r>
              <a:rPr lang="en-US" sz="1600" b="1" dirty="0">
                <a:latin typeface="Times New Roman" panose="02020603050405020304" pitchFamily="18" charset="0"/>
                <a:ea typeface="MS PGothic" charset="0"/>
                <a:cs typeface="Times New Roman" panose="02020603050405020304" pitchFamily="18" charset="0"/>
              </a:rPr>
              <a:t>Related to part a.2: </a:t>
            </a:r>
            <a:r>
              <a:rPr lang="en-US" sz="1600" dirty="0">
                <a:latin typeface="Times New Roman" panose="02020603050405020304" pitchFamily="18" charset="0"/>
                <a:ea typeface="MS PGothic" charset="0"/>
                <a:cs typeface="Times New Roman" panose="02020603050405020304" pitchFamily="18" charset="0"/>
              </a:rPr>
              <a:t>See the following links for more information on kernel density estimation based on data:</a:t>
            </a:r>
          </a:p>
          <a:p>
            <a:pPr algn="just">
              <a:buFont typeface="+mj-lt"/>
              <a:buAutoNum type="arabicPeriod"/>
            </a:pPr>
            <a:r>
              <a:rPr lang="en-US" sz="1400" dirty="0">
                <a:latin typeface="Times New Roman" panose="02020603050405020304" pitchFamily="18" charset="0"/>
                <a:ea typeface="MS PGothic" charset="0"/>
                <a:cs typeface="Times New Roman" panose="02020603050405020304" pitchFamily="18" charset="0"/>
                <a:hlinkClick r:id="rId3"/>
              </a:rPr>
              <a:t>http://en.wikipedia.org/wiki/Kernel_density_estimation</a:t>
            </a:r>
            <a:endParaRPr lang="en-US" sz="1400" dirty="0">
              <a:latin typeface="Times New Roman" panose="02020603050405020304" pitchFamily="18" charset="0"/>
              <a:ea typeface="MS PGothic" charset="0"/>
              <a:cs typeface="Times New Roman" panose="02020603050405020304" pitchFamily="18" charset="0"/>
            </a:endParaRPr>
          </a:p>
          <a:p>
            <a:pPr algn="just">
              <a:buFont typeface="+mj-lt"/>
              <a:buAutoNum type="arabicPeriod"/>
            </a:pPr>
            <a:r>
              <a:rPr lang="en-US" sz="1400" dirty="0">
                <a:latin typeface="Times New Roman" panose="02020603050405020304" pitchFamily="18" charset="0"/>
                <a:ea typeface="MS PGothic" charset="0"/>
                <a:cs typeface="Times New Roman" panose="02020603050405020304" pitchFamily="18" charset="0"/>
                <a:hlinkClick r:id="rId4"/>
              </a:rPr>
              <a:t>http://www.mathworks.com/help/stats/kernel-distribution.html</a:t>
            </a:r>
            <a:r>
              <a:rPr lang="en-US" sz="1400" dirty="0">
                <a:latin typeface="Times New Roman" panose="02020603050405020304" pitchFamily="18" charset="0"/>
                <a:ea typeface="MS PGothic" charset="0"/>
                <a:cs typeface="Times New Roman" panose="02020603050405020304" pitchFamily="18" charset="0"/>
              </a:rPr>
              <a:t> </a:t>
            </a:r>
          </a:p>
          <a:p>
            <a:pPr marL="0" indent="0" algn="just">
              <a:buNone/>
            </a:pPr>
            <a:endParaRPr lang="en-US" sz="1800" dirty="0">
              <a:latin typeface="Times New Roman" panose="02020603050405020304" pitchFamily="18" charset="0"/>
              <a:ea typeface="MS PGothic" charset="0"/>
              <a:cs typeface="Times New Roman" panose="02020603050405020304" pitchFamily="18" charset="0"/>
            </a:endParaRPr>
          </a:p>
          <a:p>
            <a:pPr marL="0" indent="0" algn="just">
              <a:buNone/>
            </a:pPr>
            <a:endPar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a:p>
            <a:pPr marL="0" indent="0" algn="just">
              <a:buNone/>
            </a:pPr>
            <a:endPar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a:p>
            <a:pPr marL="0" indent="0" algn="just">
              <a:buNone/>
            </a:pPr>
            <a:endPar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endParaRPr>
          </a:p>
        </p:txBody>
      </p:sp>
    </p:spTree>
    <p:extLst>
      <p:ext uri="{BB962C8B-B14F-4D97-AF65-F5344CB8AC3E}">
        <p14:creationId xmlns:p14="http://schemas.microsoft.com/office/powerpoint/2010/main" val="237233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92193" y="163513"/>
            <a:ext cx="7772400" cy="1106487"/>
          </a:xfrm>
        </p:spPr>
        <p:txBody>
          <a:bodyPr/>
          <a:lstStyle/>
          <a:p>
            <a:r>
              <a:rPr lang="en-US" dirty="0">
                <a:latin typeface="Arial" charset="0"/>
                <a:ea typeface="MS PGothic" charset="0"/>
              </a:rPr>
              <a:t>Task 1.1 (Cont.)</a:t>
            </a:r>
          </a:p>
        </p:txBody>
      </p:sp>
      <p:sp>
        <p:nvSpPr>
          <p:cNvPr id="29699" name="Content Placeholder 2"/>
          <p:cNvSpPr>
            <a:spLocks noGrp="1"/>
          </p:cNvSpPr>
          <p:nvPr>
            <p:ph idx="1"/>
          </p:nvPr>
        </p:nvSpPr>
        <p:spPr>
          <a:xfrm>
            <a:off x="685800" y="1270000"/>
            <a:ext cx="7778793" cy="4545737"/>
          </a:xfrm>
        </p:spPr>
        <p:txBody>
          <a:bodyPr/>
          <a:lstStyle/>
          <a:p>
            <a:pPr marL="403225" lvl="1" indent="-403225" algn="just">
              <a:buFont typeface="+mj-lt"/>
              <a:buAutoNum type="alphaLcParenR" startAt="3"/>
            </a:pPr>
            <a:r>
              <a:rPr lang="en-US" b="1" dirty="0">
                <a:ea typeface="MS PGothic" charset="0"/>
              </a:rPr>
              <a:t> </a:t>
            </a:r>
            <a:r>
              <a:rPr lang="en-US" b="1" dirty="0">
                <a:solidFill>
                  <a:schemeClr val="accent1">
                    <a:lumMod val="75000"/>
                  </a:schemeClr>
                </a:solidFill>
                <a:ea typeface="MS PGothic" charset="0"/>
              </a:rPr>
              <a:t>(</a:t>
            </a:r>
            <a:r>
              <a:rPr lang="en-US" b="1" dirty="0" err="1">
                <a:solidFill>
                  <a:schemeClr val="accent1">
                    <a:lumMod val="75000"/>
                  </a:schemeClr>
                </a:solidFill>
                <a:ea typeface="MS PGothic" charset="0"/>
              </a:rPr>
              <a:t>TRAINing</a:t>
            </a:r>
            <a:r>
              <a:rPr lang="en-US" b="1" dirty="0">
                <a:solidFill>
                  <a:schemeClr val="accent1">
                    <a:lumMod val="75000"/>
                  </a:schemeClr>
                </a:solidFill>
                <a:ea typeface="MS PGothic" charset="0"/>
              </a:rPr>
              <a:t>)</a:t>
            </a:r>
            <a:r>
              <a:rPr lang="en-US" dirty="0">
                <a:ea typeface="MS PGothic" charset="0"/>
              </a:rPr>
              <a:t> In order to design an efficient threshold function, you need to find an interval of X where 96% of probability for signal lies. Assume that an anomaly happens when the data sample falls outside of this range on any of the two tails of distribution. </a:t>
            </a:r>
          </a:p>
          <a:p>
            <a:pPr marL="403225" lvl="1" indent="-403225">
              <a:buNone/>
            </a:pPr>
            <a:r>
              <a:rPr lang="en-US" dirty="0">
                <a:ea typeface="MS PGothic" charset="0"/>
              </a:rPr>
              <a:t>	You will determine the thresholds in two ways, </a:t>
            </a:r>
            <a:r>
              <a:rPr lang="en-US" b="1" dirty="0">
                <a:ea typeface="MS PGothic" charset="0"/>
              </a:rPr>
              <a:t>using the data (Task 1.1.c)</a:t>
            </a:r>
            <a:r>
              <a:rPr lang="en-US" dirty="0">
                <a:ea typeface="MS PGothic" charset="0"/>
              </a:rPr>
              <a:t> and </a:t>
            </a:r>
            <a:r>
              <a:rPr lang="en-US" b="1" dirty="0">
                <a:ea typeface="MS PGothic" charset="0"/>
              </a:rPr>
              <a:t>assuming a normal distribution (Task 1.2)</a:t>
            </a:r>
          </a:p>
          <a:p>
            <a:pPr marL="403225" lvl="1" indent="-403225">
              <a:buNone/>
            </a:pPr>
            <a:r>
              <a:rPr lang="en-US" dirty="0">
                <a:ea typeface="MS PGothic" charset="0"/>
              </a:rPr>
              <a:t>	These thresholds are subsequently used in task2.1.a to generate alarms from the given signals.</a:t>
            </a:r>
          </a:p>
          <a:p>
            <a:pPr marL="403225" lvl="1" indent="-403225">
              <a:buNone/>
            </a:pPr>
            <a:r>
              <a:rPr lang="en-US" dirty="0">
                <a:ea typeface="MS PGothic" charset="0"/>
              </a:rPr>
              <a:t>	Based on the CDF of the signal (sample size k = 30,000) that you calculated in part a, find values </a:t>
            </a:r>
            <a:r>
              <a:rPr lang="en-US" i="1" dirty="0">
                <a:ea typeface="MS PGothic" charset="0"/>
              </a:rPr>
              <a:t>a</a:t>
            </a:r>
            <a:r>
              <a:rPr lang="en-US" dirty="0">
                <a:ea typeface="MS PGothic" charset="0"/>
              </a:rPr>
              <a:t> and </a:t>
            </a:r>
            <a:r>
              <a:rPr lang="en-US" i="1" dirty="0">
                <a:ea typeface="MS PGothic" charset="0"/>
              </a:rPr>
              <a:t>b  </a:t>
            </a:r>
            <a:r>
              <a:rPr lang="en-US" dirty="0">
                <a:ea typeface="MS PGothic" charset="0"/>
              </a:rPr>
              <a:t>such that P(X ≤ </a:t>
            </a:r>
            <a:r>
              <a:rPr lang="en-US" i="1" dirty="0">
                <a:ea typeface="MS PGothic" charset="0"/>
              </a:rPr>
              <a:t>a</a:t>
            </a:r>
            <a:r>
              <a:rPr lang="en-US" dirty="0">
                <a:ea typeface="MS PGothic" charset="0"/>
              </a:rPr>
              <a:t>) ≤ 0.02 and P(X ≤ </a:t>
            </a:r>
            <a:r>
              <a:rPr lang="en-US" i="1" dirty="0">
                <a:ea typeface="MS PGothic" charset="0"/>
              </a:rPr>
              <a:t>b</a:t>
            </a:r>
            <a:r>
              <a:rPr lang="en-US" dirty="0">
                <a:ea typeface="MS PGothic" charset="0"/>
              </a:rPr>
              <a:t>) ≥ 0.98.</a:t>
            </a:r>
          </a:p>
          <a:p>
            <a:pPr marL="403225" lvl="1" indent="-403225">
              <a:buNone/>
            </a:pPr>
            <a:endParaRPr lang="en-US" dirty="0">
              <a:ea typeface="MS PGothic" charset="0"/>
            </a:endParaRPr>
          </a:p>
          <a:p>
            <a:pPr marL="0" lvl="1" indent="0">
              <a:buNone/>
            </a:pPr>
            <a:endParaRPr lang="en-US" b="1" dirty="0">
              <a:ea typeface="MS PGothic" charset="0"/>
            </a:endParaRPr>
          </a:p>
        </p:txBody>
      </p:sp>
      <p:pic>
        <p:nvPicPr>
          <p:cNvPr id="18" name="Picture 17"/>
          <p:cNvPicPr>
            <a:picLocks noChangeAspect="1"/>
          </p:cNvPicPr>
          <p:nvPr/>
        </p:nvPicPr>
        <p:blipFill>
          <a:blip r:embed="rId3"/>
          <a:stretch>
            <a:fillRect/>
          </a:stretch>
        </p:blipFill>
        <p:spPr>
          <a:xfrm>
            <a:off x="2464277" y="4205181"/>
            <a:ext cx="4066630" cy="2075353"/>
          </a:xfrm>
          <a:prstGeom prst="rect">
            <a:avLst/>
          </a:prstGeom>
        </p:spPr>
      </p:pic>
      <p:sp>
        <p:nvSpPr>
          <p:cNvPr id="5" name="TextBox 4"/>
          <p:cNvSpPr txBox="1"/>
          <p:nvPr/>
        </p:nvSpPr>
        <p:spPr>
          <a:xfrm>
            <a:off x="3078766" y="6035335"/>
            <a:ext cx="1168769" cy="253916"/>
          </a:xfrm>
          <a:prstGeom prst="rect">
            <a:avLst/>
          </a:prstGeom>
          <a:solidFill>
            <a:schemeClr val="bg1"/>
          </a:solidFill>
        </p:spPr>
        <p:txBody>
          <a:bodyPr wrap="square" rtlCol="0">
            <a:spAutoFit/>
          </a:bodyPr>
          <a:lstStyle/>
          <a:p>
            <a:pPr algn="ctr"/>
            <a:r>
              <a:rPr lang="en-US" sz="1050" b="1" dirty="0"/>
              <a:t>Figure 3</a:t>
            </a:r>
          </a:p>
        </p:txBody>
      </p:sp>
    </p:spTree>
    <p:extLst>
      <p:ext uri="{BB962C8B-B14F-4D97-AF65-F5344CB8AC3E}">
        <p14:creationId xmlns:p14="http://schemas.microsoft.com/office/powerpoint/2010/main" val="225973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90151" y="163513"/>
            <a:ext cx="7772400" cy="1106487"/>
          </a:xfrm>
        </p:spPr>
        <p:txBody>
          <a:bodyPr/>
          <a:lstStyle/>
          <a:p>
            <a:r>
              <a:rPr lang="en-US" dirty="0">
                <a:latin typeface="Arial" charset="0"/>
                <a:ea typeface="MS PGothic" charset="0"/>
              </a:rPr>
              <a:t>Task 1.2: Data Analytics</a:t>
            </a:r>
          </a:p>
        </p:txBody>
      </p:sp>
      <p:sp>
        <p:nvSpPr>
          <p:cNvPr id="29699" name="Content Placeholder 2"/>
          <p:cNvSpPr>
            <a:spLocks noGrp="1"/>
          </p:cNvSpPr>
          <p:nvPr>
            <p:ph idx="1"/>
          </p:nvPr>
        </p:nvSpPr>
        <p:spPr>
          <a:xfrm>
            <a:off x="685800" y="1197204"/>
            <a:ext cx="7770137" cy="4675188"/>
          </a:xfrm>
        </p:spPr>
        <p:txBody>
          <a:bodyPr/>
          <a:lstStyle/>
          <a:p>
            <a:pPr marL="0" lvl="1" indent="0" algn="just">
              <a:buNone/>
            </a:pPr>
            <a:r>
              <a:rPr lang="en-US" dirty="0">
                <a:ea typeface="MS PGothic" charset="0"/>
              </a:rPr>
              <a:t>For the Respiration Rate (RESP) signal:</a:t>
            </a:r>
          </a:p>
          <a:p>
            <a:pPr marL="400050" lvl="1" indent="-400050" algn="just">
              <a:buFontTx/>
              <a:buAutoNum type="alphaLcParenR"/>
            </a:pPr>
            <a:r>
              <a:rPr lang="en-US" dirty="0">
                <a:ea typeface="MS PGothic" charset="0"/>
              </a:rPr>
              <a:t>Calculate the mean and standard deviation of the signal over the whole period for the 30,000 samples</a:t>
            </a:r>
          </a:p>
          <a:p>
            <a:pPr marL="342900" lvl="2" indent="0" algn="just">
              <a:buNone/>
            </a:pPr>
            <a:r>
              <a:rPr lang="en-US" b="1" dirty="0">
                <a:ea typeface="MS PGothic" charset="0"/>
              </a:rPr>
              <a:t>Hint: </a:t>
            </a:r>
            <a:r>
              <a:rPr lang="en-US" dirty="0">
                <a:ea typeface="MS PGothic" charset="0"/>
              </a:rPr>
              <a:t>You can use </a:t>
            </a:r>
            <a:r>
              <a:rPr lang="en-US" i="1" dirty="0">
                <a:ea typeface="MS PGothic" charset="0"/>
              </a:rPr>
              <a:t>mean</a:t>
            </a:r>
            <a:r>
              <a:rPr lang="en-US" dirty="0">
                <a:ea typeface="MS PGothic" charset="0"/>
              </a:rPr>
              <a:t> and </a:t>
            </a:r>
            <a:r>
              <a:rPr lang="en-US" i="1" dirty="0" err="1">
                <a:ea typeface="MS PGothic" charset="0"/>
              </a:rPr>
              <a:t>std</a:t>
            </a:r>
            <a:r>
              <a:rPr lang="en-US" dirty="0">
                <a:ea typeface="MS PGothic" charset="0"/>
              </a:rPr>
              <a:t> functions in MATLAB</a:t>
            </a:r>
            <a:endParaRPr lang="en-US" sz="1100" dirty="0">
              <a:ea typeface="MS PGothic" charset="0"/>
            </a:endParaRPr>
          </a:p>
          <a:p>
            <a:pPr marL="400050" lvl="1" indent="-400050" algn="just">
              <a:buFontTx/>
              <a:buAutoNum type="alphaLcParenR"/>
            </a:pPr>
            <a:r>
              <a:rPr lang="en-US" dirty="0">
                <a:ea typeface="MS PGothic" charset="0"/>
              </a:rPr>
              <a:t>Use the </a:t>
            </a:r>
            <a:r>
              <a:rPr lang="en-US" i="1" dirty="0" err="1">
                <a:ea typeface="MS PGothic" charset="0"/>
              </a:rPr>
              <a:t>normrnd</a:t>
            </a:r>
            <a:r>
              <a:rPr lang="en-US" dirty="0">
                <a:ea typeface="MS PGothic" charset="0"/>
              </a:rPr>
              <a:t>  function in MATLAB to generate a normally distributed random variable with the mean and standard deviation that you found for the signal in part (a) and plot the pdf and CDF of this normal random variable. </a:t>
            </a:r>
            <a:endParaRPr lang="en-US" sz="1050" dirty="0">
              <a:ea typeface="MS PGothic" charset="0"/>
            </a:endParaRPr>
          </a:p>
          <a:p>
            <a:pPr marL="400050" lvl="1" indent="-400050" algn="just">
              <a:buFontTx/>
              <a:buAutoNum type="alphaLcParenR"/>
            </a:pPr>
            <a:r>
              <a:rPr lang="en-US" dirty="0">
                <a:ea typeface="MS PGothic" charset="0"/>
              </a:rPr>
              <a:t>Use the </a:t>
            </a:r>
            <a:r>
              <a:rPr lang="en-US" i="1" dirty="0" err="1">
                <a:ea typeface="MS PGothic" charset="0"/>
              </a:rPr>
              <a:t>normplot</a:t>
            </a:r>
            <a:r>
              <a:rPr lang="en-US" dirty="0">
                <a:ea typeface="MS PGothic" charset="0"/>
              </a:rPr>
              <a:t> function in MATLAB to estimate the difference between the distribution in Task 1.1 and the corresponding normal distribution here.  </a:t>
            </a:r>
          </a:p>
          <a:p>
            <a:pPr marL="400050" lvl="1" indent="-400050" algn="just">
              <a:buFontTx/>
              <a:buAutoNum type="alphaLcParenR"/>
            </a:pPr>
            <a:endParaRPr lang="en-US" sz="400" dirty="0">
              <a:ea typeface="MS PGothic" charset="0"/>
            </a:endParaRPr>
          </a:p>
          <a:p>
            <a:pPr marL="403225" lvl="1" indent="-403225" algn="just">
              <a:buNone/>
            </a:pPr>
            <a:r>
              <a:rPr lang="en-US" dirty="0">
                <a:solidFill>
                  <a:schemeClr val="accent1">
                    <a:lumMod val="75000"/>
                  </a:schemeClr>
                </a:solidFill>
                <a:ea typeface="MS PGothic" charset="0"/>
              </a:rPr>
              <a:t>       What differences do you see between the distribution generated in this task and the plot from Task 1.1 for 30K sample size? </a:t>
            </a:r>
          </a:p>
          <a:p>
            <a:pPr marL="403225" lvl="1" indent="-403225" algn="just">
              <a:buNone/>
            </a:pPr>
            <a:r>
              <a:rPr lang="en-US" dirty="0">
                <a:solidFill>
                  <a:schemeClr val="accent1">
                    <a:lumMod val="75000"/>
                  </a:schemeClr>
                </a:solidFill>
                <a:ea typeface="MS PGothic" charset="0"/>
              </a:rPr>
              <a:t>	</a:t>
            </a:r>
            <a:r>
              <a:rPr lang="en-US" b="1" dirty="0">
                <a:ea typeface="MS PGothic" charset="0"/>
              </a:rPr>
              <a:t>Hint</a:t>
            </a:r>
            <a:r>
              <a:rPr lang="en-US" dirty="0">
                <a:ea typeface="MS PGothic" charset="0"/>
              </a:rPr>
              <a:t>: See </a:t>
            </a:r>
            <a:r>
              <a:rPr lang="en-US" dirty="0">
                <a:ea typeface="MS PGothic" charset="0"/>
                <a:hlinkClick r:id="rId2"/>
              </a:rPr>
              <a:t>http://en.wikipedia.org/wiki/Skewness</a:t>
            </a:r>
            <a:endParaRPr lang="en-US" sz="1600" dirty="0">
              <a:ea typeface="MS PGothic" charset="0"/>
            </a:endParaRPr>
          </a:p>
          <a:p>
            <a:pPr marL="403225" lvl="1" indent="-403225" algn="just">
              <a:buNone/>
            </a:pPr>
            <a:r>
              <a:rPr lang="en-US" dirty="0">
                <a:ea typeface="MS PGothic" charset="0"/>
              </a:rPr>
              <a:t>d)  Write the equation for pdf and CDF of the normal distribution that you generated in part b. Use the normal distribution table (described in Lectures 11-12) to find values </a:t>
            </a:r>
            <a:r>
              <a:rPr lang="en-US" i="1" dirty="0">
                <a:ea typeface="MS PGothic" charset="0"/>
              </a:rPr>
              <a:t>a</a:t>
            </a:r>
            <a:r>
              <a:rPr lang="en-US" dirty="0">
                <a:ea typeface="MS PGothic" charset="0"/>
              </a:rPr>
              <a:t> and </a:t>
            </a:r>
            <a:r>
              <a:rPr lang="en-US" i="1" dirty="0">
                <a:ea typeface="MS PGothic" charset="0"/>
              </a:rPr>
              <a:t>b</a:t>
            </a:r>
            <a:r>
              <a:rPr lang="en-US" dirty="0">
                <a:ea typeface="MS PGothic" charset="0"/>
              </a:rPr>
              <a:t> such that P(X ≤ </a:t>
            </a:r>
            <a:r>
              <a:rPr lang="en-US" i="1" dirty="0">
                <a:ea typeface="MS PGothic" charset="0"/>
              </a:rPr>
              <a:t>a</a:t>
            </a:r>
            <a:r>
              <a:rPr lang="en-US" dirty="0">
                <a:ea typeface="MS PGothic" charset="0"/>
              </a:rPr>
              <a:t>) ≤ 0.02 and P(X ≤ </a:t>
            </a:r>
            <a:r>
              <a:rPr lang="en-US" i="1" dirty="0">
                <a:ea typeface="MS PGothic" charset="0"/>
              </a:rPr>
              <a:t>b</a:t>
            </a:r>
            <a:r>
              <a:rPr lang="en-US" dirty="0">
                <a:ea typeface="MS PGothic" charset="0"/>
              </a:rPr>
              <a:t>) ≥ 0.98. </a:t>
            </a:r>
          </a:p>
          <a:p>
            <a:pPr marL="0" lvl="1" indent="0" algn="just">
              <a:buNone/>
            </a:pPr>
            <a:r>
              <a:rPr lang="en-US" dirty="0">
                <a:solidFill>
                  <a:schemeClr val="accent1">
                    <a:lumMod val="75000"/>
                  </a:schemeClr>
                </a:solidFill>
                <a:ea typeface="MS PGothic" charset="0"/>
              </a:rPr>
              <a:t>       What differences do you see compared to the values of </a:t>
            </a:r>
            <a:r>
              <a:rPr lang="en-US" i="1" dirty="0">
                <a:solidFill>
                  <a:schemeClr val="accent1">
                    <a:lumMod val="75000"/>
                  </a:schemeClr>
                </a:solidFill>
                <a:ea typeface="MS PGothic" charset="0"/>
              </a:rPr>
              <a:t>a</a:t>
            </a:r>
            <a:r>
              <a:rPr lang="en-US" dirty="0">
                <a:solidFill>
                  <a:schemeClr val="accent1">
                    <a:lumMod val="75000"/>
                  </a:schemeClr>
                </a:solidFill>
                <a:ea typeface="MS PGothic" charset="0"/>
              </a:rPr>
              <a:t> and </a:t>
            </a:r>
            <a:r>
              <a:rPr lang="en-US" i="1" dirty="0">
                <a:solidFill>
                  <a:schemeClr val="accent1">
                    <a:lumMod val="75000"/>
                  </a:schemeClr>
                </a:solidFill>
                <a:ea typeface="MS PGothic" charset="0"/>
              </a:rPr>
              <a:t>b</a:t>
            </a:r>
            <a:r>
              <a:rPr lang="en-US" dirty="0">
                <a:solidFill>
                  <a:schemeClr val="accent1">
                    <a:lumMod val="75000"/>
                  </a:schemeClr>
                </a:solidFill>
                <a:ea typeface="MS PGothic" charset="0"/>
              </a:rPr>
              <a:t> in Task 1.1?</a:t>
            </a:r>
          </a:p>
          <a:p>
            <a:pPr marL="0" lvl="1" indent="0" algn="just">
              <a:buNone/>
            </a:pPr>
            <a:r>
              <a:rPr lang="en-US" dirty="0">
                <a:ea typeface="MS PGothic" charset="0"/>
              </a:rPr>
              <a:t>       </a:t>
            </a:r>
          </a:p>
        </p:txBody>
      </p:sp>
    </p:spTree>
    <p:extLst>
      <p:ext uri="{BB962C8B-B14F-4D97-AF65-F5344CB8AC3E}">
        <p14:creationId xmlns:p14="http://schemas.microsoft.com/office/powerpoint/2010/main" val="46039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90151" y="163513"/>
            <a:ext cx="7772400" cy="1106487"/>
          </a:xfrm>
        </p:spPr>
        <p:txBody>
          <a:bodyPr/>
          <a:lstStyle/>
          <a:p>
            <a:r>
              <a:rPr lang="en-US" dirty="0">
                <a:latin typeface="Arial" charset="0"/>
                <a:ea typeface="MS PGothic" charset="0"/>
              </a:rPr>
              <a:t>Task 2.1:Anomaly Detector</a:t>
            </a:r>
          </a:p>
        </p:txBody>
      </p:sp>
      <p:sp>
        <p:nvSpPr>
          <p:cNvPr id="30723" name="Content Placeholder 2"/>
          <p:cNvSpPr>
            <a:spLocks noGrp="1"/>
          </p:cNvSpPr>
          <p:nvPr>
            <p:ph idx="1"/>
          </p:nvPr>
        </p:nvSpPr>
        <p:spPr>
          <a:xfrm>
            <a:off x="685800" y="1298116"/>
            <a:ext cx="7772400" cy="4675188"/>
          </a:xfrm>
        </p:spPr>
        <p:txBody>
          <a:bodyPr/>
          <a:lstStyle/>
          <a:p>
            <a:pPr marL="0" lvl="1" indent="0">
              <a:buNone/>
            </a:pPr>
            <a:r>
              <a:rPr lang="en-US" b="1" dirty="0">
                <a:solidFill>
                  <a:schemeClr val="accent1">
                    <a:lumMod val="75000"/>
                  </a:schemeClr>
                </a:solidFill>
                <a:ea typeface="MS PGothic" charset="0"/>
              </a:rPr>
              <a:t>(</a:t>
            </a:r>
            <a:r>
              <a:rPr lang="en-US" b="1" dirty="0" err="1">
                <a:solidFill>
                  <a:schemeClr val="accent1">
                    <a:lumMod val="75000"/>
                  </a:schemeClr>
                </a:solidFill>
                <a:ea typeface="MS PGothic" charset="0"/>
              </a:rPr>
              <a:t>TESTing</a:t>
            </a:r>
            <a:r>
              <a:rPr lang="en-US" b="1" dirty="0">
                <a:solidFill>
                  <a:schemeClr val="accent1">
                    <a:lumMod val="75000"/>
                  </a:schemeClr>
                </a:solidFill>
                <a:ea typeface="MS PGothic" charset="0"/>
              </a:rPr>
              <a:t>)</a:t>
            </a:r>
          </a:p>
          <a:p>
            <a:pPr marL="346075" lvl="1" indent="-346075">
              <a:buFontTx/>
              <a:buAutoNum type="alphaLcParenR"/>
            </a:pPr>
            <a:r>
              <a:rPr lang="en-US" dirty="0">
                <a:solidFill>
                  <a:schemeClr val="accent1">
                    <a:lumMod val="75000"/>
                  </a:schemeClr>
                </a:solidFill>
                <a:ea typeface="MS PGothic" charset="0"/>
              </a:rPr>
              <a:t>Use the empirical thresholds (</a:t>
            </a:r>
            <a:r>
              <a:rPr lang="en-US" i="1" dirty="0">
                <a:solidFill>
                  <a:schemeClr val="accent1">
                    <a:lumMod val="75000"/>
                  </a:schemeClr>
                </a:solidFill>
                <a:ea typeface="MS PGothic" charset="0"/>
              </a:rPr>
              <a:t>a</a:t>
            </a:r>
            <a:r>
              <a:rPr lang="en-US" dirty="0">
                <a:solidFill>
                  <a:schemeClr val="accent1">
                    <a:lumMod val="75000"/>
                  </a:schemeClr>
                </a:solidFill>
                <a:ea typeface="MS PGothic" charset="0"/>
              </a:rPr>
              <a:t> and </a:t>
            </a:r>
            <a:r>
              <a:rPr lang="en-US" i="1" dirty="0">
                <a:solidFill>
                  <a:schemeClr val="accent1">
                    <a:lumMod val="75000"/>
                  </a:schemeClr>
                </a:solidFill>
                <a:ea typeface="MS PGothic" charset="0"/>
              </a:rPr>
              <a:t>b</a:t>
            </a:r>
            <a:r>
              <a:rPr lang="en-US" dirty="0">
                <a:solidFill>
                  <a:schemeClr val="accent1">
                    <a:lumMod val="75000"/>
                  </a:schemeClr>
                </a:solidFill>
                <a:ea typeface="MS PGothic" charset="0"/>
              </a:rPr>
              <a:t>) shown in Table 1 (Slide 15) </a:t>
            </a:r>
            <a:r>
              <a:rPr lang="en-US" dirty="0">
                <a:ea typeface="MS PGothic" charset="0"/>
              </a:rPr>
              <a:t>and call the provided threshold functions to generate alarms for each of the HR, PR, and RESP variables. Remember that a “1” on the output from each threshold function indicates an alarm and “0” corresponds to absence of an alarm.</a:t>
            </a:r>
          </a:p>
          <a:p>
            <a:pPr marL="346075" lvl="1" indent="-346075">
              <a:buFontTx/>
              <a:buAutoNum type="alphaLcParenR"/>
            </a:pPr>
            <a:r>
              <a:rPr lang="en-US" dirty="0">
                <a:ea typeface="MS PGothic" charset="0"/>
              </a:rPr>
              <a:t>Coalescing of alarms: The alarms generated for each of the variables HR, PR, and RESP are then coalesced separately over fixed intervals of 10 samples. For example, if for HR there is at least one alarm generated  during an interval of 10 samples, then the output for that interval will be “1”, similarly for PR, and RESP.</a:t>
            </a:r>
          </a:p>
          <a:p>
            <a:pPr marL="346075" lvl="1" indent="-346075">
              <a:buFontTx/>
              <a:buAutoNum type="alphaLcParenR"/>
            </a:pPr>
            <a:r>
              <a:rPr lang="en-US" dirty="0">
                <a:ea typeface="MS PGothic" charset="0"/>
              </a:rPr>
              <a:t>Write a majority voter function that takes as input each of the 10-sample windows and votes on the alarms generated from each threshold function in part (b). The output of the voter will then a sequence of alarms that the majority (at least 2 out of 3) of the functions agreed on. </a:t>
            </a:r>
          </a:p>
          <a:p>
            <a:pPr marL="346075" lvl="1" indent="-346075">
              <a:buFontTx/>
              <a:buAutoNum type="alphaLcParenR"/>
            </a:pPr>
            <a:r>
              <a:rPr lang="en-US" dirty="0">
                <a:ea typeface="MS PGothic" charset="0"/>
              </a:rPr>
              <a:t>Use the </a:t>
            </a:r>
            <a:r>
              <a:rPr lang="en-US" i="1" dirty="0">
                <a:ea typeface="MS PGothic" charset="0"/>
              </a:rPr>
              <a:t>bar</a:t>
            </a:r>
            <a:r>
              <a:rPr lang="en-US" dirty="0">
                <a:ea typeface="MS PGothic" charset="0"/>
              </a:rPr>
              <a:t> function in MATLAB to plot the coalesced alarms generated for each variable (in part b) and the final alarms generated by the majority voter (in part c). (</a:t>
            </a:r>
            <a:r>
              <a:rPr lang="en-US" sz="1600" b="1" dirty="0">
                <a:ea typeface="MS PGothic" charset="0"/>
              </a:rPr>
              <a:t>Hint:</a:t>
            </a:r>
            <a:r>
              <a:rPr lang="en-US" sz="1600" dirty="0">
                <a:ea typeface="MS PGothic" charset="0"/>
              </a:rPr>
              <a:t> Each bar will represent an alarm (“1”) during a 10-sample window).</a:t>
            </a:r>
          </a:p>
          <a:p>
            <a:pPr marL="0" lvl="1" indent="0">
              <a:buNone/>
            </a:pPr>
            <a:endParaRPr lang="en-US" sz="1600" dirty="0">
              <a:ea typeface="MS PGothic" charset="0"/>
            </a:endParaRPr>
          </a:p>
          <a:p>
            <a:pPr marL="800100" lvl="1" indent="-342900">
              <a:buFontTx/>
              <a:buAutoNum type="alphaLcParenR"/>
            </a:pPr>
            <a:endParaRPr lang="en-US" dirty="0">
              <a:latin typeface="Arial" charset="0"/>
              <a:ea typeface="MS PGothic" charset="0"/>
            </a:endParaRPr>
          </a:p>
        </p:txBody>
      </p:sp>
    </p:spTree>
    <p:extLst>
      <p:ext uri="{BB962C8B-B14F-4D97-AF65-F5344CB8AC3E}">
        <p14:creationId xmlns:p14="http://schemas.microsoft.com/office/powerpoint/2010/main" val="65129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2.2: Detector Evaluation</a:t>
            </a:r>
          </a:p>
        </p:txBody>
      </p:sp>
      <p:sp>
        <p:nvSpPr>
          <p:cNvPr id="3" name="Content Placeholder 2"/>
          <p:cNvSpPr>
            <a:spLocks noGrp="1"/>
          </p:cNvSpPr>
          <p:nvPr>
            <p:ph idx="1"/>
          </p:nvPr>
        </p:nvSpPr>
        <p:spPr>
          <a:xfrm>
            <a:off x="685800" y="1220768"/>
            <a:ext cx="7772400" cy="4957551"/>
          </a:xfrm>
        </p:spPr>
        <p:txBody>
          <a:bodyPr/>
          <a:lstStyle/>
          <a:p>
            <a:pPr marL="0" lvl="1" indent="0" algn="just">
              <a:buNone/>
            </a:pPr>
            <a:r>
              <a:rPr lang="en-US" sz="1600" dirty="0">
                <a:ea typeface="MS PGothic" charset="0"/>
              </a:rPr>
              <a:t>You are given by the physician a vector of golden alarms (</a:t>
            </a:r>
            <a:r>
              <a:rPr lang="en-US" sz="1600" i="1" dirty="0" err="1">
                <a:ea typeface="MS PGothic" charset="0"/>
              </a:rPr>
              <a:t>golden_alarms</a:t>
            </a:r>
            <a:r>
              <a:rPr lang="en-US" sz="1600" i="1" dirty="0">
                <a:ea typeface="MS PGothic" charset="0"/>
              </a:rPr>
              <a:t> </a:t>
            </a:r>
            <a:r>
              <a:rPr lang="en-US" sz="1600" dirty="0">
                <a:ea typeface="MS PGothic" charset="0"/>
              </a:rPr>
              <a:t>variable) which indicates for each 10-sample interval whether patient was diagnosed an actual abnormality (“1”) or not (“0”). </a:t>
            </a:r>
          </a:p>
          <a:p>
            <a:pPr marL="0" lvl="1" indent="0" algn="just">
              <a:buNone/>
            </a:pPr>
            <a:r>
              <a:rPr lang="en-US" sz="1600" dirty="0">
                <a:ea typeface="MS PGothic" charset="0"/>
              </a:rPr>
              <a:t>- A </a:t>
            </a:r>
            <a:r>
              <a:rPr lang="en-US" sz="1600" b="1" dirty="0">
                <a:ea typeface="MS PGothic" charset="0"/>
              </a:rPr>
              <a:t>false alarm </a:t>
            </a:r>
            <a:r>
              <a:rPr lang="en-US" sz="1600" dirty="0">
                <a:ea typeface="MS PGothic" charset="0"/>
              </a:rPr>
              <a:t>corresponds to the case where an alarm (“1”) is generated based on processed input data for an interval, but no abnormalities (“0” in the golden alarms) are detected by the doctor for the same input data.</a:t>
            </a:r>
          </a:p>
          <a:p>
            <a:pPr marL="0" lvl="1" indent="0" algn="just">
              <a:buFontTx/>
              <a:buChar char="-"/>
            </a:pPr>
            <a:r>
              <a:rPr lang="en-US" sz="1600" dirty="0">
                <a:ea typeface="MS PGothic" charset="0"/>
              </a:rPr>
              <a:t>A </a:t>
            </a:r>
            <a:r>
              <a:rPr lang="en-US" sz="1600" b="1" dirty="0">
                <a:ea typeface="MS PGothic" charset="0"/>
              </a:rPr>
              <a:t>miss detection </a:t>
            </a:r>
            <a:r>
              <a:rPr lang="en-US" sz="1600" dirty="0">
                <a:ea typeface="MS PGothic" charset="0"/>
              </a:rPr>
              <a:t>corresponds to the case where no alarm (“0”) is generated based on processed input data for an interval, but at least one abnormality (“1” in the golden alarms) is detected by the doctor for the same input data.</a:t>
            </a:r>
          </a:p>
          <a:p>
            <a:pPr marL="0" lvl="1" indent="0" algn="just">
              <a:buFontTx/>
              <a:buChar char="-"/>
            </a:pPr>
            <a:endParaRPr lang="en-US" sz="1050" dirty="0">
              <a:ea typeface="MS PGothic" charset="0"/>
            </a:endParaRPr>
          </a:p>
          <a:p>
            <a:pPr marL="228600" lvl="1" indent="-228600" algn="just">
              <a:buFont typeface="+mj-lt"/>
              <a:buAutoNum type="alphaLcParenR"/>
            </a:pPr>
            <a:r>
              <a:rPr lang="en-US" sz="1700" dirty="0">
                <a:ea typeface="MS PGothic" charset="0"/>
              </a:rPr>
              <a:t>Calculate the probabilities of false alarms and miss-detections for the whole system (Show all your work).</a:t>
            </a:r>
          </a:p>
          <a:p>
            <a:pPr marL="573088" lvl="3" indent="-230188" algn="just"/>
            <a:r>
              <a:rPr lang="en-US" sz="1700" dirty="0">
                <a:ea typeface="MS PGothic" charset="0"/>
              </a:rPr>
              <a:t>Recall that the voter operates on coalesced alarms, generated in part (b).</a:t>
            </a:r>
          </a:p>
          <a:p>
            <a:pPr marL="573088" lvl="3" indent="-230188" algn="just"/>
            <a:r>
              <a:rPr lang="en-US" sz="1400" i="1" dirty="0">
                <a:ea typeface="MS PGothic" charset="0"/>
              </a:rPr>
              <a:t>P(False Alarm) = P(Voter raises an alarm | Physician indicates no abnormality)</a:t>
            </a:r>
          </a:p>
          <a:p>
            <a:pPr marL="573088" lvl="3" indent="-230188" algn="just"/>
            <a:r>
              <a:rPr lang="en-US" sz="1400" i="1" dirty="0">
                <a:ea typeface="MS PGothic" charset="0"/>
              </a:rPr>
              <a:t>P(Miss Detection) = P(Voter raises no alarms | Physician indicates an abnormality)</a:t>
            </a:r>
          </a:p>
          <a:p>
            <a:pPr marL="230188" lvl="1" indent="-230188" algn="just">
              <a:buFont typeface="+mj-lt"/>
              <a:buAutoNum type="alphaLcParenR" startAt="2"/>
            </a:pPr>
            <a:r>
              <a:rPr lang="en-US" sz="1700" dirty="0">
                <a:ea typeface="MS PGothic" charset="0"/>
              </a:rPr>
              <a:t>Calculate the probability of error.</a:t>
            </a:r>
          </a:p>
          <a:p>
            <a:pPr marL="346075" lvl="2" indent="222250" algn="just">
              <a:tabLst>
                <a:tab pos="568325" algn="l"/>
              </a:tabLst>
            </a:pPr>
            <a:r>
              <a:rPr lang="en-US" sz="1400" i="1" dirty="0">
                <a:ea typeface="MS PGothic" charset="0"/>
              </a:rPr>
              <a:t>P(Error) = P(Voter raises an alarm AND Physician indicates no abnormality)+</a:t>
            </a:r>
          </a:p>
          <a:p>
            <a:pPr marL="346075" lvl="2" indent="222250" algn="just">
              <a:buNone/>
              <a:tabLst>
                <a:tab pos="568325" algn="l"/>
              </a:tabLst>
            </a:pPr>
            <a:r>
              <a:rPr lang="en-US" sz="1400" i="1" dirty="0">
                <a:ea typeface="MS PGothic" charset="0"/>
              </a:rPr>
              <a:t>                   P(Voter raises no alarm AND Physician indicates an abnormality)</a:t>
            </a:r>
            <a:endParaRPr lang="en-US" sz="1400" dirty="0">
              <a:ea typeface="MS PGothic" charset="0"/>
            </a:endParaRPr>
          </a:p>
        </p:txBody>
      </p:sp>
    </p:spTree>
    <p:extLst>
      <p:ext uri="{BB962C8B-B14F-4D97-AF65-F5344CB8AC3E}">
        <p14:creationId xmlns:p14="http://schemas.microsoft.com/office/powerpoint/2010/main" val="312556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2.2 (Cont.)</a:t>
            </a:r>
          </a:p>
        </p:txBody>
      </p:sp>
      <p:sp>
        <p:nvSpPr>
          <p:cNvPr id="3" name="Content Placeholder 2"/>
          <p:cNvSpPr>
            <a:spLocks noGrp="1"/>
          </p:cNvSpPr>
          <p:nvPr>
            <p:ph idx="1"/>
          </p:nvPr>
        </p:nvSpPr>
        <p:spPr>
          <a:xfrm>
            <a:off x="685800" y="1420304"/>
            <a:ext cx="7772400" cy="4675187"/>
          </a:xfrm>
        </p:spPr>
        <p:txBody>
          <a:bodyPr/>
          <a:lstStyle/>
          <a:p>
            <a:pPr marL="285750" indent="-285750" algn="just">
              <a:buNone/>
            </a:pPr>
            <a:r>
              <a:rPr lang="en-US" dirty="0">
                <a:latin typeface="Times New Roman" panose="02020603050405020304" pitchFamily="18" charset="0"/>
                <a:ea typeface="MS PGothic" charset="0"/>
                <a:cs typeface="Times New Roman" panose="02020603050405020304" pitchFamily="18" charset="0"/>
              </a:rPr>
              <a:t>c) </a:t>
            </a:r>
            <a:r>
              <a:rPr lang="en-US" sz="1800" dirty="0">
                <a:latin typeface="Times New Roman" panose="02020603050405020304" pitchFamily="18" charset="0"/>
                <a:ea typeface="MS PGothic" charset="0"/>
                <a:cs typeface="Times New Roman" panose="02020603050405020304" pitchFamily="18" charset="0"/>
              </a:rPr>
              <a:t>Perform Tasks 2.1 and 2.2 again, this time with the theoretical thresholds (</a:t>
            </a:r>
            <a:r>
              <a:rPr lang="en-US" sz="1800" i="1" dirty="0">
                <a:latin typeface="Times New Roman" panose="02020603050405020304" pitchFamily="18" charset="0"/>
                <a:ea typeface="MS PGothic" charset="0"/>
                <a:cs typeface="Times New Roman" panose="02020603050405020304" pitchFamily="18" charset="0"/>
              </a:rPr>
              <a:t>a</a:t>
            </a:r>
            <a:r>
              <a:rPr lang="en-US" sz="1800" dirty="0">
                <a:latin typeface="Times New Roman" panose="02020603050405020304" pitchFamily="18" charset="0"/>
                <a:ea typeface="MS PGothic" charset="0"/>
                <a:cs typeface="Times New Roman" panose="02020603050405020304" pitchFamily="18" charset="0"/>
              </a:rPr>
              <a:t> and </a:t>
            </a:r>
            <a:r>
              <a:rPr lang="en-US" sz="1800" i="1" dirty="0">
                <a:latin typeface="Times New Roman" panose="02020603050405020304" pitchFamily="18" charset="0"/>
                <a:ea typeface="MS PGothic" charset="0"/>
                <a:cs typeface="Times New Roman" panose="02020603050405020304" pitchFamily="18" charset="0"/>
              </a:rPr>
              <a:t>b</a:t>
            </a:r>
            <a:r>
              <a:rPr lang="en-US" sz="1800" dirty="0">
                <a:latin typeface="Times New Roman" panose="02020603050405020304" pitchFamily="18" charset="0"/>
                <a:ea typeface="MS PGothic" charset="0"/>
                <a:cs typeface="Times New Roman" panose="02020603050405020304" pitchFamily="18" charset="0"/>
              </a:rPr>
              <a:t>) found in Task 1.2 - part d </a:t>
            </a:r>
            <a:r>
              <a:rPr lang="en-US" sz="1800">
                <a:latin typeface="Times New Roman" panose="02020603050405020304" pitchFamily="18" charset="0"/>
                <a:ea typeface="MS PGothic" charset="0"/>
                <a:cs typeface="Times New Roman" panose="02020603050405020304" pitchFamily="18" charset="0"/>
              </a:rPr>
              <a:t>and Table 1.  </a:t>
            </a:r>
            <a:r>
              <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What differences did you see in the probabilities of miss-detection, false-alarm, and error for each signal?</a:t>
            </a:r>
          </a:p>
          <a:p>
            <a:pPr marL="285750" indent="-285750" algn="just">
              <a:buNone/>
            </a:pPr>
            <a:r>
              <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a:t>
            </a:r>
          </a:p>
          <a:p>
            <a:pPr marL="285750" indent="-285750" algn="just">
              <a:buNone/>
            </a:pPr>
            <a:r>
              <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What lessons did you learn by observing the results generated by the empirical approach vs. the theoretical approach?</a:t>
            </a:r>
          </a:p>
          <a:p>
            <a:pPr marL="285750" indent="-285750" algn="just">
              <a:buNone/>
            </a:pPr>
            <a:r>
              <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Provide your explanations in at least three bullets.</a:t>
            </a:r>
          </a:p>
          <a:p>
            <a:pPr marL="0" indent="0" algn="ctr">
              <a:buNone/>
            </a:pPr>
            <a:endParaRPr lang="en-US" sz="1200" b="1" dirty="0"/>
          </a:p>
          <a:p>
            <a:pPr marL="0" indent="0" algn="ctr">
              <a:buNone/>
            </a:pPr>
            <a:endParaRPr lang="en-US" sz="1200" b="1" dirty="0"/>
          </a:p>
          <a:p>
            <a:pPr marL="0" indent="0" algn="ctr">
              <a:buNone/>
            </a:pPr>
            <a:r>
              <a:rPr lang="en-US" sz="1200" b="1" dirty="0"/>
              <a:t>Table1</a:t>
            </a:r>
          </a:p>
        </p:txBody>
      </p:sp>
      <p:graphicFrame>
        <p:nvGraphicFramePr>
          <p:cNvPr id="4" name="Table 3"/>
          <p:cNvGraphicFramePr>
            <a:graphicFrameLocks noGrp="1"/>
          </p:cNvGraphicFramePr>
          <p:nvPr>
            <p:extLst>
              <p:ext uri="{D42A27DB-BD31-4B8C-83A1-F6EECF244321}">
                <p14:modId xmlns:p14="http://schemas.microsoft.com/office/powerpoint/2010/main" val="3992725027"/>
              </p:ext>
            </p:extLst>
          </p:nvPr>
        </p:nvGraphicFramePr>
        <p:xfrm>
          <a:off x="1445340" y="4262358"/>
          <a:ext cx="6361471" cy="1457226"/>
        </p:xfrm>
        <a:graphic>
          <a:graphicData uri="http://schemas.openxmlformats.org/drawingml/2006/table">
            <a:tbl>
              <a:tblPr firstRow="1" bandRow="1">
                <a:tableStyleId>{5C22544A-7EE6-4342-B048-85BDC9FD1C3A}</a:tableStyleId>
              </a:tblPr>
              <a:tblGrid>
                <a:gridCol w="1976285">
                  <a:extLst>
                    <a:ext uri="{9D8B030D-6E8A-4147-A177-3AD203B41FA5}">
                      <a16:colId xmlns="" xmlns:a16="http://schemas.microsoft.com/office/drawing/2014/main" val="20000"/>
                    </a:ext>
                  </a:extLst>
                </a:gridCol>
                <a:gridCol w="2113936">
                  <a:extLst>
                    <a:ext uri="{9D8B030D-6E8A-4147-A177-3AD203B41FA5}">
                      <a16:colId xmlns="" xmlns:a16="http://schemas.microsoft.com/office/drawing/2014/main" val="20001"/>
                    </a:ext>
                  </a:extLst>
                </a:gridCol>
                <a:gridCol w="2271250">
                  <a:extLst>
                    <a:ext uri="{9D8B030D-6E8A-4147-A177-3AD203B41FA5}">
                      <a16:colId xmlns="" xmlns:a16="http://schemas.microsoft.com/office/drawing/2014/main" val="20002"/>
                    </a:ext>
                  </a:extLst>
                </a:gridCol>
              </a:tblGrid>
              <a:tr h="461663">
                <a:tc>
                  <a:txBody>
                    <a:bodyPr/>
                    <a:lstStyle/>
                    <a:p>
                      <a:pPr algn="ctr"/>
                      <a:r>
                        <a:rPr lang="en-US" sz="1400" dirty="0">
                          <a:solidFill>
                            <a:schemeClr val="tx1"/>
                          </a:solidFill>
                        </a:rPr>
                        <a:t>Signal</a:t>
                      </a:r>
                    </a:p>
                  </a:txBody>
                  <a:tcPr anchor="ctr"/>
                </a:tc>
                <a:tc>
                  <a:txBody>
                    <a:bodyPr/>
                    <a:lstStyle/>
                    <a:p>
                      <a:pPr algn="ctr"/>
                      <a:r>
                        <a:rPr lang="en-US" sz="1400" dirty="0">
                          <a:solidFill>
                            <a:schemeClr val="tx1"/>
                          </a:solidFill>
                        </a:rPr>
                        <a:t>Empirical Thresholds</a:t>
                      </a:r>
                    </a:p>
                  </a:txBody>
                  <a:tcPr anchor="ctr"/>
                </a:tc>
                <a:tc>
                  <a:txBody>
                    <a:bodyPr/>
                    <a:lstStyle/>
                    <a:p>
                      <a:pPr algn="ctr"/>
                      <a:r>
                        <a:rPr lang="en-US" sz="1400" dirty="0">
                          <a:solidFill>
                            <a:schemeClr val="tx1"/>
                          </a:solidFill>
                        </a:rPr>
                        <a:t>Theoretical Thresholds</a:t>
                      </a:r>
                    </a:p>
                  </a:txBody>
                  <a:tcPr anchor="ctr"/>
                </a:tc>
                <a:extLst>
                  <a:ext uri="{0D108BD9-81ED-4DB2-BD59-A6C34878D82A}">
                    <a16:rowId xmlns="" xmlns:a16="http://schemas.microsoft.com/office/drawing/2014/main" val="10000"/>
                  </a:ext>
                </a:extLst>
              </a:tr>
              <a:tr h="334751">
                <a:tc>
                  <a:txBody>
                    <a:bodyPr/>
                    <a:lstStyle/>
                    <a:p>
                      <a:pPr algn="ctr"/>
                      <a:r>
                        <a:rPr lang="en-US" sz="1400" dirty="0"/>
                        <a:t>Heart Rate</a:t>
                      </a:r>
                      <a:r>
                        <a:rPr lang="en-US" sz="1400" baseline="0" dirty="0"/>
                        <a:t> (HR)</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 = 80.17, b = 98.52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 = 78.84, b = 96.83</a:t>
                      </a:r>
                    </a:p>
                  </a:txBody>
                  <a:tcPr anchor="ctr"/>
                </a:tc>
                <a:extLst>
                  <a:ext uri="{0D108BD9-81ED-4DB2-BD59-A6C34878D82A}">
                    <a16:rowId xmlns="" xmlns:a16="http://schemas.microsoft.com/office/drawing/2014/main" val="10001"/>
                  </a:ext>
                </a:extLst>
              </a:tr>
              <a:tr h="330406">
                <a:tc>
                  <a:txBody>
                    <a:bodyPr/>
                    <a:lstStyle/>
                    <a:p>
                      <a:pPr algn="ctr"/>
                      <a:r>
                        <a:rPr lang="en-US" sz="1400" dirty="0"/>
                        <a:t>Pressure</a:t>
                      </a:r>
                      <a:r>
                        <a:rPr lang="en-US" sz="1400" baseline="0" dirty="0"/>
                        <a:t> Rate (PR)</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 = 79.00, b = 97.07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 = 78.15, b = 96.09</a:t>
                      </a:r>
                    </a:p>
                  </a:txBody>
                  <a:tcPr anchor="ctr"/>
                </a:tc>
                <a:extLst>
                  <a:ext uri="{0D108BD9-81ED-4DB2-BD59-A6C34878D82A}">
                    <a16:rowId xmlns="" xmlns:a16="http://schemas.microsoft.com/office/drawing/2014/main" val="10002"/>
                  </a:ext>
                </a:extLst>
              </a:tr>
              <a:tr h="330406">
                <a:tc>
                  <a:txBody>
                    <a:bodyPr/>
                    <a:lstStyle/>
                    <a:p>
                      <a:pPr algn="ctr"/>
                      <a:r>
                        <a:rPr lang="en-US" sz="1400" dirty="0"/>
                        <a:t>Respiration Rate</a:t>
                      </a:r>
                      <a:r>
                        <a:rPr lang="en-US" sz="1400" baseline="0" dirty="0"/>
                        <a:t> (RR)</a:t>
                      </a:r>
                      <a:endParaRPr lang="en-US" sz="1400" dirty="0"/>
                    </a:p>
                  </a:txBody>
                  <a:tcPr anchor="ctr"/>
                </a:tc>
                <a:tc gridSpan="2">
                  <a:txBody>
                    <a:bodyPr/>
                    <a:lstStyle/>
                    <a:p>
                      <a:pPr algn="ctr"/>
                      <a:r>
                        <a:rPr lang="en-US" sz="1400" dirty="0">
                          <a:solidFill>
                            <a:srgbClr val="FF0000"/>
                          </a:solidFill>
                        </a:rPr>
                        <a:t>To</a:t>
                      </a:r>
                      <a:r>
                        <a:rPr lang="en-US" sz="1400" baseline="0" dirty="0">
                          <a:solidFill>
                            <a:srgbClr val="FF0000"/>
                          </a:solidFill>
                        </a:rPr>
                        <a:t> be c</a:t>
                      </a:r>
                      <a:r>
                        <a:rPr lang="en-US" sz="1400" dirty="0">
                          <a:solidFill>
                            <a:srgbClr val="FF0000"/>
                          </a:solidFill>
                        </a:rPr>
                        <a:t>alculated in Tasks 1.1.a  and 1.1.b</a:t>
                      </a:r>
                    </a:p>
                  </a:txBody>
                  <a:tcPr anchor="ctr"/>
                </a:tc>
                <a:tc hMerge="1">
                  <a:txBody>
                    <a:bodyPr/>
                    <a:lstStyle/>
                    <a:p>
                      <a:pPr algn="ctr"/>
                      <a:endParaRPr lang="en-US" sz="1400" dirty="0"/>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0069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Task 3: 3-fold Validation</a:t>
            </a:r>
          </a:p>
        </p:txBody>
      </p:sp>
      <p:sp>
        <p:nvSpPr>
          <p:cNvPr id="3" name="내용 개체 틀 2"/>
          <p:cNvSpPr>
            <a:spLocks noGrp="1"/>
          </p:cNvSpPr>
          <p:nvPr>
            <p:ph idx="1"/>
          </p:nvPr>
        </p:nvSpPr>
        <p:spPr>
          <a:xfrm>
            <a:off x="685800" y="1270000"/>
            <a:ext cx="7772400" cy="5388605"/>
          </a:xfrm>
        </p:spPr>
        <p:txBody>
          <a:bodyPr/>
          <a:lstStyle/>
          <a:p>
            <a:pPr marL="0" indent="0">
              <a:buNone/>
            </a:pPr>
            <a:r>
              <a:rPr lang="en-US" sz="1800" dirty="0">
                <a:latin typeface="Times New Roman" panose="02020603050405020304" pitchFamily="18" charset="0"/>
                <a:cs typeface="Times New Roman" panose="02020603050405020304" pitchFamily="18" charset="0"/>
              </a:rPr>
              <a:t>In Task 1 and Task 2, we have designed a decision logic (</a:t>
            </a:r>
            <a:r>
              <a:rPr lang="en-US" sz="1800" dirty="0" err="1">
                <a:latin typeface="Times New Roman" panose="02020603050405020304" pitchFamily="18" charset="0"/>
                <a:cs typeface="Times New Roman" panose="02020603050405020304" pitchFamily="18" charset="0"/>
              </a:rPr>
              <a:t>TRAINing</a:t>
            </a:r>
            <a:r>
              <a:rPr lang="en-US" sz="1800" dirty="0">
                <a:latin typeface="Times New Roman" panose="02020603050405020304" pitchFamily="18" charset="0"/>
                <a:cs typeface="Times New Roman" panose="02020603050405020304" pitchFamily="18" charset="0"/>
              </a:rPr>
              <a:t>) and evaluated (</a:t>
            </a:r>
            <a:r>
              <a:rPr lang="en-US" sz="1800" dirty="0" err="1">
                <a:latin typeface="Times New Roman" panose="02020603050405020304" pitchFamily="18" charset="0"/>
                <a:cs typeface="Times New Roman" panose="02020603050405020304" pitchFamily="18" charset="0"/>
              </a:rPr>
              <a:t>TESTing</a:t>
            </a:r>
            <a:r>
              <a:rPr lang="en-US" sz="1800" dirty="0">
                <a:latin typeface="Times New Roman" panose="02020603050405020304" pitchFamily="18" charset="0"/>
                <a:cs typeface="Times New Roman" panose="02020603050405020304" pitchFamily="18" charset="0"/>
              </a:rPr>
              <a:t>) it on the same dataset. However, the testing data might not always be available at the point of training. Here we introduce you 3-fold validation for a more realistic evaluation.</a:t>
            </a:r>
          </a:p>
          <a:p>
            <a:pPr marL="457200" indent="-457200">
              <a:buFont typeface="+mj-lt"/>
              <a:buAutoNum type="alphaLcPeriod"/>
            </a:pPr>
            <a:r>
              <a:rPr lang="en-US" sz="1800" dirty="0">
                <a:latin typeface="Times New Roman" panose="02020603050405020304" pitchFamily="18" charset="0"/>
                <a:cs typeface="Times New Roman" panose="02020603050405020304" pitchFamily="18" charset="0"/>
              </a:rPr>
              <a:t>Divide the data into </a:t>
            </a:r>
            <a:r>
              <a:rPr lang="en-US" sz="1800" b="1" dirty="0">
                <a:latin typeface="Times New Roman" panose="02020603050405020304" pitchFamily="18" charset="0"/>
                <a:cs typeface="Times New Roman" panose="02020603050405020304" pitchFamily="18" charset="0"/>
              </a:rPr>
              <a:t>three subsets </a:t>
            </a:r>
            <a:r>
              <a:rPr lang="en-US" sz="1800" dirty="0">
                <a:latin typeface="Times New Roman" panose="02020603050405020304" pitchFamily="18" charset="0"/>
                <a:cs typeface="Times New Roman" panose="02020603050405020304" pitchFamily="18" charset="0"/>
              </a:rPr>
              <a:t>of equal length. </a:t>
            </a:r>
            <a:br>
              <a:rPr lang="en-US" sz="18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Hint!</a:t>
            </a:r>
            <a:r>
              <a:rPr lang="en-US" sz="1400" i="1" dirty="0">
                <a:latin typeface="Times New Roman" panose="02020603050405020304" pitchFamily="18" charset="0"/>
                <a:cs typeface="Times New Roman" panose="02020603050405020304" pitchFamily="18" charset="0"/>
              </a:rPr>
              <a:t> d1 = data[:, 1:100000]; </a:t>
            </a:r>
            <a:r>
              <a:rPr lang="en-US" sz="1400" dirty="0">
                <a:latin typeface="Times New Roman" panose="02020603050405020304" pitchFamily="18" charset="0"/>
                <a:cs typeface="Times New Roman" panose="02020603050405020304" pitchFamily="18" charset="0"/>
              </a:rPr>
              <a:t>can be used for parsing the first  1/3 of the data</a:t>
            </a:r>
            <a:br>
              <a:rPr lang="en-US" sz="1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Divide the </a:t>
            </a:r>
            <a:r>
              <a:rPr lang="en-US" sz="1800" dirty="0" err="1">
                <a:latin typeface="Times New Roman" panose="02020603050405020304" pitchFamily="18" charset="0"/>
                <a:cs typeface="Times New Roman" panose="02020603050405020304" pitchFamily="18" charset="0"/>
              </a:rPr>
              <a:t>golden_alarms</a:t>
            </a:r>
            <a:r>
              <a:rPr lang="en-US" sz="1800" dirty="0">
                <a:latin typeface="Times New Roman" panose="02020603050405020304" pitchFamily="18" charset="0"/>
                <a:cs typeface="Times New Roman" panose="02020603050405020304" pitchFamily="18" charset="0"/>
              </a:rPr>
              <a:t> into </a:t>
            </a:r>
            <a:r>
              <a:rPr lang="en-US" sz="1800" b="1" dirty="0">
                <a:latin typeface="Times New Roman" panose="02020603050405020304" pitchFamily="18" charset="0"/>
                <a:cs typeface="Times New Roman" panose="02020603050405020304" pitchFamily="18" charset="0"/>
              </a:rPr>
              <a:t>three subsets </a:t>
            </a:r>
            <a:r>
              <a:rPr lang="en-US" sz="1800" dirty="0">
                <a:latin typeface="Times New Roman" panose="02020603050405020304" pitchFamily="18" charset="0"/>
                <a:cs typeface="Times New Roman" panose="02020603050405020304" pitchFamily="18" charset="0"/>
              </a:rPr>
              <a:t>of equal length.</a:t>
            </a:r>
            <a:br>
              <a:rPr lang="en-US" sz="18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Caution!</a:t>
            </a:r>
            <a:r>
              <a:rPr lang="en-US" sz="1400" i="1" dirty="0">
                <a:latin typeface="Times New Roman" panose="02020603050405020304" pitchFamily="18" charset="0"/>
                <a:cs typeface="Times New Roman" panose="02020603050405020304" pitchFamily="18" charset="0"/>
              </a:rPr>
              <a:t> Note that the length of </a:t>
            </a:r>
            <a:r>
              <a:rPr lang="en-US" sz="1400" i="1" dirty="0" err="1">
                <a:latin typeface="Times New Roman" panose="02020603050405020304" pitchFamily="18" charset="0"/>
                <a:cs typeface="Times New Roman" panose="02020603050405020304" pitchFamily="18" charset="0"/>
              </a:rPr>
              <a:t>golden_alarms</a:t>
            </a:r>
            <a:r>
              <a:rPr lang="en-US" sz="1400" i="1" dirty="0">
                <a:latin typeface="Times New Roman" panose="02020603050405020304" pitchFamily="18" charset="0"/>
                <a:cs typeface="Times New Roman" panose="02020603050405020304" pitchFamily="18" charset="0"/>
              </a:rPr>
              <a:t> is not the same as data </a:t>
            </a: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lphaLcPeriod"/>
            </a:pPr>
            <a:r>
              <a:rPr lang="en-US" sz="1800" dirty="0">
                <a:latin typeface="Times New Roman" panose="02020603050405020304" pitchFamily="18" charset="0"/>
                <a:cs typeface="Times New Roman" panose="02020603050405020304" pitchFamily="18" charset="0"/>
              </a:rPr>
              <a:t>For each subset: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TRAIN the decision model using the remaining subsets and using the detector from the TRAIN step, TEST it on the subset (store the performance)</a:t>
            </a:r>
            <a:br>
              <a:rPr lang="en-US" sz="18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e.g., let d1, d2, d3 be the three subsets. Keep d1 for </a:t>
            </a:r>
            <a:r>
              <a:rPr lang="en-US" sz="1400" dirty="0" err="1">
                <a:latin typeface="Times New Roman" panose="02020603050405020304" pitchFamily="18" charset="0"/>
                <a:cs typeface="Times New Roman" panose="02020603050405020304" pitchFamily="18" charset="0"/>
              </a:rPr>
              <a:t>TESTing</a:t>
            </a:r>
            <a:r>
              <a:rPr lang="en-US" sz="1400" dirty="0">
                <a:latin typeface="Times New Roman" panose="02020603050405020304" pitchFamily="18" charset="0"/>
                <a:cs typeface="Times New Roman" panose="02020603050405020304" pitchFamily="18" charset="0"/>
              </a:rPr>
              <a:t>. Perform data analytics on d1+d3 and find the thresholds a, b(TRAIN). Using a, b and d1, TEST the performance of the detector implemented in Task 2. Same procedure repeated with d2, and d3 for testing</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Hint!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train_data</a:t>
            </a:r>
            <a:r>
              <a:rPr lang="en-US" sz="1400" i="1" dirty="0">
                <a:latin typeface="Times New Roman" panose="02020603050405020304" pitchFamily="18" charset="0"/>
                <a:cs typeface="Times New Roman" panose="02020603050405020304" pitchFamily="18" charset="0"/>
              </a:rPr>
              <a:t> = [d1 d3]; </a:t>
            </a:r>
            <a:r>
              <a:rPr lang="en-US" sz="1400" dirty="0">
                <a:latin typeface="Times New Roman" panose="02020603050405020304" pitchFamily="18" charset="0"/>
                <a:cs typeface="Times New Roman" panose="02020603050405020304" pitchFamily="18" charset="0"/>
              </a:rPr>
              <a:t>can be used for combining the two subsets</a:t>
            </a:r>
            <a:endParaRPr lang="en-US" sz="1800" i="1" dirty="0">
              <a:latin typeface="Times New Roman" panose="02020603050405020304" pitchFamily="18" charset="0"/>
              <a:cs typeface="Times New Roman" panose="02020603050405020304" pitchFamily="18" charset="0"/>
            </a:endParaRPr>
          </a:p>
          <a:p>
            <a:pPr marL="457200" indent="-457200">
              <a:buFont typeface="+mj-lt"/>
              <a:buAutoNum type="alphaLcPeriod"/>
            </a:pPr>
            <a:r>
              <a:rPr lang="en-US" sz="1800" dirty="0">
                <a:latin typeface="Times New Roman" panose="02020603050405020304" pitchFamily="18" charset="0"/>
                <a:cs typeface="Times New Roman" panose="02020603050405020304" pitchFamily="18" charset="0"/>
              </a:rPr>
              <a:t>After repeating (b) over each of the three subsets, average the three sets of performances saved from the TEST procedures.</a:t>
            </a:r>
            <a:br>
              <a:rPr lang="en-US" sz="1800" dirty="0">
                <a:latin typeface="Times New Roman" panose="02020603050405020304" pitchFamily="18" charset="0"/>
                <a:cs typeface="Times New Roman" panose="02020603050405020304" pitchFamily="18" charset="0"/>
              </a:rPr>
            </a:br>
            <a:r>
              <a:rPr lang="en-US" sz="1800" dirty="0">
                <a:solidFill>
                  <a:schemeClr val="accent1">
                    <a:lumMod val="75000"/>
                  </a:schemeClr>
                </a:solidFill>
                <a:latin typeface="Times New Roman" panose="02020603050405020304" pitchFamily="18" charset="0"/>
                <a:cs typeface="Times New Roman" panose="02020603050405020304" pitchFamily="18" charset="0"/>
              </a:rPr>
              <a:t>How do the averages (of </a:t>
            </a:r>
            <a:r>
              <a:rPr lang="en-US" sz="1800" i="1" dirty="0">
                <a:solidFill>
                  <a:schemeClr val="accent1">
                    <a:lumMod val="75000"/>
                  </a:schemeClr>
                </a:solidFill>
                <a:latin typeface="Times New Roman" panose="02020603050405020304" pitchFamily="18" charset="0"/>
                <a:cs typeface="Times New Roman" panose="02020603050405020304" pitchFamily="18" charset="0"/>
              </a:rPr>
              <a:t>P(false alarm), P(miss detection), P(error)</a:t>
            </a:r>
            <a:r>
              <a:rPr lang="en-US" sz="1800" dirty="0">
                <a:solidFill>
                  <a:schemeClr val="accent1">
                    <a:lumMod val="75000"/>
                  </a:schemeClr>
                </a:solidFill>
                <a:latin typeface="Times New Roman" panose="02020603050405020304" pitchFamily="18" charset="0"/>
                <a:cs typeface="Times New Roman" panose="02020603050405020304" pitchFamily="18" charset="0"/>
              </a:rPr>
              <a:t>) compare to the results from Task 2.2?</a:t>
            </a:r>
            <a:endParaRPr lang="en-US" sz="1800" dirty="0">
              <a:latin typeface="Times New Roman" panose="02020603050405020304" pitchFamily="18" charset="0"/>
              <a:cs typeface="Times New Roman" panose="02020603050405020304" pitchFamily="18" charset="0"/>
            </a:endParaRPr>
          </a:p>
        </p:txBody>
      </p:sp>
      <p:sp>
        <p:nvSpPr>
          <p:cNvPr id="4" name="Rectangle: Rounded Corners 3"/>
          <p:cNvSpPr/>
          <p:nvPr/>
        </p:nvSpPr>
        <p:spPr bwMode="auto">
          <a:xfrm>
            <a:off x="6895578" y="2264796"/>
            <a:ext cx="2192055" cy="1442907"/>
          </a:xfrm>
          <a:prstGeom prst="roundRect">
            <a:avLst/>
          </a:prstGeom>
          <a:ln w="12700">
            <a:solidFill>
              <a:schemeClr val="accent1"/>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(Optional) Reading for your own interest: </a:t>
            </a:r>
          </a:p>
          <a:p>
            <a:r>
              <a:rPr lang="en-US" sz="1600" dirty="0">
                <a:latin typeface="Times New Roman" panose="02020603050405020304" pitchFamily="18" charset="0"/>
                <a:cs typeface="Times New Roman" panose="02020603050405020304" pitchFamily="18" charset="0"/>
                <a:hlinkClick r:id="rId2"/>
              </a:rPr>
              <a:t>n-fold cross validation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3"/>
              </a:rPr>
              <a:t>Overfitting</a:t>
            </a:r>
            <a:endParaRPr lang="en-US" sz="1600" dirty="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Helvetica" pitchFamily="34" charset="0"/>
            </a:endParaRPr>
          </a:p>
        </p:txBody>
      </p:sp>
    </p:spTree>
    <p:extLst>
      <p:ext uri="{BB962C8B-B14F-4D97-AF65-F5344CB8AC3E}">
        <p14:creationId xmlns:p14="http://schemas.microsoft.com/office/powerpoint/2010/main" val="137694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Timeline and Grading </a:t>
            </a:r>
          </a:p>
        </p:txBody>
      </p:sp>
      <p:sp>
        <p:nvSpPr>
          <p:cNvPr id="3" name="Content Placeholder 2"/>
          <p:cNvSpPr>
            <a:spLocks noGrp="1"/>
          </p:cNvSpPr>
          <p:nvPr>
            <p:ph idx="1"/>
          </p:nvPr>
        </p:nvSpPr>
        <p:spPr>
          <a:xfrm>
            <a:off x="685800" y="1538288"/>
            <a:ext cx="7830962" cy="4675187"/>
          </a:xfrm>
        </p:spPr>
        <p:txBody>
          <a:bodyPr/>
          <a:lstStyle/>
          <a:p>
            <a:r>
              <a:rPr lang="en-US" sz="1800" b="1" dirty="0">
                <a:solidFill>
                  <a:srgbClr val="C00000"/>
                </a:solidFill>
              </a:rPr>
              <a:t>Tasks 0-1: </a:t>
            </a:r>
            <a:r>
              <a:rPr lang="en-US" sz="1800" b="1" dirty="0">
                <a:solidFill>
                  <a:prstClr val="black"/>
                </a:solidFill>
              </a:rPr>
              <a:t>due on Friday, </a:t>
            </a:r>
            <a:r>
              <a:rPr lang="en-US" sz="1800" b="1" dirty="0" smtClean="0">
                <a:solidFill>
                  <a:srgbClr val="C00000"/>
                </a:solidFill>
              </a:rPr>
              <a:t>March 3</a:t>
            </a:r>
            <a:r>
              <a:rPr lang="en-US" sz="1800" b="1" baseline="30000" dirty="0" smtClean="0">
                <a:solidFill>
                  <a:srgbClr val="C00000"/>
                </a:solidFill>
              </a:rPr>
              <a:t>rd</a:t>
            </a:r>
            <a:r>
              <a:rPr lang="en-US" sz="1800" b="1" dirty="0" smtClean="0">
                <a:solidFill>
                  <a:srgbClr val="C00000"/>
                </a:solidFill>
              </a:rPr>
              <a:t>, </a:t>
            </a:r>
            <a:r>
              <a:rPr lang="en-US" sz="1800" b="1" dirty="0">
                <a:solidFill>
                  <a:srgbClr val="C00000"/>
                </a:solidFill>
              </a:rPr>
              <a:t>11:59 PM.</a:t>
            </a:r>
          </a:p>
          <a:p>
            <a:pPr lvl="1"/>
            <a:r>
              <a:rPr lang="en-US" sz="1600" dirty="0"/>
              <a:t>Submit your answers for Task 1 and a working MATAB script</a:t>
            </a:r>
          </a:p>
          <a:p>
            <a:r>
              <a:rPr lang="en-US" sz="1800" b="1" dirty="0">
                <a:solidFill>
                  <a:srgbClr val="C00000"/>
                </a:solidFill>
              </a:rPr>
              <a:t>All Tasks: </a:t>
            </a:r>
            <a:r>
              <a:rPr lang="en-US" sz="1800" b="1" dirty="0">
                <a:solidFill>
                  <a:prstClr val="black"/>
                </a:solidFill>
              </a:rPr>
              <a:t>due on </a:t>
            </a:r>
            <a:r>
              <a:rPr lang="en-US" sz="1800" b="1" dirty="0" smtClean="0">
                <a:solidFill>
                  <a:prstClr val="black"/>
                </a:solidFill>
              </a:rPr>
              <a:t>Friday, </a:t>
            </a:r>
            <a:r>
              <a:rPr lang="en-US" sz="1800" b="1" dirty="0" smtClean="0">
                <a:solidFill>
                  <a:srgbClr val="C00000"/>
                </a:solidFill>
              </a:rPr>
              <a:t>Mar 10</a:t>
            </a:r>
            <a:r>
              <a:rPr lang="en-US" sz="1800" b="1" baseline="30000" dirty="0" smtClean="0">
                <a:solidFill>
                  <a:srgbClr val="C00000"/>
                </a:solidFill>
              </a:rPr>
              <a:t>th</a:t>
            </a:r>
            <a:r>
              <a:rPr lang="en-US" sz="1800" b="1" dirty="0" smtClean="0">
                <a:solidFill>
                  <a:srgbClr val="C00000"/>
                </a:solidFill>
              </a:rPr>
              <a:t>, </a:t>
            </a:r>
            <a:r>
              <a:rPr lang="en-US" sz="1800" b="1" dirty="0">
                <a:solidFill>
                  <a:srgbClr val="C00000"/>
                </a:solidFill>
              </a:rPr>
              <a:t>11:59 PM.</a:t>
            </a:r>
          </a:p>
          <a:p>
            <a:pPr lvl="1"/>
            <a:r>
              <a:rPr lang="en-US" sz="1600" dirty="0"/>
              <a:t>Submit your report and a working MATLAB script</a:t>
            </a:r>
          </a:p>
          <a:p>
            <a:pPr lvl="0"/>
            <a:r>
              <a:rPr lang="en-US" sz="1800" b="1" dirty="0">
                <a:solidFill>
                  <a:srgbClr val="C00000"/>
                </a:solidFill>
              </a:rPr>
              <a:t>Grading</a:t>
            </a:r>
          </a:p>
          <a:p>
            <a:pPr lvl="1"/>
            <a:r>
              <a:rPr lang="en-US" sz="1800" b="1" dirty="0">
                <a:solidFill>
                  <a:prstClr val="black"/>
                </a:solidFill>
              </a:rPr>
              <a:t>Task 1:  </a:t>
            </a:r>
            <a:r>
              <a:rPr lang="en-US" sz="1800" b="1" dirty="0">
                <a:solidFill>
                  <a:srgbClr val="C00000"/>
                </a:solidFill>
              </a:rPr>
              <a:t>40%</a:t>
            </a:r>
            <a:r>
              <a:rPr lang="en-US" sz="1800" b="1" dirty="0">
                <a:solidFill>
                  <a:prstClr val="black"/>
                </a:solidFill>
              </a:rPr>
              <a:t> </a:t>
            </a:r>
          </a:p>
          <a:p>
            <a:pPr lvl="1"/>
            <a:r>
              <a:rPr lang="en-US" sz="1800" b="1" dirty="0">
                <a:solidFill>
                  <a:prstClr val="black"/>
                </a:solidFill>
              </a:rPr>
              <a:t>Task 2:  </a:t>
            </a:r>
            <a:r>
              <a:rPr lang="en-US" b="1" dirty="0">
                <a:solidFill>
                  <a:srgbClr val="C00000"/>
                </a:solidFill>
              </a:rPr>
              <a:t>30</a:t>
            </a:r>
            <a:r>
              <a:rPr lang="en-US" sz="1800" b="1" dirty="0">
                <a:solidFill>
                  <a:srgbClr val="C00000"/>
                </a:solidFill>
              </a:rPr>
              <a:t>%</a:t>
            </a:r>
          </a:p>
          <a:p>
            <a:pPr lvl="1"/>
            <a:r>
              <a:rPr lang="en-US" b="1" dirty="0"/>
              <a:t>Task 3: </a:t>
            </a:r>
            <a:r>
              <a:rPr lang="en-US" b="1" dirty="0">
                <a:solidFill>
                  <a:srgbClr val="C00000"/>
                </a:solidFill>
              </a:rPr>
              <a:t> 30%</a:t>
            </a:r>
            <a:endParaRPr lang="en-US" b="1" dirty="0">
              <a:solidFill>
                <a:prstClr val="black"/>
              </a:solidFill>
            </a:endParaRPr>
          </a:p>
          <a:p>
            <a:pPr marL="457200" lvl="1" indent="0">
              <a:buNone/>
            </a:pPr>
            <a:endParaRPr lang="en-US" b="1" dirty="0">
              <a:solidFill>
                <a:prstClr val="black"/>
              </a:solidFill>
            </a:endParaRPr>
          </a:p>
          <a:p>
            <a:r>
              <a:rPr lang="en-US" sz="1600" b="1" dirty="0">
                <a:solidFill>
                  <a:prstClr val="black"/>
                </a:solidFill>
              </a:rPr>
              <a:t>Checkout the class website for description of the project, tasks, and data set, as well as your group assignments</a:t>
            </a:r>
            <a:r>
              <a:rPr lang="en-US" sz="1600" dirty="0">
                <a:solidFill>
                  <a:prstClr val="black"/>
                </a:solidFill>
              </a:rPr>
              <a:t>: </a:t>
            </a:r>
            <a:r>
              <a:rPr lang="en-US" sz="1400" dirty="0">
                <a:hlinkClick r:id="rId2"/>
              </a:rPr>
              <a:t>http://courses.engr.illinois.edu/ece313/SectionG/projects.html</a:t>
            </a:r>
            <a:endParaRPr lang="en-US" sz="1600" dirty="0">
              <a:solidFill>
                <a:prstClr val="black"/>
              </a:solidFill>
            </a:endParaRPr>
          </a:p>
          <a:p>
            <a:pPr lvl="0"/>
            <a:endParaRPr lang="en-US" sz="1600" b="1" dirty="0">
              <a:solidFill>
                <a:prstClr val="black"/>
              </a:solidFill>
            </a:endParaRPr>
          </a:p>
          <a:p>
            <a:pPr lvl="0"/>
            <a:r>
              <a:rPr lang="en-US" sz="1600" b="1" dirty="0">
                <a:solidFill>
                  <a:prstClr val="black"/>
                </a:solidFill>
              </a:rPr>
              <a:t>Contact your group members to start the project as soon as possible.</a:t>
            </a:r>
          </a:p>
          <a:p>
            <a:pPr lvl="1"/>
            <a:endParaRPr lang="en-US" sz="1800" b="1" dirty="0">
              <a:solidFill>
                <a:prstClr val="black"/>
              </a:solidFill>
            </a:endParaRPr>
          </a:p>
          <a:p>
            <a:endParaRPr lang="en-US" dirty="0"/>
          </a:p>
        </p:txBody>
      </p:sp>
    </p:spTree>
    <p:extLst>
      <p:ext uri="{BB962C8B-B14F-4D97-AF65-F5344CB8AC3E}">
        <p14:creationId xmlns:p14="http://schemas.microsoft.com/office/powerpoint/2010/main" val="414987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3"/>
            <a:ext cx="8229600" cy="1143000"/>
          </a:xfrm>
        </p:spPr>
        <p:txBody>
          <a:bodyPr/>
          <a:lstStyle/>
          <a:p>
            <a:r>
              <a:rPr lang="en-US" b="1" dirty="0"/>
              <a:t>Project Submission</a:t>
            </a:r>
          </a:p>
        </p:txBody>
      </p:sp>
      <p:sp>
        <p:nvSpPr>
          <p:cNvPr id="3" name="Content Placeholder 2"/>
          <p:cNvSpPr>
            <a:spLocks noGrp="1"/>
          </p:cNvSpPr>
          <p:nvPr>
            <p:ph idx="1"/>
          </p:nvPr>
        </p:nvSpPr>
        <p:spPr>
          <a:xfrm>
            <a:off x="673108" y="1183949"/>
            <a:ext cx="8013692" cy="5385716"/>
          </a:xfrm>
        </p:spPr>
        <p:txBody>
          <a:bodyPr>
            <a:noAutofit/>
          </a:bodyPr>
          <a:lstStyle/>
          <a:p>
            <a:pPr lvl="0"/>
            <a:r>
              <a:rPr lang="en-US" sz="1600" b="1" dirty="0">
                <a:solidFill>
                  <a:prstClr val="black"/>
                </a:solidFill>
              </a:rPr>
              <a:t>A </a:t>
            </a:r>
            <a:r>
              <a:rPr lang="en-US" sz="1600" b="1" dirty="0">
                <a:solidFill>
                  <a:schemeClr val="accent1">
                    <a:lumMod val="75000"/>
                  </a:schemeClr>
                </a:solidFill>
              </a:rPr>
              <a:t>report</a:t>
            </a:r>
            <a:r>
              <a:rPr lang="en-US" sz="1600" b="1" dirty="0">
                <a:solidFill>
                  <a:prstClr val="black"/>
                </a:solidFill>
              </a:rPr>
              <a:t> </a:t>
            </a:r>
            <a:r>
              <a:rPr lang="en-US" sz="1600" dirty="0">
                <a:solidFill>
                  <a:prstClr val="black"/>
                </a:solidFill>
              </a:rPr>
              <a:t>describing your work and results </a:t>
            </a:r>
            <a:r>
              <a:rPr lang="en-US" sz="1600" b="1" dirty="0">
                <a:solidFill>
                  <a:prstClr val="black"/>
                </a:solidFill>
              </a:rPr>
              <a:t>and your </a:t>
            </a:r>
            <a:r>
              <a:rPr lang="en-US" sz="1600" b="1" dirty="0">
                <a:solidFill>
                  <a:schemeClr val="accent1">
                    <a:lumMod val="75000"/>
                  </a:schemeClr>
                </a:solidFill>
              </a:rPr>
              <a:t>Matlab code </a:t>
            </a:r>
            <a:r>
              <a:rPr lang="en-US" sz="1600" dirty="0">
                <a:solidFill>
                  <a:prstClr val="black"/>
                </a:solidFill>
              </a:rPr>
              <a:t>must be delivered electronically to the TA by the due date: </a:t>
            </a:r>
            <a:r>
              <a:rPr lang="en-US" sz="1600" b="1" dirty="0">
                <a:solidFill>
                  <a:srgbClr val="FF0000"/>
                </a:solidFill>
              </a:rPr>
              <a:t>Submissions will be done through Compass</a:t>
            </a:r>
          </a:p>
          <a:p>
            <a:pPr lvl="0"/>
            <a:r>
              <a:rPr lang="en-US" sz="1600" b="1" dirty="0">
                <a:solidFill>
                  <a:schemeClr val="accent1">
                    <a:lumMod val="75000"/>
                  </a:schemeClr>
                </a:solidFill>
              </a:rPr>
              <a:t>Matlab code Instructions:</a:t>
            </a:r>
          </a:p>
          <a:p>
            <a:pPr marL="569913" lvl="1" indent="-225425"/>
            <a:r>
              <a:rPr lang="en-US" sz="1600" dirty="0">
                <a:solidFill>
                  <a:prstClr val="black"/>
                </a:solidFill>
              </a:rPr>
              <a:t>We provide you with a skeleton file to start from. </a:t>
            </a:r>
          </a:p>
          <a:p>
            <a:pPr marL="569913" lvl="1" indent="-225425"/>
            <a:r>
              <a:rPr lang="en-US" sz="1600" dirty="0">
                <a:solidFill>
                  <a:prstClr val="black"/>
                </a:solidFill>
              </a:rPr>
              <a:t>Fill in the code related to each task in the sections indicated by comments.</a:t>
            </a:r>
          </a:p>
          <a:p>
            <a:pPr marL="569913" lvl="1" indent="-225425"/>
            <a:r>
              <a:rPr lang="en-US" sz="1600" i="1" dirty="0" err="1">
                <a:solidFill>
                  <a:prstClr val="black"/>
                </a:solidFill>
              </a:rPr>
              <a:t>fprintf</a:t>
            </a:r>
            <a:r>
              <a:rPr lang="en-US" sz="1600" i="1" dirty="0">
                <a:solidFill>
                  <a:prstClr val="black"/>
                </a:solidFill>
              </a:rPr>
              <a:t>() </a:t>
            </a:r>
            <a:r>
              <a:rPr lang="en-US" sz="1600" dirty="0">
                <a:solidFill>
                  <a:prstClr val="black"/>
                </a:solidFill>
              </a:rPr>
              <a:t>functions are provided for structured results. Please replace the variables accordingly to report your results.</a:t>
            </a:r>
          </a:p>
          <a:p>
            <a:pPr marL="569913" lvl="1" indent="-225425"/>
            <a:r>
              <a:rPr lang="en-US" sz="1600" dirty="0">
                <a:solidFill>
                  <a:prstClr val="black"/>
                </a:solidFill>
              </a:rPr>
              <a:t>TAs will execute your code &amp; check the results. </a:t>
            </a:r>
            <a:r>
              <a:rPr lang="en-US" sz="1600" b="1" dirty="0">
                <a:solidFill>
                  <a:srgbClr val="FF0000"/>
                </a:solidFill>
              </a:rPr>
              <a:t>Non-executable code will not be graded.</a:t>
            </a:r>
            <a:endParaRPr lang="en-US" sz="1400" b="1" dirty="0">
              <a:solidFill>
                <a:srgbClr val="FF0000"/>
              </a:solidFill>
            </a:endParaRPr>
          </a:p>
          <a:p>
            <a:pPr lvl="0"/>
            <a:r>
              <a:rPr lang="en-US" sz="1600" b="1">
                <a:solidFill>
                  <a:schemeClr val="accent1">
                    <a:lumMod val="75000"/>
                  </a:schemeClr>
                </a:solidFill>
              </a:rPr>
              <a:t>Report Instructions (follow all steps):</a:t>
            </a:r>
            <a:endParaRPr lang="en-US" sz="1600" b="1" dirty="0">
              <a:solidFill>
                <a:schemeClr val="accent1">
                  <a:lumMod val="75000"/>
                </a:schemeClr>
              </a:solidFill>
            </a:endParaRPr>
          </a:p>
          <a:p>
            <a:pPr marL="569913" lvl="1" indent="-225425"/>
            <a:r>
              <a:rPr lang="en-US" sz="1600" dirty="0">
                <a:solidFill>
                  <a:prstClr val="black"/>
                </a:solidFill>
              </a:rPr>
              <a:t>Format your report to separate different tasks in separate sections.</a:t>
            </a:r>
          </a:p>
          <a:p>
            <a:pPr marL="569913" lvl="1" indent="-225425"/>
            <a:r>
              <a:rPr lang="en-US" sz="1600" dirty="0">
                <a:solidFill>
                  <a:prstClr val="black"/>
                </a:solidFill>
              </a:rPr>
              <a:t>Copy results generated by </a:t>
            </a:r>
            <a:r>
              <a:rPr lang="en-US" sz="1600" i="1" dirty="0" err="1">
                <a:solidFill>
                  <a:prstClr val="black"/>
                </a:solidFill>
              </a:rPr>
              <a:t>fprintf</a:t>
            </a:r>
            <a:r>
              <a:rPr lang="en-US" sz="1600" i="1" dirty="0">
                <a:solidFill>
                  <a:prstClr val="black"/>
                </a:solidFill>
              </a:rPr>
              <a:t>() </a:t>
            </a:r>
            <a:r>
              <a:rPr lang="en-US" sz="1600" dirty="0">
                <a:solidFill>
                  <a:prstClr val="black"/>
                </a:solidFill>
              </a:rPr>
              <a:t>functions into corresponding sections in report.</a:t>
            </a:r>
          </a:p>
          <a:p>
            <a:pPr marL="569913" lvl="1" indent="-225425"/>
            <a:r>
              <a:rPr lang="en-US" sz="1600" dirty="0">
                <a:solidFill>
                  <a:srgbClr val="FF0000"/>
                </a:solidFill>
              </a:rPr>
              <a:t>Explain all your work and assumptions made for deriving your results.</a:t>
            </a:r>
          </a:p>
          <a:p>
            <a:pPr marL="569913" lvl="1" indent="-225425"/>
            <a:r>
              <a:rPr lang="en-US" sz="1600" dirty="0">
                <a:solidFill>
                  <a:srgbClr val="FF0000"/>
                </a:solidFill>
              </a:rPr>
              <a:t>Incorrect final answers without any explanations or comments receive zero credit.</a:t>
            </a:r>
          </a:p>
          <a:p>
            <a:pPr marL="569913" lvl="1" indent="-225425"/>
            <a:r>
              <a:rPr lang="en-US" sz="1600" dirty="0">
                <a:solidFill>
                  <a:srgbClr val="FF0000"/>
                </a:solidFill>
              </a:rPr>
              <a:t>Non-readable reports will be returned without a grade.</a:t>
            </a:r>
          </a:p>
          <a:p>
            <a:pPr marL="569913" lvl="1" indent="-225425"/>
            <a:r>
              <a:rPr lang="en-US" sz="1600" b="1" dirty="0">
                <a:solidFill>
                  <a:prstClr val="black"/>
                </a:solidFill>
              </a:rPr>
              <a:t>Include your names, group name.  Each group member must affirm that she/he has worked on the project and has read and agrees with the final report</a:t>
            </a:r>
          </a:p>
        </p:txBody>
      </p:sp>
    </p:spTree>
    <p:extLst>
      <p:ext uri="{BB962C8B-B14F-4D97-AF65-F5344CB8AC3E}">
        <p14:creationId xmlns:p14="http://schemas.microsoft.com/office/powerpoint/2010/main" val="384406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Tutorial</a:t>
            </a:r>
          </a:p>
        </p:txBody>
      </p:sp>
      <p:sp>
        <p:nvSpPr>
          <p:cNvPr id="3" name="Content Placeholder 2"/>
          <p:cNvSpPr>
            <a:spLocks noGrp="1"/>
          </p:cNvSpPr>
          <p:nvPr>
            <p:ph idx="1"/>
          </p:nvPr>
        </p:nvSpPr>
        <p:spPr>
          <a:xfrm>
            <a:off x="685800" y="1422874"/>
            <a:ext cx="7772400" cy="4675187"/>
          </a:xfrm>
        </p:spPr>
        <p:txBody>
          <a:bodyPr/>
          <a:lstStyle/>
          <a:p>
            <a:r>
              <a:rPr lang="en-US" dirty="0"/>
              <a:t>Files:</a:t>
            </a:r>
          </a:p>
          <a:p>
            <a:pPr lvl="1"/>
            <a:r>
              <a:rPr lang="en-US" dirty="0"/>
              <a:t>Function and codes:  </a:t>
            </a:r>
            <a:r>
              <a:rPr lang="en-US" i="1" dirty="0"/>
              <a:t>.m </a:t>
            </a:r>
          </a:p>
          <a:p>
            <a:pPr lvl="1"/>
            <a:r>
              <a:rPr lang="en-US" dirty="0"/>
              <a:t>Files:</a:t>
            </a:r>
            <a:r>
              <a:rPr lang="en-US" i="1" dirty="0"/>
              <a:t> .mat</a:t>
            </a:r>
            <a:r>
              <a:rPr lang="en-US" dirty="0"/>
              <a:t> </a:t>
            </a:r>
          </a:p>
          <a:p>
            <a:r>
              <a:rPr lang="en-US" dirty="0"/>
              <a:t>Import a data set into MATLAB workspace:</a:t>
            </a:r>
          </a:p>
          <a:p>
            <a:pPr lvl="1"/>
            <a:r>
              <a:rPr lang="en-US" i="1" dirty="0">
                <a:latin typeface="Times New Roman" panose="02020603050405020304" pitchFamily="18" charset="0"/>
                <a:cs typeface="Times New Roman" panose="02020603050405020304" pitchFamily="18" charset="0"/>
              </a:rPr>
              <a:t>load  patient_data.mat</a:t>
            </a:r>
          </a:p>
          <a:p>
            <a:r>
              <a:rPr lang="en-US" dirty="0"/>
              <a:t>Export a data set from the MATLAB workspace:</a:t>
            </a:r>
          </a:p>
          <a:p>
            <a:pPr lvl="1"/>
            <a:r>
              <a:rPr lang="en-US" i="1" dirty="0">
                <a:latin typeface="Times New Roman" panose="02020603050405020304" pitchFamily="18" charset="0"/>
                <a:cs typeface="Times New Roman" panose="02020603050405020304" pitchFamily="18" charset="0"/>
              </a:rPr>
              <a:t>save result.mat</a:t>
            </a:r>
          </a:p>
          <a:p>
            <a:pPr lvl="1"/>
            <a:r>
              <a:rPr lang="en-US" i="1" dirty="0">
                <a:latin typeface="Times New Roman" panose="02020603050405020304" pitchFamily="18" charset="0"/>
                <a:cs typeface="Times New Roman" panose="02020603050405020304" pitchFamily="18" charset="0"/>
              </a:rPr>
              <a:t>save result.mat X, Y, Z </a:t>
            </a:r>
          </a:p>
          <a:p>
            <a:r>
              <a:rPr lang="en-US" dirty="0"/>
              <a:t>Clear all the workspace environment:</a:t>
            </a:r>
          </a:p>
          <a:p>
            <a:pPr lvl="1"/>
            <a:r>
              <a:rPr lang="en-US" i="1" dirty="0">
                <a:latin typeface="Times New Roman" panose="02020603050405020304" pitchFamily="18" charset="0"/>
                <a:cs typeface="Times New Roman" panose="02020603050405020304" pitchFamily="18" charset="0"/>
              </a:rPr>
              <a:t>clear all </a:t>
            </a:r>
          </a:p>
          <a:p>
            <a:r>
              <a:rPr lang="en-US" dirty="0"/>
              <a:t>Clear the command window:</a:t>
            </a:r>
          </a:p>
          <a:p>
            <a:pPr lvl="1"/>
            <a:r>
              <a:rPr lang="en-US" i="1" dirty="0" err="1">
                <a:latin typeface="Times New Roman" panose="02020603050405020304" pitchFamily="18" charset="0"/>
                <a:cs typeface="Times New Roman" panose="02020603050405020304" pitchFamily="18" charset="0"/>
              </a:rPr>
              <a:t>clc</a:t>
            </a:r>
            <a:endParaRPr lang="en-US" i="1" dirty="0">
              <a:latin typeface="Times New Roman" panose="02020603050405020304" pitchFamily="18" charset="0"/>
              <a:cs typeface="Times New Roman" panose="02020603050405020304" pitchFamily="18" charset="0"/>
            </a:endParaRPr>
          </a:p>
          <a:p>
            <a:r>
              <a:rPr lang="en-US" dirty="0">
                <a:cs typeface="Times New Roman" panose="02020603050405020304" pitchFamily="18" charset="0"/>
              </a:rPr>
              <a:t>You can repeat the previous commands by arrow keys or from the command history window</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Multi-parameter Signal Analysis for Patient Monitoring</a:t>
            </a:r>
            <a:endParaRPr lang="en-US" dirty="0"/>
          </a:p>
        </p:txBody>
      </p:sp>
      <p:sp>
        <p:nvSpPr>
          <p:cNvPr id="3" name="Content Placeholder 2"/>
          <p:cNvSpPr>
            <a:spLocks noGrp="1"/>
          </p:cNvSpPr>
          <p:nvPr>
            <p:ph idx="1"/>
          </p:nvPr>
        </p:nvSpPr>
        <p:spPr>
          <a:xfrm>
            <a:off x="686333" y="1222969"/>
            <a:ext cx="8044712" cy="5240893"/>
          </a:xfrm>
        </p:spPr>
        <p:txBody>
          <a:bodyPr/>
          <a:lstStyle/>
          <a:p>
            <a:pPr marL="0" indent="0">
              <a:buNone/>
            </a:pPr>
            <a:r>
              <a:rPr lang="en-US" sz="1600" b="1" dirty="0"/>
              <a:t>In this Project, you will do:</a:t>
            </a:r>
          </a:p>
          <a:p>
            <a:pPr lvl="1">
              <a:buFont typeface="Arial" panose="020B0604020202020204" pitchFamily="34" charset="0"/>
              <a:buChar char="•"/>
            </a:pPr>
            <a:r>
              <a:rPr lang="en-US" sz="1600" dirty="0"/>
              <a:t>Analyze data by calculating/plotting the empirical distributions using physiological monitoring data</a:t>
            </a:r>
          </a:p>
          <a:p>
            <a:pPr lvl="1">
              <a:buFont typeface="Arial" panose="020B0604020202020204" pitchFamily="34" charset="0"/>
              <a:buChar char="•"/>
            </a:pPr>
            <a:r>
              <a:rPr lang="en-US" sz="1600" dirty="0"/>
              <a:t>Compare an empirical distribution with an estimated normal distribution from estimated parameters (</a:t>
            </a:r>
            <a:r>
              <a:rPr lang="el-GR" sz="1600" dirty="0"/>
              <a:t>μ</a:t>
            </a:r>
            <a:r>
              <a:rPr lang="en-US" sz="1600" dirty="0"/>
              <a:t>, </a:t>
            </a:r>
            <a:r>
              <a:rPr lang="el-GR" sz="1600" dirty="0">
                <a:latin typeface="Times New Roman" panose="02020603050405020304" pitchFamily="18" charset="0"/>
                <a:cs typeface="Times New Roman" panose="02020603050405020304" pitchFamily="18" charset="0"/>
              </a:rPr>
              <a:t>σ</a:t>
            </a:r>
            <a:r>
              <a:rPr lang="en-US" sz="16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600" dirty="0"/>
              <a:t>Determine a threshold to find abnormalities of each monitored signal</a:t>
            </a:r>
          </a:p>
          <a:p>
            <a:pPr lvl="1">
              <a:buFont typeface="Arial" panose="020B0604020202020204" pitchFamily="34" charset="0"/>
              <a:buChar char="•"/>
            </a:pPr>
            <a:r>
              <a:rPr lang="en-US" sz="1600" dirty="0"/>
              <a:t>Generate alarms for each signal</a:t>
            </a:r>
          </a:p>
          <a:p>
            <a:pPr lvl="1">
              <a:buFont typeface="Arial" panose="020B0604020202020204" pitchFamily="34" charset="0"/>
              <a:buChar char="•"/>
            </a:pPr>
            <a:r>
              <a:rPr lang="en-US" sz="1600" dirty="0"/>
              <a:t>Implement a voter that makes the final decision</a:t>
            </a:r>
          </a:p>
          <a:p>
            <a:pPr lvl="1">
              <a:buFont typeface="Arial" panose="020B0604020202020204" pitchFamily="34" charset="0"/>
              <a:buChar char="•"/>
            </a:pPr>
            <a:r>
              <a:rPr lang="en-US" sz="1600" dirty="0"/>
              <a:t>Perform </a:t>
            </a:r>
            <a:r>
              <a:rPr lang="en-US" sz="1600"/>
              <a:t>an </a:t>
            </a:r>
            <a:r>
              <a:rPr lang="en-US" sz="1600" smtClean="0"/>
              <a:t>3-fold </a:t>
            </a:r>
            <a:r>
              <a:rPr lang="en-US" sz="1600" dirty="0"/>
              <a:t>cross validation</a:t>
            </a:r>
            <a:endParaRPr lang="en-US" sz="1050" dirty="0"/>
          </a:p>
          <a:p>
            <a:pPr marL="0" indent="0">
              <a:buNone/>
            </a:pPr>
            <a:r>
              <a:rPr lang="en-US" sz="1600" b="1" dirty="0"/>
              <a:t>and you will learn:</a:t>
            </a:r>
          </a:p>
          <a:p>
            <a:pPr lvl="1">
              <a:buFont typeface="Arial" panose="020B0604020202020204" pitchFamily="34" charset="0"/>
              <a:buChar char="•"/>
            </a:pPr>
            <a:r>
              <a:rPr lang="en-US" sz="1600" dirty="0"/>
              <a:t>to calculate the </a:t>
            </a:r>
            <a:r>
              <a:rPr lang="en-US" sz="1600" dirty="0" err="1"/>
              <a:t>pmf</a:t>
            </a:r>
            <a:r>
              <a:rPr lang="en-US" sz="1600" dirty="0"/>
              <a:t>/pdf and </a:t>
            </a:r>
            <a:r>
              <a:rPr lang="en-US" sz="1600" dirty="0" err="1"/>
              <a:t>cdf</a:t>
            </a:r>
            <a:r>
              <a:rPr lang="en-US" sz="1600" dirty="0"/>
              <a:t> based on empirical data</a:t>
            </a:r>
          </a:p>
          <a:p>
            <a:pPr lvl="1">
              <a:buFont typeface="Arial" panose="020B0604020202020204" pitchFamily="34" charset="0"/>
              <a:buChar char="•"/>
            </a:pPr>
            <a:r>
              <a:rPr lang="en-US" sz="1600" dirty="0"/>
              <a:t>the characteristics of </a:t>
            </a:r>
            <a:r>
              <a:rPr lang="en-US" sz="1600" dirty="0" err="1"/>
              <a:t>pmf</a:t>
            </a:r>
            <a:r>
              <a:rPr lang="en-US" sz="1600" dirty="0"/>
              <a:t> and pdf</a:t>
            </a:r>
          </a:p>
          <a:p>
            <a:pPr lvl="1">
              <a:buFont typeface="Arial" panose="020B0604020202020204" pitchFamily="34" charset="0"/>
              <a:buChar char="•"/>
            </a:pPr>
            <a:r>
              <a:rPr lang="en-US" sz="1600" dirty="0"/>
              <a:t>the relationship between </a:t>
            </a:r>
            <a:r>
              <a:rPr lang="en-US" sz="1600" dirty="0" err="1"/>
              <a:t>pmf</a:t>
            </a:r>
            <a:r>
              <a:rPr lang="en-US" sz="1600" dirty="0"/>
              <a:t>, pdf, and </a:t>
            </a:r>
            <a:r>
              <a:rPr lang="en-US" sz="1600" dirty="0" err="1"/>
              <a:t>cdf</a:t>
            </a:r>
            <a:endParaRPr lang="en-US" sz="1600" dirty="0"/>
          </a:p>
          <a:p>
            <a:pPr lvl="1">
              <a:buFont typeface="Arial" panose="020B0604020202020204" pitchFamily="34" charset="0"/>
              <a:buChar char="•"/>
            </a:pPr>
            <a:r>
              <a:rPr lang="en-US" sz="1600" dirty="0"/>
              <a:t>properties of the Normal distribution</a:t>
            </a:r>
          </a:p>
          <a:p>
            <a:pPr lvl="1">
              <a:buFont typeface="Arial" panose="020B0604020202020204" pitchFamily="34" charset="0"/>
              <a:buChar char="•"/>
            </a:pPr>
            <a:r>
              <a:rPr lang="en-US" sz="1600" dirty="0"/>
              <a:t>to evaluate the performance of a monitoring system which has false alarms and missed detections</a:t>
            </a:r>
          </a:p>
          <a:p>
            <a:pPr lvl="1"/>
            <a:endParaRPr lang="en-US" sz="1600" dirty="0"/>
          </a:p>
          <a:p>
            <a:endParaRPr lang="en-US" sz="1800" dirty="0"/>
          </a:p>
        </p:txBody>
      </p:sp>
    </p:spTree>
    <p:extLst>
      <p:ext uri="{BB962C8B-B14F-4D97-AF65-F5344CB8AC3E}">
        <p14:creationId xmlns:p14="http://schemas.microsoft.com/office/powerpoint/2010/main" val="103517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Tutorial (Cont.)</a:t>
            </a:r>
          </a:p>
        </p:txBody>
      </p:sp>
      <p:sp>
        <p:nvSpPr>
          <p:cNvPr id="3" name="Content Placeholder 2"/>
          <p:cNvSpPr>
            <a:spLocks noGrp="1"/>
          </p:cNvSpPr>
          <p:nvPr>
            <p:ph idx="1"/>
          </p:nvPr>
        </p:nvSpPr>
        <p:spPr>
          <a:xfrm>
            <a:off x="685800" y="1493898"/>
            <a:ext cx="7772400" cy="4675187"/>
          </a:xfrm>
        </p:spPr>
        <p:txBody>
          <a:bodyPr/>
          <a:lstStyle/>
          <a:p>
            <a:r>
              <a:rPr lang="en-US" sz="1800" dirty="0"/>
              <a:t>Define variables in the command window:</a:t>
            </a:r>
          </a:p>
          <a:p>
            <a:pPr lvl="1"/>
            <a:r>
              <a:rPr lang="en-US" sz="1600" i="1" dirty="0"/>
              <a:t>x = 1</a:t>
            </a:r>
          </a:p>
          <a:p>
            <a:pPr lvl="1"/>
            <a:r>
              <a:rPr lang="en-US" sz="1600" i="1" dirty="0"/>
              <a:t>y = X + Z</a:t>
            </a:r>
          </a:p>
          <a:p>
            <a:pPr lvl="1"/>
            <a:r>
              <a:rPr lang="en-US" sz="1600" dirty="0"/>
              <a:t>z = </a:t>
            </a:r>
            <a:r>
              <a:rPr lang="en-US" sz="1600" dirty="0" err="1"/>
              <a:t>cos</a:t>
            </a:r>
            <a:r>
              <a:rPr lang="en-US" sz="1600" dirty="0"/>
              <a:t>(1)</a:t>
            </a:r>
          </a:p>
          <a:p>
            <a:r>
              <a:rPr lang="en-US" sz="1800" dirty="0"/>
              <a:t>To define arrays:</a:t>
            </a:r>
          </a:p>
          <a:p>
            <a:pPr lvl="1"/>
            <a:r>
              <a:rPr lang="en-US" sz="1600" i="1" dirty="0"/>
              <a:t>T = [1, 2, 3, 4, 5]</a:t>
            </a:r>
          </a:p>
          <a:p>
            <a:pPr lvl="1"/>
            <a:r>
              <a:rPr lang="en-US" sz="1600" i="1" dirty="0"/>
              <a:t>T = 1:5</a:t>
            </a:r>
          </a:p>
          <a:p>
            <a:pPr lvl="1"/>
            <a:r>
              <a:rPr lang="en-US" sz="1600" i="1" dirty="0"/>
              <a:t>W = [1, 1.1, 1.2, 1.3, 1.4, 1.5]</a:t>
            </a:r>
          </a:p>
          <a:p>
            <a:pPr lvl="1"/>
            <a:r>
              <a:rPr lang="en-US" sz="1600" i="1" dirty="0"/>
              <a:t>W = 1:0.1:1.5 </a:t>
            </a:r>
          </a:p>
          <a:p>
            <a:pPr lvl="1"/>
            <a:r>
              <a:rPr lang="en-US" sz="1600" i="1" dirty="0"/>
              <a:t>Labels  = {‘Heart Rate’, ‘Blood Pressure’, ‘Electrocardiogram’}</a:t>
            </a:r>
          </a:p>
          <a:p>
            <a:pPr lvl="1"/>
            <a:r>
              <a:rPr lang="en-US" sz="1600" i="1" dirty="0">
                <a:latin typeface="Times New Roman" panose="02020603050405020304" pitchFamily="18" charset="0"/>
                <a:cs typeface="Times New Roman" panose="02020603050405020304" pitchFamily="18" charset="0"/>
              </a:rPr>
              <a:t>T = [1, 2, 3; 4, 5, 6]    (An array of 2 rows and 3 columns)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 see the values of variables, just type their name:</a:t>
            </a:r>
          </a:p>
          <a:p>
            <a:pPr lvl="1"/>
            <a:r>
              <a:rPr lang="en-US" sz="1600" i="1" dirty="0">
                <a:latin typeface="Times New Roman" panose="02020603050405020304" pitchFamily="18" charset="0"/>
                <a:cs typeface="Times New Roman" panose="02020603050405020304" pitchFamily="18" charset="0"/>
              </a:rPr>
              <a:t>x</a:t>
            </a:r>
          </a:p>
          <a:p>
            <a:pPr lvl="1"/>
            <a:r>
              <a:rPr lang="en-US" sz="1600" i="1" dirty="0">
                <a:latin typeface="Times New Roman" panose="02020603050405020304" pitchFamily="18" charset="0"/>
                <a:cs typeface="Times New Roman" panose="02020603050405020304" pitchFamily="18" charset="0"/>
              </a:rPr>
              <a:t>W(1)</a:t>
            </a:r>
          </a:p>
          <a:p>
            <a:pPr lvl="1"/>
            <a:r>
              <a:rPr lang="en-US" sz="1600" i="1" dirty="0">
                <a:latin typeface="Times New Roman" panose="02020603050405020304" pitchFamily="18" charset="0"/>
                <a:cs typeface="Times New Roman" panose="02020603050405020304" pitchFamily="18" charset="0"/>
              </a:rPr>
              <a:t>T(2:3)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Tutorial (Cont.)</a:t>
            </a:r>
          </a:p>
        </p:txBody>
      </p:sp>
      <p:sp>
        <p:nvSpPr>
          <p:cNvPr id="3" name="Content Placeholder 2"/>
          <p:cNvSpPr>
            <a:spLocks noGrp="1"/>
          </p:cNvSpPr>
          <p:nvPr>
            <p:ph idx="1"/>
          </p:nvPr>
        </p:nvSpPr>
        <p:spPr>
          <a:xfrm>
            <a:off x="685800" y="1493898"/>
            <a:ext cx="7772400" cy="4675187"/>
          </a:xfrm>
        </p:spPr>
        <p:txBody>
          <a:bodyPr/>
          <a:lstStyle/>
          <a:p>
            <a:r>
              <a:rPr lang="en-US" dirty="0"/>
              <a:t>Define a vector of zeros or ones:</a:t>
            </a:r>
          </a:p>
          <a:p>
            <a:pPr lvl="1"/>
            <a:r>
              <a:rPr lang="en-US" i="1" dirty="0"/>
              <a:t>zeros(1,10)    (A vector of 10 columns, all initialized to 0)</a:t>
            </a:r>
          </a:p>
          <a:p>
            <a:pPr lvl="1"/>
            <a:r>
              <a:rPr lang="en-US" i="1" dirty="0"/>
              <a:t>ones(2,3)       (An array of 2 rows and 3 columns, all initialized to 1)</a:t>
            </a:r>
          </a:p>
          <a:p>
            <a:r>
              <a:rPr lang="en-US" dirty="0"/>
              <a:t>Find the size of a vector or array:</a:t>
            </a:r>
          </a:p>
          <a:p>
            <a:pPr lvl="1"/>
            <a:r>
              <a:rPr lang="en-US" i="1" dirty="0"/>
              <a:t>size(T)</a:t>
            </a:r>
          </a:p>
          <a:p>
            <a:pPr lvl="1"/>
            <a:r>
              <a:rPr lang="en-US" i="1" dirty="0"/>
              <a:t>size(W, 2)     </a:t>
            </a:r>
          </a:p>
          <a:p>
            <a:r>
              <a:rPr lang="en-US" dirty="0"/>
              <a:t>Plotting a variable</a:t>
            </a:r>
          </a:p>
          <a:p>
            <a:pPr lvl="1"/>
            <a:r>
              <a:rPr lang="en-US" i="1" dirty="0"/>
              <a:t>plot(x)</a:t>
            </a:r>
          </a:p>
          <a:p>
            <a:pPr lvl="1"/>
            <a:r>
              <a:rPr lang="en-US" i="1" dirty="0"/>
              <a:t>plot(t, x)</a:t>
            </a:r>
          </a:p>
          <a:p>
            <a:endParaRPr lang="en-US" i="1" dirty="0"/>
          </a:p>
          <a:p>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Resources</a:t>
            </a:r>
          </a:p>
        </p:txBody>
      </p:sp>
      <p:sp>
        <p:nvSpPr>
          <p:cNvPr id="3" name="Content Placeholder 2"/>
          <p:cNvSpPr>
            <a:spLocks noGrp="1"/>
          </p:cNvSpPr>
          <p:nvPr>
            <p:ph idx="1"/>
          </p:nvPr>
        </p:nvSpPr>
        <p:spPr/>
        <p:txBody>
          <a:bodyPr/>
          <a:lstStyle/>
          <a:p>
            <a:r>
              <a:rPr lang="en-US" dirty="0"/>
              <a:t>MATLAB Tutorials and Learning Resources:</a:t>
            </a:r>
            <a:endParaRPr lang="en-US" dirty="0">
              <a:hlinkClick r:id="rId2"/>
            </a:endParaRPr>
          </a:p>
          <a:p>
            <a:pPr marL="230188" lvl="1" indent="115888">
              <a:buNone/>
            </a:pPr>
            <a:r>
              <a:rPr lang="en-US" dirty="0">
                <a:hlinkClick r:id="rId2"/>
              </a:rPr>
              <a:t>http://www.mathworks.com/academia/student_center/tutorials/launchpad.html</a:t>
            </a:r>
            <a:endParaRPr lang="en-US" dirty="0"/>
          </a:p>
          <a:p>
            <a:pPr marL="342900" lvl="2" indent="346075">
              <a:buFont typeface="Arial" pitchFamily="34" charset="0"/>
              <a:buChar char="•"/>
            </a:pPr>
            <a:r>
              <a:rPr lang="en-US" dirty="0"/>
              <a:t>Watch short videos and look at MATLAB examples.</a:t>
            </a:r>
          </a:p>
          <a:p>
            <a:pPr marL="342900" lvl="2" indent="346075">
              <a:buFont typeface="Arial" pitchFamily="34" charset="0"/>
              <a:buChar char="•"/>
            </a:pPr>
            <a:r>
              <a:rPr lang="en-US" dirty="0"/>
              <a:t>Read the user’s guide.</a:t>
            </a:r>
          </a:p>
          <a:p>
            <a:pPr marL="342900" lvl="2" indent="346075">
              <a:buFont typeface="Arial" pitchFamily="34" charset="0"/>
              <a:buChar char="•"/>
            </a:pPr>
            <a:endParaRPr lang="en-US" dirty="0"/>
          </a:p>
          <a:p>
            <a:pPr marL="0" lvl="1" indent="346075">
              <a:buFont typeface="Arial" pitchFamily="34" charset="0"/>
              <a:buChar char="•"/>
            </a:pPr>
            <a:r>
              <a:rPr lang="en-US" sz="2000" dirty="0">
                <a:latin typeface="+mn-lt"/>
              </a:rPr>
              <a:t>MATLAB</a:t>
            </a:r>
            <a:r>
              <a:rPr lang="en-US" sz="2000" dirty="0"/>
              <a:t> help:</a:t>
            </a:r>
          </a:p>
          <a:p>
            <a:pPr marL="342900" lvl="2" indent="346075">
              <a:buFont typeface="Arial" pitchFamily="34" charset="0"/>
              <a:buChar char="•"/>
            </a:pPr>
            <a:r>
              <a:rPr lang="en-US" i="1" dirty="0"/>
              <a:t>help </a:t>
            </a:r>
            <a:r>
              <a:rPr lang="en-US" i="1" dirty="0" err="1"/>
              <a:t>hist</a:t>
            </a:r>
            <a:endParaRPr lang="en-US" i="1" dirty="0"/>
          </a:p>
          <a:p>
            <a:pPr marL="342900" lvl="2" indent="346075">
              <a:buFont typeface="Arial" pitchFamily="34" charset="0"/>
              <a:buChar char="•"/>
            </a:pPr>
            <a:r>
              <a:rPr lang="en-US" i="1" dirty="0"/>
              <a:t>doc </a:t>
            </a:r>
            <a:r>
              <a:rPr lang="en-US" i="1" dirty="0" err="1"/>
              <a:t>hist</a:t>
            </a:r>
            <a:r>
              <a:rPr lang="en-US" i="1" dirty="0"/>
              <a:t>	</a:t>
            </a: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Multi-parameter Signal Analysis for Patient Monitoring</a:t>
            </a:r>
            <a:endParaRPr lang="en-US" dirty="0"/>
          </a:p>
        </p:txBody>
      </p:sp>
      <p:sp>
        <p:nvSpPr>
          <p:cNvPr id="3" name="Content Placeholder 2"/>
          <p:cNvSpPr>
            <a:spLocks noGrp="1"/>
          </p:cNvSpPr>
          <p:nvPr>
            <p:ph idx="1"/>
          </p:nvPr>
        </p:nvSpPr>
        <p:spPr>
          <a:xfrm>
            <a:off x="685800" y="1260696"/>
            <a:ext cx="7772400" cy="4675187"/>
          </a:xfrm>
        </p:spPr>
        <p:txBody>
          <a:bodyPr/>
          <a:lstStyle/>
          <a:p>
            <a:r>
              <a:rPr lang="en-US" sz="1800" dirty="0"/>
              <a:t>Assume you are an engineer working at a medical device company ACME</a:t>
            </a:r>
          </a:p>
          <a:p>
            <a:endParaRPr lang="en-US" sz="1800" dirty="0"/>
          </a:p>
          <a:p>
            <a:r>
              <a:rPr lang="en-US" sz="1800" dirty="0"/>
              <a:t>You are assigned to design a reliable patient monitoring system which analyzes the correlated physiological signals collected from the patient’s body, and generates alarms for abnormalities.</a:t>
            </a:r>
          </a:p>
          <a:p>
            <a:endParaRPr lang="en-US" sz="1800" dirty="0"/>
          </a:p>
          <a:p>
            <a:pPr lvl="0" algn="just"/>
            <a:r>
              <a:rPr lang="en-US" sz="1800" dirty="0"/>
              <a:t>You are given a set of </a:t>
            </a:r>
            <a:r>
              <a:rPr lang="en-US" sz="1800" dirty="0">
                <a:solidFill>
                  <a:srgbClr val="000000"/>
                </a:solidFill>
                <a:latin typeface="Arial" charset="0"/>
                <a:ea typeface="MS PGothic" charset="0"/>
              </a:rPr>
              <a:t>three correlated physiological signals collected from the biomedical sensors attached to the patient’s body:</a:t>
            </a:r>
          </a:p>
          <a:p>
            <a:pPr lvl="1" algn="just"/>
            <a:r>
              <a:rPr lang="en-US" dirty="0">
                <a:solidFill>
                  <a:srgbClr val="000000"/>
                </a:solidFill>
                <a:latin typeface="Arial" charset="0"/>
                <a:ea typeface="MS PGothic" charset="0"/>
              </a:rPr>
              <a:t>S1: Heart Rate (HR)</a:t>
            </a:r>
          </a:p>
          <a:p>
            <a:pPr lvl="1" algn="just"/>
            <a:r>
              <a:rPr lang="en-US" dirty="0">
                <a:solidFill>
                  <a:srgbClr val="000000"/>
                </a:solidFill>
                <a:latin typeface="Arial" charset="0"/>
                <a:ea typeface="MS PGothic" charset="0"/>
              </a:rPr>
              <a:t>S2: Pulse Rate (PR)</a:t>
            </a:r>
          </a:p>
          <a:p>
            <a:pPr lvl="1" algn="just"/>
            <a:r>
              <a:rPr lang="en-US" dirty="0">
                <a:solidFill>
                  <a:srgbClr val="000000"/>
                </a:solidFill>
                <a:latin typeface="Arial" charset="0"/>
                <a:ea typeface="MS PGothic" charset="0"/>
              </a:rPr>
              <a:t>S3: Respiration Rate (RESP)</a:t>
            </a:r>
          </a:p>
        </p:txBody>
      </p:sp>
    </p:spTree>
    <p:extLst>
      <p:ext uri="{BB962C8B-B14F-4D97-AF65-F5344CB8AC3E}">
        <p14:creationId xmlns:p14="http://schemas.microsoft.com/office/powerpoint/2010/main" val="412871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dirty="0">
                <a:latin typeface="Arial" charset="0"/>
                <a:ea typeface="MS PGothic" charset="0"/>
              </a:rPr>
              <a:t>Mini Project 2: Description</a:t>
            </a:r>
          </a:p>
        </p:txBody>
      </p:sp>
      <p:sp>
        <p:nvSpPr>
          <p:cNvPr id="7170" name="Content Placeholder 2"/>
          <p:cNvSpPr>
            <a:spLocks noGrp="1"/>
          </p:cNvSpPr>
          <p:nvPr>
            <p:ph idx="1"/>
          </p:nvPr>
        </p:nvSpPr>
        <p:spPr>
          <a:xfrm>
            <a:off x="685800" y="1392760"/>
            <a:ext cx="7772400" cy="4675188"/>
          </a:xfrm>
        </p:spPr>
        <p:txBody>
          <a:bodyPr/>
          <a:lstStyle/>
          <a:p>
            <a:pPr marL="0" indent="0" algn="just">
              <a:buNone/>
            </a:pPr>
            <a:r>
              <a:rPr lang="en-US" sz="1800" dirty="0">
                <a:latin typeface="Arial" charset="0"/>
                <a:ea typeface="MS PGothic" charset="0"/>
              </a:rPr>
              <a:t>You design a multi-parameter and fusion monitoring system where </a:t>
            </a:r>
            <a:endParaRPr lang="en-US" sz="1600" dirty="0">
              <a:latin typeface="Arial" charset="0"/>
              <a:ea typeface="MS PGothic" charset="0"/>
            </a:endParaRPr>
          </a:p>
          <a:p>
            <a:pPr algn="just"/>
            <a:r>
              <a:rPr lang="en-US" sz="1800" dirty="0">
                <a:latin typeface="Arial" charset="0"/>
                <a:ea typeface="MS PGothic" charset="0"/>
              </a:rPr>
              <a:t>The signals are passed through three processing units (P1, P2, and P3, respectively), called threshold functions, to detect patient abnormalities. </a:t>
            </a:r>
          </a:p>
          <a:p>
            <a:pPr algn="just"/>
            <a:r>
              <a:rPr lang="en-US" sz="1800" dirty="0">
                <a:latin typeface="Arial" charset="0"/>
                <a:ea typeface="MS PGothic" charset="0"/>
              </a:rPr>
              <a:t>Each threshold function will generate an alarm whenever a data sample of the corresponding signal exceeds a pre-defined threshold. A “1” on the output of each function indicates an alarm and a “0” corresponds to absence of an alarm.</a:t>
            </a:r>
          </a:p>
          <a:p>
            <a:pPr algn="just"/>
            <a:r>
              <a:rPr lang="en-US" sz="1800" dirty="0">
                <a:latin typeface="Arial" charset="0"/>
                <a:ea typeface="MS PGothic" charset="0"/>
              </a:rPr>
              <a:t>A majority voter function then generates the final output, based on the value that the majority of the threshold functions agreed upon. </a:t>
            </a:r>
          </a:p>
          <a:p>
            <a:pPr lvl="1" algn="just"/>
            <a:endParaRPr lang="en-US" sz="1600" dirty="0">
              <a:latin typeface="Arial" charset="0"/>
              <a:ea typeface="MS PGothic" charset="0"/>
            </a:endParaRPr>
          </a:p>
          <a:p>
            <a:pPr algn="just"/>
            <a:endParaRPr lang="en-US" dirty="0">
              <a:latin typeface="Arial" charset="0"/>
              <a:ea typeface="MS PGothic" charset="0"/>
            </a:endParaRPr>
          </a:p>
          <a:p>
            <a:pPr algn="just"/>
            <a:endParaRPr lang="en-US" dirty="0">
              <a:latin typeface="Arial" charset="0"/>
              <a:ea typeface="MS PGothic" charset="0"/>
            </a:endParaRPr>
          </a:p>
          <a:p>
            <a:pPr lvl="1" algn="just"/>
            <a:endParaRPr lang="en-US" dirty="0">
              <a:latin typeface="Arial" charset="0"/>
              <a:ea typeface="MS PGothic"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497" y="4145696"/>
            <a:ext cx="5548537" cy="16146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 name="TextBox 4"/>
          <p:cNvSpPr txBox="1"/>
          <p:nvPr/>
        </p:nvSpPr>
        <p:spPr>
          <a:xfrm>
            <a:off x="3413062" y="5840892"/>
            <a:ext cx="2502414" cy="253916"/>
          </a:xfrm>
          <a:prstGeom prst="rect">
            <a:avLst/>
          </a:prstGeom>
          <a:solidFill>
            <a:schemeClr val="bg1"/>
          </a:solidFill>
        </p:spPr>
        <p:txBody>
          <a:bodyPr wrap="square" rtlCol="0">
            <a:spAutoFit/>
          </a:bodyPr>
          <a:lstStyle/>
          <a:p>
            <a:pPr algn="ctr"/>
            <a:r>
              <a:rPr lang="en-US" sz="1050" b="1" dirty="0"/>
              <a:t>Figure 1</a:t>
            </a:r>
          </a:p>
        </p:txBody>
      </p:sp>
    </p:spTree>
    <p:extLst>
      <p:ext uri="{BB962C8B-B14F-4D97-AF65-F5344CB8AC3E}">
        <p14:creationId xmlns:p14="http://schemas.microsoft.com/office/powerpoint/2010/main" val="216858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dirty="0">
                <a:latin typeface="Arial" charset="0"/>
                <a:ea typeface="MS PGothic" charset="0"/>
              </a:rPr>
              <a:t>Majority Voter Example</a:t>
            </a:r>
          </a:p>
        </p:txBody>
      </p:sp>
      <p:grpSp>
        <p:nvGrpSpPr>
          <p:cNvPr id="7" name="Group 6"/>
          <p:cNvGrpSpPr/>
          <p:nvPr/>
        </p:nvGrpSpPr>
        <p:grpSpPr>
          <a:xfrm>
            <a:off x="4237700" y="1810120"/>
            <a:ext cx="4825163" cy="2683224"/>
            <a:chOff x="3658833" y="1888776"/>
            <a:chExt cx="5236885" cy="2802595"/>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8542"/>
            <a:stretch/>
          </p:blipFill>
          <p:spPr bwMode="auto">
            <a:xfrm>
              <a:off x="3658833" y="1888776"/>
              <a:ext cx="5236885" cy="28025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907605" y="1942095"/>
              <a:ext cx="2715940" cy="265212"/>
            </a:xfrm>
            <a:prstGeom prst="rect">
              <a:avLst/>
            </a:prstGeom>
            <a:solidFill>
              <a:schemeClr val="bg1"/>
            </a:solidFill>
          </p:spPr>
          <p:txBody>
            <a:bodyPr wrap="square" rtlCol="0">
              <a:spAutoFit/>
            </a:bodyPr>
            <a:lstStyle/>
            <a:p>
              <a:pPr algn="ctr"/>
              <a:r>
                <a:rPr lang="en-US" sz="1050" b="1" dirty="0"/>
                <a:t>Heart Rate Alarms</a:t>
              </a:r>
            </a:p>
          </p:txBody>
        </p:sp>
        <p:sp>
          <p:nvSpPr>
            <p:cNvPr id="15" name="TextBox 14"/>
            <p:cNvSpPr txBox="1"/>
            <p:nvPr/>
          </p:nvSpPr>
          <p:spPr>
            <a:xfrm>
              <a:off x="4907605" y="2899621"/>
              <a:ext cx="2715940" cy="191016"/>
            </a:xfrm>
            <a:prstGeom prst="rect">
              <a:avLst/>
            </a:prstGeom>
            <a:solidFill>
              <a:schemeClr val="bg1"/>
            </a:solidFill>
          </p:spPr>
          <p:txBody>
            <a:bodyPr wrap="square" rtlCol="0">
              <a:spAutoFit/>
            </a:bodyPr>
            <a:lstStyle/>
            <a:p>
              <a:pPr algn="ctr"/>
              <a:r>
                <a:rPr lang="en-US" sz="1050" b="1" dirty="0"/>
                <a:t>Pulse Rate Alarms</a:t>
              </a:r>
            </a:p>
          </p:txBody>
        </p:sp>
        <p:sp>
          <p:nvSpPr>
            <p:cNvPr id="16" name="TextBox 15"/>
            <p:cNvSpPr txBox="1"/>
            <p:nvPr/>
          </p:nvSpPr>
          <p:spPr>
            <a:xfrm>
              <a:off x="4907605" y="3790902"/>
              <a:ext cx="2715940" cy="182880"/>
            </a:xfrm>
            <a:prstGeom prst="rect">
              <a:avLst/>
            </a:prstGeom>
            <a:solidFill>
              <a:schemeClr val="bg1"/>
            </a:solidFill>
          </p:spPr>
          <p:txBody>
            <a:bodyPr wrap="square" rtlCol="0">
              <a:spAutoFit/>
            </a:bodyPr>
            <a:lstStyle/>
            <a:p>
              <a:pPr algn="ctr"/>
              <a:r>
                <a:rPr lang="en-US" sz="1050" b="1" dirty="0"/>
                <a:t>Respiration Rate Alarms</a:t>
              </a:r>
            </a:p>
          </p:txBody>
        </p:sp>
      </p:grpSp>
      <p:pic>
        <p:nvPicPr>
          <p:cNvPr id="6" name="Picture 5"/>
          <p:cNvPicPr>
            <a:picLocks noChangeAspect="1"/>
          </p:cNvPicPr>
          <p:nvPr/>
        </p:nvPicPr>
        <p:blipFill rotWithShape="1">
          <a:blip r:embed="rId4"/>
          <a:srcRect l="8684" r="6882"/>
          <a:stretch/>
        </p:blipFill>
        <p:spPr>
          <a:xfrm>
            <a:off x="54811" y="1494509"/>
            <a:ext cx="3934884" cy="3470788"/>
          </a:xfrm>
          <a:prstGeom prst="rect">
            <a:avLst/>
          </a:prstGeom>
        </p:spPr>
      </p:pic>
      <p:sp>
        <p:nvSpPr>
          <p:cNvPr id="5" name="Right Arrow 4"/>
          <p:cNvSpPr/>
          <p:nvPr/>
        </p:nvSpPr>
        <p:spPr>
          <a:xfrm>
            <a:off x="3880474" y="2168948"/>
            <a:ext cx="517485" cy="356516"/>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3" name="Right Arrow 12"/>
          <p:cNvSpPr/>
          <p:nvPr/>
        </p:nvSpPr>
        <p:spPr>
          <a:xfrm>
            <a:off x="3880473" y="3042702"/>
            <a:ext cx="517485" cy="356516"/>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4" name="Right Arrow 13"/>
          <p:cNvSpPr/>
          <p:nvPr/>
        </p:nvSpPr>
        <p:spPr>
          <a:xfrm>
            <a:off x="3877763" y="3921033"/>
            <a:ext cx="517485" cy="356516"/>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pic>
        <p:nvPicPr>
          <p:cNvPr id="2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851"/>
          <a:stretch/>
        </p:blipFill>
        <p:spPr bwMode="auto">
          <a:xfrm>
            <a:off x="4242620" y="5171756"/>
            <a:ext cx="4825163" cy="10569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Right Arrow 20"/>
          <p:cNvSpPr/>
          <p:nvPr/>
        </p:nvSpPr>
        <p:spPr>
          <a:xfrm rot="5400000">
            <a:off x="6382785" y="4642712"/>
            <a:ext cx="517485" cy="356516"/>
          </a:xfrm>
          <a:prstGeom prst="rightArrow">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7" name="TextBox 16"/>
          <p:cNvSpPr txBox="1"/>
          <p:nvPr/>
        </p:nvSpPr>
        <p:spPr>
          <a:xfrm>
            <a:off x="1249965" y="5339447"/>
            <a:ext cx="2502414" cy="253916"/>
          </a:xfrm>
          <a:prstGeom prst="rect">
            <a:avLst/>
          </a:prstGeom>
          <a:solidFill>
            <a:schemeClr val="bg1"/>
          </a:solidFill>
        </p:spPr>
        <p:txBody>
          <a:bodyPr wrap="square" rtlCol="0">
            <a:spAutoFit/>
          </a:bodyPr>
          <a:lstStyle/>
          <a:p>
            <a:pPr algn="ctr"/>
            <a:r>
              <a:rPr lang="en-US" sz="1050" b="1" dirty="0"/>
              <a:t>Figure 2</a:t>
            </a:r>
          </a:p>
        </p:txBody>
      </p:sp>
    </p:spTree>
    <p:extLst>
      <p:ext uri="{BB962C8B-B14F-4D97-AF65-F5344CB8AC3E}">
        <p14:creationId xmlns:p14="http://schemas.microsoft.com/office/powerpoint/2010/main" val="2043507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P spid="13" grpId="1" animBg="1"/>
      <p:bldP spid="14" grpId="0" animBg="1"/>
      <p:bldP spid="14"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Arial" charset="0"/>
                <a:ea typeface="MS PGothic" charset="0"/>
              </a:rPr>
              <a:t>Voter Success Examples</a:t>
            </a:r>
            <a:endParaRPr lang="en-US" sz="3000" dirty="0"/>
          </a:p>
        </p:txBody>
      </p:sp>
      <p:sp>
        <p:nvSpPr>
          <p:cNvPr id="3" name="Content Placeholder 2"/>
          <p:cNvSpPr>
            <a:spLocks noGrp="1"/>
          </p:cNvSpPr>
          <p:nvPr>
            <p:ph idx="1"/>
          </p:nvPr>
        </p:nvSpPr>
        <p:spPr>
          <a:xfrm>
            <a:off x="685800" y="1538288"/>
            <a:ext cx="8023194" cy="4675187"/>
          </a:xfrm>
        </p:spPr>
        <p:txBody>
          <a:bodyPr/>
          <a:lstStyle/>
          <a:p>
            <a:r>
              <a:rPr lang="en-US" sz="1800" dirty="0"/>
              <a:t>Assume that by talking to the physician, we know that in the time interval T the patient experiences an abnormality and an alarm should be raised (The output from the monitoring system should be “1”). </a:t>
            </a:r>
          </a:p>
          <a:p>
            <a:pPr>
              <a:buFont typeface="Wingdings" pitchFamily="2" charset="2"/>
              <a:buChar char="Ø"/>
            </a:pPr>
            <a:endParaRPr lang="en-US" sz="1050" dirty="0"/>
          </a:p>
          <a:p>
            <a:pPr>
              <a:buFont typeface="Wingdings" pitchFamily="2" charset="2"/>
              <a:buChar char="Ø"/>
            </a:pPr>
            <a:r>
              <a:rPr lang="en-US" sz="1600" dirty="0"/>
              <a:t>If P1 and P2 functions generate “1”, but P3 generates a “0”, then the majority voter will generate a “1” (an alarm) on the final output, indicating a patient abnormality.</a:t>
            </a:r>
          </a:p>
          <a:p>
            <a:pPr marL="568325" lvl="1" indent="-222250"/>
            <a:r>
              <a:rPr lang="en-US" sz="1700" dirty="0"/>
              <a:t>This means that P3 missed a </a:t>
            </a:r>
            <a:r>
              <a:rPr lang="en-US" sz="1700" b="1" i="1" dirty="0">
                <a:solidFill>
                  <a:schemeClr val="accent1">
                    <a:lumMod val="75000"/>
                  </a:schemeClr>
                </a:solidFill>
              </a:rPr>
              <a:t>true alarm</a:t>
            </a:r>
            <a:r>
              <a:rPr lang="en-US" sz="1700" dirty="0"/>
              <a:t>, and voter </a:t>
            </a:r>
            <a:r>
              <a:rPr lang="en-US" sz="1700" b="1" i="1" dirty="0">
                <a:solidFill>
                  <a:schemeClr val="accent1">
                    <a:lumMod val="75000"/>
                  </a:schemeClr>
                </a:solidFill>
              </a:rPr>
              <a:t>fixed a missed detection </a:t>
            </a:r>
            <a:r>
              <a:rPr lang="en-US" sz="1700" dirty="0"/>
              <a:t>on P3.</a:t>
            </a:r>
          </a:p>
          <a:p>
            <a:pPr lvl="1">
              <a:buNone/>
            </a:pPr>
            <a:endParaRPr lang="en-US" sz="1600" dirty="0"/>
          </a:p>
          <a:p>
            <a:pPr lvl="1">
              <a:buNone/>
            </a:pPr>
            <a:endParaRPr lang="en-US" sz="1600" dirty="0"/>
          </a:p>
          <a:p>
            <a:pPr lvl="1">
              <a:buNone/>
            </a:pPr>
            <a:endParaRPr lang="en-US" sz="1600" dirty="0"/>
          </a:p>
          <a:p>
            <a:r>
              <a:rPr lang="en-US" sz="1800" dirty="0"/>
              <a:t>Assume that for another time interval we know the patient experienced no abnormality and no alarms should be raised (The output should be “0”). </a:t>
            </a:r>
          </a:p>
          <a:p>
            <a:pPr>
              <a:buFont typeface="Wingdings" pitchFamily="2" charset="2"/>
              <a:buChar char="Ø"/>
            </a:pPr>
            <a:endParaRPr lang="en-US" sz="1050" dirty="0"/>
          </a:p>
          <a:p>
            <a:pPr>
              <a:buFont typeface="Wingdings" pitchFamily="2" charset="2"/>
              <a:buChar char="Ø"/>
            </a:pPr>
            <a:r>
              <a:rPr lang="en-US" sz="1600" dirty="0"/>
              <a:t>If P1 generates a “1”, P2 and P3 functions generate “0”, then the majority voter will generate a “0” (no alarm) on the final output, indicating no patient abnormality.</a:t>
            </a:r>
          </a:p>
          <a:p>
            <a:pPr marL="568325" lvl="1" indent="-222250"/>
            <a:r>
              <a:rPr lang="en-US" sz="1600" dirty="0"/>
              <a:t>This means that P1 raised a  </a:t>
            </a:r>
            <a:r>
              <a:rPr lang="en-US" sz="1600" b="1" i="1" dirty="0">
                <a:solidFill>
                  <a:schemeClr val="accent1">
                    <a:lumMod val="75000"/>
                  </a:schemeClr>
                </a:solidFill>
              </a:rPr>
              <a:t>false alarm</a:t>
            </a:r>
            <a:r>
              <a:rPr lang="en-US" sz="1600" dirty="0"/>
              <a:t>, and the voter </a:t>
            </a:r>
            <a:r>
              <a:rPr lang="en-US" sz="1600" b="1" i="1" dirty="0">
                <a:solidFill>
                  <a:schemeClr val="accent1">
                    <a:lumMod val="75000"/>
                  </a:schemeClr>
                </a:solidFill>
              </a:rPr>
              <a:t>masked a false alarm </a:t>
            </a:r>
            <a:r>
              <a:rPr lang="en-US" sz="1600" dirty="0"/>
              <a:t>on P1.</a:t>
            </a:r>
          </a:p>
          <a:p>
            <a:pPr lvl="1"/>
            <a:endParaRPr lang="en-US" sz="1600" dirty="0"/>
          </a:p>
        </p:txBody>
      </p:sp>
    </p:spTree>
    <p:extLst>
      <p:ext uri="{BB962C8B-B14F-4D97-AF65-F5344CB8AC3E}">
        <p14:creationId xmlns:p14="http://schemas.microsoft.com/office/powerpoint/2010/main" val="205572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Arial" charset="0"/>
                <a:ea typeface="MS PGothic" charset="0"/>
              </a:rPr>
              <a:t>Voter Failure Examples</a:t>
            </a:r>
            <a:endParaRPr lang="en-US" sz="3000" dirty="0"/>
          </a:p>
        </p:txBody>
      </p:sp>
      <p:sp>
        <p:nvSpPr>
          <p:cNvPr id="3" name="Content Placeholder 2"/>
          <p:cNvSpPr>
            <a:spLocks noGrp="1"/>
          </p:cNvSpPr>
          <p:nvPr>
            <p:ph idx="1"/>
          </p:nvPr>
        </p:nvSpPr>
        <p:spPr>
          <a:xfrm>
            <a:off x="685800" y="1348175"/>
            <a:ext cx="8023194" cy="4675187"/>
          </a:xfrm>
        </p:spPr>
        <p:txBody>
          <a:bodyPr/>
          <a:lstStyle/>
          <a:p>
            <a:r>
              <a:rPr lang="en-US" sz="1800" dirty="0"/>
              <a:t>Again, assume that by talking to the physician, we know that in the time interval T the patient experienced an abnormality and an alarm should be raised (The output from the monitoring system should be “1”). </a:t>
            </a:r>
          </a:p>
          <a:p>
            <a:pPr>
              <a:buFont typeface="Wingdings" pitchFamily="2" charset="2"/>
              <a:buChar char="Ø"/>
            </a:pPr>
            <a:endParaRPr lang="en-US" sz="800" dirty="0"/>
          </a:p>
          <a:p>
            <a:pPr>
              <a:buFont typeface="Wingdings" pitchFamily="2" charset="2"/>
              <a:buChar char="Ø"/>
            </a:pPr>
            <a:r>
              <a:rPr lang="en-US" sz="1600" dirty="0"/>
              <a:t>But both P1 and P2 functions generate “0”, while P3 generates a “1”, then the majority voter will generate a “0” (no alarm) on the final output, wrongly indicating that there is no patient abnormality.</a:t>
            </a:r>
          </a:p>
          <a:p>
            <a:pPr marL="568325" lvl="1" indent="-222250"/>
            <a:r>
              <a:rPr lang="en-US" sz="1700" dirty="0"/>
              <a:t>This means that P3 raised a </a:t>
            </a:r>
            <a:r>
              <a:rPr lang="en-US" sz="1700" b="1" i="1" dirty="0">
                <a:solidFill>
                  <a:schemeClr val="accent1">
                    <a:lumMod val="75000"/>
                  </a:schemeClr>
                </a:solidFill>
              </a:rPr>
              <a:t>true alarm</a:t>
            </a:r>
            <a:r>
              <a:rPr lang="en-US" sz="1700" dirty="0"/>
              <a:t>, but because </a:t>
            </a:r>
            <a:r>
              <a:rPr lang="en-US" sz="1600" dirty="0"/>
              <a:t>P1 and P2 </a:t>
            </a:r>
            <a:r>
              <a:rPr lang="en-US" sz="1700" dirty="0"/>
              <a:t>had </a:t>
            </a:r>
            <a:r>
              <a:rPr lang="en-US" sz="1700" b="1" i="1" dirty="0">
                <a:solidFill>
                  <a:schemeClr val="accent1">
                    <a:lumMod val="75000"/>
                  </a:schemeClr>
                </a:solidFill>
              </a:rPr>
              <a:t>missed detection</a:t>
            </a:r>
            <a:r>
              <a:rPr lang="en-US" sz="1700" dirty="0"/>
              <a:t>, the voter output was erroneous. We call this a </a:t>
            </a:r>
            <a:r>
              <a:rPr lang="en-US" sz="1700" b="1" i="1" dirty="0">
                <a:solidFill>
                  <a:schemeClr val="accent1">
                    <a:lumMod val="75000"/>
                  </a:schemeClr>
                </a:solidFill>
              </a:rPr>
              <a:t>missed detection.  </a:t>
            </a:r>
            <a:endParaRPr lang="en-US" sz="1600" b="1" i="1" dirty="0">
              <a:solidFill>
                <a:schemeClr val="accent1">
                  <a:lumMod val="75000"/>
                </a:schemeClr>
              </a:solidFill>
            </a:endParaRPr>
          </a:p>
          <a:p>
            <a:pPr lvl="1">
              <a:buNone/>
            </a:pPr>
            <a:endParaRPr lang="en-US" sz="1600" dirty="0"/>
          </a:p>
          <a:p>
            <a:r>
              <a:rPr lang="en-US" sz="1800" dirty="0"/>
              <a:t>Now assume that for another time interval we know the patient experienced no abnormality and no alarms should be raised (The output should be “0”). </a:t>
            </a:r>
          </a:p>
          <a:p>
            <a:pPr>
              <a:buFont typeface="Wingdings" pitchFamily="2" charset="2"/>
              <a:buChar char="Ø"/>
            </a:pPr>
            <a:endParaRPr lang="en-US" sz="800" dirty="0"/>
          </a:p>
          <a:p>
            <a:pPr>
              <a:buFont typeface="Wingdings" pitchFamily="2" charset="2"/>
              <a:buChar char="Ø"/>
            </a:pPr>
            <a:r>
              <a:rPr lang="en-US" sz="1600" dirty="0"/>
              <a:t>If P1 generates a “0”, but P2 and P3 functions generate “1”, then the majority voter will generate a “1” (an alarm) on the final output, indicating a patient abnormality.</a:t>
            </a:r>
          </a:p>
          <a:p>
            <a:pPr marL="568325" lvl="1" indent="-222250"/>
            <a:r>
              <a:rPr lang="en-US" sz="1600" dirty="0"/>
              <a:t>This means that P1 raise a </a:t>
            </a:r>
            <a:r>
              <a:rPr lang="en-US" sz="1600" b="1" i="1" dirty="0">
                <a:solidFill>
                  <a:schemeClr val="accent1">
                    <a:lumMod val="75000"/>
                  </a:schemeClr>
                </a:solidFill>
              </a:rPr>
              <a:t>true alarm</a:t>
            </a:r>
            <a:r>
              <a:rPr lang="en-US" sz="1600" dirty="0"/>
              <a:t>, P2 and P3 raised </a:t>
            </a:r>
            <a:r>
              <a:rPr lang="en-US" sz="1600" b="1" i="1" dirty="0">
                <a:solidFill>
                  <a:schemeClr val="accent1">
                    <a:lumMod val="75000"/>
                  </a:schemeClr>
                </a:solidFill>
              </a:rPr>
              <a:t>false alarms</a:t>
            </a:r>
            <a:r>
              <a:rPr lang="en-US" sz="1600" dirty="0"/>
              <a:t>, and the voter output was erroneous. We call this a</a:t>
            </a:r>
            <a:r>
              <a:rPr lang="en-US" sz="1600" b="1" i="1" dirty="0">
                <a:solidFill>
                  <a:schemeClr val="accent1">
                    <a:lumMod val="75000"/>
                  </a:schemeClr>
                </a:solidFill>
              </a:rPr>
              <a:t> a false alarm</a:t>
            </a:r>
            <a:r>
              <a:rPr lang="en-US" sz="1600" dirty="0"/>
              <a:t>.</a:t>
            </a:r>
          </a:p>
          <a:p>
            <a:pPr lvl="1"/>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0: Data Import &amp; Preparation</a:t>
            </a:r>
          </a:p>
        </p:txBody>
      </p:sp>
      <p:sp>
        <p:nvSpPr>
          <p:cNvPr id="3" name="Content Placeholder 2"/>
          <p:cNvSpPr>
            <a:spLocks noGrp="1"/>
          </p:cNvSpPr>
          <p:nvPr>
            <p:ph idx="1"/>
          </p:nvPr>
        </p:nvSpPr>
        <p:spPr>
          <a:xfrm>
            <a:off x="685799" y="1225722"/>
            <a:ext cx="8300545" cy="4675187"/>
          </a:xfrm>
        </p:spPr>
        <p:txBody>
          <a:bodyPr/>
          <a:lstStyle/>
          <a:p>
            <a:pPr marL="0" indent="0">
              <a:buNone/>
            </a:pPr>
            <a:r>
              <a:rPr lang="en-US" b="1" dirty="0">
                <a:latin typeface="Arial" charset="0"/>
                <a:ea typeface="MS PGothic" charset="0"/>
              </a:rPr>
              <a:t>Task 0:</a:t>
            </a:r>
            <a:endParaRPr lang="en-US" sz="1800" dirty="0">
              <a:latin typeface="Times New Roman" panose="02020603050405020304" pitchFamily="18" charset="0"/>
              <a:cs typeface="Times New Roman" panose="02020603050405020304" pitchFamily="18" charset="0"/>
            </a:endParaRPr>
          </a:p>
          <a:p>
            <a:pPr marL="342900" lvl="1" indent="-342900">
              <a:buFontTx/>
              <a:buChar char="•"/>
            </a:pPr>
            <a:r>
              <a:rPr lang="en-US" sz="1800" dirty="0">
                <a:latin typeface="Times New Roman" panose="02020603050405020304" pitchFamily="18" charset="0"/>
                <a:cs typeface="Times New Roman" panose="02020603050405020304" pitchFamily="18" charset="0"/>
              </a:rPr>
              <a:t>You are provided with a </a:t>
            </a:r>
            <a:r>
              <a:rPr lang="en-US" dirty="0">
                <a:latin typeface="Times New Roman" panose="02020603050405020304" pitchFamily="18" charset="0"/>
                <a:cs typeface="Times New Roman" panose="02020603050405020304" pitchFamily="18" charset="0"/>
              </a:rPr>
              <a:t>dataset </a:t>
            </a:r>
            <a:r>
              <a:rPr lang="en-US" i="1" dirty="0" err="1">
                <a:latin typeface="Times New Roman" panose="02020603050405020304" pitchFamily="18" charset="0"/>
                <a:cs typeface="Times New Roman" panose="02020603050405020304" pitchFamily="18" charset="0"/>
              </a:rPr>
              <a:t>patient_data.mat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main </a:t>
            </a:r>
            <a:r>
              <a:rPr lang="en-US" i="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code,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two </a:t>
            </a:r>
            <a:r>
              <a:rPr lang="en-US" sz="1800" dirty="0">
                <a:latin typeface="Times New Roman" panose="02020603050405020304" pitchFamily="18" charset="0"/>
                <a:cs typeface="Times New Roman" panose="02020603050405020304" pitchFamily="18" charset="0"/>
              </a:rPr>
              <a:t>skeleton </a:t>
            </a:r>
            <a:r>
              <a:rPr lang="en-US" dirty="0">
                <a:latin typeface="Times New Roman" panose="02020603050405020304" pitchFamily="18" charset="0"/>
                <a:cs typeface="Times New Roman" panose="02020603050405020304" pitchFamily="18" charset="0"/>
              </a:rPr>
              <a:t>codes for functions </a:t>
            </a:r>
            <a:r>
              <a:rPr lang="en-US" i="1" dirty="0" err="1">
                <a:latin typeface="Times New Roman" panose="02020603050405020304" pitchFamily="18" charset="0"/>
                <a:cs typeface="Times New Roman" panose="02020603050405020304" pitchFamily="18" charset="0"/>
              </a:rPr>
              <a:t>pdf_cdf</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threshold_func</a:t>
            </a:r>
            <a:r>
              <a:rPr lang="en-US" sz="1800" dirty="0">
                <a:latin typeface="Times New Roman" panose="02020603050405020304" pitchFamily="18" charset="0"/>
                <a:cs typeface="Times New Roman" panose="02020603050405020304" pitchFamily="18" charset="0"/>
              </a:rPr>
              <a:t>.</a:t>
            </a:r>
            <a:endParaRPr lang="en-US" sz="600" dirty="0">
              <a:latin typeface="Times New Roman" panose="02020603050405020304" pitchFamily="18" charset="0"/>
              <a:cs typeface="Times New Roman" panose="02020603050405020304" pitchFamily="18" charset="0"/>
            </a:endParaRPr>
          </a:p>
          <a:p>
            <a:pPr algn="just"/>
            <a:r>
              <a:rPr lang="en-US" sz="1800" i="1" dirty="0" err="1">
                <a:latin typeface="Times New Roman" panose="02020603050405020304" pitchFamily="18" charset="0"/>
                <a:cs typeface="Times New Roman" panose="02020603050405020304" pitchFamily="18" charset="0"/>
              </a:rPr>
              <a:t>patient_data</a:t>
            </a:r>
            <a:r>
              <a:rPr lang="en-US" sz="1800" dirty="0">
                <a:latin typeface="Times New Roman" panose="02020603050405020304" pitchFamily="18" charset="0"/>
                <a:cs typeface="Times New Roman" panose="02020603050405020304" pitchFamily="18" charset="0"/>
              </a:rPr>
              <a:t> consists of 2 variables: </a:t>
            </a:r>
          </a:p>
          <a:p>
            <a:pPr lvl="1" algn="just"/>
            <a:r>
              <a:rPr lang="en-US" sz="1600" i="1" dirty="0">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(physiological signals) and </a:t>
            </a:r>
            <a:r>
              <a:rPr lang="en-US" sz="1600" i="1" dirty="0" err="1">
                <a:latin typeface="Times New Roman" panose="02020603050405020304" pitchFamily="18" charset="0"/>
                <a:cs typeface="Times New Roman" panose="02020603050405020304" pitchFamily="18" charset="0"/>
              </a:rPr>
              <a:t>golden_alarms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(physician annotations)</a:t>
            </a:r>
          </a:p>
          <a:p>
            <a:pPr algn="just"/>
            <a:r>
              <a:rPr lang="en-US" sz="1800" i="1" dirty="0">
                <a:latin typeface="Times New Roman" panose="02020603050405020304" pitchFamily="18" charset="0"/>
                <a:cs typeface="Times New Roman" panose="02020603050405020304" pitchFamily="18" charset="0"/>
              </a:rPr>
              <a:t>data</a:t>
            </a:r>
            <a:r>
              <a:rPr lang="en-US" sz="1800" dirty="0">
                <a:latin typeface="Times New Roman" panose="02020603050405020304" pitchFamily="18" charset="0"/>
                <a:cs typeface="Times New Roman" panose="02020603050405020304" pitchFamily="18" charset="0"/>
              </a:rPr>
              <a:t> is an array of 3 rows and 30,000 columns</a:t>
            </a:r>
          </a:p>
          <a:p>
            <a:pPr lvl="1" algn="just"/>
            <a:r>
              <a:rPr lang="en-US" sz="1600" dirty="0">
                <a:latin typeface="Times New Roman" panose="02020603050405020304" pitchFamily="18" charset="0"/>
                <a:cs typeface="Times New Roman" panose="02020603050405020304" pitchFamily="18" charset="0"/>
              </a:rPr>
              <a:t>The first row corresponds to the Heart Rate (HR), the second row corresponds to the Pulse Rate(PR), and the third row corresponds to the Respiration Rate (RESP)</a:t>
            </a:r>
            <a:endParaRPr lang="en-US" sz="1400" dirty="0">
              <a:latin typeface="Times New Roman" panose="02020603050405020304" pitchFamily="18" charset="0"/>
              <a:ea typeface="MS PGothic"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Each column corresponds to a data sample (there are 30,000 data entries for each signal)</a:t>
            </a:r>
          </a:p>
          <a:p>
            <a:pPr lvl="1"/>
            <a:r>
              <a:rPr lang="en-US" sz="1600" dirty="0">
                <a:latin typeface="Times New Roman" panose="02020603050405020304" pitchFamily="18" charset="0"/>
                <a:ea typeface="MS PGothic" charset="0"/>
                <a:cs typeface="Times New Roman" panose="02020603050405020304" pitchFamily="18" charset="0"/>
              </a:rPr>
              <a:t>Sampling rate is 1 sample/second and the whole period is 30,000 seconds.</a:t>
            </a:r>
            <a:endParaRPr lang="en-US" sz="600" i="1" dirty="0">
              <a:latin typeface="Times New Roman" panose="02020603050405020304" pitchFamily="18" charset="0"/>
              <a:cs typeface="Times New Roman" panose="02020603050405020304" pitchFamily="18" charset="0"/>
            </a:endParaRPr>
          </a:p>
          <a:p>
            <a:r>
              <a:rPr lang="en-US" sz="1600" i="1" dirty="0" err="1">
                <a:latin typeface="Times New Roman" panose="02020603050405020304" pitchFamily="18" charset="0"/>
                <a:cs typeface="Times New Roman" panose="02020603050405020304" pitchFamily="18" charset="0"/>
              </a:rPr>
              <a:t>golden_alarms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single row of 3,000 columns, each entry is a binary value</a:t>
            </a:r>
          </a:p>
          <a:p>
            <a:pPr lvl="1"/>
            <a:r>
              <a:rPr lang="en-US" sz="1600" dirty="0">
                <a:latin typeface="Times New Roman" panose="02020603050405020304" pitchFamily="18" charset="0"/>
                <a:cs typeface="Times New Roman" panose="02020603050405020304" pitchFamily="18" charset="0"/>
              </a:rPr>
              <a:t>Each entry corresponds to an interval containing 10 samples.</a:t>
            </a:r>
          </a:p>
          <a:p>
            <a:pPr lvl="1"/>
            <a:r>
              <a:rPr lang="en-US" sz="1600" dirty="0">
                <a:latin typeface="Times New Roman" panose="02020603050405020304" pitchFamily="18" charset="0"/>
                <a:cs typeface="Times New Roman" panose="02020603050405020304" pitchFamily="18" charset="0"/>
              </a:rPr>
              <a:t>Any of the samples contain an alarm in a given interval, the entry is 1 if it contains  alarms, 0 if there are no alarms.</a:t>
            </a:r>
            <a:endParaRPr lang="en-US" sz="600" b="1" dirty="0">
              <a:latin typeface="Arial" charset="0"/>
              <a:ea typeface="MS PGothic" charset="0"/>
            </a:endParaRPr>
          </a:p>
          <a:p>
            <a:pPr marL="0" indent="0">
              <a:buNone/>
            </a:pPr>
            <a:r>
              <a:rPr lang="en-US" sz="1600" b="1" dirty="0">
                <a:latin typeface="Arial" charset="0"/>
                <a:ea typeface="MS PGothic" charset="0"/>
              </a:rPr>
              <a:t>Run the following parts provided in the </a:t>
            </a:r>
            <a:r>
              <a:rPr lang="en-US" sz="1600" b="1" i="1" dirty="0">
                <a:latin typeface="Arial" charset="0"/>
                <a:ea typeface="MS PGothic" charset="0"/>
              </a:rPr>
              <a:t>skeleton</a:t>
            </a:r>
            <a:r>
              <a:rPr lang="en-US" sz="1600" b="1" dirty="0">
                <a:latin typeface="Arial" charset="0"/>
                <a:ea typeface="MS PGothic" charset="0"/>
              </a:rPr>
              <a:t> code:</a:t>
            </a:r>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Load the provided data set into MATLAB</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600" i="1" dirty="0">
                <a:solidFill>
                  <a:schemeClr val="accent1">
                    <a:lumMod val="75000"/>
                  </a:schemeClr>
                </a:solidFill>
                <a:latin typeface="Times New Roman" panose="02020603050405020304" pitchFamily="18" charset="0"/>
                <a:cs typeface="Times New Roman" panose="02020603050405020304" pitchFamily="18" charset="0"/>
              </a:rPr>
              <a:t>load  </a:t>
            </a:r>
            <a:r>
              <a:rPr lang="en-US" sz="1600" i="1" dirty="0" err="1">
                <a:solidFill>
                  <a:schemeClr val="accent1">
                    <a:lumMod val="75000"/>
                  </a:schemeClr>
                </a:solidFill>
                <a:latin typeface="Times New Roman" panose="02020603050405020304" pitchFamily="18" charset="0"/>
                <a:cs typeface="Times New Roman" panose="02020603050405020304" pitchFamily="18" charset="0"/>
              </a:rPr>
              <a:t>patient_data.mat</a:t>
            </a:r>
            <a:endParaRPr lang="en-US" sz="1600" i="1" dirty="0">
              <a:solidFill>
                <a:schemeClr val="accent1">
                  <a:lumMod val="75000"/>
                </a:schemeClr>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order to visualize the data, as in Figure 2, plot all three signals over time.</a:t>
            </a:r>
          </a:p>
        </p:txBody>
      </p:sp>
    </p:spTree>
    <p:extLst>
      <p:ext uri="{BB962C8B-B14F-4D97-AF65-F5344CB8AC3E}">
        <p14:creationId xmlns:p14="http://schemas.microsoft.com/office/powerpoint/2010/main" val="105838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92193" y="163513"/>
            <a:ext cx="7772400" cy="1106487"/>
          </a:xfrm>
        </p:spPr>
        <p:txBody>
          <a:bodyPr/>
          <a:lstStyle/>
          <a:p>
            <a:r>
              <a:rPr lang="en-US" dirty="0">
                <a:latin typeface="Arial" charset="0"/>
                <a:ea typeface="MS PGothic" charset="0"/>
              </a:rPr>
              <a:t>Task 1.1: Data Analytics</a:t>
            </a:r>
          </a:p>
        </p:txBody>
      </p:sp>
      <p:sp>
        <p:nvSpPr>
          <p:cNvPr id="29699" name="Content Placeholder 2"/>
          <p:cNvSpPr>
            <a:spLocks noGrp="1"/>
          </p:cNvSpPr>
          <p:nvPr>
            <p:ph idx="1"/>
          </p:nvPr>
        </p:nvSpPr>
        <p:spPr>
          <a:xfrm>
            <a:off x="685800" y="1270000"/>
            <a:ext cx="7778793" cy="5004676"/>
          </a:xfrm>
        </p:spPr>
        <p:txBody>
          <a:bodyPr/>
          <a:lstStyle/>
          <a:p>
            <a:pPr marL="0" lvl="1" indent="0" algn="just">
              <a:buNone/>
            </a:pPr>
            <a:r>
              <a:rPr lang="en-US" dirty="0">
                <a:ea typeface="MS PGothic" charset="0"/>
              </a:rPr>
              <a:t>For the Respiration Rate (RESP) signal:</a:t>
            </a:r>
          </a:p>
          <a:p>
            <a:pPr marL="0" lvl="1" indent="0" algn="just">
              <a:buNone/>
            </a:pPr>
            <a:endParaRPr lang="en-US" sz="800" dirty="0">
              <a:ea typeface="MS PGothic" charset="0"/>
            </a:endParaRPr>
          </a:p>
          <a:p>
            <a:pPr marL="285750" indent="-341313" algn="just">
              <a:buFont typeface="+mj-lt"/>
              <a:buAutoNum type="alphaLcParenR"/>
            </a:pPr>
            <a:r>
              <a:rPr lang="en-US" sz="1800" dirty="0">
                <a:latin typeface="Times New Roman" panose="02020603050405020304" pitchFamily="18" charset="0"/>
                <a:ea typeface="MS PGothic" charset="0"/>
                <a:cs typeface="Times New Roman" panose="02020603050405020304" pitchFamily="18" charset="0"/>
              </a:rPr>
              <a:t>The skeleton code generates three different sample sets of sizes 70, 1000, 30,000 sample points from each signal. You should now write function </a:t>
            </a:r>
            <a:r>
              <a:rPr lang="en-US" sz="1800" i="1" dirty="0" err="1">
                <a:latin typeface="Times New Roman" panose="02020603050405020304" pitchFamily="18" charset="0"/>
                <a:ea typeface="MS PGothic" charset="0"/>
                <a:cs typeface="Times New Roman" panose="02020603050405020304" pitchFamily="18" charset="0"/>
              </a:rPr>
              <a:t>pdf_cdf</a:t>
            </a:r>
            <a:r>
              <a:rPr lang="en-US" sz="1800" dirty="0">
                <a:latin typeface="Times New Roman" panose="02020603050405020304" pitchFamily="18" charset="0"/>
                <a:ea typeface="MS PGothic" charset="0"/>
                <a:cs typeface="Times New Roman" panose="02020603050405020304" pitchFamily="18" charset="0"/>
              </a:rPr>
              <a:t> to plot: </a:t>
            </a:r>
            <a:r>
              <a:rPr lang="en-US" sz="1800" dirty="0" err="1">
                <a:latin typeface="Times New Roman" panose="02020603050405020304" pitchFamily="18" charset="0"/>
                <a:ea typeface="MS PGothic" charset="0"/>
                <a:cs typeface="Times New Roman" panose="02020603050405020304" pitchFamily="18" charset="0"/>
              </a:rPr>
              <a:t>i</a:t>
            </a:r>
            <a:r>
              <a:rPr lang="en-US" sz="1800" dirty="0">
                <a:latin typeface="Times New Roman" panose="02020603050405020304" pitchFamily="18" charset="0"/>
                <a:ea typeface="MS PGothic" charset="0"/>
                <a:cs typeface="Times New Roman" panose="02020603050405020304" pitchFamily="18" charset="0"/>
              </a:rPr>
              <a:t>) the </a:t>
            </a:r>
            <a:r>
              <a:rPr lang="en-US" sz="1800" dirty="0" err="1">
                <a:latin typeface="Times New Roman" panose="02020603050405020304" pitchFamily="18" charset="0"/>
                <a:ea typeface="MS PGothic" charset="0"/>
                <a:cs typeface="Times New Roman" panose="02020603050405020304" pitchFamily="18" charset="0"/>
              </a:rPr>
              <a:t>pmf</a:t>
            </a:r>
            <a:r>
              <a:rPr lang="en-US" sz="1800" dirty="0">
                <a:latin typeface="Times New Roman" panose="02020603050405020304" pitchFamily="18" charset="0"/>
                <a:ea typeface="MS PGothic" charset="0"/>
                <a:cs typeface="Times New Roman" panose="02020603050405020304" pitchFamily="18" charset="0"/>
              </a:rPr>
              <a:t> using the discrete samples, ii) estimated pdf using the continuous data, and iii) the </a:t>
            </a:r>
            <a:r>
              <a:rPr lang="en-US" sz="1800" dirty="0" err="1">
                <a:latin typeface="Times New Roman" panose="02020603050405020304" pitchFamily="18" charset="0"/>
                <a:ea typeface="MS PGothic" charset="0"/>
                <a:cs typeface="Times New Roman" panose="02020603050405020304" pitchFamily="18" charset="0"/>
              </a:rPr>
              <a:t>cdf</a:t>
            </a:r>
            <a:r>
              <a:rPr lang="en-US" sz="1800" dirty="0">
                <a:latin typeface="Times New Roman" panose="02020603050405020304" pitchFamily="18" charset="0"/>
                <a:ea typeface="MS PGothic" charset="0"/>
                <a:cs typeface="Times New Roman" panose="02020603050405020304" pitchFamily="18" charset="0"/>
              </a:rPr>
              <a:t>. For each sample set X:</a:t>
            </a:r>
            <a:endParaRPr lang="en-US" sz="1400" dirty="0">
              <a:latin typeface="Times New Roman" panose="02020603050405020304" pitchFamily="18" charset="0"/>
              <a:ea typeface="MS PGothic" charset="0"/>
              <a:cs typeface="Times New Roman" panose="02020603050405020304" pitchFamily="18" charset="0"/>
            </a:endParaRPr>
          </a:p>
          <a:p>
            <a:pPr marL="685800" lvl="2" indent="-342900" algn="just">
              <a:buFont typeface="+mj-lt"/>
              <a:buAutoNum type="arabicPeriod"/>
            </a:pPr>
            <a:r>
              <a:rPr lang="en-US" sz="1600" dirty="0">
                <a:latin typeface="Times New Roman" panose="02020603050405020304" pitchFamily="18" charset="0"/>
                <a:ea typeface="MS PGothic" charset="0"/>
                <a:cs typeface="Times New Roman" panose="02020603050405020304" pitchFamily="18" charset="0"/>
              </a:rPr>
              <a:t>Find the </a:t>
            </a:r>
            <a:r>
              <a:rPr lang="en-US" sz="1600" dirty="0" err="1">
                <a:latin typeface="Times New Roman" panose="02020603050405020304" pitchFamily="18" charset="0"/>
                <a:ea typeface="MS PGothic" charset="0"/>
                <a:cs typeface="Times New Roman" panose="02020603050405020304" pitchFamily="18" charset="0"/>
              </a:rPr>
              <a:t>pmf</a:t>
            </a:r>
            <a:r>
              <a:rPr lang="en-US" sz="1600" dirty="0">
                <a:latin typeface="Times New Roman" panose="02020603050405020304" pitchFamily="18" charset="0"/>
                <a:ea typeface="MS PGothic" charset="0"/>
                <a:cs typeface="Times New Roman" panose="02020603050405020304" pitchFamily="18" charset="0"/>
              </a:rPr>
              <a:t> of Y = floor(X), i.e., the distribution of sample points in different intervals of data (e.g. what is the percentage of samples in interval 3 ≤ RESP &lt; 4). </a:t>
            </a:r>
            <a:r>
              <a:rPr lang="en-US" sz="1600" b="1" dirty="0">
                <a:latin typeface="Times New Roman" panose="02020603050405020304" pitchFamily="18" charset="0"/>
                <a:ea typeface="MS PGothic" charset="0"/>
                <a:cs typeface="Times New Roman" panose="02020603050405020304" pitchFamily="18" charset="0"/>
              </a:rPr>
              <a:t>Hint: </a:t>
            </a:r>
            <a:r>
              <a:rPr lang="en-US" sz="1600" dirty="0">
                <a:latin typeface="Times New Roman" panose="02020603050405020304" pitchFamily="18" charset="0"/>
                <a:ea typeface="MS PGothic" charset="0"/>
                <a:cs typeface="Times New Roman" panose="02020603050405020304" pitchFamily="18" charset="0"/>
              </a:rPr>
              <a:t>Use </a:t>
            </a:r>
            <a:r>
              <a:rPr lang="en-US" sz="1600" i="1" dirty="0">
                <a:latin typeface="Times New Roman" panose="02020603050405020304" pitchFamily="18" charset="0"/>
                <a:ea typeface="MS PGothic" charset="0"/>
                <a:cs typeface="Times New Roman" panose="02020603050405020304" pitchFamily="18" charset="0"/>
              </a:rPr>
              <a:t>unique(floor(X)) </a:t>
            </a:r>
            <a:r>
              <a:rPr lang="en-US" sz="1600" dirty="0">
                <a:latin typeface="Times New Roman" panose="02020603050405020304" pitchFamily="18" charset="0"/>
                <a:ea typeface="MS PGothic" charset="0"/>
                <a:cs typeface="Times New Roman" panose="02020603050405020304" pitchFamily="18" charset="0"/>
              </a:rPr>
              <a:t>to get the list of intervals and </a:t>
            </a:r>
            <a:r>
              <a:rPr lang="en-US" sz="1600" i="1" dirty="0" err="1">
                <a:latin typeface="Times New Roman" panose="02020603050405020304" pitchFamily="18" charset="0"/>
                <a:ea typeface="MS PGothic" charset="0"/>
                <a:cs typeface="Times New Roman" panose="02020603050405020304" pitchFamily="18" charset="0"/>
              </a:rPr>
              <a:t>hist</a:t>
            </a:r>
            <a:r>
              <a:rPr lang="en-US" sz="1600" i="1" dirty="0">
                <a:latin typeface="Times New Roman" panose="02020603050405020304" pitchFamily="18" charset="0"/>
                <a:ea typeface="MS PGothic" charset="0"/>
                <a:cs typeface="Times New Roman" panose="02020603050405020304" pitchFamily="18" charset="0"/>
              </a:rPr>
              <a:t> </a:t>
            </a:r>
            <a:r>
              <a:rPr lang="en-US" sz="1600" dirty="0">
                <a:latin typeface="Times New Roman" panose="02020603050405020304" pitchFamily="18" charset="0"/>
                <a:ea typeface="MS PGothic" charset="0"/>
                <a:cs typeface="Times New Roman" panose="02020603050405020304" pitchFamily="18" charset="0"/>
              </a:rPr>
              <a:t>function to get the frequencies (Remember that 0 ≤ P(X) ≤ 1)</a:t>
            </a:r>
            <a:r>
              <a:rPr lang="en-US" sz="1600" i="1" dirty="0">
                <a:latin typeface="Times New Roman" panose="02020603050405020304" pitchFamily="18" charset="0"/>
                <a:ea typeface="MS PGothic" charset="0"/>
                <a:cs typeface="Times New Roman" panose="02020603050405020304" pitchFamily="18" charset="0"/>
              </a:rPr>
              <a:t>. </a:t>
            </a:r>
            <a:r>
              <a:rPr lang="en-US" sz="1600" dirty="0">
                <a:latin typeface="Times New Roman" panose="02020603050405020304" pitchFamily="18" charset="0"/>
                <a:ea typeface="MS PGothic" charset="0"/>
                <a:cs typeface="Times New Roman" panose="02020603050405020304" pitchFamily="18" charset="0"/>
              </a:rPr>
              <a:t>Plot the </a:t>
            </a:r>
            <a:r>
              <a:rPr lang="en-US" sz="1600" dirty="0" err="1">
                <a:latin typeface="Times New Roman" panose="02020603050405020304" pitchFamily="18" charset="0"/>
                <a:ea typeface="MS PGothic" charset="0"/>
                <a:cs typeface="Times New Roman" panose="02020603050405020304" pitchFamily="18" charset="0"/>
              </a:rPr>
              <a:t>pmf</a:t>
            </a:r>
            <a:r>
              <a:rPr lang="en-US" sz="1600" dirty="0">
                <a:latin typeface="Times New Roman" panose="02020603050405020304" pitchFamily="18" charset="0"/>
                <a:ea typeface="MS PGothic" charset="0"/>
                <a:cs typeface="Times New Roman" panose="02020603050405020304" pitchFamily="18" charset="0"/>
              </a:rPr>
              <a:t> using </a:t>
            </a:r>
            <a:r>
              <a:rPr lang="en-US" sz="1600" i="1" dirty="0">
                <a:latin typeface="Times New Roman" panose="02020603050405020304" pitchFamily="18" charset="0"/>
                <a:ea typeface="MS PGothic" charset="0"/>
                <a:cs typeface="Times New Roman" panose="02020603050405020304" pitchFamily="18" charset="0"/>
              </a:rPr>
              <a:t>bar</a:t>
            </a:r>
            <a:r>
              <a:rPr lang="en-US" sz="1600" dirty="0">
                <a:latin typeface="Times New Roman" panose="02020603050405020304" pitchFamily="18" charset="0"/>
                <a:ea typeface="MS PGothic" charset="0"/>
                <a:cs typeface="Times New Roman" panose="02020603050405020304" pitchFamily="18" charset="0"/>
              </a:rPr>
              <a:t> function.</a:t>
            </a:r>
          </a:p>
          <a:p>
            <a:pPr marL="685800" lvl="2" indent="-342900" algn="just">
              <a:buFont typeface="+mj-lt"/>
              <a:buAutoNum type="arabicPeriod"/>
            </a:pPr>
            <a:r>
              <a:rPr lang="en-US" sz="1600" dirty="0">
                <a:latin typeface="Times New Roman" panose="02020603050405020304" pitchFamily="18" charset="0"/>
                <a:ea typeface="MS PGothic" charset="0"/>
                <a:cs typeface="Times New Roman" panose="02020603050405020304" pitchFamily="18" charset="0"/>
              </a:rPr>
              <a:t>Plot the estimated pdf* for the signal using the code provided to you in the skeleton. </a:t>
            </a: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What differences do you see between the </a:t>
            </a:r>
            <a:r>
              <a:rPr lang="en-US" sz="1600" dirty="0" err="1">
                <a:solidFill>
                  <a:schemeClr val="accent1">
                    <a:lumMod val="75000"/>
                  </a:schemeClr>
                </a:solidFill>
                <a:latin typeface="Times New Roman" panose="02020603050405020304" pitchFamily="18" charset="0"/>
                <a:ea typeface="MS PGothic" charset="0"/>
                <a:cs typeface="Times New Roman" panose="02020603050405020304" pitchFamily="18" charset="0"/>
              </a:rPr>
              <a:t>pmf</a:t>
            </a:r>
            <a:r>
              <a:rPr lang="en-US" sz="16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 plotted in part 1 above and the estimated pdf?</a:t>
            </a:r>
            <a:endParaRPr lang="en-US" sz="1600" dirty="0">
              <a:latin typeface="Times New Roman" panose="02020603050405020304" pitchFamily="18" charset="0"/>
              <a:ea typeface="MS PGothic" charset="0"/>
              <a:cs typeface="Times New Roman" panose="02020603050405020304" pitchFamily="18" charset="0"/>
            </a:endParaRPr>
          </a:p>
          <a:p>
            <a:pPr marL="685800" lvl="2" indent="-342900" algn="just">
              <a:buFont typeface="+mj-lt"/>
              <a:buAutoNum type="arabicPeriod"/>
            </a:pPr>
            <a:r>
              <a:rPr lang="en-US" sz="1600" dirty="0">
                <a:latin typeface="Times New Roman" panose="02020603050405020304" pitchFamily="18" charset="0"/>
                <a:ea typeface="MS PGothic" charset="0"/>
                <a:cs typeface="Times New Roman" panose="02020603050405020304" pitchFamily="18" charset="0"/>
              </a:rPr>
              <a:t>Use the </a:t>
            </a:r>
            <a:r>
              <a:rPr lang="en-US" sz="1600" i="1" dirty="0" err="1">
                <a:latin typeface="Times New Roman" panose="02020603050405020304" pitchFamily="18" charset="0"/>
                <a:ea typeface="MS PGothic" charset="0"/>
                <a:cs typeface="Times New Roman" panose="02020603050405020304" pitchFamily="18" charset="0"/>
              </a:rPr>
              <a:t>ecdf</a:t>
            </a:r>
            <a:r>
              <a:rPr lang="en-US" sz="1600" dirty="0">
                <a:latin typeface="Times New Roman" panose="02020603050405020304" pitchFamily="18" charset="0"/>
                <a:ea typeface="MS PGothic" charset="0"/>
                <a:cs typeface="Times New Roman" panose="02020603050405020304" pitchFamily="18" charset="0"/>
              </a:rPr>
              <a:t> function in </a:t>
            </a:r>
            <a:r>
              <a:rPr lang="en-US" sz="1600" dirty="0" err="1">
                <a:latin typeface="Times New Roman" panose="02020603050405020304" pitchFamily="18" charset="0"/>
                <a:ea typeface="MS PGothic" charset="0"/>
                <a:cs typeface="Times New Roman" panose="02020603050405020304" pitchFamily="18" charset="0"/>
              </a:rPr>
              <a:t>Matlab</a:t>
            </a:r>
            <a:r>
              <a:rPr lang="en-US" sz="1600" dirty="0">
                <a:latin typeface="Times New Roman" panose="02020603050405020304" pitchFamily="18" charset="0"/>
                <a:ea typeface="MS PGothic" charset="0"/>
                <a:cs typeface="Times New Roman" panose="02020603050405020304" pitchFamily="18" charset="0"/>
              </a:rPr>
              <a:t> to calculate and plot the CDF in the same figure.</a:t>
            </a:r>
          </a:p>
          <a:p>
            <a:pPr marL="688975" lvl="2" indent="-346075" algn="just">
              <a:buNone/>
            </a:pPr>
            <a:r>
              <a:rPr lang="en-US" sz="1600" b="1" dirty="0">
                <a:latin typeface="Times New Roman" panose="02020603050405020304" pitchFamily="18" charset="0"/>
                <a:ea typeface="MS PGothic" charset="0"/>
                <a:cs typeface="Times New Roman" panose="02020603050405020304" pitchFamily="18" charset="0"/>
              </a:rPr>
              <a:t>       Hint: </a:t>
            </a:r>
            <a:r>
              <a:rPr lang="en-US" sz="1600" dirty="0">
                <a:latin typeface="Times New Roman" panose="02020603050405020304" pitchFamily="18" charset="0"/>
                <a:ea typeface="MS PGothic" charset="0"/>
                <a:cs typeface="Times New Roman" panose="02020603050405020304" pitchFamily="18" charset="0"/>
              </a:rPr>
              <a:t>The CDF of the whole data set (k = 30,000) is plotted for you as a reference   point to compare with. Use </a:t>
            </a:r>
            <a:r>
              <a:rPr lang="en-US" sz="1600" i="1" dirty="0">
                <a:latin typeface="Times New Roman" panose="02020603050405020304" pitchFamily="18" charset="0"/>
                <a:ea typeface="MS PGothic" charset="0"/>
                <a:cs typeface="Times New Roman" panose="02020603050405020304" pitchFamily="18" charset="0"/>
              </a:rPr>
              <a:t>hold on</a:t>
            </a:r>
            <a:r>
              <a:rPr lang="en-US" sz="1600" dirty="0">
                <a:latin typeface="Times New Roman" panose="02020603050405020304" pitchFamily="18" charset="0"/>
                <a:ea typeface="MS PGothic" charset="0"/>
                <a:cs typeface="Times New Roman" panose="02020603050405020304" pitchFamily="18" charset="0"/>
              </a:rPr>
              <a:t> to plot all the graphs in the same figure.</a:t>
            </a:r>
            <a:endParaRPr lang="en-US" sz="1600" b="1" i="1" dirty="0">
              <a:latin typeface="Times New Roman" panose="02020603050405020304" pitchFamily="18" charset="0"/>
              <a:ea typeface="MS PGothic" charset="0"/>
              <a:cs typeface="Times New Roman" panose="02020603050405020304" pitchFamily="18" charset="0"/>
            </a:endParaRPr>
          </a:p>
          <a:p>
            <a:pPr marL="0" indent="-400050">
              <a:buNone/>
            </a:pPr>
            <a:r>
              <a:rPr lang="en-US" sz="1800" dirty="0">
                <a:latin typeface="Times New Roman" panose="02020603050405020304" pitchFamily="18" charset="0"/>
                <a:ea typeface="MS PGothic" charset="0"/>
                <a:cs typeface="Times New Roman" panose="02020603050405020304" pitchFamily="18" charset="0"/>
              </a:rPr>
              <a:t>           </a:t>
            </a:r>
            <a:r>
              <a:rPr lang="en-US" sz="1800" dirty="0">
                <a:solidFill>
                  <a:schemeClr val="accent1">
                    <a:lumMod val="75000"/>
                  </a:schemeClr>
                </a:solidFill>
                <a:latin typeface="Times New Roman" panose="02020603050405020304" pitchFamily="18" charset="0"/>
                <a:ea typeface="MS PGothic" charset="0"/>
                <a:cs typeface="Times New Roman" panose="02020603050405020304" pitchFamily="18" charset="0"/>
              </a:rPr>
              <a:t>What differences do you see as the sample sizes increase from 70 to 30000?</a:t>
            </a:r>
          </a:p>
          <a:p>
            <a:pPr marL="457200" lvl="1" indent="0">
              <a:buNone/>
            </a:pPr>
            <a:endParaRPr lang="en-US" dirty="0">
              <a:ea typeface="MS PGothic" charset="0"/>
            </a:endParaRPr>
          </a:p>
        </p:txBody>
      </p:sp>
    </p:spTree>
    <p:extLst>
      <p:ext uri="{BB962C8B-B14F-4D97-AF65-F5344CB8AC3E}">
        <p14:creationId xmlns:p14="http://schemas.microsoft.com/office/powerpoint/2010/main" val="2151406955"/>
      </p:ext>
    </p:extLst>
  </p:cSld>
  <p:clrMapOvr>
    <a:masterClrMapping/>
  </p:clrMapOvr>
</p:sld>
</file>

<file path=ppt/theme/theme1.xml><?xml version="1.0" encoding="utf-8"?>
<a:theme xmlns:a="http://schemas.openxmlformats.org/drawingml/2006/main" name="untitled 26">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untitled 2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untitled 2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2677</TotalTime>
  <Words>2922</Words>
  <Application>Microsoft Macintosh PowerPoint</Application>
  <PresentationFormat>On-screen Show (4:3)</PresentationFormat>
  <Paragraphs>249</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vt:lpstr>
      <vt:lpstr>MS PGothic</vt:lpstr>
      <vt:lpstr>Times New Roman</vt:lpstr>
      <vt:lpstr>Wingdings</vt:lpstr>
      <vt:lpstr>untitled 26</vt:lpstr>
      <vt:lpstr>Multi-parameter Signal Analysis for Patient Monitoring</vt:lpstr>
      <vt:lpstr>Multi-parameter Signal Analysis for Patient Monitoring</vt:lpstr>
      <vt:lpstr>Multi-parameter Signal Analysis for Patient Monitoring</vt:lpstr>
      <vt:lpstr>Mini Project 2: Description</vt:lpstr>
      <vt:lpstr>Majority Voter Example</vt:lpstr>
      <vt:lpstr>Voter Success Examples</vt:lpstr>
      <vt:lpstr>Voter Failure Examples</vt:lpstr>
      <vt:lpstr>Task 0: Data Import &amp; Preparation</vt:lpstr>
      <vt:lpstr>Task 1.1: Data Analytics</vt:lpstr>
      <vt:lpstr>Task 1.1 (Cont.)</vt:lpstr>
      <vt:lpstr>Task 1.1 (Cont.)</vt:lpstr>
      <vt:lpstr>Task 1.2: Data Analytics</vt:lpstr>
      <vt:lpstr>Task 2.1:Anomaly Detector</vt:lpstr>
      <vt:lpstr>Task 2.2: Detector Evaluation</vt:lpstr>
      <vt:lpstr>Task 2.2 (Cont.)</vt:lpstr>
      <vt:lpstr>Task 3: 3-fold Validation</vt:lpstr>
      <vt:lpstr>Project Timeline and Grading </vt:lpstr>
      <vt:lpstr>Project Submission</vt:lpstr>
      <vt:lpstr>MATLAB Tutorial</vt:lpstr>
      <vt:lpstr>MATLAB Tutorial (Cont.)</vt:lpstr>
      <vt:lpstr>MATLAB Tutorial (Cont.)</vt:lpstr>
      <vt:lpstr>MATLAB Resources</vt:lpstr>
    </vt:vector>
  </TitlesOfParts>
  <Company>Home</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2: Task 1</dc:title>
  <dc:creator>Homa Alemzadeh</dc:creator>
  <cp:lastModifiedBy>Cao, Phuong Minh</cp:lastModifiedBy>
  <cp:revision>256</cp:revision>
  <cp:lastPrinted>2014-10-02T15:09:52Z</cp:lastPrinted>
  <dcterms:created xsi:type="dcterms:W3CDTF">2013-10-01T20:49:25Z</dcterms:created>
  <dcterms:modified xsi:type="dcterms:W3CDTF">2017-03-01T16:11:26Z</dcterms:modified>
</cp:coreProperties>
</file>