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7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770" userDrawn="1">
          <p15:clr>
            <a:srgbClr val="A4A3A4"/>
          </p15:clr>
        </p15:guide>
        <p15:guide id="4" pos="5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80988" autoAdjust="0"/>
  </p:normalViewPr>
  <p:slideViewPr>
    <p:cSldViewPr snapToGrid="0">
      <p:cViewPr varScale="1">
        <p:scale>
          <a:sx n="128" d="100"/>
          <a:sy n="128" d="100"/>
        </p:scale>
        <p:origin x="774" y="126"/>
      </p:cViewPr>
      <p:guideLst>
        <p:guide orient="horz" pos="867"/>
        <p:guide pos="3840"/>
        <p:guide orient="horz" pos="3770"/>
        <p:guide pos="5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5B80E-9684-4409-B4C8-FBE6774EE4DB}" type="datetimeFigureOut">
              <a:rPr lang="de-CH" smtClean="0"/>
              <a:t>09.07.2024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47790-7719-42D0-9B7F-66501DBB861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8201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47790-7719-42D0-9B7F-66501DBB8616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51242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Hurricans</a:t>
            </a:r>
            <a:r>
              <a:rPr lang="de-CH" dirty="0"/>
              <a:t>: 27 Grad, 100km2 Wasser und keine Windscherungen</a:t>
            </a:r>
          </a:p>
          <a:p>
            <a:endParaRPr lang="de-CH" dirty="0"/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La Niña is favored to develop during July-September (65% chance) and persist into the Northern Hemisphere winter 2024-25 (85% chance during November-January).</a:t>
            </a:r>
            <a:r>
              <a:rPr lang="de-CH" dirty="0"/>
              <a:t> </a:t>
            </a:r>
            <a:r>
              <a:rPr lang="de-CH" dirty="0">
                <a:sym typeface="Wingdings" panose="05000000000000000000" pitchFamily="2" charset="2"/>
              </a:rPr>
              <a:t> La Niña beeinflusst das Wetter im Atlantik  weniger winde  weniger Windscherung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47790-7719-42D0-9B7F-66501DBB8616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2899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31E504-BBF7-AAF7-07F0-E630BDE69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DBA256E-7BA4-5A03-6C1F-C5B51944E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D69A53-90F8-6707-B639-D474BF7E2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11.07.2024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16CE1F-EC9B-C28D-828C-F43F98A0D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Work-Life-Talents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235A08-6F49-E561-DC33-A79403F31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ADB4-838E-4CF5-A085-0668D9A337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8262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F06B66-C2BA-2FF0-315D-B8FEE9AC2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21EDBD-A01C-83D4-8CC2-9C6388B15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A03084-44D7-AF79-4FCA-3E7E5452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11.07.2024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9B4893-98C9-A062-B14A-57EA4D433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Work-Life-Talents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38657A-8492-F629-C5A4-89A9FB70E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ADB4-838E-4CF5-A085-0668D9A337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5778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EB0CCF0-508C-85F4-31D2-940474DCBE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2EFCC19-5D77-F155-6E3B-320E8BD81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0C49B1-26F5-8B1B-596B-A6297CF9D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11.07.2024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FA21A0-8CDC-24C1-FF3E-29B7CD854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Work-Life-Talents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5783C0-BB8E-818A-36EC-137415B7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ADB4-838E-4CF5-A085-0668D9A337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40376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A5602F-679B-3E88-A27F-979905A09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F2F94F-DBAE-2D0A-2383-E84CC56D3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8E19FD-1903-23A1-8C3D-090D872E6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11.07.2024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7932FE-2122-44A3-F577-BB76AE6EE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Work-Life-Talents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F011F9-F7A1-3A4D-6E29-E299513EF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ADB4-838E-4CF5-A085-0668D9A337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1193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4C6F3-0ED4-1B73-6D39-8910B10E0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7AD576-776D-D833-E5CB-CFCA579F1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A31CC0-E0B3-5D0A-7A5A-F0FC57FC1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11.07.2024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98B11E-B828-E7D3-F757-D2BC8FB67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Work-Life-Talents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A2C361-5F37-B9C4-B986-C86EDB8E8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ADB4-838E-4CF5-A085-0668D9A337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947285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1334EE-7747-8295-8916-68DAE54F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A8B97A-CA13-BDFF-78A7-71F298D123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CC557F-DD13-2AD3-D8AD-D64338083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B975F9-01EE-4A5D-DB47-2AF7FA807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11.07.2024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07E543-F805-C6FD-D24B-D341D0D68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CH"/>
              <a:t>Work-Life-Talents</a:t>
            </a:r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5093AC1-2F4C-9DF6-40A2-F1634C57C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ADB4-838E-4CF5-A085-0668D9A337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02690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D108A0-0789-FE40-55F9-88A4F5A1F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3A5B3E-27CD-DAEB-7C7D-74CEA9ED9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73D521-9001-4F00-9A97-775DFB185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DD0E0B6-19AD-66D0-C8A4-4FFE4A6008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913BFDC-80EA-2DA5-4747-8BB95F91A7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3F485DE-2E97-56C3-A44A-40ABBA4EE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11.07.2024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1F36F96-FCEC-B2EA-AA37-C8C656FA6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Work-Life-Talents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C0DF3A1-4F38-7880-B614-2A161DFB7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ADB4-838E-4CF5-A085-0668D9A337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42421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E62D0F-70B9-09A0-F810-4FFA48FE7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A243842-B6A9-691A-087E-0A8D7AC6C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11.07.2024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6223F9-8B61-AFD5-181F-C715108B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Work-Life-Talents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E9A960-FDD9-74A7-79D4-64CB58B06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ADB4-838E-4CF5-A085-0668D9A337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176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0A9BE63-D346-110C-A48B-A93E7836D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11.07.2024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A7C9D34-DC3A-23A0-70A9-5DE59A0C8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Work-Life-Talents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DD06BE5-F144-8FF9-B2FD-564EC563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ADB4-838E-4CF5-A085-0668D9A337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81041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6B89FF-F8F1-CA35-C88B-F55B81CA4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EC4AA9-3068-00AB-ADCC-0F6351ACC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D13E71C-A04B-786C-B1ED-956CF6845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5FCC3F-1EAC-2A32-CD4C-0A94A9A4E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11.07.2024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FF2D5F4-5AC6-8F18-7C7C-7166A8718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Work-Life-Talents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5ACE74-0B5C-BD19-45A8-AACE69BB6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ADB4-838E-4CF5-A085-0668D9A337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01341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E18862-A59A-3CFE-BF26-5981F4997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2F277EF-3D3C-23D7-3080-D337547F83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208E8C-67F8-31F9-1C1F-FB03D99E5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DCCFDF-2FF3-48A8-6478-59F5E76AB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11.07.2024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FBC96FA-028D-3D09-5942-A3B6A7BBE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Work-Life-Talents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725689-282D-9BDB-69B3-A6D89DEE6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ADB4-838E-4CF5-A085-0668D9A337B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3695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26AAB4D-3443-9931-0B84-4D7BA38F0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8794D3-C574-A061-DFC6-2AC7E35FB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E43EE7-B85E-97CF-4839-FD2F524FAA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/>
              <a:t>11.07.2024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E5C028-AC35-3664-E179-B32E4D99D4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/>
              <a:t>Work-Life-Talents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92F49E-59F2-4271-85EF-203A461B8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3ADB4-838E-4CF5-A085-0668D9A337B1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476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50CF7C-8165-583C-9832-49892B3E9D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b="1" dirty="0">
                <a:solidFill>
                  <a:schemeClr val="bg1"/>
                </a:solidFill>
              </a:rPr>
              <a:t>Work Life Talents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CE8EA2-BC6D-C31D-0A15-D5130EAD94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="1" dirty="0">
                <a:solidFill>
                  <a:schemeClr val="bg1"/>
                </a:solidFill>
              </a:rPr>
              <a:t>El Niño Southern </a:t>
            </a:r>
            <a:r>
              <a:rPr lang="de-CH" b="1" dirty="0" err="1">
                <a:solidFill>
                  <a:schemeClr val="bg1"/>
                </a:solidFill>
              </a:rPr>
              <a:t>Ocillation</a:t>
            </a:r>
            <a:r>
              <a:rPr lang="de-CH" b="1" dirty="0">
                <a:solidFill>
                  <a:schemeClr val="bg1"/>
                </a:solidFill>
              </a:rPr>
              <a:t> </a:t>
            </a:r>
            <a:r>
              <a:rPr lang="de-CH" b="1" dirty="0" err="1">
                <a:solidFill>
                  <a:schemeClr val="bg1"/>
                </a:solidFill>
              </a:rPr>
              <a:t>Effect</a:t>
            </a:r>
            <a:r>
              <a:rPr lang="de-CH" b="1" dirty="0">
                <a:solidFill>
                  <a:schemeClr val="bg1"/>
                </a:solidFill>
              </a:rPr>
              <a:t> (ENSO)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D87CC9-3ABA-B62D-EB83-545EF4591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11.07.2024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55CFDE-2B1A-3302-CF62-A5508A910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Work-Life-Talents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2D7297-7D59-3AAF-0382-8D53BFB3B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ADB4-838E-4CF5-A085-0668D9A337B1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29877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543858-F3B7-4377-1528-DE8BDFFC4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/>
              <a:t>Neutralphase</a:t>
            </a:r>
            <a:endParaRPr lang="de-CH" b="1" dirty="0"/>
          </a:p>
        </p:txBody>
      </p:sp>
      <p:sp>
        <p:nvSpPr>
          <p:cNvPr id="47" name="Inhaltsplatzhalter 46">
            <a:extLst>
              <a:ext uri="{FF2B5EF4-FFF2-40B4-BE49-F238E27FC236}">
                <a16:creationId xmlns:a16="http://schemas.microsoft.com/office/drawing/2014/main" id="{8A677B82-A0CC-05AB-AA48-8ED15F5DA6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1376363"/>
            <a:ext cx="5761220" cy="4608512"/>
          </a:xfrm>
        </p:spPr>
        <p:txBody>
          <a:bodyPr>
            <a:normAutofit/>
          </a:bodyPr>
          <a:lstStyle/>
          <a:p>
            <a:r>
              <a:rPr lang="de-CH"/>
              <a:t>Passatwinde von West nach Ost (nahe der Meeresoberfläche)</a:t>
            </a:r>
          </a:p>
          <a:p>
            <a:r>
              <a:rPr lang="de-CH"/>
              <a:t>Wassermassen von Ost nach West </a:t>
            </a:r>
            <a:r>
              <a:rPr lang="de-CH">
                <a:sym typeface="Wingdings" panose="05000000000000000000" pitchFamily="2" charset="2"/>
              </a:rPr>
              <a:t> durch Sonne entsprechend warm im Osten</a:t>
            </a:r>
          </a:p>
          <a:p>
            <a:r>
              <a:rPr lang="de-CH">
                <a:sym typeface="Wingdings" panose="05000000000000000000" pitchFamily="2" charset="2"/>
              </a:rPr>
              <a:t>Höherer Meeresspiegel im Osten (+40cm)</a:t>
            </a:r>
            <a:endParaRPr lang="de-CH"/>
          </a:p>
          <a:p>
            <a:r>
              <a:rPr lang="de-CH"/>
              <a:t>Südamerika hat kaltes Tiefenwasser (Upwelling) &amp; ca. 9 °C kälter als in Asien</a:t>
            </a:r>
          </a:p>
          <a:p>
            <a:endParaRPr lang="de-CH" dirty="0"/>
          </a:p>
        </p:txBody>
      </p:sp>
      <p:pic>
        <p:nvPicPr>
          <p:cNvPr id="43" name="Grafik 42">
            <a:extLst>
              <a:ext uri="{FF2B5EF4-FFF2-40B4-BE49-F238E27FC236}">
                <a16:creationId xmlns:a16="http://schemas.microsoft.com/office/drawing/2014/main" id="{42D064FA-76A1-272C-61A3-3A8170F5E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268" y="1351722"/>
            <a:ext cx="4333333" cy="4680000"/>
          </a:xfrm>
          <a:prstGeom prst="rect">
            <a:avLst/>
          </a:prstGeom>
        </p:spPr>
      </p:pic>
      <p:sp>
        <p:nvSpPr>
          <p:cNvPr id="48" name="Inhaltsplatzhalter 46">
            <a:extLst>
              <a:ext uri="{FF2B5EF4-FFF2-40B4-BE49-F238E27FC236}">
                <a16:creationId xmlns:a16="http://schemas.microsoft.com/office/drawing/2014/main" id="{72113D0B-11A8-D6B1-EAEF-F1847211D450}"/>
              </a:ext>
            </a:extLst>
          </p:cNvPr>
          <p:cNvSpPr txBox="1">
            <a:spLocks/>
          </p:cNvSpPr>
          <p:nvPr/>
        </p:nvSpPr>
        <p:spPr>
          <a:xfrm>
            <a:off x="874643" y="6031722"/>
            <a:ext cx="4408585" cy="2054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sz="1000" dirty="0"/>
              <a:t>Grafik: Meteo Schweiz</a:t>
            </a:r>
          </a:p>
        </p:txBody>
      </p:sp>
      <p:sp>
        <p:nvSpPr>
          <p:cNvPr id="54" name="Datumsplatzhalter 53">
            <a:extLst>
              <a:ext uri="{FF2B5EF4-FFF2-40B4-BE49-F238E27FC236}">
                <a16:creationId xmlns:a16="http://schemas.microsoft.com/office/drawing/2014/main" id="{E4C489D5-26EB-70DF-09E3-4D442D923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11.07.2024</a:t>
            </a:r>
          </a:p>
        </p:txBody>
      </p:sp>
      <p:sp>
        <p:nvSpPr>
          <p:cNvPr id="55" name="Fußzeilenplatzhalter 54">
            <a:extLst>
              <a:ext uri="{FF2B5EF4-FFF2-40B4-BE49-F238E27FC236}">
                <a16:creationId xmlns:a16="http://schemas.microsoft.com/office/drawing/2014/main" id="{A9CE78EE-E2AC-8FDC-1761-3045EA39C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Work-Life-Talents</a:t>
            </a:r>
            <a:endParaRPr lang="de-CH" dirty="0"/>
          </a:p>
        </p:txBody>
      </p:sp>
      <p:sp>
        <p:nvSpPr>
          <p:cNvPr id="56" name="Foliennummernplatzhalter 55">
            <a:extLst>
              <a:ext uri="{FF2B5EF4-FFF2-40B4-BE49-F238E27FC236}">
                <a16:creationId xmlns:a16="http://schemas.microsoft.com/office/drawing/2014/main" id="{7C1B60F2-577B-DF40-C4F2-74FD1FC08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ADB4-838E-4CF5-A085-0668D9A337B1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5545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543858-F3B7-4377-1528-DE8BDFFC4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/>
              <a:t>El Niño</a:t>
            </a:r>
            <a:endParaRPr lang="de-CH" b="1" dirty="0"/>
          </a:p>
        </p:txBody>
      </p:sp>
      <p:sp>
        <p:nvSpPr>
          <p:cNvPr id="47" name="Inhaltsplatzhalter 46">
            <a:extLst>
              <a:ext uri="{FF2B5EF4-FFF2-40B4-BE49-F238E27FC236}">
                <a16:creationId xmlns:a16="http://schemas.microsoft.com/office/drawing/2014/main" id="{8A677B82-A0CC-05AB-AA48-8ED15F5DA6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1376363"/>
            <a:ext cx="5761220" cy="4608512"/>
          </a:xfrm>
        </p:spPr>
        <p:txBody>
          <a:bodyPr>
            <a:normAutofit/>
          </a:bodyPr>
          <a:lstStyle/>
          <a:p>
            <a:r>
              <a:rPr lang="de-CH"/>
              <a:t>Auftreten: Alle 3-7 Jahre</a:t>
            </a:r>
          </a:p>
          <a:p>
            <a:r>
              <a:rPr lang="de-CH"/>
              <a:t>Temperatur verändert sich</a:t>
            </a:r>
          </a:p>
          <a:p>
            <a:pPr lvl="1"/>
            <a:r>
              <a:rPr lang="de-CH"/>
              <a:t>Südamerika wärmer </a:t>
            </a:r>
            <a:r>
              <a:rPr lang="de-CH">
                <a:sym typeface="Wingdings" panose="05000000000000000000" pitchFamily="2" charset="2"/>
              </a:rPr>
              <a:t> </a:t>
            </a:r>
            <a:r>
              <a:rPr lang="de-CH"/>
              <a:t>Asien kälter</a:t>
            </a:r>
          </a:p>
          <a:p>
            <a:r>
              <a:rPr lang="de-CH"/>
              <a:t>Luftdruckverhältnisse ändern sich und die Passatwinde sind schwächen ab</a:t>
            </a:r>
          </a:p>
          <a:p>
            <a:r>
              <a:rPr lang="de-CH"/>
              <a:t>Das warme Wasser schwappt dadurch zurück </a:t>
            </a:r>
            <a:r>
              <a:rPr lang="de-CH">
                <a:sym typeface="Wingdings" panose="05000000000000000000" pitchFamily="2" charset="2"/>
              </a:rPr>
              <a:t> Wasserstand + 30cm</a:t>
            </a:r>
          </a:p>
          <a:p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755BE7E-DC9E-E064-9EE8-A7C9CD144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643" y="1351722"/>
            <a:ext cx="4338874" cy="4680000"/>
          </a:xfrm>
          <a:prstGeom prst="rect">
            <a:avLst/>
          </a:prstGeom>
        </p:spPr>
      </p:pic>
      <p:sp>
        <p:nvSpPr>
          <p:cNvPr id="5" name="Inhaltsplatzhalter 46">
            <a:extLst>
              <a:ext uri="{FF2B5EF4-FFF2-40B4-BE49-F238E27FC236}">
                <a16:creationId xmlns:a16="http://schemas.microsoft.com/office/drawing/2014/main" id="{57393D8E-293C-2D46-0A71-52971AA44232}"/>
              </a:ext>
            </a:extLst>
          </p:cNvPr>
          <p:cNvSpPr txBox="1">
            <a:spLocks/>
          </p:cNvSpPr>
          <p:nvPr/>
        </p:nvSpPr>
        <p:spPr>
          <a:xfrm>
            <a:off x="874643" y="6031722"/>
            <a:ext cx="4408585" cy="2054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sz="1000" dirty="0"/>
              <a:t>Grafik: Meteo Schweiz</a:t>
            </a:r>
          </a:p>
        </p:txBody>
      </p:sp>
      <p:sp>
        <p:nvSpPr>
          <p:cNvPr id="13" name="Datumsplatzhalter 12">
            <a:extLst>
              <a:ext uri="{FF2B5EF4-FFF2-40B4-BE49-F238E27FC236}">
                <a16:creationId xmlns:a16="http://schemas.microsoft.com/office/drawing/2014/main" id="{D59F4C64-CE5F-FB0E-F544-C91B1E334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11.07.2024</a:t>
            </a:r>
          </a:p>
        </p:txBody>
      </p:sp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id="{21B2E4D8-A1CA-095A-E97A-9C2FA58AC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Work-Life-Talents</a:t>
            </a:r>
            <a:endParaRPr lang="de-CH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5DF9B12F-BC40-4653-D319-7E1C6AFFD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ADB4-838E-4CF5-A085-0668D9A337B1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5238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543858-F3B7-4377-1528-DE8BDFFC4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Folgen von El Niño</a:t>
            </a:r>
          </a:p>
        </p:txBody>
      </p:sp>
      <p:sp>
        <p:nvSpPr>
          <p:cNvPr id="47" name="Inhaltsplatzhalter 46">
            <a:extLst>
              <a:ext uri="{FF2B5EF4-FFF2-40B4-BE49-F238E27FC236}">
                <a16:creationId xmlns:a16="http://schemas.microsoft.com/office/drawing/2014/main" id="{8A677B82-A0CC-05AB-AA48-8ED15F5DA6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3902" y="1376363"/>
            <a:ext cx="4999220" cy="3684588"/>
          </a:xfrm>
        </p:spPr>
        <p:txBody>
          <a:bodyPr>
            <a:normAutofit/>
          </a:bodyPr>
          <a:lstStyle/>
          <a:p>
            <a:r>
              <a:rPr lang="de-CH" dirty="0">
                <a:sym typeface="Wingdings" panose="05000000000000000000" pitchFamily="2" charset="2"/>
              </a:rPr>
              <a:t>Pazifik viel wärmer  mehr Verdunstung  mehr Regen</a:t>
            </a:r>
          </a:p>
          <a:p>
            <a:pPr lvl="1"/>
            <a:r>
              <a:rPr lang="de-CH" dirty="0">
                <a:sym typeface="Wingdings" panose="05000000000000000000" pitchFamily="2" charset="2"/>
              </a:rPr>
              <a:t>Mehr Algen  keinen Sauerstoff für Fische</a:t>
            </a:r>
          </a:p>
          <a:p>
            <a:pPr lvl="1"/>
            <a:r>
              <a:rPr lang="de-CH" dirty="0"/>
              <a:t>Korallen bleichen</a:t>
            </a:r>
          </a:p>
          <a:p>
            <a:r>
              <a:rPr lang="de-CH" dirty="0"/>
              <a:t>Asien</a:t>
            </a:r>
          </a:p>
          <a:p>
            <a:pPr lvl="1"/>
            <a:r>
              <a:rPr lang="de-CH" dirty="0"/>
              <a:t>Monsun deutlich schwächer</a:t>
            </a:r>
          </a:p>
          <a:p>
            <a:pPr lvl="1"/>
            <a:r>
              <a:rPr lang="de-CH" dirty="0"/>
              <a:t>Buschbrände</a:t>
            </a:r>
          </a:p>
          <a:p>
            <a:pPr lvl="1"/>
            <a:r>
              <a:rPr lang="de-CH" dirty="0"/>
              <a:t>Ernteausfälle</a:t>
            </a:r>
          </a:p>
          <a:p>
            <a:endParaRPr lang="de-CH" dirty="0"/>
          </a:p>
        </p:txBody>
      </p:sp>
      <p:sp>
        <p:nvSpPr>
          <p:cNvPr id="48" name="Inhaltsplatzhalter 46">
            <a:extLst>
              <a:ext uri="{FF2B5EF4-FFF2-40B4-BE49-F238E27FC236}">
                <a16:creationId xmlns:a16="http://schemas.microsoft.com/office/drawing/2014/main" id="{72113D0B-11A8-D6B1-EAEF-F1847211D450}"/>
              </a:ext>
            </a:extLst>
          </p:cNvPr>
          <p:cNvSpPr txBox="1">
            <a:spLocks/>
          </p:cNvSpPr>
          <p:nvPr/>
        </p:nvSpPr>
        <p:spPr>
          <a:xfrm>
            <a:off x="989012" y="5284033"/>
            <a:ext cx="4408585" cy="2054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sz="1000" dirty="0"/>
              <a:t>Grafik: Meteo Schweiz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4EBE8C1-43FB-CA87-0762-12BD7F1E2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78" y="1368559"/>
            <a:ext cx="5514011" cy="3503244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8332410-8BCE-B0E7-ABA2-28E9A2191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11.07.2024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D5ECA4E-344E-2058-7139-6538CE507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Work-Life-Talents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839D004-B77B-0E70-C637-E4EF92B1E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ADB4-838E-4CF5-A085-0668D9A337B1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1887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543858-F3B7-4377-1528-DE8BDFFC4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La Niña</a:t>
            </a:r>
          </a:p>
        </p:txBody>
      </p:sp>
      <p:sp>
        <p:nvSpPr>
          <p:cNvPr id="47" name="Inhaltsplatzhalter 46">
            <a:extLst>
              <a:ext uri="{FF2B5EF4-FFF2-40B4-BE49-F238E27FC236}">
                <a16:creationId xmlns:a16="http://schemas.microsoft.com/office/drawing/2014/main" id="{8A677B82-A0CC-05AB-AA48-8ED15F5DA6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3902" y="1376363"/>
            <a:ext cx="4999220" cy="3684588"/>
          </a:xfrm>
        </p:spPr>
        <p:txBody>
          <a:bodyPr>
            <a:normAutofit lnSpcReduction="10000"/>
          </a:bodyPr>
          <a:lstStyle/>
          <a:p>
            <a:r>
              <a:rPr lang="de-CH" dirty="0"/>
              <a:t>La Niña: alle 3-5 Jahre </a:t>
            </a:r>
          </a:p>
          <a:p>
            <a:r>
              <a:rPr lang="de-CH" dirty="0"/>
              <a:t>Mehr Wasser nach Asien wegen starken Passatwinden</a:t>
            </a:r>
          </a:p>
          <a:p>
            <a:pPr lvl="1"/>
            <a:r>
              <a:rPr lang="de-CH" dirty="0"/>
              <a:t>Der Ozean ist +1°C </a:t>
            </a:r>
            <a:r>
              <a:rPr lang="de-CH" dirty="0">
                <a:sym typeface="Wingdings" panose="05000000000000000000" pitchFamily="2" charset="2"/>
              </a:rPr>
              <a:t> viel mehr Wasser verdunstet  viel mehr Niederschlag. </a:t>
            </a:r>
          </a:p>
          <a:p>
            <a:r>
              <a:rPr lang="de-CH" dirty="0">
                <a:sym typeface="Wingdings" panose="05000000000000000000" pitchFamily="2" charset="2"/>
              </a:rPr>
              <a:t>Mehr Hurricanes </a:t>
            </a:r>
          </a:p>
          <a:p>
            <a:r>
              <a:rPr lang="de-CH" dirty="0">
                <a:sym typeface="Wingdings" panose="05000000000000000000" pitchFamily="2" charset="2"/>
              </a:rPr>
              <a:t>EU arktische Luftmassen von Russland</a:t>
            </a:r>
            <a:endParaRPr lang="de-CH" dirty="0"/>
          </a:p>
          <a:p>
            <a:endParaRPr lang="de-CH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E85FF9-E303-4B16-68A0-924FF57FB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11.07.2024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F94E03-D7F3-4264-F697-F0B92D3FB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Work-Life-Talents</a:t>
            </a:r>
            <a:endParaRPr lang="de-CH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E052671-C066-6BCF-1040-DE8D5CFB6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ADB4-838E-4CF5-A085-0668D9A337B1}" type="slidenum">
              <a:rPr lang="de-CH" smtClean="0"/>
              <a:t>5</a:t>
            </a:fld>
            <a:endParaRPr lang="de-CH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8B42977-39B6-F79B-F325-5252B09EE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380" y="1376363"/>
            <a:ext cx="5187620" cy="349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97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</Words>
  <Application>Microsoft Office PowerPoint</Application>
  <PresentationFormat>Breitbild</PresentationFormat>
  <Paragraphs>50</Paragraphs>
  <Slides>5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verdana</vt:lpstr>
      <vt:lpstr>Wingdings</vt:lpstr>
      <vt:lpstr>Office</vt:lpstr>
      <vt:lpstr>Work Life Talents</vt:lpstr>
      <vt:lpstr>Neutralphase</vt:lpstr>
      <vt:lpstr>El Niño</vt:lpstr>
      <vt:lpstr>Folgen von El Niño</vt:lpstr>
      <vt:lpstr>La Niña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Jann Stoz</dc:creator>
  <cp:lastModifiedBy>Jann Stoz</cp:lastModifiedBy>
  <cp:revision>6</cp:revision>
  <dcterms:created xsi:type="dcterms:W3CDTF">2024-07-09T18:23:52Z</dcterms:created>
  <dcterms:modified xsi:type="dcterms:W3CDTF">2024-07-09T19:17:43Z</dcterms:modified>
</cp:coreProperties>
</file>