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27" r:id="rId4"/>
    <p:sldId id="328" r:id="rId5"/>
    <p:sldId id="451" r:id="rId6"/>
    <p:sldId id="331" r:id="rId7"/>
    <p:sldId id="455" r:id="rId8"/>
    <p:sldId id="452" r:id="rId9"/>
    <p:sldId id="454" r:id="rId10"/>
    <p:sldId id="334" r:id="rId11"/>
    <p:sldId id="457" r:id="rId12"/>
    <p:sldId id="458" r:id="rId13"/>
    <p:sldId id="456" r:id="rId14"/>
    <p:sldId id="421" r:id="rId15"/>
    <p:sldId id="459" r:id="rId16"/>
    <p:sldId id="460" r:id="rId17"/>
    <p:sldId id="461" r:id="rId18"/>
    <p:sldId id="278" r:id="rId19"/>
    <p:sldId id="394" r:id="rId20"/>
    <p:sldId id="396" r:id="rId21"/>
    <p:sldId id="397" r:id="rId22"/>
    <p:sldId id="398" r:id="rId23"/>
    <p:sldId id="462" r:id="rId24"/>
    <p:sldId id="399" r:id="rId25"/>
    <p:sldId id="400" r:id="rId26"/>
    <p:sldId id="402" r:id="rId27"/>
    <p:sldId id="401" r:id="rId28"/>
    <p:sldId id="403" r:id="rId29"/>
    <p:sldId id="404" r:id="rId30"/>
    <p:sldId id="273" r:id="rId31"/>
    <p:sldId id="336" r:id="rId32"/>
    <p:sldId id="337" r:id="rId33"/>
    <p:sldId id="282" r:id="rId34"/>
    <p:sldId id="299" r:id="rId35"/>
    <p:sldId id="338" r:id="rId36"/>
    <p:sldId id="341" r:id="rId37"/>
    <p:sldId id="342" r:id="rId38"/>
    <p:sldId id="343" r:id="rId39"/>
    <p:sldId id="348" r:id="rId40"/>
    <p:sldId id="349" r:id="rId41"/>
    <p:sldId id="359" r:id="rId42"/>
    <p:sldId id="302" r:id="rId43"/>
    <p:sldId id="361" r:id="rId44"/>
    <p:sldId id="362" r:id="rId45"/>
    <p:sldId id="351" r:id="rId46"/>
    <p:sldId id="365" r:id="rId47"/>
    <p:sldId id="367" r:id="rId48"/>
    <p:sldId id="363" r:id="rId49"/>
    <p:sldId id="405" r:id="rId50"/>
    <p:sldId id="368" r:id="rId51"/>
    <p:sldId id="370" r:id="rId52"/>
    <p:sldId id="371" r:id="rId53"/>
    <p:sldId id="372" r:id="rId54"/>
    <p:sldId id="373" r:id="rId55"/>
    <p:sldId id="374" r:id="rId56"/>
    <p:sldId id="375" r:id="rId57"/>
    <p:sldId id="377" r:id="rId58"/>
    <p:sldId id="376" r:id="rId59"/>
    <p:sldId id="378" r:id="rId60"/>
    <p:sldId id="425" r:id="rId61"/>
    <p:sldId id="381" r:id="rId62"/>
    <p:sldId id="380" r:id="rId63"/>
    <p:sldId id="382" r:id="rId64"/>
    <p:sldId id="386" r:id="rId65"/>
    <p:sldId id="406" r:id="rId66"/>
    <p:sldId id="434" r:id="rId67"/>
    <p:sldId id="388" r:id="rId68"/>
    <p:sldId id="384" r:id="rId69"/>
    <p:sldId id="389" r:id="rId70"/>
    <p:sldId id="390" r:id="rId71"/>
    <p:sldId id="393" r:id="rId72"/>
    <p:sldId id="392" r:id="rId73"/>
    <p:sldId id="279" r:id="rId74"/>
    <p:sldId id="444" r:id="rId75"/>
    <p:sldId id="446" r:id="rId76"/>
    <p:sldId id="448" r:id="rId77"/>
    <p:sldId id="449" r:id="rId78"/>
    <p:sldId id="450" r:id="rId79"/>
    <p:sldId id="315" r:id="rId80"/>
    <p:sldId id="407" r:id="rId81"/>
    <p:sldId id="410" r:id="rId82"/>
    <p:sldId id="409" r:id="rId83"/>
    <p:sldId id="412" r:id="rId84"/>
    <p:sldId id="414" r:id="rId85"/>
    <p:sldId id="413" r:id="rId86"/>
    <p:sldId id="411" r:id="rId87"/>
    <p:sldId id="424" r:id="rId88"/>
    <p:sldId id="426" r:id="rId89"/>
    <p:sldId id="427" r:id="rId90"/>
    <p:sldId id="428" r:id="rId91"/>
    <p:sldId id="435" r:id="rId92"/>
    <p:sldId id="437" r:id="rId93"/>
    <p:sldId id="423" r:id="rId94"/>
    <p:sldId id="429" r:id="rId95"/>
    <p:sldId id="430" r:id="rId96"/>
    <p:sldId id="431" r:id="rId97"/>
    <p:sldId id="432" r:id="rId98"/>
    <p:sldId id="433" r:id="rId99"/>
    <p:sldId id="415" r:id="rId100"/>
    <p:sldId id="416" r:id="rId101"/>
    <p:sldId id="439" r:id="rId102"/>
    <p:sldId id="440" r:id="rId103"/>
    <p:sldId id="441" r:id="rId104"/>
    <p:sldId id="442" r:id="rId105"/>
    <p:sldId id="443" r:id="rId106"/>
    <p:sldId id="417" r:id="rId107"/>
    <p:sldId id="418" r:id="rId108"/>
    <p:sldId id="419" r:id="rId109"/>
    <p:sldId id="420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A87B"/>
    <a:srgbClr val="D1C84D"/>
    <a:srgbClr val="D0C84E"/>
    <a:srgbClr val="42A87B"/>
    <a:srgbClr val="260000"/>
    <a:srgbClr val="203864"/>
    <a:srgbClr val="FC0303"/>
    <a:srgbClr val="FFC000"/>
    <a:srgbClr val="4E007A"/>
    <a:srgbClr val="498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5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5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4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F6F3-8654-4B25-8B77-8C91227DC64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A671-EA17-45FC-A8B7-06E8B3D3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6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zd-F3AKFratziFfMvl0R-nAWgwXuv14nX5-IG2ujelc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environments/2d-dungeon-backgrounds-for-mobile-games-13195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89563" y="4273332"/>
            <a:ext cx="6528262" cy="1107585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AcmeFont" pitchFamily="2" charset="0"/>
              </a:rPr>
              <a:t>Game Plan</a:t>
            </a:r>
            <a:endParaRPr lang="ko-KR" altLang="en-US" sz="4800" dirty="0">
              <a:solidFill>
                <a:schemeClr val="bg1"/>
              </a:solidFill>
              <a:latin typeface="AcmeFont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695" y="5380917"/>
            <a:ext cx="9144000" cy="1238592"/>
          </a:xfrm>
        </p:spPr>
        <p:txBody>
          <a:bodyPr>
            <a:normAutofit/>
          </a:bodyPr>
          <a:lstStyle/>
          <a:p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r>
              <a:rPr lang="en-US" altLang="ko-KR" sz="2800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sz="2800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30" y="84783"/>
            <a:ext cx="2984127" cy="356825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81695" y="3653037"/>
            <a:ext cx="9144000" cy="1107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AcmeFont" pitchFamily="2" charset="0"/>
              </a:rPr>
              <a:t>Project Metro Hero</a:t>
            </a:r>
            <a:endParaRPr lang="ko-KR" altLang="en-US" dirty="0">
              <a:solidFill>
                <a:schemeClr val="bg1"/>
              </a:solidFill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시스템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3 – 1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조작 및 맵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err="1" smtClean="0">
                <a:solidFill>
                  <a:schemeClr val="bg1"/>
                </a:solidFill>
              </a:rPr>
              <a:t>Ingame_Ready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화살표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이동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전투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상점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휴식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err="1">
                <a:solidFill>
                  <a:schemeClr val="bg1"/>
                </a:solidFill>
              </a:rPr>
              <a:t>인벤토리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err="1" smtClean="0">
                <a:solidFill>
                  <a:schemeClr val="bg1"/>
                </a:solidFill>
              </a:rPr>
              <a:t>스탯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전투 맵 생성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맵 종류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등장 가산도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2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전투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플레이어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이동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공격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개요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한손검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대검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사브르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단검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창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둔기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쌍검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방어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대기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스크롤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도망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722524" y="1972498"/>
            <a:ext cx="4347556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3 – 2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전투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적 생성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일반 생성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특수 생성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적 이동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일반 이동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공격형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밸런스형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수비형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endParaRPr lang="en-US" altLang="ko-KR" sz="8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특수 이동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신속형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혼합형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디버프형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endParaRPr lang="en-US" altLang="ko-KR" sz="8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757" y="6305854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828235" y="2227953"/>
            <a:ext cx="697616" cy="701280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47326" y="2185205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155851" y="950955"/>
            <a:ext cx="6846304" cy="5246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창을 닫을 수 있는 나가기 버튼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현재 업그레이드 부분에 대한 간단할 설명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업그레이드 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후 상황 표시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업그레이드에 소모되는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코인량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표출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업그레이드 버튼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버튼을 눌러 플레이어 강화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1979" y="1519100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22848" y="1214526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22847" y="2006076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2846" y="2797623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2846" y="3600651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71979" y="230674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71979" y="309439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71980" y="389352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846" y="4380720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71980" y="4673591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액자 33"/>
          <p:cNvSpPr/>
          <p:nvPr/>
        </p:nvSpPr>
        <p:spPr>
          <a:xfrm>
            <a:off x="2332672" y="2748705"/>
            <a:ext cx="1663789" cy="1229886"/>
          </a:xfrm>
          <a:prstGeom prst="frame">
            <a:avLst>
              <a:gd name="adj1" fmla="val 844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1961804" y="3949786"/>
            <a:ext cx="2410691" cy="1071101"/>
          </a:xfrm>
          <a:prstGeom prst="frame">
            <a:avLst>
              <a:gd name="adj1" fmla="val 9722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61803" y="4666227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2397792" y="5015362"/>
            <a:ext cx="1517503" cy="315008"/>
          </a:xfrm>
          <a:prstGeom prst="frame">
            <a:avLst>
              <a:gd name="adj1" fmla="val 2385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77935" y="4998299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32672" y="2742139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2177935" y="5341295"/>
            <a:ext cx="2028305" cy="343610"/>
          </a:xfrm>
          <a:prstGeom prst="frame">
            <a:avLst>
              <a:gd name="adj1" fmla="val 2019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77935" y="5333070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2261501" y="2224800"/>
            <a:ext cx="697616" cy="701280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2249" y="2926080"/>
            <a:ext cx="1898923" cy="8996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UI_Func_Exit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Btn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</a:t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ClickEvent</a:t>
            </a:r>
            <a:r>
              <a:rPr lang="en-US" altLang="ko-KR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버튼 클릭 효과 </a:t>
            </a:r>
            <a:r>
              <a:rPr lang="en-US" altLang="ko-KR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기본</a:t>
            </a:r>
            <a:endParaRPr lang="ko-KR" altLang="en-US" sz="1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77016" y="474316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3008612" y="1710929"/>
            <a:ext cx="2943301" cy="4536279"/>
          </a:xfrm>
          <a:prstGeom prst="frame">
            <a:avLst>
              <a:gd name="adj1" fmla="val 38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32249" y="3825687"/>
            <a:ext cx="1898923" cy="1479666"/>
          </a:xfrm>
          <a:prstGeom prst="rect">
            <a:avLst/>
          </a:prstGeom>
          <a:solidFill>
            <a:srgbClr val="4E007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나가기 버튼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시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UI_Func_BG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[Off]</a:t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UI_Func_Exit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Off]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Shop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Off]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클릭 시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UI_Func_BG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[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Off]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[Off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</a:rPr>
              <a:t>기능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Shop </a:t>
            </a:r>
            <a:r>
              <a:rPr lang="en-US" altLang="ko-KR" sz="1400" b="1" dirty="0">
                <a:solidFill>
                  <a:schemeClr val="bg1"/>
                </a:solidFill>
              </a:rPr>
              <a:t>[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Off]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Exit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버튼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275437" y="473941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업그레이드 부분의 로고로 간단 설명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이후 텍스트로 내용에 대한  간단한 소개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차후 추가한다면 왼편에 선택 기능 추가 가능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업그레이드 로고 및 설명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액자 21"/>
          <p:cNvSpPr/>
          <p:nvPr/>
        </p:nvSpPr>
        <p:spPr>
          <a:xfrm>
            <a:off x="2332672" y="2748705"/>
            <a:ext cx="1663789" cy="1229886"/>
          </a:xfrm>
          <a:prstGeom prst="frame">
            <a:avLst>
              <a:gd name="adj1" fmla="val 844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572" y="3978591"/>
            <a:ext cx="3304889" cy="1138576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* </a:t>
            </a:r>
            <a:r>
              <a:rPr lang="en-US" altLang="ko-KR" sz="1600" dirty="0" err="1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UI_Image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 </a:t>
            </a:r>
            <a:r>
              <a:rPr lang="en-US" altLang="ko-KR" sz="1600" dirty="0" err="1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UI_Lobby_Shop_ATKIcon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[On]</a:t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* </a:t>
            </a:r>
            <a:r>
              <a:rPr lang="en-US" altLang="ko-KR" sz="1600" dirty="0" err="1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공격력을 강화할 것을 안내</a:t>
            </a:r>
            <a:endParaRPr lang="ko-KR" altLang="en-US" sz="1600" dirty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3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275443" y="473941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업그레이드 현재와 다음 단계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액자 13"/>
          <p:cNvSpPr/>
          <p:nvPr/>
        </p:nvSpPr>
        <p:spPr>
          <a:xfrm>
            <a:off x="1745234" y="3853810"/>
            <a:ext cx="2812728" cy="1250205"/>
          </a:xfrm>
          <a:prstGeom prst="frame">
            <a:avLst>
              <a:gd name="adj1" fmla="val 10831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40102" y="5104015"/>
            <a:ext cx="2817860" cy="826946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UI_Image</a:t>
            </a:r>
            <a:endParaRPr lang="en-US" altLang="ko-KR" sz="1600" b="1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UI_Func_BasicBG_01</a:t>
            </a:r>
            <a:r>
              <a:rPr lang="en-US" altLang="ko-KR" sz="1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[On],</a:t>
            </a:r>
            <a:r>
              <a:rPr lang="en-US" altLang="ko-KR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UI_Func_BasicBG_02</a:t>
            </a:r>
            <a:r>
              <a:rPr lang="en-US" altLang="ko-KR" sz="1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[On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 </a:t>
            </a:r>
            <a:endParaRPr lang="en-US" altLang="ko-KR" sz="1400" b="1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094807" y="3943475"/>
            <a:ext cx="2144684" cy="465540"/>
          </a:xfrm>
          <a:prstGeom prst="frame">
            <a:avLst>
              <a:gd name="adj1" fmla="val 21146"/>
            </a:avLst>
          </a:prstGeom>
          <a:solidFill>
            <a:srgbClr val="4E00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8104" y="2726574"/>
            <a:ext cx="1871387" cy="1217027"/>
          </a:xfrm>
          <a:prstGeom prst="rect">
            <a:avLst/>
          </a:prstGeom>
          <a:solidFill>
            <a:srgbClr val="4E007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전역 변수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레벨 값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현재 레벨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 레벨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094808" y="4366584"/>
            <a:ext cx="2144684" cy="565148"/>
          </a:xfrm>
          <a:prstGeom prst="frame">
            <a:avLst>
              <a:gd name="adj1" fmla="val 1711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50391" y="4366584"/>
            <a:ext cx="2003963" cy="10616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레벨 별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증가값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계산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현재 레벨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레벨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271007" y="21671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업그레이드의 현재 레벨 값과 다음 레벨 값 표출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 레벨 값의 증가 값과 다음 레벨의 증가 값 표출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275440" y="474625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 업그레이드에 필요한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재화량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액자 19"/>
          <p:cNvSpPr/>
          <p:nvPr/>
        </p:nvSpPr>
        <p:spPr>
          <a:xfrm>
            <a:off x="1307336" y="2022178"/>
            <a:ext cx="3656822" cy="806799"/>
          </a:xfrm>
          <a:prstGeom prst="frame">
            <a:avLst>
              <a:gd name="adj1" fmla="val 11873"/>
            </a:avLst>
          </a:prstGeom>
          <a:solidFill>
            <a:srgbClr val="4E00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235" y="1326674"/>
            <a:ext cx="2667537" cy="688044"/>
          </a:xfrm>
          <a:prstGeom prst="rect">
            <a:avLst/>
          </a:prstGeom>
          <a:solidFill>
            <a:srgbClr val="4E007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UI_Image</a:t>
            </a:r>
            <a:endParaRPr lang="en-US" altLang="ko-KR" sz="16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UI_Func_BasicBG_01</a:t>
            </a:r>
            <a:r>
              <a:rPr lang="en-US" altLang="ko-KR" sz="1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[On]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653439" y="2143614"/>
            <a:ext cx="2144684" cy="565148"/>
          </a:xfrm>
          <a:prstGeom prst="frame">
            <a:avLst>
              <a:gd name="adj1" fmla="val 1711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94160" y="2708762"/>
            <a:ext cx="2003963" cy="10616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 업그레이드에 필요한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재화량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표시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271007" y="2167118"/>
            <a:ext cx="5772441" cy="32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다음 레벨의 업그레이드에 소모하는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재화량을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표출함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만약 업그레이드 재화가 부족할 시 코인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Text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색 변경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기본 색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#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ffffff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err="1" smtClean="0">
                <a:solidFill>
                  <a:schemeClr val="bg1"/>
                </a:solidFill>
              </a:rPr>
              <a:t>재화량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부족 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#f83535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1045264" y="1832614"/>
            <a:ext cx="1221971" cy="1293478"/>
          </a:xfrm>
          <a:prstGeom prst="frame">
            <a:avLst>
              <a:gd name="adj1" fmla="val 13302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1983" y="3126092"/>
            <a:ext cx="1965252" cy="921221"/>
          </a:xfrm>
          <a:prstGeom prst="rect">
            <a:avLst/>
          </a:prstGeom>
          <a:solidFill>
            <a:srgbClr val="20386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UI_Coin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(Image)</a:t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재화임을 나타내는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Image On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2977781" y="4462307"/>
            <a:ext cx="2408866" cy="768173"/>
          </a:xfrm>
          <a:prstGeom prst="frame">
            <a:avLst>
              <a:gd name="adj1" fmla="val 1711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1561" y="4445778"/>
            <a:ext cx="2003963" cy="10616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재화량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부족 시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Text Color –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#f83535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275438" y="474316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업그레이드 버튼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271007" y="2167118"/>
            <a:ext cx="5772441" cy="32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업그레이드 가능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불가능 상태가 표시되며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가능 상태에서 클릭 시 업그레이드 완수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업그레이드 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변경점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현재 레벨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다음 레벨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현재 레벨 강화 값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다음 레벨 강화 값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03.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소모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재화량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업그레이드가 불가능할 시 버튼 비활성화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462660" y="5193003"/>
            <a:ext cx="2359023" cy="618340"/>
          </a:xfrm>
          <a:prstGeom prst="frame">
            <a:avLst>
              <a:gd name="adj1" fmla="val 21111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660" y="4031673"/>
            <a:ext cx="2359023" cy="11613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UI_Func_Basic_02(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Btn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ClickEvent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재화량이</a:t>
            </a:r>
            <a:r>
              <a:rPr lang="ko-KR" altLang="en-US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충분 시 활성화</a:t>
            </a:r>
            <a:endParaRPr lang="en-US" altLang="ko-KR" sz="16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시 업그레이드 가능</a:t>
            </a:r>
            <a:endParaRPr lang="en-US" altLang="ko-KR" sz="16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3366655" y="5253643"/>
            <a:ext cx="2313424" cy="482139"/>
          </a:xfrm>
          <a:prstGeom prst="frame">
            <a:avLst>
              <a:gd name="adj1" fmla="val 21111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80079" y="5193003"/>
            <a:ext cx="2359023" cy="11613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UI_Func_Basic_02(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Btn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ClickEvent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재화량이</a:t>
            </a:r>
            <a:r>
              <a:rPr lang="ko-KR" altLang="en-US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부족할 시 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비활성화</a:t>
            </a:r>
            <a:endParaRPr lang="en-US" altLang="ko-KR" sz="16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6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Credit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757" y="6305854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155851" y="2653141"/>
            <a:ext cx="6846304" cy="3544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>
                <a:solidFill>
                  <a:schemeClr val="bg1"/>
                </a:solidFill>
              </a:rPr>
              <a:t>창을 닫을 수 있는 나가기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버튼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제작진 정보 표출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</a:p>
          <a:p>
            <a:pPr>
              <a:lnSpc>
                <a:spcPct val="250000"/>
              </a:lnSpc>
              <a:spcBef>
                <a:spcPts val="1400"/>
              </a:spcBef>
            </a:pP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1979" y="3231518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22848" y="2926944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22847" y="3718494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71979" y="401916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도넛 42"/>
          <p:cNvSpPr/>
          <p:nvPr/>
        </p:nvSpPr>
        <p:spPr>
          <a:xfrm>
            <a:off x="3828235" y="2227953"/>
            <a:ext cx="697616" cy="701280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47326" y="2185205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2332672" y="2929233"/>
            <a:ext cx="1663789" cy="2814862"/>
          </a:xfrm>
          <a:prstGeom prst="frame">
            <a:avLst>
              <a:gd name="adj1" fmla="val 844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2672" y="2929233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Option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757" y="6305854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155851" y="2231108"/>
            <a:ext cx="6846304" cy="437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>
                <a:solidFill>
                  <a:schemeClr val="bg1"/>
                </a:solidFill>
              </a:rPr>
              <a:t>창을 닫을 수 있는 나가기 버튼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조정할 옵션 정보 표출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ON / OFF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체크 버튼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소리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ON 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체크 상태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(Default) –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유니티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모든 소리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ON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ko-KR" altLang="en-US" sz="1600" b="1" dirty="0" smtClean="0">
                <a:solidFill>
                  <a:schemeClr val="bg1"/>
                </a:solidFill>
              </a:rPr>
              <a:t>소리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OFF :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미체크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상태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유니티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모든 소리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71979" y="2799253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22848" y="2494679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22847" y="3286229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2846" y="4077776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71979" y="358690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71979" y="4374548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액자 35"/>
          <p:cNvSpPr/>
          <p:nvPr/>
        </p:nvSpPr>
        <p:spPr>
          <a:xfrm>
            <a:off x="3391593" y="3149654"/>
            <a:ext cx="604868" cy="865394"/>
          </a:xfrm>
          <a:prstGeom prst="frame">
            <a:avLst>
              <a:gd name="adj1" fmla="val 16734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91593" y="3149654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도넛 42"/>
          <p:cNvSpPr/>
          <p:nvPr/>
        </p:nvSpPr>
        <p:spPr>
          <a:xfrm>
            <a:off x="3828235" y="2227953"/>
            <a:ext cx="697616" cy="701280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47326" y="2185205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액자 45"/>
          <p:cNvSpPr/>
          <p:nvPr/>
        </p:nvSpPr>
        <p:spPr>
          <a:xfrm>
            <a:off x="2230785" y="3114517"/>
            <a:ext cx="1127558" cy="1229886"/>
          </a:xfrm>
          <a:prstGeom prst="frame">
            <a:avLst>
              <a:gd name="adj1" fmla="val 844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30784" y="3107951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Flowchart_01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Flowchart_02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4189" y="1541937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Shop_Flowchart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0756" y="1541937"/>
            <a:ext cx="348010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Credit &amp; Option Flowchart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시스템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2 </a:t>
            </a:r>
            <a:r>
              <a:rPr lang="ko-KR" altLang="en-US" sz="1800" b="1" dirty="0">
                <a:solidFill>
                  <a:schemeClr val="bg1"/>
                </a:solidFill>
              </a:rPr>
              <a:t>전투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적 공격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단일 공격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범위 공격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적 스킬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단일 공격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범위 공격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아군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버프형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적군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디버프형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혼합형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버프 및 공격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디버프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및 공격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3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성장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플레이어 </a:t>
            </a:r>
            <a:r>
              <a:rPr lang="ko-KR" altLang="en-US" sz="1400" b="1" dirty="0" err="1">
                <a:solidFill>
                  <a:schemeClr val="bg1"/>
                </a:solidFill>
              </a:rPr>
              <a:t>스탯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HP</a:t>
            </a: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Atk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Def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Cri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CD</a:t>
            </a: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Luck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Avoid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Drain</a:t>
            </a: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특수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스탯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Cure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Shield</a:t>
            </a: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TrueDMG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400" b="1" dirty="0" smtClean="0">
              <a:solidFill>
                <a:schemeClr val="bg1"/>
              </a:solidFill>
            </a:endParaRPr>
          </a:p>
          <a:p>
            <a:pPr lvl="3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722524" y="1972498"/>
            <a:ext cx="4347556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3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성장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플레이어</a:t>
            </a:r>
            <a:r>
              <a:rPr lang="en-US" altLang="ko-KR" sz="1400" b="1" dirty="0">
                <a:solidFill>
                  <a:schemeClr val="bg1"/>
                </a:solidFill>
              </a:rPr>
              <a:t>_</a:t>
            </a:r>
            <a:r>
              <a:rPr lang="ko-KR" altLang="en-US" sz="1400" b="1" dirty="0">
                <a:solidFill>
                  <a:schemeClr val="bg1"/>
                </a:solidFill>
              </a:rPr>
              <a:t>레벨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경험치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획득량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일반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하드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이벤트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엘리트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보스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경험치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</a:rPr>
              <a:t>요구량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직업별 </a:t>
            </a:r>
            <a:r>
              <a:rPr lang="ko-KR" altLang="en-US" sz="1000" b="1" dirty="0" err="1">
                <a:solidFill>
                  <a:schemeClr val="bg1"/>
                </a:solidFill>
              </a:rPr>
              <a:t>스탯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증가량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기사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어쎄신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광전사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3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시스템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4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아이템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err="1" smtClean="0">
                <a:solidFill>
                  <a:schemeClr val="bg1"/>
                </a:solidFill>
              </a:rPr>
              <a:t>인벤토리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정렬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구분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아이템 자동 삭제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3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4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아이템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장비 부위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직업 별 장착 가능 장비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투구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갑옷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목걸이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반지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방패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벨트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팔찌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장비 세트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세트 종류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세트 효과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세트 효과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400" b="1" dirty="0" smtClean="0">
              <a:solidFill>
                <a:schemeClr val="bg1"/>
              </a:solidFill>
            </a:endParaRPr>
          </a:p>
          <a:p>
            <a:pPr lvl="3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722524" y="1972498"/>
            <a:ext cx="4347556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4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아이템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무기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직업 별 장착 가능 무기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err="1" smtClean="0">
                <a:solidFill>
                  <a:schemeClr val="bg1"/>
                </a:solidFill>
              </a:rPr>
              <a:t>한손검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대검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단검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err="1" smtClean="0">
                <a:solidFill>
                  <a:schemeClr val="bg1"/>
                </a:solidFill>
              </a:rPr>
              <a:t>사브르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err="1" smtClean="0">
                <a:solidFill>
                  <a:schemeClr val="bg1"/>
                </a:solidFill>
              </a:rPr>
              <a:t>메이스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쌍검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플레이어</a:t>
            </a:r>
            <a:r>
              <a:rPr lang="en-US" altLang="ko-KR" sz="1400" b="1" dirty="0">
                <a:solidFill>
                  <a:schemeClr val="bg1"/>
                </a:solidFill>
              </a:rPr>
              <a:t>_</a:t>
            </a:r>
            <a:r>
              <a:rPr lang="ko-KR" altLang="en-US" sz="1400" b="1" dirty="0">
                <a:solidFill>
                  <a:schemeClr val="bg1"/>
                </a:solidFill>
              </a:rPr>
              <a:t>재화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골드 </a:t>
            </a:r>
            <a:r>
              <a:rPr lang="ko-KR" altLang="en-US" sz="1000" b="1" dirty="0" err="1">
                <a:solidFill>
                  <a:schemeClr val="bg1"/>
                </a:solidFill>
              </a:rPr>
              <a:t>획득량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일반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하드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엘리트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보스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200" b="1" dirty="0" smtClean="0">
              <a:solidFill>
                <a:schemeClr val="bg1"/>
              </a:solidFill>
            </a:endParaRPr>
          </a:p>
          <a:p>
            <a:pPr lvl="3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시스템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3 – 5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강화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필요 경험치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필요 재화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강화 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스탯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확률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주 옵션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장비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무기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부 옵션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장비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무기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ko-KR" sz="600" b="1" dirty="0" smtClean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3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6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계승</a:t>
            </a: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영혼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영혼 </a:t>
            </a:r>
            <a:r>
              <a:rPr lang="ko-KR" altLang="en-US" sz="1000" b="1" dirty="0" err="1">
                <a:solidFill>
                  <a:schemeClr val="bg1"/>
                </a:solidFill>
              </a:rPr>
              <a:t>획득량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영혼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요구량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계승 특성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err="1" smtClean="0">
                <a:solidFill>
                  <a:schemeClr val="bg1"/>
                </a:solidFill>
              </a:rPr>
              <a:t>스탯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증가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특수 효과</a:t>
            </a:r>
            <a:endParaRPr lang="en-US" altLang="ko-KR" sz="6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  <p:sp>
        <p:nvSpPr>
          <p:cNvPr id="22" name="부제목 2"/>
          <p:cNvSpPr txBox="1">
            <a:spLocks/>
          </p:cNvSpPr>
          <p:nvPr/>
        </p:nvSpPr>
        <p:spPr>
          <a:xfrm>
            <a:off x="7086601" y="4757329"/>
            <a:ext cx="5105399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36" y="1027027"/>
            <a:ext cx="2984127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UI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1 Lobby</a:t>
            </a: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기능 설명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Lobby_Main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Game Start</a:t>
            </a:r>
          </a:p>
          <a:p>
            <a:pPr lvl="3"/>
            <a:r>
              <a:rPr lang="en-US" altLang="ko-KR" sz="800" b="1" dirty="0" smtClean="0">
                <a:solidFill>
                  <a:schemeClr val="bg1"/>
                </a:solidFill>
              </a:rPr>
              <a:t>New Game</a:t>
            </a:r>
          </a:p>
          <a:p>
            <a:pPr lvl="3"/>
            <a:r>
              <a:rPr lang="en-US" altLang="ko-KR" sz="800" b="1" dirty="0" smtClean="0">
                <a:solidFill>
                  <a:schemeClr val="bg1"/>
                </a:solidFill>
              </a:rPr>
              <a:t>Continue</a:t>
            </a:r>
          </a:p>
          <a:p>
            <a:pPr lvl="3"/>
            <a:r>
              <a:rPr lang="en-US" altLang="ko-KR" sz="800" b="1" dirty="0" smtClean="0">
                <a:solidFill>
                  <a:schemeClr val="bg1"/>
                </a:solidFill>
              </a:rPr>
              <a:t>Load Game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Option</a:t>
            </a: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필요 </a:t>
            </a:r>
            <a:r>
              <a:rPr lang="en-US" altLang="ko-KR" sz="1400" b="1" dirty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Lobby_Main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Game Start</a:t>
            </a:r>
          </a:p>
          <a:p>
            <a:pPr lvl="3"/>
            <a:r>
              <a:rPr lang="en-US" altLang="ko-KR" sz="800" b="1" dirty="0" smtClean="0">
                <a:solidFill>
                  <a:schemeClr val="bg1"/>
                </a:solidFill>
              </a:rPr>
              <a:t>New Game</a:t>
            </a:r>
          </a:p>
          <a:p>
            <a:pPr lvl="3"/>
            <a:r>
              <a:rPr lang="en-US" altLang="ko-KR" sz="800" b="1" dirty="0" smtClean="0">
                <a:solidFill>
                  <a:schemeClr val="bg1"/>
                </a:solidFill>
              </a:rPr>
              <a:t>Continue</a:t>
            </a:r>
          </a:p>
          <a:p>
            <a:pPr lvl="3"/>
            <a:r>
              <a:rPr lang="en-US" altLang="ko-KR" sz="800" b="1" dirty="0" smtClean="0">
                <a:solidFill>
                  <a:schemeClr val="bg1"/>
                </a:solidFill>
              </a:rPr>
              <a:t>Load Game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Option</a:t>
            </a: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동작 설명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Lobby_Main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Game Start</a:t>
            </a: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New Game</a:t>
            </a: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Continue</a:t>
            </a: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Load Game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2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Ingame_Ready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기능 설명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ReadyMainUp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ReadyMainRight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ReadyMainDown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Arrow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Inven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Stat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Shop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Rest</a:t>
            </a: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필요 </a:t>
            </a:r>
            <a:r>
              <a:rPr lang="en-US" altLang="ko-KR" sz="1400" b="1" dirty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ReadyMainUp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ReadyMainRight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ReadyMainDown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Arrow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Inven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Stat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Shop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722524" y="1972498"/>
            <a:ext cx="4347556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2 </a:t>
            </a:r>
            <a:r>
              <a:rPr lang="en-US" altLang="ko-KR" sz="1800" b="1" dirty="0" err="1">
                <a:solidFill>
                  <a:schemeClr val="bg1"/>
                </a:solidFill>
              </a:rPr>
              <a:t>Ingame_Ready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동작 설명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ReadyMainUp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ReadyMainRight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ReadyMainDown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Arrow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Inven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Stat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Shop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Rest</a:t>
            </a: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UI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</a:t>
            </a:r>
            <a:r>
              <a:rPr lang="en-US" altLang="ko-KR" sz="1800" b="1" dirty="0">
                <a:solidFill>
                  <a:schemeClr val="bg1"/>
                </a:solidFill>
              </a:rPr>
              <a:t>3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Ingame_Battle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기능 설명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BattleMain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BattleStat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Player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Enemy</a:t>
            </a: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CutScene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IngameResult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필요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BattleMain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BattleStat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Player</a:t>
            </a: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Enemy</a:t>
            </a: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CutScene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IngameResult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</a:t>
            </a:r>
            <a:r>
              <a:rPr lang="en-US" altLang="ko-KR" sz="1800" b="1" dirty="0">
                <a:solidFill>
                  <a:schemeClr val="bg1"/>
                </a:solidFill>
              </a:rPr>
              <a:t>3 </a:t>
            </a:r>
            <a:r>
              <a:rPr lang="en-US" altLang="ko-KR" sz="1800" b="1" dirty="0" err="1">
                <a:solidFill>
                  <a:schemeClr val="bg1"/>
                </a:solidFill>
              </a:rPr>
              <a:t>Ingame_Battle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동작 설명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BattleMain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BattleStat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Player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Enemy</a:t>
            </a: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CutScene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IngameResult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722524" y="1972498"/>
            <a:ext cx="4347556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4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GameEnd_Result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기능 설명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EndResultMain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Restart</a:t>
            </a: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BackLobby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필요 </a:t>
            </a:r>
            <a:r>
              <a:rPr lang="en-US" altLang="ko-KR" sz="1400" b="1" dirty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EndResultMain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Restart</a:t>
            </a: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BackLobby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동작 설명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EndResultMain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Restart</a:t>
            </a: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BackLobby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UI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5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강화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기능 설명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강화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장비 아이콘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강화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강화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필요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r>
              <a:rPr lang="en-US" altLang="ko-KR" sz="1000" b="1" dirty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장비 아이콘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동작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설명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r>
              <a:rPr lang="en-US" altLang="ko-KR" sz="1000" b="1" dirty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장비 아이콘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6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상점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(Shop)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기능 설명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장비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Icon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구매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판매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필요 </a:t>
            </a:r>
            <a:r>
              <a:rPr lang="en-US" altLang="ko-KR" sz="1400" b="1" dirty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r>
              <a:rPr lang="en-US" altLang="ko-KR" sz="1000" b="1" dirty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장비 </a:t>
            </a:r>
            <a:r>
              <a:rPr lang="en-US" altLang="ko-KR" sz="1000" b="1" dirty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판매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동작 설명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강화</a:t>
            </a:r>
            <a:r>
              <a:rPr lang="en-US" altLang="ko-KR" sz="1000" b="1" dirty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장비 </a:t>
            </a:r>
            <a:r>
              <a:rPr lang="en-US" altLang="ko-KR" sz="1000" b="1" dirty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판매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722524" y="1972498"/>
            <a:ext cx="4347556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7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휴식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(Rest)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기능 설명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Icon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??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필요 </a:t>
            </a:r>
            <a:r>
              <a:rPr lang="en-US" altLang="ko-KR" sz="1400" b="1" dirty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Icon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??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동작 설명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Icon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??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UI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4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8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계승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기능 설명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계승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특성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영혼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필요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Sprite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계승 </a:t>
            </a:r>
            <a:r>
              <a:rPr lang="en-US" altLang="ko-KR" sz="1000" b="1" dirty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특성 </a:t>
            </a:r>
            <a:r>
              <a:rPr lang="en-US" altLang="ko-KR" sz="1000" b="1" dirty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영혼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동작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설명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계승 </a:t>
            </a:r>
            <a:r>
              <a:rPr lang="en-US" altLang="ko-KR" sz="1000" b="1" dirty="0">
                <a:solidFill>
                  <a:schemeClr val="bg1"/>
                </a:solidFill>
              </a:rPr>
              <a:t>Main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특성 </a:t>
            </a:r>
            <a:r>
              <a:rPr lang="en-US" altLang="ko-KR" sz="1000" b="1" dirty="0">
                <a:solidFill>
                  <a:schemeClr val="bg1"/>
                </a:solidFill>
              </a:rPr>
              <a:t>Icon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영혼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882584" y="1966567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5 – 1 UX</a:t>
            </a: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유저 </a:t>
            </a:r>
            <a:r>
              <a:rPr lang="en-US" altLang="ko-KR" sz="1400" b="1" dirty="0">
                <a:solidFill>
                  <a:schemeClr val="bg1"/>
                </a:solidFill>
              </a:rPr>
              <a:t>UX</a:t>
            </a: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개발자 </a:t>
            </a:r>
            <a:r>
              <a:rPr lang="en-US" altLang="ko-KR" sz="1400" b="1" dirty="0">
                <a:solidFill>
                  <a:schemeClr val="bg1"/>
                </a:solidFill>
              </a:rPr>
              <a:t>UX</a:t>
            </a: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5 – 2 BM</a:t>
            </a: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5167249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기타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16770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16770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7086601" y="4757329"/>
            <a:ext cx="5105399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36" y="1027027"/>
            <a:ext cx="2984127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4346" y="1873391"/>
            <a:ext cx="113287" cy="319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809406" y="3027599"/>
            <a:ext cx="3825045" cy="888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소개</a:t>
            </a:r>
            <a:endParaRPr lang="en-US" altLang="ko-KR" sz="5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5235324" y="3108959"/>
            <a:ext cx="448887" cy="490451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chemeClr val="bg1">
                  <a:lumMod val="85000"/>
                </a:schemeClr>
              </a:gs>
              <a:gs pos="5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9152815" y="2734888"/>
            <a:ext cx="2900640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" y="1502508"/>
            <a:ext cx="2984127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3717603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1 - 1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208245" y="1866367"/>
            <a:ext cx="1715070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장르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208245" y="2754022"/>
            <a:ext cx="2137101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플랫폼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208244" y="3641678"/>
            <a:ext cx="2549084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카메라 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208244" y="4529333"/>
            <a:ext cx="2549084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참가 인원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7757327" y="1866367"/>
            <a:ext cx="4071683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mtClean="0">
                <a:solidFill>
                  <a:schemeClr val="bg1"/>
                </a:solidFill>
              </a:rPr>
              <a:t>턴제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로그라이크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7757328" y="2754022"/>
            <a:ext cx="2682910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PC, (Android)</a:t>
            </a: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757328" y="3641677"/>
            <a:ext cx="3897116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탑뷰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7757328" y="4529333"/>
            <a:ext cx="3082468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싱글 플레이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1477948" y="5910350"/>
            <a:ext cx="2200069" cy="44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게임 예시 이미지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208244" y="5368672"/>
            <a:ext cx="2549084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화면 비율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757328" y="5368672"/>
            <a:ext cx="3581232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16 : 9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208245" y="1027027"/>
            <a:ext cx="1715070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게임 명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7757328" y="1027027"/>
            <a:ext cx="2434076" cy="56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미정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039160"/>
            <a:ext cx="5105399" cy="110758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cmeFont" pitchFamily="2" charset="0"/>
              </a:rPr>
              <a:t>Game Plan</a:t>
            </a:r>
            <a:endParaRPr lang="ko-KR" altLang="en-US" dirty="0">
              <a:solidFill>
                <a:schemeClr val="bg1"/>
              </a:solidFill>
              <a:latin typeface="AcmeFont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146745"/>
            <a:ext cx="5105399" cy="1238592"/>
          </a:xfrm>
        </p:spPr>
        <p:txBody>
          <a:bodyPr>
            <a:normAutofit/>
          </a:bodyPr>
          <a:lstStyle/>
          <a:p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r>
              <a:rPr lang="en-US" altLang="ko-KR" sz="2800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11344"/>
              </p:ext>
            </p:extLst>
          </p:nvPr>
        </p:nvGraphicFramePr>
        <p:xfrm>
          <a:off x="5105396" y="2153788"/>
          <a:ext cx="7018868" cy="2595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68735">
                  <a:extLst>
                    <a:ext uri="{9D8B030D-6E8A-4147-A177-3AD203B41FA5}">
                      <a16:colId xmlns:a16="http://schemas.microsoft.com/office/drawing/2014/main" val="1872879120"/>
                    </a:ext>
                  </a:extLst>
                </a:gridCol>
                <a:gridCol w="5050133">
                  <a:extLst>
                    <a:ext uri="{9D8B030D-6E8A-4147-A177-3AD203B41FA5}">
                      <a16:colId xmlns:a16="http://schemas.microsoft.com/office/drawing/2014/main" val="302161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2022</a:t>
                      </a:r>
                      <a:r>
                        <a:rPr lang="en-US" altLang="ko-KR" sz="1400" b="1" baseline="0" dirty="0" smtClean="0"/>
                        <a:t> – 10 – 09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최초 </a:t>
                      </a:r>
                      <a:r>
                        <a:rPr lang="ko-KR" altLang="en-US" sz="1200" b="1" dirty="0" smtClean="0"/>
                        <a:t>작성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목차 완료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71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37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19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92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3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57535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73783"/>
              </p:ext>
            </p:extLst>
          </p:nvPr>
        </p:nvGraphicFramePr>
        <p:xfrm>
          <a:off x="5105397" y="1675635"/>
          <a:ext cx="701886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8868">
                  <a:extLst>
                    <a:ext uri="{9D8B030D-6E8A-4147-A177-3AD203B41FA5}">
                      <a16:colId xmlns:a16="http://schemas.microsoft.com/office/drawing/2014/main" val="386503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History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124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12788"/>
              </p:ext>
            </p:extLst>
          </p:nvPr>
        </p:nvGraphicFramePr>
        <p:xfrm>
          <a:off x="5105397" y="140900"/>
          <a:ext cx="701887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9435">
                  <a:extLst>
                    <a:ext uri="{9D8B030D-6E8A-4147-A177-3AD203B41FA5}">
                      <a16:colId xmlns:a16="http://schemas.microsoft.com/office/drawing/2014/main" val="3865030341"/>
                    </a:ext>
                  </a:extLst>
                </a:gridCol>
                <a:gridCol w="3509435">
                  <a:extLst>
                    <a:ext uri="{9D8B030D-6E8A-4147-A177-3AD203B41FA5}">
                      <a16:colId xmlns:a16="http://schemas.microsoft.com/office/drawing/2014/main" val="130832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 지훈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124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37269"/>
              </p:ext>
            </p:extLst>
          </p:nvPr>
        </p:nvGraphicFramePr>
        <p:xfrm>
          <a:off x="5105397" y="684776"/>
          <a:ext cx="7018868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09434">
                  <a:extLst>
                    <a:ext uri="{9D8B030D-6E8A-4147-A177-3AD203B41FA5}">
                      <a16:colId xmlns:a16="http://schemas.microsoft.com/office/drawing/2014/main" val="1872879120"/>
                    </a:ext>
                  </a:extLst>
                </a:gridCol>
                <a:gridCol w="3509434">
                  <a:extLst>
                    <a:ext uri="{9D8B030D-6E8A-4147-A177-3AD203B41FA5}">
                      <a16:colId xmlns:a16="http://schemas.microsoft.com/office/drawing/2014/main" val="302161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dk1"/>
                          </a:solidFill>
                        </a:rPr>
                        <a:t>메인 기획서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1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작성일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22-10-09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73307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5105397" y="5828043"/>
            <a:ext cx="7018868" cy="9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개발 메인 기획서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적힌 내용 토대로 개발 진행 예정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내용은 언제든지 변경이 가능함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5" y="371617"/>
            <a:ext cx="2984127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7616272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팀 소개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76046"/>
              </p:ext>
            </p:extLst>
          </p:nvPr>
        </p:nvGraphicFramePr>
        <p:xfrm>
          <a:off x="462660" y="1259994"/>
          <a:ext cx="11358036" cy="53018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24">
                  <a:extLst>
                    <a:ext uri="{9D8B030D-6E8A-4147-A177-3AD203B41FA5}">
                      <a16:colId xmlns:a16="http://schemas.microsoft.com/office/drawing/2014/main" val="189549554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675053587"/>
                    </a:ext>
                  </a:extLst>
                </a:gridCol>
                <a:gridCol w="2301198">
                  <a:extLst>
                    <a:ext uri="{9D8B030D-6E8A-4147-A177-3AD203B41FA5}">
                      <a16:colId xmlns:a16="http://schemas.microsoft.com/office/drawing/2014/main" val="23236586"/>
                    </a:ext>
                  </a:extLst>
                </a:gridCol>
                <a:gridCol w="1893006">
                  <a:extLst>
                    <a:ext uri="{9D8B030D-6E8A-4147-A177-3AD203B41FA5}">
                      <a16:colId xmlns:a16="http://schemas.microsoft.com/office/drawing/2014/main" val="1072525769"/>
                    </a:ext>
                  </a:extLst>
                </a:gridCol>
                <a:gridCol w="1893006">
                  <a:extLst>
                    <a:ext uri="{9D8B030D-6E8A-4147-A177-3AD203B41FA5}">
                      <a16:colId xmlns:a16="http://schemas.microsoft.com/office/drawing/2014/main" val="1221160252"/>
                    </a:ext>
                  </a:extLst>
                </a:gridCol>
                <a:gridCol w="1893006">
                  <a:extLst>
                    <a:ext uri="{9D8B030D-6E8A-4147-A177-3AD203B41FA5}">
                      <a16:colId xmlns:a16="http://schemas.microsoft.com/office/drawing/2014/main" val="515372993"/>
                    </a:ext>
                  </a:extLst>
                </a:gridCol>
              </a:tblGrid>
              <a:tr h="452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소속 부서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주요 역할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담당 업무</a:t>
                      </a:r>
                      <a:r>
                        <a:rPr lang="en-US" altLang="ko-KR" b="1" dirty="0" smtClean="0"/>
                        <a:t>_01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담당 업무</a:t>
                      </a:r>
                      <a:r>
                        <a:rPr lang="en-US" altLang="ko-KR" b="1" dirty="0" smtClean="0"/>
                        <a:t>_02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담당 업무</a:t>
                      </a:r>
                      <a:r>
                        <a:rPr lang="en-US" altLang="ko-KR" b="1" dirty="0" smtClean="0"/>
                        <a:t>_03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75982"/>
                  </a:ext>
                </a:extLst>
              </a:tr>
              <a:tr h="9698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이지훈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기획 팀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팀장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기획서 </a:t>
                      </a:r>
                      <a:r>
                        <a:rPr lang="ko-KR" altLang="en-US" b="1" dirty="0" smtClean="0"/>
                        <a:t>및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일정표 </a:t>
                      </a:r>
                      <a:r>
                        <a:rPr lang="ko-KR" altLang="en-US" b="1" dirty="0" smtClean="0"/>
                        <a:t>작성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밸런스 점검</a:t>
                      </a:r>
                      <a:endParaRPr lang="ko-KR" altLang="en-US" b="1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게임 기획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768083"/>
                  </a:ext>
                </a:extLst>
              </a:tr>
              <a:tr h="9698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코딩 팀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메인 </a:t>
                      </a:r>
                      <a:r>
                        <a:rPr lang="ko-KR" altLang="en-US" sz="2000" b="1" dirty="0" err="1" smtClean="0"/>
                        <a:t>코더</a:t>
                      </a:r>
                      <a:endParaRPr lang="ko-KR" altLang="en-US" sz="20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구현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931626"/>
                  </a:ext>
                </a:extLst>
              </a:tr>
              <a:tr h="9698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디자인 팀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메인 </a:t>
                      </a:r>
                      <a:r>
                        <a:rPr lang="ko-KR" altLang="en-US" sz="2000" b="1" dirty="0" smtClean="0"/>
                        <a:t>디자이너</a:t>
                      </a:r>
                      <a:endParaRPr lang="ko-KR" altLang="en-US" sz="20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전체 디자인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870043"/>
                  </a:ext>
                </a:extLst>
              </a:tr>
              <a:tr h="9698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이동제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기획 팀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밸런스 및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컨텐츠 기획자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밸런스 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점검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게임에 필요한 컨텐츠 탐색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454547"/>
                  </a:ext>
                </a:extLst>
              </a:tr>
              <a:tr h="9698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메인 </a:t>
                      </a:r>
                      <a:r>
                        <a:rPr lang="en-US" altLang="ko-KR" sz="2000" b="1" dirty="0" smtClean="0"/>
                        <a:t>QA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밸런스 점검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오류 검출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13446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4515626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설명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_01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350940" y="1969983"/>
            <a:ext cx="6314289" cy="232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전통적인 러닝 액션 게임처럼 장애물을 피하며 스테이지를 이어나가야 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각 스테이지마다 보스 몬스터가 등장하며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체력을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0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으로 만들어야 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보스는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랜덤한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주기로 플레이어에게 공격을 시도함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보스가 죽으면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다음 스테이지로 넘어가며 스테이지 번호 증가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플레이어의 체력이 모두 소진되면 결과 화면이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로드됨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413969" y="1322526"/>
            <a:ext cx="5195544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턴제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로그라이크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 RPG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3397" y="173394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477948" y="5910350"/>
            <a:ext cx="2200069" cy="44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게임 예시 이미지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4350940" y="4864180"/>
            <a:ext cx="6014941" cy="199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플레이어는 직접적인 공격 수단이 없음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적의 공격을 보호막으로 튕겨내어 적을 공격하는게 유일한 수단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장애물 오브젝트는 파괴하거나 막을 수 없음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4413969" y="4216723"/>
            <a:ext cx="666689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운빨과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전략이 합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83618" y="462813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t="15878" r="27030" b="34757"/>
          <a:stretch/>
        </p:blipFill>
        <p:spPr>
          <a:xfrm rot="16200000">
            <a:off x="1422243" y="3673075"/>
            <a:ext cx="2155217" cy="21671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t="2696" r="11394" b="17030"/>
          <a:stretch/>
        </p:blipFill>
        <p:spPr>
          <a:xfrm rot="16200000">
            <a:off x="1377631" y="833565"/>
            <a:ext cx="2244440" cy="33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350940" y="1141278"/>
            <a:ext cx="6846304" cy="4735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ㅁ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67068" y="1709423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477948" y="5910350"/>
            <a:ext cx="2200069" cy="44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게임 예시 이미지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7937" y="1404849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7936" y="2196399"/>
            <a:ext cx="349135" cy="34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7935" y="2987946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17934" y="4394630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67068" y="249707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67068" y="3284718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67068" y="4687501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도넛 1"/>
          <p:cNvSpPr/>
          <p:nvPr/>
        </p:nvSpPr>
        <p:spPr>
          <a:xfrm>
            <a:off x="2949203" y="4030711"/>
            <a:ext cx="1142120" cy="1148118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05907" y="4683145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도넛 31"/>
          <p:cNvSpPr/>
          <p:nvPr/>
        </p:nvSpPr>
        <p:spPr>
          <a:xfrm>
            <a:off x="1534060" y="3517123"/>
            <a:ext cx="983789" cy="1009157"/>
          </a:xfrm>
          <a:prstGeom prst="donut">
            <a:avLst>
              <a:gd name="adj" fmla="val 10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04890" y="4117994"/>
            <a:ext cx="349135" cy="34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1247686" y="1766563"/>
            <a:ext cx="2660594" cy="1518155"/>
          </a:xfrm>
          <a:prstGeom prst="frame">
            <a:avLst>
              <a:gd name="adj1" fmla="val 868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도넛 34"/>
          <p:cNvSpPr/>
          <p:nvPr/>
        </p:nvSpPr>
        <p:spPr>
          <a:xfrm>
            <a:off x="2132633" y="4741333"/>
            <a:ext cx="1113905" cy="1088967"/>
          </a:xfrm>
          <a:prstGeom prst="donut">
            <a:avLst>
              <a:gd name="adj" fmla="val 7048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06390" y="5486397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47686" y="2935583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4515626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설명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_02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350940" y="1141278"/>
            <a:ext cx="6846304" cy="4735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ㅁ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67068" y="1709423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477948" y="5910350"/>
            <a:ext cx="2200069" cy="44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게임 예시 이미지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7937" y="1404849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7936" y="2196399"/>
            <a:ext cx="349135" cy="34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7935" y="2987946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17934" y="4394630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67068" y="249707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67068" y="3284718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67068" y="4687501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도넛 1"/>
          <p:cNvSpPr/>
          <p:nvPr/>
        </p:nvSpPr>
        <p:spPr>
          <a:xfrm>
            <a:off x="2949203" y="4030711"/>
            <a:ext cx="1142120" cy="1148118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05907" y="4683145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도넛 31"/>
          <p:cNvSpPr/>
          <p:nvPr/>
        </p:nvSpPr>
        <p:spPr>
          <a:xfrm>
            <a:off x="1534060" y="3517123"/>
            <a:ext cx="983789" cy="1009157"/>
          </a:xfrm>
          <a:prstGeom prst="donut">
            <a:avLst>
              <a:gd name="adj" fmla="val 10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04890" y="4117994"/>
            <a:ext cx="349135" cy="34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1247686" y="1766563"/>
            <a:ext cx="2660594" cy="1518155"/>
          </a:xfrm>
          <a:prstGeom prst="frame">
            <a:avLst>
              <a:gd name="adj1" fmla="val 868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도넛 34"/>
          <p:cNvSpPr/>
          <p:nvPr/>
        </p:nvSpPr>
        <p:spPr>
          <a:xfrm>
            <a:off x="2132633" y="4741333"/>
            <a:ext cx="1113905" cy="1088967"/>
          </a:xfrm>
          <a:prstGeom prst="donut">
            <a:avLst>
              <a:gd name="adj" fmla="val 7048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06390" y="5486397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47686" y="2935583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4515626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설명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3193901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기획 의도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350940" y="1969983"/>
            <a:ext cx="6314289" cy="214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시간 제한이 있는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해커톤에서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제작할 수 있는 게임을 생각해야 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코딩 실력이 부족하기에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복잡한 게임은 제작이 버겁다 생각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그러다 최근에 제작했던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슈팅 게임을 떠올리게 되었고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슈팅게임과 러닝 액션 장르를 합치면 재미있겠다고 생각이 들게 되었음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그렇게 슈팅게임 뷰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러닝 액션 게임을 선택하게 됨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413969" y="1322526"/>
            <a:ext cx="5195544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24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 내에 제작 가능한 게임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3397" y="173394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4350940" y="4864180"/>
            <a:ext cx="7586136" cy="193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탬플런처럼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단순히 코인 먹으며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장애물만을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피하는 러닝 액션은 식상하다 생각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또한 단순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공격형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러닝액션은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슈팅 게임과 다른 점이 없음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그렇게 생각해낸 부분이 바로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패링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플레이어는 적당한 타이밍에 방어막으로 적의 공격을 튕겨내 적을 공격하는게 목적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이로써 플레이어가 좀 더 능동적으로 게임에 참가할 수 있다고 생각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4413969" y="4216723"/>
            <a:ext cx="5087477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단순 피하기 러닝 액션은 식상해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83618" y="462813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81188" y="3394703"/>
            <a:ext cx="245777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슈팅게임 예시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플라이트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1188" y="5999358"/>
            <a:ext cx="245777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패링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예시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세키로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9569764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1 - 5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아트 스타일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350940" y="1969984"/>
            <a:ext cx="6014941" cy="172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아직 미성숙한 느낌의 마녀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하지만 강해지기 위해 떠나는 모험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귀엽고 밝은 분위기가 드러나는 마녀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반대로 던전은 약간은 어두운 분위기를 풍김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-&gt;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강한 적을 상대할 것이라는 것을 암시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413969" y="1322526"/>
            <a:ext cx="5195544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수습 마법사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그리고 던전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3397" y="173394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350940" y="4864181"/>
            <a:ext cx="6014941" cy="172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</a:rPr>
              <a:t>귀엽고 심플한 이미지로 대다수의 유저의 호감을 이끌 수 있음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전반적으로 완전 밝은 분위기가 아닌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그래도 강대한 적을 상대한다는 느낌으로 적 디자인과 배경에서 어두운 분위기를 포함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413969" y="4216723"/>
            <a:ext cx="5087477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약간 어둡지만</a:t>
            </a: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귀여운 </a:t>
            </a: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2D </a:t>
            </a:r>
            <a:r>
              <a:rPr lang="ko-KR" altLang="en-US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그래픽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83618" y="462813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28703" y="3219902"/>
            <a:ext cx="245777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마법사 게임 예시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숲 속의 작은 마녀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8703" y="6008518"/>
            <a:ext cx="245777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그래픽 예시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플라이트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9228942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1 - 5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흐름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진행 과정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13075" y="164586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313075" y="1798562"/>
            <a:ext cx="3371820" cy="172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</a:rPr>
              <a:t>게임 시작 시 로비 화면으로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넘어가기 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게임 로고가 등장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313075" y="1252994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시작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5401" y="164586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645401" y="1798562"/>
            <a:ext cx="3371820" cy="172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Ingame_Scene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가기 전 과정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Game Start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게임 시작 가능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상점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옵션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크레딧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선택 가능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645401" y="1252994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Lobby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07795" y="4672326"/>
            <a:ext cx="2519946" cy="64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307794" y="4825021"/>
            <a:ext cx="2519946" cy="172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</a:rPr>
              <a:t>게임 진행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라이프 모두 소진 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결과 화면으로 이동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3307794" y="4279453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6357" y="466182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696357" y="4814524"/>
            <a:ext cx="3371820" cy="63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</a:rPr>
              <a:t>게임 결과 표출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점수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코인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경험치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획득량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표출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7696357" y="4268956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Result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9228942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1 - 6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흐름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전체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Flow Chart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9228942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1 - 7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일정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간단한 개발 일정 정리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08675"/>
              </p:ext>
            </p:extLst>
          </p:nvPr>
        </p:nvGraphicFramePr>
        <p:xfrm>
          <a:off x="462655" y="1231360"/>
          <a:ext cx="11249977" cy="5360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2349">
                  <a:extLst>
                    <a:ext uri="{9D8B030D-6E8A-4147-A177-3AD203B41FA5}">
                      <a16:colId xmlns:a16="http://schemas.microsoft.com/office/drawing/2014/main" val="3360584615"/>
                    </a:ext>
                  </a:extLst>
                </a:gridCol>
                <a:gridCol w="7007628">
                  <a:extLst>
                    <a:ext uri="{9D8B030D-6E8A-4147-A177-3AD203B41FA5}">
                      <a16:colId xmlns:a16="http://schemas.microsoft.com/office/drawing/2014/main" val="2476645948"/>
                    </a:ext>
                  </a:extLst>
                </a:gridCol>
              </a:tblGrid>
              <a:tr h="756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Date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일정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07299"/>
                  </a:ext>
                </a:extLst>
              </a:tr>
              <a:tr h="76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~ 22-07-13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게임 기획 및 디자인 소스 제작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50798"/>
                  </a:ext>
                </a:extLst>
              </a:tr>
              <a:tr h="76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22-07-14 ~ 22-07-27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/>
                        <a:t>게임 알파 버전 제작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518639"/>
                  </a:ext>
                </a:extLst>
              </a:tr>
              <a:tr h="76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~ </a:t>
                      </a:r>
                      <a:r>
                        <a:rPr lang="ko-KR" altLang="en-US" sz="2000" b="1" dirty="0" err="1" smtClean="0"/>
                        <a:t>해커톤</a:t>
                      </a:r>
                      <a:r>
                        <a:rPr lang="ko-KR" altLang="en-US" sz="2000" b="1" dirty="0" smtClean="0"/>
                        <a:t> 전날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알파 버전 검토 및 추가 사항 점검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890376"/>
                  </a:ext>
                </a:extLst>
              </a:tr>
              <a:tr h="76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해커톤</a:t>
                      </a:r>
                      <a:r>
                        <a:rPr lang="ko-KR" altLang="en-US" sz="2000" b="1" dirty="0" smtClean="0"/>
                        <a:t> 당일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/>
                        <a:t>정식 게임 </a:t>
                      </a:r>
                      <a:r>
                        <a:rPr lang="ko-KR" altLang="en-US" sz="2800" b="1" baseline="0" dirty="0" smtClean="0"/>
                        <a:t>제작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604254"/>
                  </a:ext>
                </a:extLst>
              </a:tr>
              <a:tr h="76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~ 22-08-00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게임 테스트 후 필요 사항 수정 및 추가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477646"/>
                  </a:ext>
                </a:extLst>
              </a:tr>
              <a:tr h="76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~ 22-09-00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/>
                        <a:t>안드로이드 빌드 및 구글 플레이 출시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64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9228942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1 - 7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일정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간단한 개발 일정 정리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hlinkClick r:id="rId2"/>
          </p:cNvPr>
          <p:cNvSpPr txBox="1">
            <a:spLocks/>
          </p:cNvSpPr>
          <p:nvPr/>
        </p:nvSpPr>
        <p:spPr>
          <a:xfrm>
            <a:off x="3931919" y="2311740"/>
            <a:ext cx="4513811" cy="45713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시 일정표로 이동</a:t>
            </a:r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05841" y="4979324"/>
            <a:ext cx="10374284" cy="9227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https://docs.google.com/spreadsheets/d/1zd-F3AKFratziFfMvl0R-nAWgwXuv14nX5-IG2ujelc/edit?usp=sharing</a:t>
            </a:r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46230" y="4446118"/>
            <a:ext cx="287629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안 들어가질 시 링크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5879" y="4857534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소개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8680773" cy="475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1 – 1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개요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1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2 </a:t>
            </a:r>
            <a:r>
              <a:rPr lang="ko-KR" altLang="en-US" sz="1800" b="1" dirty="0">
                <a:solidFill>
                  <a:schemeClr val="bg1"/>
                </a:solidFill>
              </a:rPr>
              <a:t>개발 팀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소개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 smtClean="0">
                <a:solidFill>
                  <a:schemeClr val="bg1"/>
                </a:solidFill>
              </a:rPr>
              <a:t>1 – 3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게임 설명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r>
              <a:rPr lang="en-US" altLang="ko-KR" sz="1800" b="1" dirty="0" smtClean="0">
                <a:solidFill>
                  <a:schemeClr val="bg1"/>
                </a:solidFill>
              </a:rPr>
              <a:t>1 – 4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기획 의도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r>
              <a:rPr lang="en-US" altLang="ko-KR" sz="1800" b="1" dirty="0" smtClean="0">
                <a:solidFill>
                  <a:schemeClr val="bg1"/>
                </a:solidFill>
              </a:rPr>
              <a:t>1 – 5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아트 스타일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r>
              <a:rPr lang="en-US" altLang="ko-KR" sz="1800" b="1" dirty="0" smtClean="0">
                <a:solidFill>
                  <a:schemeClr val="bg1"/>
                </a:solidFill>
              </a:rPr>
              <a:t>1 – 6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게임 흐름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게임의 진행 과정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게임 전체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Flow Chart</a:t>
            </a:r>
          </a:p>
          <a:p>
            <a:r>
              <a:rPr lang="en-US" altLang="ko-KR" sz="1800" b="1" dirty="0" smtClean="0">
                <a:solidFill>
                  <a:schemeClr val="bg1"/>
                </a:solidFill>
              </a:rPr>
              <a:t>1 – 7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개발 일정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차 개발 일정 정리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7086601" y="4757329"/>
            <a:ext cx="5105399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36" y="1027027"/>
            <a:ext cx="2984127" cy="3568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4346" y="1873391"/>
            <a:ext cx="113287" cy="319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809407" y="3027599"/>
            <a:ext cx="3343408" cy="888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 정</a:t>
            </a:r>
            <a:endParaRPr lang="en-US" altLang="ko-KR" sz="5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5235324" y="3108959"/>
            <a:ext cx="448887" cy="490451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chemeClr val="bg1">
                  <a:lumMod val="85000"/>
                </a:schemeClr>
              </a:gs>
              <a:gs pos="5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152815" y="2734888"/>
            <a:ext cx="2900640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" y="1502508"/>
            <a:ext cx="2984127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2 - 1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시놉시스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72315" y="4711423"/>
            <a:ext cx="7605320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5036563" y="2151006"/>
            <a:ext cx="7120624" cy="446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게임 또는 만화 등의 다양한 분야에서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이세계는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정말 많이 사용되고 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 중 중세를 배경으로 하는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이세계의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경우 가장 친숙하고 가장 보편적으로 사용됨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ex)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애니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 멋진 세계에 축복을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’, ‘RE: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제로부터 시작하는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이세계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생활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등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게임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‘DARK SOUL’, ‘The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Witcher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’, ‘Little Witch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Nobeta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현실에서 체험해볼 수 없는 다양한 요소를 즐길 수 있는 </a:t>
            </a:r>
            <a:r>
              <a:rPr lang="ko-KR" altLang="en-US" sz="1400" b="1" dirty="0">
                <a:solidFill>
                  <a:schemeClr val="bg1"/>
                </a:solidFill>
              </a:rPr>
              <a:t>매력적인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요소임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마녀는 마법과 빗자루 타기를 사용하는 대표적인 모범 예시가 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Ex)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애니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리틀 위치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아카데미아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’, 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마녀의 여행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게임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‘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하이퍼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유니버스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’, ‘Witch it’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또한 마녀의 경우 커다란 모자를 가지고 있기에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Ingame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화면 디자인 시 좀 더 수월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099590" y="1503549"/>
            <a:ext cx="6156898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이세계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그리고 수습 마녀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99019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2803" y="3366575"/>
            <a:ext cx="15754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코노스바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3049" y="3366575"/>
            <a:ext cx="15754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리제로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3295" y="3366575"/>
            <a:ext cx="125147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다크소울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402" y="6245976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리틀 위치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아카데미아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6591" y="6245976"/>
            <a:ext cx="207818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하이퍼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유니버스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70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2 - 1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시놉시스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세계관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시대 상황의 경우 중세 시대에 마법이 존재하는 배경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마법의 힘이 존재하고 교육하는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이세계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사람들은 마법을 습득하고 사용할 수 있으며 교육기관이 존재함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마법의 힘이 존재함과 동시에 용과 같은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몬스터들이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존재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마법의 힘에 의해 특수하게 생겨난 지역이 존재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참고 세계관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애니메이션 </a:t>
            </a:r>
            <a:r>
              <a:rPr lang="en-US" altLang="ko-KR" sz="1400" b="1" dirty="0">
                <a:solidFill>
                  <a:schemeClr val="bg1"/>
                </a:solidFill>
              </a:rPr>
              <a:t>‘</a:t>
            </a:r>
            <a:r>
              <a:rPr lang="ko-KR" altLang="en-US" sz="1400" b="1" dirty="0">
                <a:solidFill>
                  <a:schemeClr val="bg1"/>
                </a:solidFill>
              </a:rPr>
              <a:t>리틀 위치 </a:t>
            </a:r>
            <a:r>
              <a:rPr lang="ko-KR" altLang="en-US" sz="1400" b="1" dirty="0" err="1">
                <a:solidFill>
                  <a:schemeClr val="bg1"/>
                </a:solidFill>
              </a:rPr>
              <a:t>아카데미아</a:t>
            </a:r>
            <a:r>
              <a:rPr lang="en-US" altLang="ko-KR" sz="1400" b="1" dirty="0">
                <a:solidFill>
                  <a:schemeClr val="bg1"/>
                </a:solidFill>
              </a:rPr>
              <a:t>’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애니메이션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마녀의 여행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이곳이 바로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이세계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21105" y="3167149"/>
            <a:ext cx="25852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리틀 위치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아카데미아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1105" y="6345382"/>
            <a:ext cx="25852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마녀의 여행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5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2 - 1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시놉시스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시놉시스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72315" y="4711423"/>
            <a:ext cx="7605320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372315" y="2040323"/>
            <a:ext cx="7526212" cy="347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아직 힘이 많이 약한 수습 마녀는 우연히 어느 동굴을 발견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동굴은 사실 수많은 용들이 서식하는 던전이었고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가지고 있던 빗자루를 타고 빠져나가고자 했지만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컨트롤이 미숙해 앞으로만 달려나가게 되었음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침입자인 마녀에게 용은 자신의 마력을 이용해 공격을 시전했고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별다른 </a:t>
            </a:r>
            <a:r>
              <a:rPr lang="ko-KR" altLang="en-US" sz="1400" b="1" dirty="0">
                <a:solidFill>
                  <a:schemeClr val="bg1"/>
                </a:solidFill>
              </a:rPr>
              <a:t>기술을 배우지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못했던 </a:t>
            </a:r>
            <a:r>
              <a:rPr lang="ko-KR" altLang="en-US" sz="1400" b="1" dirty="0">
                <a:solidFill>
                  <a:schemeClr val="bg1"/>
                </a:solidFill>
              </a:rPr>
              <a:t>수습 마녀가 적의 공격을 막기 위해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자신이 유일하게 배웠던 </a:t>
            </a:r>
            <a:r>
              <a:rPr lang="ko-KR" altLang="en-US" sz="1400" b="1" dirty="0">
                <a:solidFill>
                  <a:schemeClr val="bg1"/>
                </a:solidFill>
              </a:rPr>
              <a:t>스킬인 </a:t>
            </a:r>
            <a:r>
              <a:rPr lang="ko-KR" altLang="en-US" sz="1400" b="1" dirty="0" err="1">
                <a:solidFill>
                  <a:schemeClr val="bg1"/>
                </a:solidFill>
              </a:rPr>
              <a:t>방어막이자</a:t>
            </a:r>
            <a:r>
              <a:rPr lang="ko-KR" altLang="en-US" sz="1400" b="1" dirty="0">
                <a:solidFill>
                  <a:schemeClr val="bg1"/>
                </a:solidFill>
              </a:rPr>
              <a:t> 반사 스킬 </a:t>
            </a:r>
            <a:r>
              <a:rPr lang="en-US" altLang="ko-KR" sz="1400" b="1" dirty="0">
                <a:solidFill>
                  <a:schemeClr val="bg1"/>
                </a:solidFill>
              </a:rPr>
              <a:t>‘</a:t>
            </a:r>
            <a:r>
              <a:rPr lang="ko-KR" altLang="en-US" sz="1400" b="1" dirty="0" err="1">
                <a:solidFill>
                  <a:schemeClr val="bg1"/>
                </a:solidFill>
              </a:rPr>
              <a:t>리플렉션</a:t>
            </a:r>
            <a:r>
              <a:rPr lang="en-US" altLang="ko-KR" sz="1400" b="1" dirty="0">
                <a:solidFill>
                  <a:schemeClr val="bg1"/>
                </a:solidFill>
              </a:rPr>
              <a:t>’</a:t>
            </a:r>
            <a:r>
              <a:rPr lang="ko-KR" altLang="en-US" sz="1400" b="1" dirty="0">
                <a:solidFill>
                  <a:schemeClr val="bg1"/>
                </a:solidFill>
              </a:rPr>
              <a:t>을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적에게 </a:t>
            </a:r>
            <a:r>
              <a:rPr lang="ko-KR" altLang="en-US" sz="1400" b="1" dirty="0">
                <a:solidFill>
                  <a:schemeClr val="bg1"/>
                </a:solidFill>
              </a:rPr>
              <a:t>피해를 입히고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</a:rPr>
              <a:t> 이를 이용해 던전 속으로 깊숙이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들어가지는 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던전에서 패배 이후에는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자신이 강해지기 위해 던전에 재도전 한다는 내용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435343" y="1392866"/>
            <a:ext cx="6156898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우연히 던전을 발견한 수습 마녀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그런데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… 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34772" y="180428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던전은 강한 적이 분포되어 있는 상징적인 장소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 중 동굴은 주로 강한 적들이 숨어서 지내는 보편적인 장소임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플레이어는 매 스테이지마다 보스 설정의 적을 상대하기에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보스들이 넘쳐나기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좋은 던전을 배경으로 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실제 게임들 또한 강한 보스의 던전들이 존재하는 만큼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매우 사용하기 좋은 배경 설정을 가지고 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Ex)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게임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던전 앤 파이터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’, 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디아블로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강한 적이 숨어있는 동굴 속 던전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30571" y="353602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던전 앤 파이터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7404" y="6244190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디아블로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5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68275" y="1830203"/>
            <a:ext cx="7718430" cy="483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강한 적을 상대하게 될 것이라는 약간 어두운 분위기를 드러냄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깊은 던전을 들어가는 느낌을 풍김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바닥은 어두운 색의 돌 길 형식으로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옆면의 경우 횃불 또는 등과 등 불에 의해 약간 밝은 기둥이 형성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던전은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100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스테이지 기준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10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스테이지 회전으로 기획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즉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총 필요 던전 배경 </a:t>
            </a:r>
            <a:r>
              <a:rPr lang="en-US" altLang="ko-KR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 10</a:t>
            </a:r>
            <a:r>
              <a:rPr lang="ko-KR" altLang="en-US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</a:t>
            </a:r>
            <a:r>
              <a:rPr lang="ko-KR" altLang="en-US" sz="36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368275" y="401166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1102" y="2870201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PIXTA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1102" y="4676553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던파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–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시로코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던전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>
            <a:hlinkClick r:id="rId3"/>
          </p:cNvPr>
          <p:cNvSpPr txBox="1"/>
          <p:nvPr/>
        </p:nvSpPr>
        <p:spPr>
          <a:xfrm>
            <a:off x="1081102" y="6298239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에셋스토어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391520" y="1809469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454548" y="1162012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어두운 분위기를 내뿜는 던전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553977" y="1573428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72315" y="471142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세로로 길며 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아래의 패턴이 반복되어야 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동굴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=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돌길 로 선택하는 것은 가장 보편적인 선택 중 하나임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일반적인 배경으로 사용 시 가장 무난한 디자인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 기획하고 있는 바닥 변경 사항으로는 돌길의 색만 조금씩 바꾸는 형태로 기획 중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368275" y="401166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동굴 속의 던전과 돌길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4548" y="442307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_Floor 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15170"/>
              </p:ext>
            </p:extLst>
          </p:nvPr>
        </p:nvGraphicFramePr>
        <p:xfrm>
          <a:off x="4368275" y="1473420"/>
          <a:ext cx="725570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330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92403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Map_Floor_00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이미지 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대리석 또는 돌길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9110" y="500143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이미지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1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644702" y="4711423"/>
            <a:ext cx="6483568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가로로 길며 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우의 패턴이 반복되어야 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기둥과 횃불의 존재는 플레이어가 이동하고 있음을 자각하게 하기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매우 수월해지는 장치 중 하나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 또한 돌 벽을 사용해 동굴 속 던전이라는 느낌을 줄 수 있음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640661" y="401166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던전의 분위기를 띄는 횃불과 기둥들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6934" y="442307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_Side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21794"/>
              </p:ext>
            </p:extLst>
          </p:nvPr>
        </p:nvGraphicFramePr>
        <p:xfrm>
          <a:off x="462659" y="4011661"/>
          <a:ext cx="517800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112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2991889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Map_Side_00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이미지 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돌 벽 </a:t>
                      </a:r>
                      <a:r>
                        <a:rPr lang="en-US" altLang="ko-KR" b="1" dirty="0" smtClean="0"/>
                        <a:t>+ </a:t>
                      </a:r>
                      <a:r>
                        <a:rPr lang="ko-KR" altLang="en-US" b="1" dirty="0" smtClean="0"/>
                        <a:t>기둥</a:t>
                      </a:r>
                      <a:r>
                        <a:rPr lang="en-US" altLang="ko-KR" b="1" dirty="0" smtClean="0"/>
                        <a:t> +</a:t>
                      </a:r>
                      <a:r>
                        <a:rPr lang="ko-KR" altLang="en-US" b="1" dirty="0" smtClean="0"/>
                        <a:t>조명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횃불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40661" y="3354036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이미지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4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72315" y="471142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계속 앞으로 전진한다는 느낌을 주기 위한 깊은 미궁으로 들어가는 느낌의 이미지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드래곤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기준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양 옆으로 기둥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또는 포탈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 위치하여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플레이어는 미궁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속으로 점점 다가가는 느낌이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듬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368275" y="401166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깊은 미궁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4548" y="442307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_Background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5138"/>
              </p:ext>
            </p:extLst>
          </p:nvPr>
        </p:nvGraphicFramePr>
        <p:xfrm>
          <a:off x="4368274" y="1473420"/>
          <a:ext cx="765193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0586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421344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Map_BG_00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이미지 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깊은 미궁 속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드래곤이 들어가는 중앙 부분이 </a:t>
                      </a:r>
                      <a:r>
                        <a:rPr lang="ko-KR" altLang="en-US" b="1" dirty="0" err="1" smtClean="0"/>
                        <a:t>비어있음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37994" y="499237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이미지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2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09282"/>
              </p:ext>
            </p:extLst>
          </p:nvPr>
        </p:nvGraphicFramePr>
        <p:xfrm>
          <a:off x="34556" y="1469796"/>
          <a:ext cx="3997117" cy="53300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52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2309565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Map_Floor_00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1367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대리석 또는 돌길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13495"/>
              </p:ext>
            </p:extLst>
          </p:nvPr>
        </p:nvGraphicFramePr>
        <p:xfrm>
          <a:off x="4077393" y="1469794"/>
          <a:ext cx="3997117" cy="53300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52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2309565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Map_Side_00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1367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돌 벽 </a:t>
                      </a:r>
                      <a:r>
                        <a:rPr lang="en-US" altLang="ko-KR" sz="1600" b="1" dirty="0" smtClean="0"/>
                        <a:t>+ </a:t>
                      </a:r>
                      <a:r>
                        <a:rPr lang="ko-KR" altLang="en-US" sz="1600" b="1" dirty="0" smtClean="0"/>
                        <a:t>기둥</a:t>
                      </a:r>
                      <a:r>
                        <a:rPr lang="en-US" altLang="ko-KR" sz="1600" b="1" dirty="0" smtClean="0"/>
                        <a:t> +</a:t>
                      </a:r>
                      <a:r>
                        <a:rPr lang="ko-KR" altLang="en-US" sz="1600" b="1" dirty="0" smtClean="0"/>
                        <a:t>조명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횃불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95062"/>
              </p:ext>
            </p:extLst>
          </p:nvPr>
        </p:nvGraphicFramePr>
        <p:xfrm>
          <a:off x="8120230" y="1469794"/>
          <a:ext cx="3997117" cy="53300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52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2309565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이미지</a:t>
                      </a:r>
                      <a:r>
                        <a:rPr lang="ko-KR" altLang="en-US" sz="1600" b="1" baseline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Map_Floor_00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1367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10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컨 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깊은 미궁 속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드래곤이 들어가는 </a:t>
                      </a:r>
                      <a:r>
                        <a:rPr lang="en-US" altLang="ko-KR" sz="1600" b="1" dirty="0" smtClean="0"/>
                        <a:t/>
                      </a:r>
                      <a:br>
                        <a:rPr lang="en-US" altLang="ko-KR" sz="1600" b="1" dirty="0" smtClean="0"/>
                      </a:br>
                      <a:r>
                        <a:rPr lang="ko-KR" altLang="en-US" sz="1600" b="1" dirty="0" smtClean="0"/>
                        <a:t>중앙 부분이 비어 있음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21" name="내용 개체 틀 2"/>
          <p:cNvSpPr txBox="1">
            <a:spLocks/>
          </p:cNvSpPr>
          <p:nvPr/>
        </p:nvSpPr>
        <p:spPr>
          <a:xfrm>
            <a:off x="7432972" y="270740"/>
            <a:ext cx="4759028" cy="99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총 필요 </a:t>
            </a:r>
            <a:r>
              <a:rPr lang="en-US" altLang="ko-KR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Sprite</a:t>
            </a:r>
            <a:r>
              <a:rPr lang="ko-KR" altLang="en-US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3600" b="1" u="sng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altLang="ko-KR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30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2 – 1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시놉시스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세계관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err="1" smtClean="0">
                <a:solidFill>
                  <a:schemeClr val="bg1"/>
                </a:solidFill>
              </a:rPr>
              <a:t>시놉시스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800" b="1" dirty="0" smtClean="0">
                <a:solidFill>
                  <a:schemeClr val="bg1"/>
                </a:solidFill>
              </a:rPr>
              <a:t>2 – 2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배경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Stage 1</a:t>
            </a: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설정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Ingame_Ready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Ingame_Battle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Stage 2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Ingame_Ready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Ingame_Battle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937760" y="1972498"/>
            <a:ext cx="2709949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2 </a:t>
            </a:r>
            <a:r>
              <a:rPr lang="ko-KR" altLang="en-US" sz="1800" b="1" dirty="0">
                <a:solidFill>
                  <a:schemeClr val="bg1"/>
                </a:solidFill>
              </a:rPr>
              <a:t>배경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Stage 3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Ingame_Ready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Ingame_Battle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Boss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Ingame_Ready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Ingame_Battle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7086601" y="4757329"/>
            <a:ext cx="5105399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36" y="1027027"/>
            <a:ext cx="2984127" cy="35682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예시 이미지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논의 필요</a:t>
            </a:r>
            <a:r>
              <a:rPr lang="en-US" altLang="ko-KR" sz="36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473" y="5316572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포토샵 편집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9385" y="532180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Unity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실적용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_01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0379" y="5316572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Unity </a:t>
            </a:r>
            <a:r>
              <a:rPr lang="ko-KR" altLang="en-US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실적용</a:t>
            </a:r>
            <a:r>
              <a:rPr lang="en-US" altLang="ko-KR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02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3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시놉시스에서도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서술이 되어 있듯이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err="1" smtClean="0">
                <a:solidFill>
                  <a:schemeClr val="bg1"/>
                </a:solidFill>
              </a:rPr>
              <a:t>이세계에서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마법을 다루고 빗자루를 타는 설정으로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마녀는 가장 사용하기 좋은 설정을 지니고 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실제 참고할 수 있는 소스도 다양하며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매력적인 캐릭터들 또한 다양하게 존재함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대표적인 예시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마녀의 여행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일레이나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리틀 위치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아카데미아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카가리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아츠코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000" b="1" dirty="0" err="1" smtClean="0">
                <a:solidFill>
                  <a:schemeClr val="bg1"/>
                </a:solidFill>
              </a:rPr>
              <a:t>슬라임을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잡으면서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300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년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모르는 사이에 레벨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MAX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가 되었습니다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아즈사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아이자와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원신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리사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이세계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마법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빗자루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=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마녀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1991" y="5942296"/>
            <a:ext cx="2065423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캐릭터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‘</a:t>
            </a:r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카가리</a:t>
            </a:r>
            <a:r>
              <a:rPr lang="ko-KR" altLang="en-US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아츠코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’</a:t>
            </a:r>
          </a:p>
          <a:p>
            <a:pPr algn="ctr"/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리틀 위치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아카데미아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2142" y="2912634"/>
            <a:ext cx="164235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캐릭터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‘</a:t>
            </a:r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일레이나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’</a:t>
            </a:r>
          </a:p>
          <a:p>
            <a:pPr algn="ctr"/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마녀의 여행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660" y="2912634"/>
            <a:ext cx="164235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캐릭터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‘</a:t>
            </a:r>
            <a:r>
              <a:rPr lang="ko-KR" altLang="en-US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사야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’</a:t>
            </a:r>
          </a:p>
          <a:p>
            <a:pPr algn="ctr"/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마녀의 여행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2560" y="5942295"/>
            <a:ext cx="1531941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캐릭터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‘</a:t>
            </a:r>
            <a:r>
              <a:rPr lang="ko-KR" altLang="en-US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모나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’</a:t>
            </a:r>
          </a:p>
          <a:p>
            <a:pPr algn="ctr"/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원신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3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46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마법을 잘 다루지 못하는 마녀 학원 소속 수습 마녀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호기심이 많아 이곳 저곳 돌아다니며 파헤치는 것을 좋아함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근래에 마녀 학원에 입성하여 옷 매무새가 단정함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나이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: 13 ~ 15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세 사이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성격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밝고 호기심 많은 성격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체형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일반적인 청소년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키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: 150cm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호기심 많고 어린 수습 마녀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575552" y="5990331"/>
            <a:ext cx="245777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캐릭터</a:t>
            </a:r>
            <a:endParaRPr lang="en-US" altLang="ko-KR" sz="14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‘</a:t>
            </a:r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카가리</a:t>
            </a:r>
            <a:r>
              <a:rPr lang="ko-KR" altLang="en-US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아츠코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’</a:t>
            </a:r>
          </a:p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리틀 위치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아카데미아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9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얼굴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1768620"/>
            <a:ext cx="5772441" cy="476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머리 스타일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단발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or </a:t>
            </a:r>
            <a:r>
              <a:rPr lang="ko-KR" altLang="en-US" sz="1600" b="1" u="sng" dirty="0" err="1" smtClean="0">
                <a:solidFill>
                  <a:schemeClr val="bg1"/>
                </a:solidFill>
              </a:rPr>
              <a:t>중단발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학생의 이미지로 과한 펌을 넣는 것 보다는 깔끔한 단발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또는 어깨 정도까지 내려오는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중단발을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예상하고 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머리 색깔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err="1" smtClean="0">
                <a:solidFill>
                  <a:schemeClr val="bg1"/>
                </a:solidFill>
              </a:rPr>
              <a:t>검정계열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or </a:t>
            </a:r>
            <a:r>
              <a:rPr lang="ko-KR" altLang="en-US" sz="1600" b="1" u="sng" dirty="0" err="1" smtClean="0">
                <a:solidFill>
                  <a:schemeClr val="bg1"/>
                </a:solidFill>
              </a:rPr>
              <a:t>흑갈발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/>
            </a:r>
            <a:br>
              <a:rPr lang="en-US" altLang="ko-KR" sz="1600" b="1" u="sng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학생의 근본 검은색과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흑갈발은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머리에서 임팩트를 줄 수 있으며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단정한 느낌도 같이 줄 수 있는 색 계열이라고 생각함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두 색깔 모두 교복 및 제복과의 궁합은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찰떡궁합이라고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생각함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bg1"/>
                </a:solidFill>
              </a:rPr>
              <a:t>얼굴형 </a:t>
            </a:r>
            <a:r>
              <a:rPr lang="en-US" altLang="ko-KR" sz="1600" b="1" u="sng" dirty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동글동글한 얼굴형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캐릭터들이 전체적으로 귀엽게 나오기에 동그란 얼굴이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잘 어울린다고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생각함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121163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헤어와 얼굴형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53257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54760" y="6275378"/>
            <a:ext cx="182152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작가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Hiro</a:t>
            </a:r>
            <a:b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아케비의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세일러복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7310" y="2579838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마녀의 여행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사야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2284" y="2579838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도깨비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김고은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364" y="4427366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빙과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호타로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92052" y="4431702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이터널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리턴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아야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142" y="1276104"/>
            <a:ext cx="558600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머리</a:t>
            </a:r>
            <a:endParaRPr lang="en-US" altLang="ko-KR" sz="1600" b="1" dirty="0" smtClean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sz="16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스타일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42" y="3334679"/>
            <a:ext cx="558600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머리색깔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142" y="5256965"/>
            <a:ext cx="55860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얼굴형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25589" y="1674725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67975" y="3639560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725589" y="5451914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얼굴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1768620"/>
            <a:ext cx="5772441" cy="476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눈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얼굴과 마찬가지로 동글동글한 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눈의 경우 얼굴과 같은 동글동글한 형태의 눈으로 순진무구하고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귀여운 인상을 줄 수 있다고 생각함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눈 색깔의 경우는 머리 색과 맞춰 회색 또는 연갈색의 궁합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코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err="1" smtClean="0">
                <a:solidFill>
                  <a:schemeClr val="bg1"/>
                </a:solidFill>
              </a:rPr>
              <a:t>점형태</a:t>
            </a:r>
            <a:r>
              <a:rPr lang="en-US" altLang="ko-KR" sz="1400" b="1" u="sng" dirty="0" smtClean="0">
                <a:solidFill>
                  <a:schemeClr val="bg1"/>
                </a:solidFill>
              </a:rPr>
              <a:t/>
            </a:r>
            <a:br>
              <a:rPr lang="en-US" altLang="ko-KR" sz="1400" b="1" u="sng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보이는 면적을 최소화 해 눈을 강조하여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순박함을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드러내고 싶음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입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눈과 눈 사이보다 조금 작은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평균 사이즈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피부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밝은 색 </a:t>
            </a:r>
            <a:r>
              <a:rPr lang="ko-KR" altLang="en-US" sz="1600" b="1" u="sng" dirty="0" err="1" smtClean="0">
                <a:solidFill>
                  <a:schemeClr val="bg1"/>
                </a:solidFill>
              </a:rPr>
              <a:t>피부톤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밝은 톤의 피부는 어두운 머리 색 또는 옷의 색과의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대비감을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줄 수 있다고 생각함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121163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얼굴 세부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53257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12625" y="6059108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작가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Hiro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7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&amp;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하의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2151006"/>
            <a:ext cx="5772441" cy="464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기본적으로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리틀 위치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아카데미아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카가리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아츠코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복장을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거의 그대로 따갈 예정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바꾼다면 목 부분의 버클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(?)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넥타이 또는 리본으로 변경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후드 원피스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(?)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느낌으로 뒤에는 모자가 달려있고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아래는 치마처럼 옆으로 약간 들린 모습을 보임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또한 많은 마법 관련 옷들이 검은 색을 지향하고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밝은 톤의 피부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동글 동글 인상이 강조되는 검은 옷이 더 좋아 보임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신발의 경우 무릎까지 올라오는 부츠 설정을 그대로 사용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캐릭터 자세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양 팔을 옆으로 벌린 일반적인 컨셉 아트 자세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캐릭터 컨셉 아트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또는 기존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카가리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아츠코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사진처럼 허리 손 자세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교복과 같은 단정한 복장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3032" y="4847756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기존 복장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22730" y="4864381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검정 버전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4959" y="4867690"/>
            <a:ext cx="1821525" cy="6771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캐릭터 자세 예시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혜진 스킨 컨셉 아트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ko-KR" sz="1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2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이터널</a:t>
            </a:r>
            <a:r>
              <a:rPr lang="ko-KR" altLang="en-US" sz="1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리턴</a:t>
            </a:r>
            <a:r>
              <a:rPr lang="en-US" altLang="ko-KR" sz="1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9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치장품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2151006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교복과 같은 색깔을 가지고 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중간에는 연분홍 띠를 두르고 버클로 삽입해 이미지 강조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모자 챙의 경우 과하게 커서 가라 앉는 느낌이 아닌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어깨 넓이 수준의 </a:t>
            </a:r>
            <a:r>
              <a:rPr lang="ko-KR" altLang="en-US" sz="1400" b="1" dirty="0">
                <a:solidFill>
                  <a:schemeClr val="bg1"/>
                </a:solidFill>
              </a:rPr>
              <a:t>챙에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정면에서 볼 시 ∞ 모양이 보이도록 설계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모자 뒷부분 꼭지 부분은 구불구불하기보단 꼭지 마지막 부분만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한 번 정도 약간 접혀있는 정도로 마무리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마녀의 상징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마녀 모자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80709" y="5442968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이미지 예시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9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치장품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2151006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세세한 디자인 보다는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뭉탱이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형식의 디자인이 좋을 것 같음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또한 우측 예시 사진처럼 머리 띠와 같은 색의 리본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또는 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달려 있으면 예쁠 것 같지만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Ingame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이미지 구현 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버거워짐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그렇기에 우측 사진처럼 간단하게 띠가 둘러져 있는 느낌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띠의 색깔은 모자에 두른 연분홍 띠와 같은 색깔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마녀의 상징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빗자루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05647" y="4919266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이미지 예시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1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0434" y="530173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기본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안경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예시 이미지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0570" y="530173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기본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안경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0706" y="530173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검정</a:t>
            </a:r>
            <a:r>
              <a:rPr lang="ko-KR" altLang="en-US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옷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안경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50842" y="530173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검정옷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안경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26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9342" y="5543373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차 조정안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2097" y="5543373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최초 </a:t>
            </a:r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컨셉안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액자 3"/>
          <p:cNvSpPr/>
          <p:nvPr/>
        </p:nvSpPr>
        <p:spPr>
          <a:xfrm>
            <a:off x="10640291" y="1283231"/>
            <a:ext cx="1088967" cy="2183176"/>
          </a:xfrm>
          <a:prstGeom prst="frame">
            <a:avLst>
              <a:gd name="adj1" fmla="val 71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4011" y="925947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결정 컨셉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9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3 </a:t>
            </a:r>
            <a:r>
              <a:rPr lang="ko-KR" altLang="en-US" sz="1800" b="1" dirty="0">
                <a:solidFill>
                  <a:schemeClr val="bg1"/>
                </a:solidFill>
              </a:rPr>
              <a:t>플레이어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개요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적용 방식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캐릭터 </a:t>
            </a:r>
            <a:r>
              <a:rPr lang="ko-KR" altLang="en-US" sz="1400" b="1" dirty="0">
                <a:solidFill>
                  <a:schemeClr val="bg1"/>
                </a:solidFill>
              </a:rPr>
              <a:t>외관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얼굴형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눈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얼굴 </a:t>
            </a:r>
            <a:r>
              <a:rPr lang="ko-KR" altLang="en-US" sz="1000" b="1" dirty="0" err="1">
                <a:solidFill>
                  <a:schemeClr val="bg1"/>
                </a:solidFill>
              </a:rPr>
              <a:t>치장품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937760" y="1972498"/>
            <a:ext cx="2709949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3 </a:t>
            </a:r>
            <a:r>
              <a:rPr lang="ko-KR" altLang="en-US" sz="1800" b="1" dirty="0">
                <a:solidFill>
                  <a:schemeClr val="bg1"/>
                </a:solidFill>
              </a:rPr>
              <a:t>플레이어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기사</a:t>
            </a:r>
            <a:r>
              <a:rPr lang="en-US" altLang="ko-KR" sz="1400" b="1" dirty="0">
                <a:solidFill>
                  <a:schemeClr val="bg1"/>
                </a:solidFill>
              </a:rPr>
              <a:t>(Knight)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설정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특성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외관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err="1" smtClean="0">
                <a:solidFill>
                  <a:schemeClr val="bg1"/>
                </a:solidFill>
              </a:rPr>
              <a:t>어쎄신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</a:rPr>
              <a:t>Assasin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특성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외관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err="1" smtClean="0">
                <a:solidFill>
                  <a:schemeClr val="bg1"/>
                </a:solidFill>
              </a:rPr>
              <a:t>광전사</a:t>
            </a:r>
            <a:r>
              <a:rPr lang="en-US" altLang="ko-KR" sz="1400" b="1" dirty="0">
                <a:solidFill>
                  <a:schemeClr val="bg1"/>
                </a:solidFill>
              </a:rPr>
              <a:t>(Berserker)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특성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외관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772400" y="1972498"/>
            <a:ext cx="3665913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2 – 3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플레이어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추후 추가 직업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2151006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뷰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TopView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대표 예시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드래곤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플라이트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빗자루를 타고 날아가는 마녀를 위에서 바라보는 시점이 될 예정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ex)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드래곤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플라이트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등의 슈팅게임 장르들 캐릭터 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아래에 있는 사진처럼 양 손으로 빗자루를 꼭 쥐고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몸은 숙인 상태로 날아가는 모습을 그려내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아직 빗자루 조종이 미숙하다는 것을 보여주는 장치로서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활용하면 좋을 것 같음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빗자루를 타고 날아가는 마녀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08386" y="3383905"/>
            <a:ext cx="385783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</a:t>
            </a: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플라이트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Player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9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94315"/>
              </p:ext>
            </p:extLst>
          </p:nvPr>
        </p:nvGraphicFramePr>
        <p:xfrm>
          <a:off x="4454547" y="1473420"/>
          <a:ext cx="7233147" cy="276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Player_Idle_00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100 X</a:t>
                      </a:r>
                      <a:r>
                        <a:rPr lang="en-US" altLang="ko-KR" b="1" baseline="0" dirty="0" smtClean="0"/>
                        <a:t> 200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(Min)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몸을 앞으로 기울인 채</a:t>
                      </a:r>
                      <a:r>
                        <a:rPr lang="en-US" altLang="ko-KR" sz="1800" b="1" baseline="0" dirty="0" smtClean="0"/>
                        <a:t> </a:t>
                      </a:r>
                      <a:br>
                        <a:rPr lang="en-US" altLang="ko-KR" sz="1800" b="1" baseline="0" dirty="0" smtClean="0"/>
                      </a:br>
                      <a:r>
                        <a:rPr lang="ko-KR" altLang="en-US" sz="1800" b="1" dirty="0" smtClean="0"/>
                        <a:t>양손으로 빗자루를 </a:t>
                      </a:r>
                      <a:r>
                        <a:rPr lang="en-US" altLang="ko-KR" sz="1800" b="1" dirty="0" smtClean="0"/>
                        <a:t/>
                      </a:r>
                      <a:br>
                        <a:rPr lang="en-US" altLang="ko-KR" sz="1800" b="1" dirty="0" smtClean="0"/>
                      </a:br>
                      <a:r>
                        <a:rPr lang="ko-KR" altLang="en-US" sz="1800" b="1" dirty="0" smtClean="0"/>
                        <a:t>꼭 잡고 날아가는 마녀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63815" y="4350066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플레이어 모습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372315" y="504393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가만히 있는 상황일 때 등장하는 모습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바람에 머리카락과 모자 꼭지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옷의 양 옆 소매가 흔들리는 애니메이션 표출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368275" y="434417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이동하지 않는 상황일 때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54548" y="475558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49686" y="5822355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Sprite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2467"/>
              </p:ext>
            </p:extLst>
          </p:nvPr>
        </p:nvGraphicFramePr>
        <p:xfrm>
          <a:off x="4454547" y="1473420"/>
          <a:ext cx="723314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Player_Right_00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100</a:t>
                      </a:r>
                      <a:r>
                        <a:rPr lang="en-US" altLang="ko-KR" b="1" baseline="0" dirty="0" smtClean="0"/>
                        <a:t> X 200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(Min)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몸을 우측으로 기울여 이동하는 모습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7" name="내용 개체 틀 2"/>
          <p:cNvSpPr txBox="1">
            <a:spLocks/>
          </p:cNvSpPr>
          <p:nvPr/>
        </p:nvSpPr>
        <p:spPr>
          <a:xfrm>
            <a:off x="4372315" y="471142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우측으로 이동할 때 표출 될 애니메이션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몸이 우측으로 기운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잡고 있는 상태로 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30~45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도 각도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상태의 이미지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빗자루보다는 몸이 기울어 현재 우측으로 이동중이라는 모습을 암시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머리카락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모자 꼭지 부분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옷 소매가 흔들리는 정도가 좋을 것 같음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368275" y="401166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측 이동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54548" y="442307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3815" y="4350066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플레이어 모습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9686" y="5822355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Sprite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5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3623"/>
              </p:ext>
            </p:extLst>
          </p:nvPr>
        </p:nvGraphicFramePr>
        <p:xfrm>
          <a:off x="4454547" y="1473420"/>
          <a:ext cx="723314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Player_Left_00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100</a:t>
                      </a:r>
                      <a:r>
                        <a:rPr lang="en-US" altLang="ko-KR" b="1" baseline="0" dirty="0" smtClean="0"/>
                        <a:t> X 200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(Min)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몸을 좌측으로 기울여 이동하는 모습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7" name="내용 개체 틀 2"/>
          <p:cNvSpPr txBox="1">
            <a:spLocks/>
          </p:cNvSpPr>
          <p:nvPr/>
        </p:nvSpPr>
        <p:spPr>
          <a:xfrm>
            <a:off x="4372315" y="471142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좌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측으로 이동할 때 표출 될 애니메이션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몸이 좌측으로 기운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잡고 있는 상태로 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30~45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도 각도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상태의 이미지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빗자루보다는 몸이 기울어 현재 좌측으로 이동중이라는 모습을 암시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머리카락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모자 꼭지 부분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옷 소매가 흔들리는 정도가 좋을 것 같음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368275" y="401166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좌측 이동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54548" y="442307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3815" y="4350066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플레이어 모습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9686" y="5822355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Sprite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3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04285"/>
              </p:ext>
            </p:extLst>
          </p:nvPr>
        </p:nvGraphicFramePr>
        <p:xfrm>
          <a:off x="34556" y="1820487"/>
          <a:ext cx="3997117" cy="4984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52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2309565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Player_Idle_00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100</a:t>
                      </a:r>
                      <a:r>
                        <a:rPr lang="en-US" altLang="ko-KR" sz="1600" b="1" baseline="0" dirty="0" smtClean="0"/>
                        <a:t> X 200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857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(Min) 4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몸을 앞으로 기울인 채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양손으로 빗자루를 </a:t>
                      </a:r>
                      <a:r>
                        <a:rPr lang="en-US" altLang="ko-KR" sz="1600" b="1" dirty="0" smtClean="0"/>
                        <a:t/>
                      </a:r>
                      <a:br>
                        <a:rPr lang="en-US" altLang="ko-KR" sz="1600" b="1" dirty="0" smtClean="0"/>
                      </a:br>
                      <a:r>
                        <a:rPr lang="ko-KR" altLang="en-US" sz="1600" b="1" dirty="0" smtClean="0"/>
                        <a:t>꼭 잡고 날아가는 마녀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127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67965"/>
              </p:ext>
            </p:extLst>
          </p:nvPr>
        </p:nvGraphicFramePr>
        <p:xfrm>
          <a:off x="4077393" y="1828800"/>
          <a:ext cx="3997117" cy="49543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52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2309565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433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Player_Right_00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100</a:t>
                      </a:r>
                      <a:r>
                        <a:rPr lang="en-US" altLang="ko-KR" sz="1600" b="1" baseline="0" dirty="0" smtClean="0"/>
                        <a:t> X 200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86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(Min) 4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몸을 우측으로 기울여 이동하는 모습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127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4907"/>
              </p:ext>
            </p:extLst>
          </p:nvPr>
        </p:nvGraphicFramePr>
        <p:xfrm>
          <a:off x="8120230" y="1837112"/>
          <a:ext cx="3997117" cy="4946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52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2309565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425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이미지</a:t>
                      </a:r>
                      <a:r>
                        <a:rPr lang="ko-KR" altLang="en-US" sz="1600" b="1" baseline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Player_Left_00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100</a:t>
                      </a:r>
                      <a:r>
                        <a:rPr lang="en-US" altLang="ko-KR" sz="1600" b="1" baseline="0" dirty="0" smtClean="0"/>
                        <a:t> X 200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857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(Min) 4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컨 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몸을 좌측으로 기울여 이동하는 모습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1285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21" name="내용 개체 틀 2"/>
          <p:cNvSpPr txBox="1">
            <a:spLocks/>
          </p:cNvSpPr>
          <p:nvPr/>
        </p:nvSpPr>
        <p:spPr>
          <a:xfrm>
            <a:off x="6772103" y="1007332"/>
            <a:ext cx="5134494" cy="99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총 필요 </a:t>
            </a:r>
            <a:r>
              <a:rPr lang="en-US" altLang="ko-KR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Sprite</a:t>
            </a:r>
            <a:r>
              <a:rPr lang="ko-KR" altLang="en-US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3200" b="1" u="sng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altLang="ko-KR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(Min) 12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sz="20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677356" y="395941"/>
            <a:ext cx="9395197" cy="5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1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61910" y="5534490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Idle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32046" y="5534490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Right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02182" y="5534490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Left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677356" y="395941"/>
            <a:ext cx="9395197" cy="5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예시 이미지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0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Info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01485"/>
              </p:ext>
            </p:extLst>
          </p:nvPr>
        </p:nvGraphicFramePr>
        <p:xfrm>
          <a:off x="4454547" y="1473420"/>
          <a:ext cx="723314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Player_Info_00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7" name="내용 개체 틀 2"/>
          <p:cNvSpPr txBox="1">
            <a:spLocks/>
          </p:cNvSpPr>
          <p:nvPr/>
        </p:nvSpPr>
        <p:spPr>
          <a:xfrm>
            <a:off x="4372315" y="504393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 일정에 넣기에 시간이 부족할 가능성이 높음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Info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창은 개발 우선순위가 떨어지기에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후에 시간이 남을 시 차후 첨부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만약 디자인이 된다면 정면 이미지가 될 예정임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368275" y="434417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해커톤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구현 여부에 따라 차후 첨부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54548" y="475558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10357" y="5479886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이미지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9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2151006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뷰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정면 또는 사이드 뷰 시점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 게임이 빗자루를 타고 날아가는 마녀의 이야기임을 암시하는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빗자루의 등장과 마녀의 디자인이 함께 첨부되어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플레이어가 조종할 캐릭터가 함께 노출됨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위의 사진처럼 발랄하고 새침데기 같은 이미지도 괜찮고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아래 사진에서 빗자루를 붙잡고 날아가는데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얼굴은 매우 놀라고 당황하는 이미지 여도 좋을 것 같음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빗자루를 타고 날아갈 것을 암시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08420" y="3820811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이미지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4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01150"/>
              </p:ext>
            </p:extLst>
          </p:nvPr>
        </p:nvGraphicFramePr>
        <p:xfrm>
          <a:off x="4454547" y="1473420"/>
          <a:ext cx="723314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Player_Lobby_00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빗자루를 타고 날아가는 마녀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7" name="내용 개체 틀 2"/>
          <p:cNvSpPr txBox="1">
            <a:spLocks/>
          </p:cNvSpPr>
          <p:nvPr/>
        </p:nvSpPr>
        <p:spPr>
          <a:xfrm>
            <a:off x="4372315" y="504393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 게임에 어떤 존재가 나오고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어떻게 진행될 것인가를 암시하는 한 장의 사진임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그렇기에 빗자루와 마녀가 필수적으로 나오고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캐릭터의 사진이 보이는게 좋음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368275" y="434417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마녀와 빗자루가 필수로 나타나야 함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54548" y="475558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10356" y="459852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이미지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8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61910" y="5534490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_01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32046" y="5534490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_02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02182" y="5534490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_03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예시 이미지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5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2 – 4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적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Stage 1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설정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Nor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01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02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03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04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929447" y="1972498"/>
            <a:ext cx="270163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4 </a:t>
            </a:r>
            <a:r>
              <a:rPr lang="ko-KR" altLang="en-US" sz="1800" b="1" dirty="0">
                <a:solidFill>
                  <a:schemeClr val="bg1"/>
                </a:solidFill>
              </a:rPr>
              <a:t>적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Stage 2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01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02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03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04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05</a:t>
            </a: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Stage 3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01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02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03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04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Nor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747462" y="1972498"/>
            <a:ext cx="428936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4 </a:t>
            </a:r>
            <a:r>
              <a:rPr lang="ko-KR" altLang="en-US" sz="1800" b="1" dirty="0">
                <a:solidFill>
                  <a:schemeClr val="bg1"/>
                </a:solidFill>
              </a:rPr>
              <a:t>적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Elite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Elite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01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02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03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04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05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06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07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08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09</a:t>
            </a: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Elite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10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13345" y="5564208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결정안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차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결정안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이세계의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설정에서 자주 사용되는 드래곤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주로 드래곤은 적대적인 존재로 그려질 때가 많아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적으로 사용하기 매우 유용함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대표 예시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WOW :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데스윙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이세라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말리고스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네파리안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오닉시아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등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마인크래프트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엔더드래곤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원신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드발린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풍마룡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야타용왕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우연히 들어간 던전 속은 사실 몸을 숨기고 있던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드래곤들의 서식지였음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덕분에 플레이어는 계속 드래곤들과 마주하여 전투를 치르게 됨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던전에서 몸을 숨기고 있던 드래곤들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12917" y="6126961"/>
            <a:ext cx="26683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야타용왕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원신</a:t>
            </a: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2916" y="3368019"/>
            <a:ext cx="26683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데스윙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-WOW-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8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2151006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기본적으로 드래곤 입장에서는 플레이어가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침투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한 입장임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그렇기에 귀염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뽀짝한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디자인을 가지고 있지만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적대감을 드러내는 표정을 가지고 있는 것이 좋음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대표 예시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err="1" smtClean="0">
                <a:solidFill>
                  <a:schemeClr val="bg1"/>
                </a:solidFill>
              </a:rPr>
              <a:t>코바야시네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메이드래곤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토르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드래곤길들이기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투슬리스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드래곤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플라이트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등장하는 모든 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포켓몬스터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리자몽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망나뇽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보만다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귀엽지만 적대감을 가진 드래곤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2847" y="3201562"/>
            <a:ext cx="111818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플라이트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062" y="5746767"/>
            <a:ext cx="26683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토르</a:t>
            </a:r>
            <a:endParaRPr lang="en-US" altLang="ko-KR" sz="20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6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코바야시네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메이드래곤</a:t>
            </a: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6768" y="5720519"/>
            <a:ext cx="26683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투슬리스</a:t>
            </a:r>
            <a:endParaRPr lang="en-US" altLang="ko-KR" sz="20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길들이기</a:t>
            </a: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1198" y="3201561"/>
            <a:ext cx="154345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리자몽</a:t>
            </a:r>
            <a:endParaRPr lang="en-US" altLang="ko-KR" sz="2000" b="1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포켓몬스터</a:t>
            </a: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43142" y="3201561"/>
            <a:ext cx="154345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망나뇽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포켓몬스터</a:t>
            </a: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65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머리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1768620"/>
            <a:ext cx="5772441" cy="49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머리 윗부분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뿔처럼 보이는 두 개의 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마치 뿔처럼 위로 솟아있는 귀가 특징임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뿔 대용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색깔은 피부 색깔과 같음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얼굴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찡그린 표정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화난 표정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)</a:t>
            </a:r>
            <a:br>
              <a:rPr lang="en-US" altLang="ko-KR" sz="1600" b="1" u="sng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침입한 플레이어에게 적대감을 보이며 찡그린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화난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표정을 지음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눈은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망나뇽과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같은 사람 눈과 드래곤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플라이트처럼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빛나는 눈으로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코는 선 형태로 나오고 입은 정면에서 보이지 않음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얼굴형 </a:t>
            </a:r>
            <a:r>
              <a:rPr lang="en-US" altLang="ko-KR" sz="1600" b="1" u="sng" dirty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볼 양 옆에 뿔이 나있고 동글동글함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많은 드래곤들을 찾아 보았는데 대부분의 드래곤들이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볼 양 옆 끝으로 튀어나온 뿔 같은 것이 있음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귀여운 모습으로 자칫 용이라고 인식 받지 못할 수도 있는데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이런 부분을 넣어 드래곤의 상징성 부여가 가능하다 생각함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121163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대표적인 드래곤의 형상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색은 자유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53257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7310" y="2579838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포켓몬스터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리자몽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937" y="2609261"/>
            <a:ext cx="207043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드래곤빌리지아레나</a:t>
            </a:r>
            <a:r>
              <a:rPr lang="ko-KR" altLang="en-US" sz="1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고신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364" y="4427366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포켓몬스터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망나뇽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92052" y="4431702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플라이트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142" y="1276104"/>
            <a:ext cx="558600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머리 윗부분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42" y="3601626"/>
            <a:ext cx="5586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얼굴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142" y="5256965"/>
            <a:ext cx="55860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얼굴형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25589" y="1674725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67975" y="3639560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725589" y="5451914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87310" y="6427655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투슬리스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2050" y="6427655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메이드래곤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- 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토르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7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몸통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86098" y="1768620"/>
            <a:ext cx="5772441" cy="49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상체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사다리꼴 형식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또는 완전 일자형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)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의 몸통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/>
            </a:r>
            <a:br>
              <a:rPr lang="en-US" altLang="ko-KR" sz="1600" b="1" u="sng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드래곤이 대부분 목이 긴데 전부 표현 불가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그렇기에 목부터 몸통으로 가는 통로가 점점 굵어지며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사다리꼴 형식의 상체를 가지게 되는게 이상적이라고 생각함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또는 완전 일자형 상체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둥글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둥글한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원통형 팔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날개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몸 크기에 비해 작은 크기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/>
            </a:r>
            <a:br>
              <a:rPr lang="en-US" altLang="ko-KR" sz="1600" b="1" u="sng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커다란 날개 보다는 몸에 비해 조금 작은 날개로 귀여움을 주며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날개의 존재로 용이라는 인식을 줄 수 있음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하체와 꼬리 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u="sng" dirty="0" err="1" smtClean="0">
                <a:solidFill>
                  <a:schemeClr val="bg1"/>
                </a:solidFill>
              </a:rPr>
              <a:t>미구현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하체는 게임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맵에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의해 가려지고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꼬리도 정면 샷이기에 상체에 의해 가려짐 굳이 있을 필요 없음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121163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몸통과 날개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53257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7310" y="3344611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포켓몬스터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망나뇽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364" y="5192139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플라이트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92052" y="5196475"/>
            <a:ext cx="182152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포켓몬스터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망나뇽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142" y="2396466"/>
            <a:ext cx="5586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상체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42" y="4366399"/>
            <a:ext cx="5586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날개</a:t>
            </a:r>
            <a:endParaRPr lang="ko-KR" altLang="en-US" sz="16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25589" y="2439498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67975" y="4404333"/>
            <a:ext cx="392158" cy="526196"/>
          </a:xfrm>
          <a:prstGeom prst="rightArrow">
            <a:avLst>
              <a:gd name="adj1" fmla="val 51044"/>
              <a:gd name="adj2" fmla="val 49186"/>
            </a:avLst>
          </a:prstGeom>
          <a:solidFill>
            <a:srgbClr val="FF0000"/>
          </a:solidFill>
          <a:ln>
            <a:solidFill>
              <a:srgbClr val="FC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133290" y="3347504"/>
            <a:ext cx="21103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메이드래곤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– 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토르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ko-KR" altLang="en-US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유년</a:t>
            </a:r>
            <a:r>
              <a:rPr lang="en-US" altLang="ko-KR" sz="14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7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1866" y="5132250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최초 </a:t>
            </a:r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컨셉안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1865" y="6329282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차 </a:t>
            </a:r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컨셉안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259" y="5649996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눈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6951" y="5633734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입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35643" y="5617472"/>
            <a:ext cx="18215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날개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2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68275" y="1830203"/>
            <a:ext cx="7693492" cy="483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플레이어는 드래곤을 정면으로 바라본 상태로 전투가 이루어짐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드래곤은 </a:t>
            </a:r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가지의 모션을 가지고 있음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Idle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드래곤이 아무것도 하지 않을 때의 모습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Attack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드래곤이 공격을 취하는 애니메이션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Hit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드래곤이 공격을 히트 당했을 때 모션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Die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드래곤의 모든 체력이 다 소모되었을 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드래곤은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스테이지 기준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스테이지 회전으로 기획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즉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총 필요 드래곤 수 </a:t>
            </a:r>
            <a:r>
              <a:rPr lang="en-US" altLang="ko-KR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 10</a:t>
            </a:r>
            <a:r>
              <a:rPr lang="ko-KR" altLang="en-US" sz="36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마리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368275" y="401166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20" name="내용 개체 틀 2"/>
          <p:cNvSpPr txBox="1">
            <a:spLocks/>
          </p:cNvSpPr>
          <p:nvPr/>
        </p:nvSpPr>
        <p:spPr>
          <a:xfrm>
            <a:off x="4391520" y="1809469"/>
            <a:ext cx="5772441" cy="40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454548" y="1162012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정면에서 대치하는 드래곤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3977" y="1573428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677356" y="395941"/>
            <a:ext cx="8893509" cy="5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503" y="3343168"/>
            <a:ext cx="2585258" cy="6155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</a:t>
            </a:r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플라이트</a:t>
            </a:r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163815" y="4598382"/>
            <a:ext cx="2443641" cy="134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06208"/>
              </p:ext>
            </p:extLst>
          </p:nvPr>
        </p:nvGraphicFramePr>
        <p:xfrm>
          <a:off x="4454547" y="1473420"/>
          <a:ext cx="723314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Enemy_Idle_0000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450x450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(Min)</a:t>
                      </a:r>
                      <a:r>
                        <a:rPr lang="en-US" altLang="ko-KR" b="1" baseline="0" dirty="0" smtClean="0"/>
                        <a:t> ?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/>
                        <a:t>날개짓</a:t>
                      </a:r>
                      <a:r>
                        <a:rPr lang="en-US" altLang="ko-KR" sz="1800" b="1" baseline="0" dirty="0" smtClean="0"/>
                        <a:t> + </a:t>
                      </a:r>
                      <a:r>
                        <a:rPr lang="ko-KR" altLang="en-US" sz="1800" b="1" baseline="0" dirty="0" smtClean="0"/>
                        <a:t>얼굴 위아래 움직임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9" name="내용 개체 틀 2"/>
          <p:cNvSpPr txBox="1">
            <a:spLocks/>
          </p:cNvSpPr>
          <p:nvPr/>
        </p:nvSpPr>
        <p:spPr>
          <a:xfrm>
            <a:off x="4372315" y="504393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 논의가 필요하다 생각함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일단 예상은 작은 날개가 펄럭 거리며 이미지가 상 하로 흔들리는 모습 생각 중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368275" y="434417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작은 날개를 펄럭 거리는 모습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논의 필요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4548" y="475558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49686" y="5822355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Sprite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3815" y="385130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모습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2617" y="5075277"/>
            <a:ext cx="182603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논의 필요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4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163815" y="4598382"/>
            <a:ext cx="2443641" cy="134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56735"/>
              </p:ext>
            </p:extLst>
          </p:nvPr>
        </p:nvGraphicFramePr>
        <p:xfrm>
          <a:off x="4454547" y="1473420"/>
          <a:ext cx="7233147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Enemy_Attack_0000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450x450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팔 이미지 </a:t>
                      </a:r>
                      <a:r>
                        <a:rPr lang="en-US" altLang="ko-KR" b="1" dirty="0" smtClean="0"/>
                        <a:t>1</a:t>
                      </a:r>
                      <a:r>
                        <a:rPr lang="en-US" altLang="ko-KR" b="1" baseline="0" dirty="0" smtClean="0"/>
                        <a:t> / 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중앙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ko-KR" altLang="en-US" sz="1800" b="1" dirty="0" smtClean="0"/>
                        <a:t>입을 벌리며 공격</a:t>
                      </a:r>
                      <a:r>
                        <a:rPr lang="en-US" altLang="ko-KR" sz="1800" b="1" dirty="0" smtClean="0"/>
                        <a:t/>
                      </a:r>
                      <a:br>
                        <a:rPr lang="en-US" altLang="ko-KR" sz="1800" b="1" dirty="0" smtClean="0"/>
                      </a:br>
                      <a:r>
                        <a:rPr lang="ko-KR" altLang="en-US" sz="1800" b="1" dirty="0" smtClean="0"/>
                        <a:t>좌 </a:t>
                      </a:r>
                      <a:r>
                        <a:rPr lang="en-US" altLang="ko-KR" sz="1800" b="1" dirty="0" smtClean="0"/>
                        <a:t>/ </a:t>
                      </a:r>
                      <a:r>
                        <a:rPr lang="ko-KR" altLang="en-US" sz="1800" b="1" dirty="0" smtClean="0"/>
                        <a:t>우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ko-KR" altLang="en-US" sz="1800" b="1" dirty="0" smtClean="0"/>
                        <a:t>팔을 휘둘러 공격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9" name="내용 개체 틀 2"/>
          <p:cNvSpPr txBox="1">
            <a:spLocks/>
          </p:cNvSpPr>
          <p:nvPr/>
        </p:nvSpPr>
        <p:spPr>
          <a:xfrm>
            <a:off x="4372315" y="504393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좌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우는 각각 팔을 휘둘러서 공격 모션을 취함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중앙은 입을 벌려 공격 모션을 취함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368275" y="434417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방향에 맞는 공격 모션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4548" y="475558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49686" y="5822355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Sprite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3815" y="385130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모습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2617" y="5075277"/>
            <a:ext cx="182603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논의 필요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2 – 4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적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Boss(Stage 1)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설정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Boss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개요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설정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Icon</a:t>
            </a: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IngameReady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IngameBattle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02</a:t>
            </a: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Boss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02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개요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설정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Icon</a:t>
            </a: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IngameReady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IngameBattle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02</a:t>
            </a:r>
          </a:p>
          <a:p>
            <a:pPr lvl="2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600" b="1" dirty="0" smtClean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929447" y="1972498"/>
            <a:ext cx="270163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4 </a:t>
            </a:r>
            <a:r>
              <a:rPr lang="ko-KR" altLang="en-US" sz="1800" b="1" dirty="0">
                <a:solidFill>
                  <a:schemeClr val="bg1"/>
                </a:solidFill>
              </a:rPr>
              <a:t>적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Boss(Stage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2)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설정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smtClean="0">
                <a:solidFill>
                  <a:schemeClr val="bg1"/>
                </a:solidFill>
              </a:rPr>
              <a:t>Boss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개요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설정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Icon</a:t>
            </a: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IngameReady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IngameBattle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02</a:t>
            </a: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Boss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02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개요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설정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Icon</a:t>
            </a: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IngameReady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IngameBattle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02</a:t>
            </a: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6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747462" y="1972498"/>
            <a:ext cx="428936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4 </a:t>
            </a:r>
            <a:r>
              <a:rPr lang="ko-KR" altLang="en-US" sz="1800" b="1" dirty="0">
                <a:solidFill>
                  <a:schemeClr val="bg1"/>
                </a:solidFill>
              </a:rPr>
              <a:t>적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Boss(Stage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3)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3"/>
            <a:endParaRPr lang="en-US" altLang="ko-KR" sz="8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bg1"/>
                </a:solidFill>
              </a:rPr>
              <a:t>Boss</a:t>
            </a:r>
            <a:r>
              <a:rPr lang="ko-KR" altLang="en-US" sz="1000" b="1" dirty="0">
                <a:solidFill>
                  <a:schemeClr val="bg1"/>
                </a:solidFill>
              </a:rPr>
              <a:t>종류</a:t>
            </a:r>
            <a:r>
              <a:rPr lang="en-US" altLang="ko-KR" sz="1000" b="1" dirty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개요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설정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>
                <a:solidFill>
                  <a:schemeClr val="bg1"/>
                </a:solidFill>
              </a:rPr>
              <a:t>Icon</a:t>
            </a: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IngameReady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en-US" altLang="ko-KR" sz="800" b="1" dirty="0" err="1">
                <a:solidFill>
                  <a:schemeClr val="bg1"/>
                </a:solidFill>
              </a:rPr>
              <a:t>IngameBattle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>
                <a:solidFill>
                  <a:schemeClr val="bg1"/>
                </a:solidFill>
              </a:rPr>
              <a:t>01</a:t>
            </a:r>
          </a:p>
          <a:p>
            <a:pPr lvl="3"/>
            <a:r>
              <a:rPr lang="ko-KR" altLang="en-US" sz="800" b="1" dirty="0">
                <a:solidFill>
                  <a:schemeClr val="bg1"/>
                </a:solidFill>
              </a:rPr>
              <a:t>스킬</a:t>
            </a:r>
            <a:r>
              <a:rPr lang="en-US" altLang="ko-KR" sz="800" b="1" dirty="0" smtClean="0">
                <a:solidFill>
                  <a:schemeClr val="bg1"/>
                </a:solidFill>
              </a:rPr>
              <a:t>02</a:t>
            </a:r>
          </a:p>
          <a:p>
            <a:pPr lvl="3"/>
            <a:r>
              <a:rPr lang="ko-KR" altLang="en-US" sz="800" b="1" dirty="0" smtClean="0">
                <a:solidFill>
                  <a:schemeClr val="bg1"/>
                </a:solidFill>
              </a:rPr>
              <a:t>스킬</a:t>
            </a:r>
            <a:r>
              <a:rPr lang="en-US" altLang="ko-KR" sz="800" b="1" dirty="0" smtClean="0">
                <a:solidFill>
                  <a:schemeClr val="bg1"/>
                </a:solidFill>
              </a:rPr>
              <a:t>03</a:t>
            </a:r>
          </a:p>
          <a:p>
            <a:pPr lvl="3"/>
            <a:r>
              <a:rPr lang="ko-KR" altLang="en-US" sz="800" b="1" dirty="0" err="1" smtClean="0">
                <a:solidFill>
                  <a:schemeClr val="bg1"/>
                </a:solidFill>
              </a:rPr>
              <a:t>컷씬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163815" y="4598382"/>
            <a:ext cx="2443641" cy="134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92961"/>
              </p:ext>
            </p:extLst>
          </p:nvPr>
        </p:nvGraphicFramePr>
        <p:xfrm>
          <a:off x="4454547" y="1473420"/>
          <a:ext cx="723314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7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4179367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</a:t>
                      </a:r>
                      <a:r>
                        <a:rPr lang="ko-KR" altLang="en-US" b="1" baseline="0" dirty="0" smtClean="0"/>
                        <a:t> 이름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Enemy_Hit_0000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이미지 크기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450x450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</a:t>
                      </a:r>
                      <a:r>
                        <a:rPr lang="en-US" altLang="ko-KR" b="1" dirty="0" smtClean="0"/>
                        <a:t>Sprite</a:t>
                      </a:r>
                      <a:r>
                        <a:rPr lang="ko-KR" altLang="en-US" b="1" dirty="0" smtClean="0"/>
                        <a:t> 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컨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셉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X</a:t>
                      </a:r>
                      <a:r>
                        <a:rPr lang="ko-KR" altLang="en-US" sz="1800" b="1" dirty="0" smtClean="0"/>
                        <a:t>로 변하는 눈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추가 사항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19" name="내용 개체 틀 2"/>
          <p:cNvSpPr txBox="1">
            <a:spLocks/>
          </p:cNvSpPr>
          <p:nvPr/>
        </p:nvSpPr>
        <p:spPr>
          <a:xfrm>
            <a:off x="4372315" y="5043933"/>
            <a:ext cx="7251665" cy="190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맞을 때 마다 눈만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X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변함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죽을 때에는 눈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X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자 상태로 몸이 내려가거나 증발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368275" y="4344171"/>
            <a:ext cx="5002543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X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 변하는 눈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4548" y="4755587"/>
            <a:ext cx="4251251" cy="48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49686" y="5822355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필요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Sprite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3815" y="3851304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드래곤 모습 예시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2617" y="5075277"/>
            <a:ext cx="182603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논의 필요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19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95087"/>
              </p:ext>
            </p:extLst>
          </p:nvPr>
        </p:nvGraphicFramePr>
        <p:xfrm>
          <a:off x="34558" y="1820487"/>
          <a:ext cx="2937242" cy="4954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0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169716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Enemy</a:t>
                      </a:r>
                      <a:br>
                        <a:rPr lang="en-US" altLang="ko-KR" sz="1600" b="1" dirty="0" smtClean="0"/>
                      </a:br>
                      <a:r>
                        <a:rPr lang="en-US" altLang="ko-KR" sz="1600" b="1" dirty="0" smtClean="0"/>
                        <a:t>_Idle_0000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857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(Min) ?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127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sp>
        <p:nvSpPr>
          <p:cNvPr id="21" name="내용 개체 틀 2"/>
          <p:cNvSpPr txBox="1">
            <a:spLocks/>
          </p:cNvSpPr>
          <p:nvPr/>
        </p:nvSpPr>
        <p:spPr>
          <a:xfrm>
            <a:off x="6772103" y="1007332"/>
            <a:ext cx="5134494" cy="99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총 필요 </a:t>
            </a:r>
            <a:r>
              <a:rPr lang="en-US" altLang="ko-KR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Sprite</a:t>
            </a:r>
            <a:r>
              <a:rPr lang="ko-KR" altLang="en-US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3200" b="1" u="sng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altLang="ko-KR" sz="3200" b="1" u="sng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?</a:t>
            </a:r>
            <a:endParaRPr lang="en-US" altLang="ko-KR" sz="20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677356" y="395941"/>
            <a:ext cx="9395197" cy="5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2 - 3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6719"/>
              </p:ext>
            </p:extLst>
          </p:nvPr>
        </p:nvGraphicFramePr>
        <p:xfrm>
          <a:off x="3057158" y="1820487"/>
          <a:ext cx="2937242" cy="4954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0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169716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Enemy</a:t>
                      </a:r>
                      <a:br>
                        <a:rPr lang="en-US" altLang="ko-KR" sz="1600" b="1" dirty="0" smtClean="0"/>
                      </a:br>
                      <a:r>
                        <a:rPr lang="en-US" altLang="ko-KR" sz="1600" b="1" dirty="0" smtClean="0"/>
                        <a:t>_Attack_0000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857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(Min) ?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127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23905"/>
              </p:ext>
            </p:extLst>
          </p:nvPr>
        </p:nvGraphicFramePr>
        <p:xfrm>
          <a:off x="6079758" y="1820487"/>
          <a:ext cx="2937242" cy="4954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0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169716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Enemy</a:t>
                      </a:r>
                      <a:br>
                        <a:rPr lang="en-US" altLang="ko-KR" sz="1600" b="1" dirty="0" smtClean="0"/>
                      </a:br>
                      <a:r>
                        <a:rPr lang="en-US" altLang="ko-KR" sz="1600" b="1" dirty="0" smtClean="0"/>
                        <a:t>_Hit_0000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857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(Min) ?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127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22022"/>
              </p:ext>
            </p:extLst>
          </p:nvPr>
        </p:nvGraphicFramePr>
        <p:xfrm>
          <a:off x="9102358" y="1820487"/>
          <a:ext cx="2937242" cy="4954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08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169716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구분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</a:t>
                      </a:r>
                      <a:r>
                        <a:rPr lang="ko-KR" altLang="en-US" sz="1600" b="1" baseline="0" dirty="0" smtClean="0"/>
                        <a:t> 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Enemy</a:t>
                      </a:r>
                      <a:br>
                        <a:rPr lang="en-US" altLang="ko-KR" sz="1600" b="1" dirty="0" smtClean="0"/>
                      </a:br>
                      <a:r>
                        <a:rPr lang="en-US" altLang="ko-KR" sz="1600" b="1" dirty="0" smtClean="0"/>
                        <a:t>_Die_0000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이미지 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857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필요 이미지 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(Min) ?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27654"/>
                  </a:ext>
                </a:extLst>
              </a:tr>
              <a:tr h="79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컨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ko-KR" altLang="en-US" sz="1600" b="1" dirty="0" err="1" smtClean="0"/>
                        <a:t>셉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127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추가 사항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62660" y="1633162"/>
            <a:ext cx="2768138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17526" y="1633162"/>
            <a:ext cx="2768138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72392" y="1633162"/>
            <a:ext cx="2768138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4083" y="559654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Idle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4219" y="559654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Attack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44355" y="559654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Hit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2968" y="3126569"/>
            <a:ext cx="499082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논의 후 차후 탐색</a:t>
            </a:r>
            <a:endParaRPr lang="ko-KR" altLang="en-US" sz="3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27258" y="1633162"/>
            <a:ext cx="2768138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199221" y="5596547"/>
            <a:ext cx="24577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Die</a:t>
            </a:r>
            <a:endParaRPr lang="ko-KR" altLang="en-US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2 - 4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Ingame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외관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예시 이미지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4346" y="1873391"/>
            <a:ext cx="113287" cy="319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>
            <a:off x="5235324" y="3108959"/>
            <a:ext cx="448887" cy="490451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chemeClr val="bg1">
                  <a:lumMod val="85000"/>
                </a:schemeClr>
              </a:gs>
              <a:gs pos="5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681135" y="1737142"/>
            <a:ext cx="3732415" cy="3234084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5809407" y="3027599"/>
            <a:ext cx="2278877" cy="888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b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시스템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9152815" y="2734888"/>
            <a:ext cx="2900640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Toothless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1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- 1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기본 시스템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이동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4350940" y="2851131"/>
            <a:ext cx="6314289" cy="374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캐릭터는 고정된 속도로 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우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고정된 위치를 고정된 속도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이동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플레이어는 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우 위치 외에는 다른 장소로 갈 수 없음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altLang="ko-KR" sz="1400" b="1" dirty="0">
                <a:solidFill>
                  <a:schemeClr val="bg1"/>
                </a:solidFill>
              </a:rPr>
              <a:t>PC : </a:t>
            </a:r>
            <a:r>
              <a:rPr lang="ko-KR" altLang="en-US" sz="1400" b="1" dirty="0">
                <a:solidFill>
                  <a:schemeClr val="bg1"/>
                </a:solidFill>
              </a:rPr>
              <a:t>좌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우 방향키를 이용해 캐릭터를 </a:t>
            </a:r>
            <a:r>
              <a:rPr lang="ko-KR" altLang="en-US" sz="1800" b="1" dirty="0">
                <a:solidFill>
                  <a:schemeClr val="bg1"/>
                </a:solidFill>
              </a:rPr>
              <a:t>좌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중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우 </a:t>
            </a:r>
            <a:r>
              <a:rPr lang="ko-KR" altLang="en-US" sz="1400" b="1" dirty="0">
                <a:solidFill>
                  <a:schemeClr val="bg1"/>
                </a:solidFill>
              </a:rPr>
              <a:t>방향으로 이동 가능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모바일 </a:t>
            </a:r>
            <a:r>
              <a:rPr lang="en-US" altLang="ko-KR" sz="1400" b="1" dirty="0">
                <a:solidFill>
                  <a:schemeClr val="bg1"/>
                </a:solidFill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</a:rPr>
              <a:t> 좌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우 슬라이드로 이동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또는 버튼 </a:t>
            </a:r>
            <a:r>
              <a:rPr lang="en-US" altLang="ko-KR" sz="1400" b="1" dirty="0">
                <a:solidFill>
                  <a:schemeClr val="bg1"/>
                </a:solidFill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</a:rPr>
              <a:t> 추가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4413969" y="2203674"/>
            <a:ext cx="5195544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고정된 위치를 고정된 속도로 이동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13397" y="2615090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- 1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기본 시스템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Obj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전환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4350940" y="2851131"/>
            <a:ext cx="6314289" cy="374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맵과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등장하는 적은 스테이지 진행에 따라 지속적으로 변경됨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이는 플레이어가 다소 지루할 수 있는 부분을 약간이라도 해소 가능함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현재로서는 한 가지 이미지에서 색만 변환할 예정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4413969" y="2203674"/>
            <a:ext cx="5195544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지속적으로 바뀌는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맵과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적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13397" y="2615090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62660" y="2008323"/>
            <a:ext cx="11283863" cy="471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드래곤은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스테이지 마다 변경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되며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총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개의 이미지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Sprite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사용함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맵은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스테이지 마다 변경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되며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총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개의 이미지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Sprite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사용함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2660" y="1289108"/>
            <a:ext cx="5195544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전환 함수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2088" y="1700524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16362"/>
              </p:ext>
            </p:extLst>
          </p:nvPr>
        </p:nvGraphicFramePr>
        <p:xfrm>
          <a:off x="613949" y="2458140"/>
          <a:ext cx="11184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435">
                  <a:extLst>
                    <a:ext uri="{9D8B030D-6E8A-4147-A177-3AD203B41FA5}">
                      <a16:colId xmlns:a16="http://schemas.microsoft.com/office/drawing/2014/main" val="1229015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드래곤 전환 </a:t>
                      </a:r>
                      <a:r>
                        <a:rPr lang="en-US" altLang="ko-KR" sz="1800" b="1" dirty="0" smtClean="0"/>
                        <a:t>[Excel </a:t>
                      </a:r>
                      <a:r>
                        <a:rPr lang="ko-KR" altLang="en-US" sz="1800" b="1" dirty="0" smtClean="0"/>
                        <a:t>기준</a:t>
                      </a:r>
                      <a:r>
                        <a:rPr lang="en-US" altLang="ko-KR" sz="1800" b="1" dirty="0" smtClean="0"/>
                        <a:t>]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4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현재 스테이지 값</a:t>
                      </a:r>
                      <a:r>
                        <a:rPr lang="en-US" altLang="ko-KR" sz="1600" b="1" dirty="0" smtClean="0"/>
                        <a:t>) % 10 [</a:t>
                      </a:r>
                      <a:r>
                        <a:rPr lang="ko-KR" altLang="en-US" sz="1600" b="1" dirty="0" smtClean="0"/>
                        <a:t>현재 스테이지 값을 </a:t>
                      </a:r>
                      <a:r>
                        <a:rPr lang="en-US" altLang="ko-KR" sz="1600" b="1" dirty="0" smtClean="0"/>
                        <a:t>10</a:t>
                      </a:r>
                      <a:r>
                        <a:rPr lang="ko-KR" altLang="en-US" sz="1600" b="1" dirty="0" smtClean="0"/>
                        <a:t>으로 나눈 나머지</a:t>
                      </a:r>
                      <a:r>
                        <a:rPr lang="en-US" altLang="ko-KR" sz="1600" b="1" dirty="0" smtClean="0"/>
                        <a:t>]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1016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22510"/>
              </p:ext>
            </p:extLst>
          </p:nvPr>
        </p:nvGraphicFramePr>
        <p:xfrm>
          <a:off x="562088" y="4175465"/>
          <a:ext cx="1118443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4435">
                  <a:extLst>
                    <a:ext uri="{9D8B030D-6E8A-4147-A177-3AD203B41FA5}">
                      <a16:colId xmlns:a16="http://schemas.microsoft.com/office/drawing/2014/main" val="1229015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맵 전환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4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RIGHT((</a:t>
                      </a:r>
                      <a:r>
                        <a:rPr lang="ko-KR" altLang="en-US" sz="1600" b="1" dirty="0" smtClean="0"/>
                        <a:t>현재 스테이지 값</a:t>
                      </a:r>
                      <a:r>
                        <a:rPr lang="en-US" altLang="ko-KR" sz="1600" b="1" dirty="0" smtClean="0"/>
                        <a:t>) / 10),1) [</a:t>
                      </a:r>
                      <a:r>
                        <a:rPr lang="ko-KR" altLang="en-US" sz="1600" b="1" dirty="0" smtClean="0"/>
                        <a:t>현재 스테이지 값을 </a:t>
                      </a:r>
                      <a:r>
                        <a:rPr lang="en-US" altLang="ko-KR" sz="1600" b="1" dirty="0" smtClean="0"/>
                        <a:t>10</a:t>
                      </a:r>
                      <a:r>
                        <a:rPr lang="ko-KR" altLang="en-US" sz="1600" b="1" dirty="0" smtClean="0"/>
                        <a:t>으로 나눈 몫의 가장 오른쪽 값</a:t>
                      </a:r>
                      <a:r>
                        <a:rPr lang="en-US" altLang="ko-KR" sz="1600" b="1" dirty="0" smtClean="0"/>
                        <a:t>]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10167"/>
                  </a:ext>
                </a:extLst>
              </a:tr>
            </a:tbl>
          </a:graphicData>
        </a:graphic>
      </p:graphicFrame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- 1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기본 시스템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Obj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전환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7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전투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장애물 공격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350940" y="2851131"/>
            <a:ext cx="6314289" cy="374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설정 상 플레이어는 마법 보호막을 사용하기에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물리적인 피해를 주는 장애물은 막을 수 없음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그렇기에 플레이어는 장애물을 </a:t>
            </a:r>
            <a:r>
              <a:rPr lang="ko-KR" altLang="en-US" sz="1400" b="1" smtClean="0">
                <a:solidFill>
                  <a:schemeClr val="bg1"/>
                </a:solidFill>
              </a:rPr>
              <a:t>무조건 회피해야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413969" y="2203674"/>
            <a:ext cx="6156896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막을 수 없는 공격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3397" y="2615090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- 2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전투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350940" y="2851131"/>
            <a:ext cx="6314289" cy="374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맵과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등장하는 적은 스테이지 진행에 따라 지속적으로 변경됨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이는 플레이어가 다소 지루할 수 있는 부분을 약간이라도 해소 가능함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현재로서는 한 가지 이미지에서 색만 변환할 예정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413969" y="2203674"/>
            <a:ext cx="5195544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지속적으로 바뀌는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맵과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적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3397" y="2615090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74346" y="1873391"/>
            <a:ext cx="113287" cy="319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>
            <a:off x="5235324" y="3108959"/>
            <a:ext cx="448887" cy="490451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chemeClr val="bg1">
                  <a:lumMod val="85000"/>
                </a:schemeClr>
              </a:gs>
              <a:gs pos="5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681135" y="1737142"/>
            <a:ext cx="3732415" cy="3234084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5931902" y="3027599"/>
            <a:ext cx="905489" cy="888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9152815" y="2734888"/>
            <a:ext cx="2900640" cy="123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" i="1" u="sng" dirty="0" smtClean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</a:t>
            </a:r>
          </a:p>
          <a:p>
            <a:pPr marL="0" indent="0" algn="ctr">
              <a:buNone/>
            </a:pPr>
            <a:r>
              <a:rPr lang="en-US" altLang="ko-KR" i="1" u="sng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Toothless</a:t>
            </a:r>
            <a:endParaRPr lang="ko-KR" altLang="en-US" i="1" u="sng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2 – 5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이벤트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이득 이벤트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설정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_01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02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03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04</a:t>
            </a:r>
          </a:p>
          <a:p>
            <a:pPr lvl="1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929447" y="1972498"/>
            <a:ext cx="270163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5 </a:t>
            </a:r>
            <a:r>
              <a:rPr lang="ko-KR" altLang="en-US" sz="1800" b="1" dirty="0">
                <a:solidFill>
                  <a:schemeClr val="bg1"/>
                </a:solidFill>
              </a:rPr>
              <a:t>이벤트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손해 이벤트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_01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_02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_03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_04</a:t>
            </a: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선택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이벤트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_01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_02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_03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_04</a:t>
            </a: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747462" y="1972498"/>
            <a:ext cx="428936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5 </a:t>
            </a:r>
            <a:r>
              <a:rPr lang="ko-KR" altLang="en-US" sz="1800" b="1" dirty="0">
                <a:solidFill>
                  <a:schemeClr val="bg1"/>
                </a:solidFill>
              </a:rPr>
              <a:t>이벤트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조건 이벤트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_01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_02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_03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04</a:t>
            </a:r>
          </a:p>
          <a:p>
            <a:pPr lvl="2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err="1" smtClean="0">
                <a:solidFill>
                  <a:schemeClr val="bg1"/>
                </a:solidFill>
              </a:rPr>
              <a:t>히든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이벤트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개요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설정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_01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_02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_03</a:t>
            </a:r>
          </a:p>
          <a:p>
            <a:pPr lvl="2"/>
            <a:r>
              <a:rPr lang="ko-KR" altLang="en-US" sz="1000" b="1" dirty="0">
                <a:solidFill>
                  <a:schemeClr val="bg1"/>
                </a:solidFill>
              </a:rPr>
              <a:t>이벤트</a:t>
            </a:r>
            <a:r>
              <a:rPr lang="en-US" altLang="ko-KR" sz="1000" b="1" dirty="0">
                <a:solidFill>
                  <a:schemeClr val="bg1"/>
                </a:solidFill>
              </a:rPr>
              <a:t>_04</a:t>
            </a: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플레이어가 게임 시작 후 가장 먼저 마주치게 될 화면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또한 플레이어가 가장 많이 마주치는 화면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그렇기에 정보의 가시성 매우 중요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플레이어가 즐길 수 있는 몇몇 기능들을 포진해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로비 화면에서도 게임을 즐길 요소들 또한 필요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플레이어가 가장 많이 마주칠 화면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0154" y="6026377"/>
            <a:ext cx="250636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우마무스메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7148" y="6026377"/>
            <a:ext cx="242417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일곱개의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대죄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1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Lobby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 존재하는 모든 기능에 접근 가능한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Main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테마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또한 기능 탈출 시 모두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Main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화면으로 이동됨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플레이어가 사용 가능한 기능들을 간략하게 추가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추가할 기능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업그레이드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2. Credit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3. Info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간략 레벨 정보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누적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코인량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게임 시작 버튼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옵션 버튼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플레이어는 업그레이드를 진행하여 캐릭터를 강화할 수 있음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Main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7783" y="6026377"/>
            <a:ext cx="24321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일곱개의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대죄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2249" y="6042678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6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Info(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해커톤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구현 미정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해커톤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시 구현 여부 확정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캐릭터 레벨 및 업그레이드 정보 표출 예정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플레이어의 정보가 표출됨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0154" y="4488526"/>
            <a:ext cx="250636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코노스바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Info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3011" y="6026377"/>
            <a:ext cx="250636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예시이미지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Info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9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 플레이어 공격력 강화 기능만 염두에 두고 있음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무엇을 업그레이드 하는지 로고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설명과 함께 표출 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현재 강화 레벨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이후 강화 레벨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강화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증가량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코인 소모량 표출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조건 만족 시 업그레이드 가능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차후 추가한다면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왼쪽에 아이콘을 추가하여 다른 기능으로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넘어갈 수 있도록 만들 예정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X</a:t>
            </a:r>
            <a:r>
              <a:rPr lang="ko-KR" altLang="en-US" sz="1400" b="1" dirty="0">
                <a:solidFill>
                  <a:schemeClr val="bg1"/>
                </a:solidFill>
              </a:rPr>
              <a:t>버튼을 눌러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Shop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</a:rPr>
              <a:t>를 닫을 수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있음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업그레이드를 위한 장소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32307" y="6043733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Shop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Credit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게임 제작자 정보 표출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이번 프로젝트에서 맡은 역할과 이름 등장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X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버튼을 눌러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Credit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닫을 수 있음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제작자 정보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32307" y="6036556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Credit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8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Option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849126" y="1503549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소리 조절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555" y="191496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32306" y="6036556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Option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786098" y="2151006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현재는 옵션에 소리 조절만 넣을 예정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버튼을 눌러 소리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ON / OFF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X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버튼을 눌러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Option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닫을 수 있음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액자 18"/>
          <p:cNvSpPr/>
          <p:nvPr/>
        </p:nvSpPr>
        <p:spPr>
          <a:xfrm>
            <a:off x="2792106" y="1782201"/>
            <a:ext cx="2581798" cy="701280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7537" y="2701783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Lobby_Main_01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18676"/>
              </p:ext>
            </p:extLst>
          </p:nvPr>
        </p:nvGraphicFramePr>
        <p:xfrm>
          <a:off x="5602776" y="1301837"/>
          <a:ext cx="6392489" cy="2153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886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93629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UI_Lobby_Edge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960 X 280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나무 판자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Lobby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Scene</a:t>
                      </a:r>
                      <a:r>
                        <a:rPr lang="ko-KR" altLang="en-US" sz="1400" b="1" dirty="0" smtClean="0"/>
                        <a:t> 상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 하단의 배경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나무 질감은 따오고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어두운 색 추천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UI</a:t>
                      </a:r>
                      <a:r>
                        <a:rPr lang="en-US" altLang="ko-KR" sz="1400" b="1" baseline="0" dirty="0" smtClean="0"/>
                        <a:t> Image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4388"/>
              </p:ext>
            </p:extLst>
          </p:nvPr>
        </p:nvGraphicFramePr>
        <p:xfrm>
          <a:off x="5602775" y="4172989"/>
          <a:ext cx="6392490" cy="2144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8861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93629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UI_Lobby_FuncLogo_BG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220</a:t>
                      </a:r>
                      <a:r>
                        <a:rPr lang="en-US" altLang="ko-KR" sz="1400" b="1" baseline="0" dirty="0" smtClean="0"/>
                        <a:t> X 180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smtClean="0"/>
                        <a:t>스크롤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각 기능들의 버튼 </a:t>
                      </a:r>
                      <a:r>
                        <a:rPr lang="ko-KR" altLang="en-US" sz="1400" b="1" dirty="0" err="1" smtClean="0"/>
                        <a:t>뒷배경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스크롤 뒤에 그림자 넣어줘야 함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Button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1927" y="2701783"/>
            <a:ext cx="23026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나무 판자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0254" y="5847019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스크롤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2106" y="5847019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4404790" y="4588883"/>
            <a:ext cx="961258" cy="905830"/>
          </a:xfrm>
          <a:prstGeom prst="frame">
            <a:avLst>
              <a:gd name="adj1" fmla="val 974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Lobby_Main_02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98553"/>
              </p:ext>
            </p:extLst>
          </p:nvPr>
        </p:nvGraphicFramePr>
        <p:xfrm>
          <a:off x="5602776" y="1301837"/>
          <a:ext cx="6417428" cy="2153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9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708038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UI_Coin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75</a:t>
                      </a:r>
                      <a:r>
                        <a:rPr lang="en-US" altLang="ko-KR" sz="1400" b="1" baseline="0" dirty="0" smtClean="0"/>
                        <a:t> X 75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금화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동전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플레이어가 사용할 재화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en-US" altLang="ko-KR" sz="1400" b="1" baseline="0" dirty="0" smtClean="0"/>
                        <a:t>ICON</a:t>
                      </a:r>
                    </a:p>
                    <a:p>
                      <a:pPr algn="ctr" latinLnBrk="1"/>
                      <a:r>
                        <a:rPr lang="ko-KR" altLang="en-US" sz="1400" b="1" baseline="0" dirty="0" smtClean="0"/>
                        <a:t>동전은 두개의 아웃라인 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baseline="0" dirty="0" smtClean="0"/>
                        <a:t>검정</a:t>
                      </a:r>
                      <a:r>
                        <a:rPr lang="en-US" altLang="ko-KR" sz="1400" b="1" baseline="0" dirty="0" smtClean="0"/>
                        <a:t>-&gt;</a:t>
                      </a:r>
                      <a:r>
                        <a:rPr lang="ko-KR" altLang="en-US" sz="1400" b="1" baseline="0" dirty="0" smtClean="0"/>
                        <a:t>하얗</a:t>
                      </a:r>
                      <a:r>
                        <a:rPr lang="en-US" altLang="ko-KR" sz="1400" b="1" baseline="0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UI</a:t>
                      </a:r>
                      <a:r>
                        <a:rPr lang="en-US" altLang="ko-KR" sz="1400" b="1" baseline="0" dirty="0" smtClean="0"/>
                        <a:t> Image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58137"/>
              </p:ext>
            </p:extLst>
          </p:nvPr>
        </p:nvGraphicFramePr>
        <p:xfrm>
          <a:off x="5602775" y="4172989"/>
          <a:ext cx="6417429" cy="2358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90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708039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UI_Lobby</a:t>
                      </a:r>
                      <a:r>
                        <a:rPr lang="en-US" altLang="ko-KR" sz="1400" b="1" dirty="0" smtClean="0"/>
                        <a:t>_(</a:t>
                      </a:r>
                      <a:r>
                        <a:rPr lang="en-US" altLang="ko-KR" sz="1400" b="1" dirty="0" err="1" smtClean="0"/>
                        <a:t>Info,Shop,Credit</a:t>
                      </a:r>
                      <a:r>
                        <a:rPr lang="en-US" altLang="ko-KR" sz="1400" b="1" dirty="0" smtClean="0"/>
                        <a:t>)Logo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스크롤과 통합하여 전달 바람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각각 마녀 모자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돈주머니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컴퓨터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각 기능을 상징하는 </a:t>
                      </a:r>
                      <a:r>
                        <a:rPr lang="en-US" altLang="ko-KR" sz="1400" b="1" dirty="0" smtClean="0"/>
                        <a:t>ICON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각 기능별로 </a:t>
                      </a:r>
                      <a:r>
                        <a:rPr lang="ko-KR" altLang="en-US" sz="1400" b="1" dirty="0" err="1" smtClean="0"/>
                        <a:t>스크롤안에</a:t>
                      </a:r>
                      <a:r>
                        <a:rPr lang="ko-KR" altLang="en-US" sz="1400" b="1" dirty="0" smtClean="0"/>
                        <a:t> 그린다 생각하면 됨</a:t>
                      </a:r>
                      <a:r>
                        <a:rPr lang="en-US" altLang="ko-KR" sz="1400" b="1" dirty="0" smtClean="0"/>
                        <a:t>. </a:t>
                      </a:r>
                      <a:r>
                        <a:rPr lang="ko-KR" altLang="en-US" sz="1400" b="1" dirty="0" smtClean="0"/>
                        <a:t>색은 </a:t>
                      </a:r>
                      <a:r>
                        <a:rPr lang="en-US" altLang="ko-KR" sz="1400" b="1" dirty="0" smtClean="0"/>
                        <a:t>#2f2808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Button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4006" y="5904482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Logo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006" y="3053416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Coin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8897" y="3051714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8968" y="1967734"/>
            <a:ext cx="1673799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모든 동전 </a:t>
            </a:r>
            <a: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ko-KR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ko-KR" altLang="en-US" sz="2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오브젝트</a:t>
            </a:r>
            <a:endParaRPr lang="ko-KR" altLang="en-US" sz="16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8897" y="5904482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740156" y="4588883"/>
            <a:ext cx="2625892" cy="905830"/>
          </a:xfrm>
          <a:prstGeom prst="frame">
            <a:avLst>
              <a:gd name="adj1" fmla="val 974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773294" y="5993477"/>
            <a:ext cx="141316" cy="133947"/>
          </a:xfrm>
          <a:prstGeom prst="rect">
            <a:avLst/>
          </a:prstGeom>
          <a:solidFill>
            <a:srgbClr val="2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Lobby_Main_03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70889"/>
              </p:ext>
            </p:extLst>
          </p:nvPr>
        </p:nvGraphicFramePr>
        <p:xfrm>
          <a:off x="5602776" y="1301837"/>
          <a:ext cx="6325985" cy="2580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UI_Lobby_Exp_00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300 X</a:t>
                      </a:r>
                      <a:r>
                        <a:rPr lang="en-US" altLang="ko-KR" sz="1400" b="1" baseline="0" dirty="0" smtClean="0"/>
                        <a:t> 150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손잡이가 두꺼운 빗자루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플레이어 경험치 바</a:t>
                      </a:r>
                      <a:endParaRPr lang="en-US" altLang="ko-KR" sz="1400" b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색 </a:t>
                      </a:r>
                      <a:r>
                        <a:rPr lang="en-US" altLang="ko-KR" sz="1400" b="1" baseline="0" dirty="0" smtClean="0"/>
                        <a:t>– </a:t>
                      </a:r>
                      <a:r>
                        <a:rPr lang="ko-KR" altLang="en-US" sz="1400" b="1" baseline="0" dirty="0" smtClean="0"/>
                        <a:t>비어 있을 때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1" dirty="0" smtClean="0"/>
                        <a:t>#2f2808</a:t>
                      </a:r>
                      <a:r>
                        <a:rPr lang="en-US" altLang="ko-KR" sz="1400" b="1" baseline="0" dirty="0" smtClean="0"/>
                        <a:t/>
                      </a:r>
                      <a:br>
                        <a:rPr lang="en-US" altLang="ko-KR" sz="1400" b="1" baseline="0" dirty="0" smtClean="0"/>
                      </a:br>
                      <a:r>
                        <a:rPr lang="ko-KR" altLang="en-US" sz="1400" b="1" baseline="0" dirty="0" smtClean="0"/>
                        <a:t>가득 찼을 때 </a:t>
                      </a:r>
                      <a:r>
                        <a:rPr lang="en-US" altLang="ko-KR" sz="1400" b="1" baseline="0" dirty="0" smtClean="0"/>
                        <a:t>:       #498635</a:t>
                      </a:r>
                      <a:endParaRPr lang="en-US" altLang="ko-KR" sz="1400" b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빗자루보다는 붓에 가까운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UI</a:t>
                      </a:r>
                      <a:r>
                        <a:rPr lang="en-US" altLang="ko-KR" sz="1400" b="1" baseline="0" dirty="0" smtClean="0"/>
                        <a:t> Image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7759"/>
              </p:ext>
            </p:extLst>
          </p:nvPr>
        </p:nvGraphicFramePr>
        <p:xfrm>
          <a:off x="5602775" y="4172989"/>
          <a:ext cx="6325985" cy="2144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UI_Option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135 X</a:t>
                      </a:r>
                      <a:r>
                        <a:rPr lang="en-US" altLang="ko-KR" sz="1400" b="1" baseline="0" dirty="0" smtClean="0"/>
                        <a:t> 135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톱니바퀴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시간 부족 시 컨셉 그대로 사용 예정임</a:t>
                      </a:r>
                      <a:r>
                        <a:rPr lang="en-US" altLang="ko-KR" sz="1400" b="1" dirty="0" smtClean="0"/>
                        <a:t/>
                      </a:r>
                      <a:br>
                        <a:rPr lang="en-US" altLang="ko-KR" sz="1400" b="1" dirty="0" smtClean="0"/>
                      </a:br>
                      <a:r>
                        <a:rPr lang="ko-KR" altLang="en-US" sz="1400" b="1" dirty="0" smtClean="0"/>
                        <a:t>우선 순위 최하위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Button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4006" y="5904482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Logo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006" y="3053416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빗자루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8897" y="3051714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8897" y="5904482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3241964" y="1782201"/>
            <a:ext cx="1255221" cy="701280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2776451" y="4630190"/>
            <a:ext cx="681643" cy="707368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46871" y="2922639"/>
            <a:ext cx="141316" cy="133947"/>
          </a:xfrm>
          <a:prstGeom prst="rect">
            <a:avLst/>
          </a:prstGeom>
          <a:solidFill>
            <a:srgbClr val="2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348950" y="3134903"/>
            <a:ext cx="141316" cy="133947"/>
          </a:xfrm>
          <a:prstGeom prst="rect">
            <a:avLst/>
          </a:prstGeom>
          <a:solidFill>
            <a:srgbClr val="498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Lobby_Main_04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53394"/>
              </p:ext>
            </p:extLst>
          </p:nvPr>
        </p:nvGraphicFramePr>
        <p:xfrm>
          <a:off x="5602776" y="2540433"/>
          <a:ext cx="6325985" cy="2367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UI_Lobby_GS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450 X 175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칠판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게임 스타트 버튼</a:t>
                      </a:r>
                      <a:endParaRPr lang="en-US" altLang="ko-KR" sz="1400" b="1" baseline="0" dirty="0" smtClean="0"/>
                    </a:p>
                    <a:p>
                      <a:pPr algn="ctr" latinLnBrk="1"/>
                      <a:r>
                        <a:rPr lang="ko-KR" altLang="en-US" sz="1400" b="1" dirty="0" err="1" smtClean="0"/>
                        <a:t>혹여나</a:t>
                      </a:r>
                      <a:r>
                        <a:rPr lang="ko-KR" altLang="en-US" sz="1400" b="1" dirty="0" smtClean="0"/>
                        <a:t> 가능하다면 버튼 안에 필기체로</a:t>
                      </a:r>
                      <a:r>
                        <a:rPr lang="en-US" altLang="ko-KR" sz="1400" b="1" dirty="0" smtClean="0"/>
                        <a:t/>
                      </a:r>
                      <a:br>
                        <a:rPr lang="en-US" altLang="ko-KR" sz="1400" b="1" dirty="0" smtClean="0"/>
                      </a:br>
                      <a:r>
                        <a:rPr lang="en-US" altLang="ko-KR" sz="1400" b="1" dirty="0" smtClean="0"/>
                        <a:t>‘Game Start’ </a:t>
                      </a:r>
                      <a:r>
                        <a:rPr lang="ko-KR" altLang="en-US" sz="1400" b="1" dirty="0" smtClean="0"/>
                        <a:t>적어주면 완전 좋음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Button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4006" y="4200571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칠판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8897" y="4198869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3117272" y="3025085"/>
            <a:ext cx="1970117" cy="945414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7357" y="395941"/>
            <a:ext cx="2035628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93124" y="1380421"/>
            <a:ext cx="2519946" cy="45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45" y="1377233"/>
            <a:ext cx="150725" cy="4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2645" y="1860959"/>
            <a:ext cx="277042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42644" y="1972498"/>
            <a:ext cx="2770425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bg1"/>
                </a:solidFill>
              </a:rPr>
              <a:t>2 – </a:t>
            </a:r>
            <a:r>
              <a:rPr lang="en-US" altLang="ko-KR" sz="1800" b="1" dirty="0">
                <a:solidFill>
                  <a:schemeClr val="bg1"/>
                </a:solidFill>
              </a:rPr>
              <a:t>6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상점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상점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Sprite</a:t>
            </a: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Ingame_InShop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Ingame_ShopBG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상인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아이템 목록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장비 목록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무기 목록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ko-KR" altLang="en-US" sz="1000" b="1" dirty="0" smtClean="0">
                <a:solidFill>
                  <a:schemeClr val="bg1"/>
                </a:solidFill>
              </a:rPr>
              <a:t>스크롤 목록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929447" y="1972498"/>
            <a:ext cx="270163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7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휴식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설정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휴식 </a:t>
            </a:r>
            <a:r>
              <a:rPr lang="en-US" altLang="ko-KR" sz="1400" b="1" dirty="0">
                <a:solidFill>
                  <a:schemeClr val="bg1"/>
                </a:solidFill>
              </a:rPr>
              <a:t>Sprite</a:t>
            </a:r>
          </a:p>
          <a:p>
            <a:pPr lvl="2"/>
            <a:r>
              <a:rPr lang="en-US" altLang="ko-KR" sz="1000" b="1" dirty="0" err="1">
                <a:solidFill>
                  <a:schemeClr val="bg1"/>
                </a:solidFill>
              </a:rPr>
              <a:t>Ingame_InRest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2"/>
            <a:r>
              <a:rPr lang="en-US" altLang="ko-KR" sz="1000" b="1" dirty="0" err="1" smtClean="0">
                <a:solidFill>
                  <a:schemeClr val="bg1"/>
                </a:solidFill>
              </a:rPr>
              <a:t>Ingame_RestBG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400" b="1" dirty="0" smtClean="0">
                <a:solidFill>
                  <a:schemeClr val="bg1"/>
                </a:solidFill>
              </a:rPr>
              <a:t>강화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747462" y="1972498"/>
            <a:ext cx="4289367" cy="462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2 –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8 ??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</a:rPr>
              <a:t>??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  <a:p>
            <a:pPr lvl="1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3075414" y="3884915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5910055" y="3884916"/>
            <a:ext cx="360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415603" y="45735"/>
            <a:ext cx="836211" cy="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Lobby_Func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56034"/>
              </p:ext>
            </p:extLst>
          </p:nvPr>
        </p:nvGraphicFramePr>
        <p:xfrm>
          <a:off x="5602776" y="1301837"/>
          <a:ext cx="6325985" cy="2153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UI_Func_Exit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160 X</a:t>
                      </a:r>
                      <a:r>
                        <a:rPr lang="en-US" altLang="ko-KR" sz="1400" b="1" baseline="0" dirty="0" smtClean="0"/>
                        <a:t> 160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밀랍 인장 </a:t>
                      </a:r>
                      <a:r>
                        <a:rPr lang="en-US" altLang="ko-KR" sz="1400" b="1" dirty="0" smtClean="0"/>
                        <a:t>+ ‘X’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기능 나가기 버튼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밀랍 인장 위에 </a:t>
                      </a:r>
                      <a:r>
                        <a:rPr lang="en-US" altLang="ko-KR" sz="1400" b="1" dirty="0" smtClean="0"/>
                        <a:t>X</a:t>
                      </a:r>
                      <a:r>
                        <a:rPr lang="ko-KR" altLang="en-US" sz="1400" b="1" dirty="0" smtClean="0"/>
                        <a:t>가 박힌 느낌</a:t>
                      </a:r>
                      <a:endParaRPr lang="en-US" altLang="ko-KR" sz="14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Button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0355"/>
              </p:ext>
            </p:extLst>
          </p:nvPr>
        </p:nvGraphicFramePr>
        <p:xfrm>
          <a:off x="5602775" y="4172989"/>
          <a:ext cx="6325985" cy="2358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UI_Func_BG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720 X</a:t>
                      </a:r>
                      <a:r>
                        <a:rPr lang="en-US" altLang="ko-KR" sz="1400" b="1" baseline="0" dirty="0" smtClean="0"/>
                        <a:t> 1200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스크롤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모든 기능들의 배경으로 쓰일</a:t>
                      </a:r>
                      <a:r>
                        <a:rPr lang="ko-KR" altLang="en-US" sz="1400" b="1" baseline="0" dirty="0" smtClean="0"/>
                        <a:t> 스크롤 배경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UI </a:t>
                      </a:r>
                      <a:r>
                        <a:rPr lang="ko-KR" altLang="en-US" sz="1400" b="1" dirty="0" smtClean="0"/>
                        <a:t>로고 이미지에 쓰였던 스크롤</a:t>
                      </a:r>
                      <a:r>
                        <a:rPr lang="ko-KR" altLang="en-US" sz="1400" b="1" baseline="0" dirty="0" smtClean="0"/>
                        <a:t>을 세로로 뒤집고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크기 늘려도 될 것 같음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UI Image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4006" y="2819941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밀랍 인장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815111" y="1908622"/>
            <a:ext cx="2574189" cy="4143043"/>
          </a:xfrm>
          <a:prstGeom prst="frame">
            <a:avLst>
              <a:gd name="adj1" fmla="val 3781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5358" y="6051665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4646815" y="2238360"/>
            <a:ext cx="727088" cy="815056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006" y="6108063"/>
            <a:ext cx="162115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스크롤 배경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Info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45213"/>
              </p:ext>
            </p:extLst>
          </p:nvPr>
        </p:nvGraphicFramePr>
        <p:xfrm>
          <a:off x="5602776" y="1301837"/>
          <a:ext cx="6325985" cy="1962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.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39492"/>
              </p:ext>
            </p:extLst>
          </p:nvPr>
        </p:nvGraphicFramePr>
        <p:xfrm>
          <a:off x="5602775" y="4172989"/>
          <a:ext cx="6325985" cy="1953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.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12916" y="3268850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Info </a:t>
            </a:r>
            <a:r>
              <a:rPr lang="ko-KR" altLang="en-US" sz="1600" b="1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해커톤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구현 미정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Sprite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Shop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26284"/>
              </p:ext>
            </p:extLst>
          </p:nvPr>
        </p:nvGraphicFramePr>
        <p:xfrm>
          <a:off x="5602776" y="1301837"/>
          <a:ext cx="6325985" cy="2580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783">
                  <a:extLst>
                    <a:ext uri="{9D8B030D-6E8A-4147-A177-3AD203B41FA5}">
                      <a16:colId xmlns:a16="http://schemas.microsoft.com/office/drawing/2014/main" val="1982353869"/>
                    </a:ext>
                  </a:extLst>
                </a:gridCol>
                <a:gridCol w="3655202">
                  <a:extLst>
                    <a:ext uri="{9D8B030D-6E8A-4147-A177-3AD203B41FA5}">
                      <a16:colId xmlns:a16="http://schemas.microsoft.com/office/drawing/2014/main" val="228702070"/>
                    </a:ext>
                  </a:extLst>
                </a:gridCol>
              </a:tblGrid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383695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</a:t>
                      </a:r>
                      <a:r>
                        <a:rPr lang="ko-KR" altLang="en-US" sz="1400" b="1" baseline="0" dirty="0" smtClean="0"/>
                        <a:t> 이름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UI_Lobby_Shop_ATKIcon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990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이미지 크기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200 X</a:t>
                      </a:r>
                      <a:r>
                        <a:rPr lang="en-US" altLang="ko-KR" sz="1400" b="1" baseline="0" dirty="0" smtClean="0"/>
                        <a:t> 200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9706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?(</a:t>
                      </a:r>
                      <a:r>
                        <a:rPr lang="ko-KR" altLang="en-US" sz="1400" b="1" dirty="0" smtClean="0"/>
                        <a:t>상의 후 변경 예정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7232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 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공격력 증가를 알리는 아이콘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아이콘 선 색깔 </a:t>
                      </a:r>
                      <a:r>
                        <a:rPr lang="en-US" altLang="ko-KR" sz="1400" b="1" dirty="0" smtClean="0"/>
                        <a:t>: #2f2808</a:t>
                      </a:r>
                    </a:p>
                    <a:p>
                      <a:pPr algn="ctr" latinLnBrk="1"/>
                      <a:r>
                        <a:rPr lang="ko-KR" altLang="en-US" sz="1400" b="1" dirty="0" err="1" smtClean="0"/>
                        <a:t>뒷</a:t>
                      </a:r>
                      <a:r>
                        <a:rPr lang="ko-KR" altLang="en-US" sz="1400" b="1" dirty="0" smtClean="0"/>
                        <a:t> 배경 </a:t>
                      </a:r>
                      <a:r>
                        <a:rPr lang="ko-KR" altLang="en-US" sz="1400" b="1" dirty="0" err="1" smtClean="0"/>
                        <a:t>그레디에이션</a:t>
                      </a:r>
                      <a:r>
                        <a:rPr lang="ko-KR" altLang="en-US" sz="1400" b="1" baseline="0" dirty="0" smtClean="0"/>
                        <a:t> 색상</a:t>
                      </a:r>
                      <a:r>
                        <a:rPr lang="en-US" altLang="ko-KR" sz="1400" b="1" dirty="0" smtClean="0"/>
                        <a:t/>
                      </a:r>
                      <a:br>
                        <a:rPr lang="en-US" altLang="ko-KR" sz="1400" b="1" dirty="0" smtClean="0"/>
                      </a:b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좌</a:t>
                      </a:r>
                      <a:r>
                        <a:rPr lang="en-US" altLang="ko-KR" sz="1400" b="1" dirty="0" smtClean="0"/>
                        <a:t>)#d1c84d --- #3fa87b(</a:t>
                      </a:r>
                      <a:r>
                        <a:rPr lang="ko-KR" altLang="en-US" sz="1400" b="1" dirty="0" smtClean="0"/>
                        <a:t>우</a:t>
                      </a:r>
                      <a:r>
                        <a:rPr lang="en-US" altLang="ko-KR" sz="1400" b="1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05423"/>
                  </a:ext>
                </a:extLst>
              </a:tr>
              <a:tr h="327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UI</a:t>
                      </a:r>
                      <a:r>
                        <a:rPr lang="en-US" altLang="ko-KR" sz="1400" b="1" baseline="0" dirty="0" smtClean="0"/>
                        <a:t> Image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838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6809" y="4115471"/>
            <a:ext cx="1812504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공격 증가 아이콘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5358" y="6051665"/>
            <a:ext cx="25739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sz="16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해당 위치</a:t>
            </a:r>
            <a:endParaRPr lang="ko-KR" altLang="en-US" sz="12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3649288" y="2743199"/>
            <a:ext cx="947650" cy="939339"/>
          </a:xfrm>
          <a:prstGeom prst="frame">
            <a:avLst>
              <a:gd name="adj1" fmla="val 97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5665804" y="4454025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나머지 버튼 이미지들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65233" y="4865441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5602776" y="5101483"/>
            <a:ext cx="5772441" cy="164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기존에 있던 만들었던 버튼 이미지 쓸 예정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로고는 상의 후 변경될 가능성 농후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95110" y="3354121"/>
            <a:ext cx="141316" cy="133947"/>
          </a:xfrm>
          <a:prstGeom prst="rect">
            <a:avLst/>
          </a:prstGeom>
          <a:solidFill>
            <a:srgbClr val="3FA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375217" y="3354121"/>
            <a:ext cx="141316" cy="133947"/>
          </a:xfrm>
          <a:prstGeom prst="rect">
            <a:avLst/>
          </a:prstGeom>
          <a:solidFill>
            <a:srgbClr val="D1C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375217" y="2927954"/>
            <a:ext cx="141316" cy="133947"/>
          </a:xfrm>
          <a:prstGeom prst="rect">
            <a:avLst/>
          </a:prstGeom>
          <a:solidFill>
            <a:srgbClr val="2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757" y="6305854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1696822" y="1182134"/>
            <a:ext cx="697616" cy="701280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6576" y="1027027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155851" y="950955"/>
            <a:ext cx="6846304" cy="5246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옵션 버튼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Option UI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표출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현재 플레이어의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레벨값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표출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각 기능별 버튼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클릭 시 해당 기능으로 이동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현재 소지하고 있는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코인량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표출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</a:p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게임 시작 버튼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클릭 시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Ingame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Scene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전환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  <a:spcBef>
                <a:spcPts val="1400"/>
              </a:spcBef>
            </a:pP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1979" y="1519100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22848" y="1214526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22847" y="2006076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2846" y="2797623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2846" y="3600651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71979" y="230674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71979" y="309439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71980" y="389352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846" y="4380720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71980" y="4673591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액자 35"/>
          <p:cNvSpPr/>
          <p:nvPr/>
        </p:nvSpPr>
        <p:spPr>
          <a:xfrm>
            <a:off x="1750365" y="5336771"/>
            <a:ext cx="2812728" cy="944101"/>
          </a:xfrm>
          <a:prstGeom prst="frame">
            <a:avLst>
              <a:gd name="adj1" fmla="val 12826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50364" y="5336771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3441469" y="1147157"/>
            <a:ext cx="1221971" cy="789708"/>
          </a:xfrm>
          <a:prstGeom prst="frame">
            <a:avLst>
              <a:gd name="adj1" fmla="val 13302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4305" y="1831508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도넛 33"/>
          <p:cNvSpPr/>
          <p:nvPr/>
        </p:nvSpPr>
        <p:spPr>
          <a:xfrm>
            <a:off x="2721839" y="1154776"/>
            <a:ext cx="745595" cy="769121"/>
          </a:xfrm>
          <a:prstGeom prst="donut">
            <a:avLst>
              <a:gd name="adj" fmla="val 10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25541" y="1619939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2177935" y="4447266"/>
            <a:ext cx="2003367" cy="885804"/>
          </a:xfrm>
          <a:prstGeom prst="frame">
            <a:avLst>
              <a:gd name="adj1" fmla="val 1293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76406" y="4443565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142342" y="1182134"/>
            <a:ext cx="697616" cy="701280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884" y="1901782"/>
            <a:ext cx="1898923" cy="8996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UI_Option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Btn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</a:t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ClickEvent</a:t>
            </a:r>
            <a:r>
              <a:rPr lang="en-US" altLang="ko-KR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버튼 클릭 효과 </a:t>
            </a:r>
            <a:r>
              <a:rPr lang="en-US" altLang="ko-KR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기본</a:t>
            </a:r>
            <a:endParaRPr lang="ko-KR" altLang="en-US" sz="1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22104" y="474316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3008612" y="1710929"/>
            <a:ext cx="2943301" cy="4536279"/>
          </a:xfrm>
          <a:prstGeom prst="frame">
            <a:avLst>
              <a:gd name="adj1" fmla="val 38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08612" y="4989128"/>
            <a:ext cx="2003963" cy="12785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옵션 버튼 클릭 시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 </a:t>
            </a:r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UI_Func_BG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[On]</a:t>
            </a:r>
          </a:p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UI_Func_Exit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[On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</a:p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Option [On]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5119534" y="2161308"/>
            <a:ext cx="701805" cy="764772"/>
          </a:xfrm>
          <a:prstGeom prst="frame">
            <a:avLst>
              <a:gd name="adj1" fmla="val 12102"/>
            </a:avLst>
          </a:prstGeom>
          <a:solidFill>
            <a:srgbClr val="4E00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63980" y="2926080"/>
            <a:ext cx="1857359" cy="1479666"/>
          </a:xfrm>
          <a:prstGeom prst="rect">
            <a:avLst/>
          </a:prstGeom>
          <a:solidFill>
            <a:srgbClr val="4E007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나가기 버튼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시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UI_Func_BG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[Off]</a:t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UI_Func_Exit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Off]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Option [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Off]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옵션 버튼을 클릭 시 해당 동작 설명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UI_Func_BG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[On]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[On]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Option [On] (Option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동작 설명은 별도 설명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클릭 시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UI_Func_BG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[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Off]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[Off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</a:rPr>
              <a:t>기능 </a:t>
            </a:r>
            <a:r>
              <a:rPr lang="en-US" altLang="ko-KR" sz="1400" b="1" dirty="0">
                <a:solidFill>
                  <a:schemeClr val="bg1"/>
                </a:solidFill>
              </a:rPr>
              <a:t>– Option [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Off]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Option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버튼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플레이어가 다음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레벨업을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위해 획득한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경험치량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표출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UI_Lobby_Exp_00 [On]</a:t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UI_Lobby_Exp_01 [On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UI_Lobby_Exp_01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경우 경험치 요구량을 만족한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%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만큼 증가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(UI –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FillAmount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0 -&gt; 1)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레벨 및 경험치 정보 표출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2" r="27612" b="85773"/>
          <a:stretch/>
        </p:blipFill>
        <p:spPr>
          <a:xfrm>
            <a:off x="713038" y="2089532"/>
            <a:ext cx="3699165" cy="1787072"/>
          </a:xfrm>
          <a:prstGeom prst="rect">
            <a:avLst/>
          </a:prstGeom>
        </p:spPr>
      </p:pic>
      <p:sp>
        <p:nvSpPr>
          <p:cNvPr id="20" name="액자 19"/>
          <p:cNvSpPr/>
          <p:nvPr/>
        </p:nvSpPr>
        <p:spPr>
          <a:xfrm>
            <a:off x="610406" y="2013460"/>
            <a:ext cx="3304889" cy="1863144"/>
          </a:xfrm>
          <a:prstGeom prst="frame">
            <a:avLst>
              <a:gd name="adj1" fmla="val 759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22104" y="498880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0406" y="3876605"/>
            <a:ext cx="3304889" cy="1138576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UI_Lobby_Exp_00 [On]</a:t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UI_Lobby_Exp_01 [On]</a:t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현재 채워진 경험치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%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만큼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UI_Lobby_Exp_01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덧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입혀짐</a:t>
            </a:r>
            <a:endParaRPr lang="ko-KR" altLang="en-US" sz="1600" dirty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213111" y="2252568"/>
            <a:ext cx="1278235" cy="1338531"/>
          </a:xfrm>
          <a:prstGeom prst="frame">
            <a:avLst>
              <a:gd name="adj1" fmla="val 1297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05001" y="1476778"/>
            <a:ext cx="2444537" cy="9212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현재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레벨값을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받아와서 표출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924873" y="2539447"/>
            <a:ext cx="990970" cy="764772"/>
          </a:xfrm>
          <a:prstGeom prst="frame">
            <a:avLst>
              <a:gd name="adj1" fmla="val 12102"/>
            </a:avLst>
          </a:prstGeom>
          <a:solidFill>
            <a:srgbClr val="4E00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1137" y="1367261"/>
            <a:ext cx="1744706" cy="1188720"/>
          </a:xfrm>
          <a:prstGeom prst="rect">
            <a:avLst/>
          </a:prstGeom>
          <a:solidFill>
            <a:srgbClr val="4E007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창이 레벨을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나타낸다는 것을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알리는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Text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7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3008612" y="1710929"/>
            <a:ext cx="2943301" cy="4536279"/>
          </a:xfrm>
          <a:prstGeom prst="frame">
            <a:avLst>
              <a:gd name="adj1" fmla="val 38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08612" y="4989128"/>
            <a:ext cx="2003963" cy="12785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옵션 버튼 클릭 시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 </a:t>
            </a:r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UI_Func_BG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[On]</a:t>
            </a:r>
          </a:p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UI_Func_Exit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[On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</a:p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해당 기능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[On]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5119534" y="2161308"/>
            <a:ext cx="701805" cy="764772"/>
          </a:xfrm>
          <a:prstGeom prst="frame">
            <a:avLst>
              <a:gd name="adj1" fmla="val 12102"/>
            </a:avLst>
          </a:prstGeom>
          <a:solidFill>
            <a:srgbClr val="4E00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49952" y="2926080"/>
            <a:ext cx="1871387" cy="1479666"/>
          </a:xfrm>
          <a:prstGeom prst="rect">
            <a:avLst/>
          </a:prstGeom>
          <a:solidFill>
            <a:srgbClr val="4E007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나가기 버튼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시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UI_Func_BG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[Off]</a:t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UI_Func_Exit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[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Off]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해당 기능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Off]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옵션 버튼을 클릭 시 해당 동작 설명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UI_Func_BG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[On] 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[On]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해당 기능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[On]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클릭 시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UI_Func_BG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[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Off]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UI_Func_Exit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[Off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해당 기능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[Off]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 별</a:t>
            </a:r>
            <a:r>
              <a:rPr lang="en-US" altLang="ko-KR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버튼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/>
          <p:cNvSpPr/>
          <p:nvPr/>
        </p:nvSpPr>
        <p:spPr>
          <a:xfrm>
            <a:off x="195885" y="5313338"/>
            <a:ext cx="2812728" cy="944101"/>
          </a:xfrm>
          <a:prstGeom prst="frame">
            <a:avLst>
              <a:gd name="adj1" fmla="val 12826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22104" y="498880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882" y="4463935"/>
            <a:ext cx="2646035" cy="826946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UI_Lobby_FuncLogo</a:t>
            </a:r>
            <a:r>
              <a:rPr lang="en-US" altLang="ko-KR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Btn</a:t>
            </a:r>
            <a:r>
              <a:rPr lang="en-US" altLang="ko-KR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br>
              <a:rPr lang="en-US" altLang="ko-KR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ClickEvent</a:t>
            </a:r>
            <a:r>
              <a:rPr lang="en-US" altLang="ko-KR" sz="1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버튼 클릭 효과 </a:t>
            </a:r>
            <a:r>
              <a:rPr lang="en-US" altLang="ko-KR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기본</a:t>
            </a:r>
            <a:endParaRPr lang="en-US" altLang="ko-KR" sz="1600" b="1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플레이어가 현재 보유하고 있는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재화량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표출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err="1" smtClean="0">
                <a:solidFill>
                  <a:schemeClr val="bg1"/>
                </a:solidFill>
              </a:rPr>
              <a:t>UI_Coin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(Image) – Layer : 3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err="1" smtClean="0">
                <a:solidFill>
                  <a:schemeClr val="bg1"/>
                </a:solidFill>
              </a:rPr>
              <a:t>UI_Text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보유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재화량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Layer : 2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err="1" smtClean="0">
                <a:solidFill>
                  <a:schemeClr val="bg1"/>
                </a:solidFill>
              </a:rPr>
              <a:t>UI_Image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재화량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BG) – Layer : 1 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다이아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X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보유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재화량</a:t>
            </a: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표출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액자 23"/>
          <p:cNvSpPr/>
          <p:nvPr/>
        </p:nvSpPr>
        <p:spPr>
          <a:xfrm>
            <a:off x="2227810" y="2705916"/>
            <a:ext cx="2892829" cy="857235"/>
          </a:xfrm>
          <a:prstGeom prst="frame">
            <a:avLst>
              <a:gd name="adj1" fmla="val 1297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909651" y="2505714"/>
            <a:ext cx="4427120" cy="1268263"/>
          </a:xfrm>
          <a:prstGeom prst="frame">
            <a:avLst>
              <a:gd name="adj1" fmla="val 12102"/>
            </a:avLst>
          </a:prstGeom>
          <a:solidFill>
            <a:srgbClr val="4E00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5864" y="1529508"/>
            <a:ext cx="2206303" cy="970420"/>
          </a:xfrm>
          <a:prstGeom prst="rect">
            <a:avLst/>
          </a:prstGeom>
          <a:solidFill>
            <a:srgbClr val="4E007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UI_Image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글씨가 더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잘보이도록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배경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Image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855173" y="3974179"/>
            <a:ext cx="5816056" cy="764504"/>
          </a:xfrm>
          <a:prstGeom prst="mathMultiply">
            <a:avLst>
              <a:gd name="adj1" fmla="val 25695"/>
            </a:avLst>
          </a:prstGeom>
          <a:solidFill>
            <a:srgbClr val="FC030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/>
          <p:cNvSpPr/>
          <p:nvPr/>
        </p:nvSpPr>
        <p:spPr>
          <a:xfrm>
            <a:off x="909415" y="2480499"/>
            <a:ext cx="1221971" cy="1293478"/>
          </a:xfrm>
          <a:prstGeom prst="frame">
            <a:avLst>
              <a:gd name="adj1" fmla="val 13302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22104" y="474625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134" y="3624348"/>
            <a:ext cx="1965252" cy="921221"/>
          </a:xfrm>
          <a:prstGeom prst="rect">
            <a:avLst/>
          </a:prstGeom>
          <a:solidFill>
            <a:srgbClr val="20386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UI_Coin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(Image)</a:t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재화임을 나타내는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Image On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6102" y="2069437"/>
            <a:ext cx="2444537" cy="6590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UI_Text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소지한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재화량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표출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9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Lobby_Main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183" y="6267672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Lobby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6118607" y="2014718"/>
            <a:ext cx="5772441" cy="462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클릭 시 씬 전환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err="1" smtClean="0">
                <a:solidFill>
                  <a:schemeClr val="bg1"/>
                </a:solidFill>
              </a:rPr>
              <a:t>UI_Lobby_GS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Btn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ClickEvent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 :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SceneLoad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(“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Ingame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클릭 효과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6181635" y="1367261"/>
            <a:ext cx="5709413" cy="45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스타트 버튼</a:t>
            </a:r>
            <a:endParaRPr lang="ko-KR" altLang="en-US" sz="2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1064" y="1778677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22104" y="474316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177935" y="4447266"/>
            <a:ext cx="2003367" cy="885804"/>
          </a:xfrm>
          <a:prstGeom prst="frame">
            <a:avLst>
              <a:gd name="adj1" fmla="val 1293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77934" y="3532909"/>
            <a:ext cx="2003367" cy="914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UI_Lobby_GS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Btn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b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ClickEvent</a:t>
            </a:r>
            <a:r>
              <a:rPr lang="en-US" altLang="ko-KR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endParaRPr lang="en-US" altLang="ko-KR" sz="16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시 씬 전환</a:t>
            </a:r>
            <a:endParaRPr lang="en-US" altLang="ko-KR" sz="1600" b="1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8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6255" y="270741"/>
            <a:ext cx="96661" cy="75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252" r="9716" b="12091"/>
          <a:stretch/>
        </p:blipFill>
        <p:spPr>
          <a:xfrm>
            <a:off x="462660" y="270740"/>
            <a:ext cx="785027" cy="68021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677356" y="395941"/>
            <a:ext cx="8893509" cy="55501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4 - 1 Lobby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동작설명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Info(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해커톤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구현 미정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757" y="6305854"/>
            <a:ext cx="25739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Info </a:t>
            </a:r>
            <a:r>
              <a:rPr lang="ko-KR" altLang="en-U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예시 이미지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1696822" y="1182134"/>
            <a:ext cx="697616" cy="701280"/>
          </a:xfrm>
          <a:prstGeom prst="donut">
            <a:avLst>
              <a:gd name="adj" fmla="val 108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6576" y="1027027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155851" y="950955"/>
            <a:ext cx="6846304" cy="5246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400"/>
              </a:spcBef>
            </a:pPr>
            <a:r>
              <a:rPr lang="ko-KR" altLang="en-US" sz="1600" b="1" dirty="0" smtClean="0">
                <a:solidFill>
                  <a:schemeClr val="bg1"/>
                </a:solidFill>
              </a:rPr>
              <a:t>구현 미정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1979" y="1519100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22848" y="1214526"/>
            <a:ext cx="349135" cy="3491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22847" y="2006076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2846" y="2797623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2846" y="3600651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71979" y="2306749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71979" y="3094395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71980" y="3893522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846" y="4380720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71980" y="4673591"/>
            <a:ext cx="269017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액자 35"/>
          <p:cNvSpPr/>
          <p:nvPr/>
        </p:nvSpPr>
        <p:spPr>
          <a:xfrm>
            <a:off x="1750365" y="5336771"/>
            <a:ext cx="2812728" cy="944101"/>
          </a:xfrm>
          <a:prstGeom prst="frame">
            <a:avLst>
              <a:gd name="adj1" fmla="val 12826"/>
            </a:avLst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50364" y="5336771"/>
            <a:ext cx="349135" cy="349135"/>
          </a:xfrm>
          <a:prstGeom prst="rect">
            <a:avLst/>
          </a:prstGeom>
          <a:solidFill>
            <a:srgbClr val="73FC64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3441469" y="1147157"/>
            <a:ext cx="1221971" cy="789708"/>
          </a:xfrm>
          <a:prstGeom prst="frame">
            <a:avLst>
              <a:gd name="adj1" fmla="val 13302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4305" y="1831508"/>
            <a:ext cx="349135" cy="349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도넛 33"/>
          <p:cNvSpPr/>
          <p:nvPr/>
        </p:nvSpPr>
        <p:spPr>
          <a:xfrm>
            <a:off x="2721839" y="1154776"/>
            <a:ext cx="745595" cy="769121"/>
          </a:xfrm>
          <a:prstGeom prst="donut">
            <a:avLst>
              <a:gd name="adj" fmla="val 10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25541" y="1619939"/>
            <a:ext cx="349135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2177935" y="4447266"/>
            <a:ext cx="2003367" cy="885804"/>
          </a:xfrm>
          <a:prstGeom prst="frame">
            <a:avLst>
              <a:gd name="adj1" fmla="val 1293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76406" y="4443565"/>
            <a:ext cx="349135" cy="349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6870</Words>
  <Application>Microsoft Office PowerPoint</Application>
  <PresentationFormat>와이드스크린</PresentationFormat>
  <Paragraphs>1806</Paragraphs>
  <Slides>109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15" baseType="lpstr">
      <vt:lpstr>Adobe 고딕 Std B</vt:lpstr>
      <vt:lpstr>맑은 고딕</vt:lpstr>
      <vt:lpstr>메이플스토리</vt:lpstr>
      <vt:lpstr>AcmeFont</vt:lpstr>
      <vt:lpstr>Arial</vt:lpstr>
      <vt:lpstr>Office 테마</vt:lpstr>
      <vt:lpstr>Game Plan</vt:lpstr>
      <vt:lpstr>Game Plan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PowerPoint 프레젠테이션</vt:lpstr>
      <vt:lpstr>1 - 1 개요</vt:lpstr>
      <vt:lpstr>1 - 2 개발 팀 소개</vt:lpstr>
      <vt:lpstr>1 - 3 게임 설명_01</vt:lpstr>
      <vt:lpstr>1 - 3 게임 설명_02</vt:lpstr>
      <vt:lpstr>1 - 3 게임 설명_03</vt:lpstr>
      <vt:lpstr>1 - 4 기획 의도</vt:lpstr>
      <vt:lpstr>1 - 5 아트 스타일</vt:lpstr>
      <vt:lpstr>1 - 5 게임 흐름 - 게임 진행 과정</vt:lpstr>
      <vt:lpstr>1 - 6 게임 흐름 - 게임 전체 Flow Chart</vt:lpstr>
      <vt:lpstr>1 - 7 개발 일정- 간단한 개발 일정 정리</vt:lpstr>
      <vt:lpstr>1 - 7 개발 일정- 간단한 개발 일정 정리</vt:lpstr>
      <vt:lpstr>PowerPoint 프레젠테이션</vt:lpstr>
      <vt:lpstr>2 - 1 시놉시스 - 개요 </vt:lpstr>
      <vt:lpstr>2 - 1 시놉시스 - 세계관 </vt:lpstr>
      <vt:lpstr>2 - 1 시놉시스 - 시놉시스 </vt:lpstr>
      <vt:lpstr>2 - 2 배경 - 개요 </vt:lpstr>
      <vt:lpstr>2 - 2 배경 - 설정 </vt:lpstr>
      <vt:lpstr>2 - 2 배경 - 맵_Floor </vt:lpstr>
      <vt:lpstr>2 - 2 배경 - 맵_Side</vt:lpstr>
      <vt:lpstr>2 - 2 배경 - 맵_Background</vt:lpstr>
      <vt:lpstr>2 - 2 배경 - 필요 Sprite 수</vt:lpstr>
      <vt:lpstr>2 - 2 배경 - 예시 이미지(논의 필요)</vt:lpstr>
      <vt:lpstr>2 - 3 플레이어 - 개요</vt:lpstr>
      <vt:lpstr>2 - 3 플레이어 - 설정</vt:lpstr>
      <vt:lpstr>2 - 3 플레이어 - 외관 - 얼굴01</vt:lpstr>
      <vt:lpstr>2 - 3 플레이어 - 외관 - 얼굴02</vt:lpstr>
      <vt:lpstr>2 - 3 플레이어 - 외관 - 상&amp;하의</vt:lpstr>
      <vt:lpstr>2 - 3 플레이어 - 외관 - 치장품01</vt:lpstr>
      <vt:lpstr>2 - 3 플레이어 - 외관 - 치장품02</vt:lpstr>
      <vt:lpstr>2 - 3 플레이어 - 외관 - 예시 이미지</vt:lpstr>
      <vt:lpstr>2 - 3 플레이어 - 외관 - 컨셉 1차</vt:lpstr>
      <vt:lpstr>2 - 3 플레이어 - Ingame외관 - 개요</vt:lpstr>
      <vt:lpstr>2 - 3 플레이어 - Ingame외관 - 외관01</vt:lpstr>
      <vt:lpstr>2 - 3 플레이어 - Ingame외관 - 외관02</vt:lpstr>
      <vt:lpstr>2 - 3 플레이어 - Ingame외관 - 외관03</vt:lpstr>
      <vt:lpstr>PowerPoint 프레젠테이션</vt:lpstr>
      <vt:lpstr>PowerPoint 프레젠테이션</vt:lpstr>
      <vt:lpstr>2 - 3 플레이어 - Info외관</vt:lpstr>
      <vt:lpstr>2 - 3 플레이어 - Lobby외관 - 개요</vt:lpstr>
      <vt:lpstr>2 - 3 플레이어 - Lobby외관 - 외관</vt:lpstr>
      <vt:lpstr>2 - 3 플레이어 - Lobby외관 - 예시 이미지</vt:lpstr>
      <vt:lpstr>2 - 3 플레이어 - Lobby외관 - 결정안(1차)</vt:lpstr>
      <vt:lpstr>2 - 3 적 - 개요</vt:lpstr>
      <vt:lpstr>2 - 4 적 - 설정</vt:lpstr>
      <vt:lpstr>2 - 4 적 - 외관 - 머리</vt:lpstr>
      <vt:lpstr>2 - 4 적 - 외관 - 몸통</vt:lpstr>
      <vt:lpstr>2 - 4 적 - 외관 - 컨셉 1차</vt:lpstr>
      <vt:lpstr>2 - 4 적 - 외관 - 컨셉 2차</vt:lpstr>
      <vt:lpstr>PowerPoint 프레젠테이션</vt:lpstr>
      <vt:lpstr>2 - 4 적 - Ingame외관 - 외관01</vt:lpstr>
      <vt:lpstr>2 - 4 적 - Ingame외관 - 외관02</vt:lpstr>
      <vt:lpstr>2 - 4 적 - Ingame외관 - 외관03</vt:lpstr>
      <vt:lpstr>PowerPoint 프레젠테이션</vt:lpstr>
      <vt:lpstr>2 - 4 적 - Ingame외관 - 예시 이미지</vt:lpstr>
      <vt:lpstr>PowerPoint 프레젠테이션</vt:lpstr>
      <vt:lpstr>3 - 1 기본 시스템 - 플레이어_이동</vt:lpstr>
      <vt:lpstr>3 - 1 기본 시스템 - Obj_전환 - 개요</vt:lpstr>
      <vt:lpstr>3 - 1 기본 시스템 - Obj_전환 - 개요</vt:lpstr>
      <vt:lpstr>3 - 2 전투 - 장애물 공격</vt:lpstr>
      <vt:lpstr>3 - 2 전투 - 개요</vt:lpstr>
      <vt:lpstr>PowerPoint 프레젠테이션</vt:lpstr>
      <vt:lpstr>4 - 1 Lobby - 기능설명 - 개요</vt:lpstr>
      <vt:lpstr>4 - 1 Lobby - 기능설명 - Lobby_Main</vt:lpstr>
      <vt:lpstr>4 - 1 Lobby - 기능설명 - Info(해커톤 구현 미정)</vt:lpstr>
      <vt:lpstr>4 - 1 Lobby - 기능설명 - Shop</vt:lpstr>
      <vt:lpstr>4 - 1 Lobby - 기능설명 - Credit</vt:lpstr>
      <vt:lpstr>4 - 1 Lobby - 기능설명 - Option</vt:lpstr>
      <vt:lpstr>4 - 1 Lobby - 필요 Sprite - Lobby_Main_01</vt:lpstr>
      <vt:lpstr>4 - 1 Lobby - 필요 Sprite - Lobby_Main_02</vt:lpstr>
      <vt:lpstr>4 - 1 Lobby - 필요 Sprite - Lobby_Main_03</vt:lpstr>
      <vt:lpstr>4 - 1 Lobby - 필요 Sprite - Lobby_Main_04</vt:lpstr>
      <vt:lpstr>4 - 1 Lobby - 필요 Sprite - Lobby_Func</vt:lpstr>
      <vt:lpstr>4 - 1 Lobby - 필요 Sprite - Info</vt:lpstr>
      <vt:lpstr>4 - 1 Lobby - 필요 Sprite - Shop</vt:lpstr>
      <vt:lpstr>4 - 1 Lobby - 동작설명 - Lobby_Main</vt:lpstr>
      <vt:lpstr>4 - 1 Lobby - 동작설명 - Lobby_Main</vt:lpstr>
      <vt:lpstr>4 - 1 Lobby - 동작설명 - Lobby_Main</vt:lpstr>
      <vt:lpstr>4 - 1 Lobby - 동작설명 - Lobby_Main</vt:lpstr>
      <vt:lpstr>4 - 1 Lobby - 동작설명 - Lobby_Main</vt:lpstr>
      <vt:lpstr>4 - 1 Lobby - 동작설명 - Lobby_Main</vt:lpstr>
      <vt:lpstr>4 - 1 Lobby - 동작설명 - Info(해커톤 구현 미정)</vt:lpstr>
      <vt:lpstr>4 - 1 Lobby - 동작설명 - Shop</vt:lpstr>
      <vt:lpstr>4 - 1 Lobby - 동작설명 - Shop</vt:lpstr>
      <vt:lpstr>4 - 1 Lobby - 동작설명 - Shop</vt:lpstr>
      <vt:lpstr>4 - 1 Lobby - 동작설명 - Shop</vt:lpstr>
      <vt:lpstr>4 - 1 Lobby - 동작설명 - Shop</vt:lpstr>
      <vt:lpstr>4 - 1 Lobby - 동작설명 - Shop</vt:lpstr>
      <vt:lpstr>4 - 1 Lobby - 동작설명 - Credit</vt:lpstr>
      <vt:lpstr>4 - 1 Lobby - 동작설명 - Option</vt:lpstr>
      <vt:lpstr>4 - 1 Lobby - 동작설명 - Flowchart_01</vt:lpstr>
      <vt:lpstr>4 - 1 Lobby - 동작설명 - Flowchart_02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Design</dc:title>
  <dc:creator>이지훈</dc:creator>
  <cp:lastModifiedBy>이지훈</cp:lastModifiedBy>
  <cp:revision>478</cp:revision>
  <dcterms:created xsi:type="dcterms:W3CDTF">2021-06-07T07:35:46Z</dcterms:created>
  <dcterms:modified xsi:type="dcterms:W3CDTF">2022-10-10T16:26:24Z</dcterms:modified>
</cp:coreProperties>
</file>