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56" r:id="rId3"/>
    <p:sldId id="257" r:id="rId4"/>
    <p:sldId id="260" r:id="rId5"/>
    <p:sldId id="259" r:id="rId6"/>
    <p:sldId id="258" r:id="rId7"/>
    <p:sldId id="261" r:id="rId8"/>
    <p:sldId id="265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280C"/>
    <a:srgbClr val="482A0D"/>
    <a:srgbClr val="CDEDEB"/>
    <a:srgbClr val="3C2612"/>
    <a:srgbClr val="96E4DC"/>
    <a:srgbClr val="67C9C5"/>
    <a:srgbClr val="38210C"/>
    <a:srgbClr val="3F250C"/>
    <a:srgbClr val="CAF6F6"/>
    <a:srgbClr val="6AC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6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FF227-EBFB-4908-A942-7F335C388F8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BEE1-42B9-4767-8CB6-8F9B53004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8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6BEE1-42B9-4767-8CB6-8F9B53004F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13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6BEE1-42B9-4767-8CB6-8F9B53004F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7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1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5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2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0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0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38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67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5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53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763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04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18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2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1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19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85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0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8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7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15AD8F-D6AD-4399-88F0-D89DFD5560C9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F1CF883-6F03-4DE9-8BB5-FEA199A90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4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3200" y="665018"/>
            <a:ext cx="9309099" cy="2128982"/>
          </a:xfrm>
          <a:ln>
            <a:solidFill>
              <a:srgbClr val="3F250C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продукта, позволяющего автоматизировать процесс выдачи лекарств по рецепту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00599" y="4090122"/>
            <a:ext cx="4711699" cy="2105890"/>
          </a:xfrm>
          <a:ln>
            <a:solidFill>
              <a:srgbClr val="3C2612"/>
            </a:solidFill>
          </a:ln>
        </p:spPr>
        <p:txBody>
          <a:bodyPr>
            <a:normAutofit fontScale="85000" lnSpcReduction="20000"/>
          </a:bodyPr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Сулейменова </a:t>
            </a:r>
          </a:p>
          <a:p>
            <a:pPr algn="r"/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Балауса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Айдынбековна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4 курса колледжа </a:t>
            </a:r>
          </a:p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АО «Финансовая академия» </a:t>
            </a:r>
          </a:p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«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ВТиПО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r"/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Человечкова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А.К.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90" y="1296122"/>
            <a:ext cx="3106010" cy="44273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8" name="Прямоугольник 7"/>
          <p:cNvSpPr/>
          <p:nvPr/>
        </p:nvSpPr>
        <p:spPr>
          <a:xfrm>
            <a:off x="8085576" y="97775"/>
            <a:ext cx="690124" cy="669281"/>
          </a:xfrm>
          <a:prstGeom prst="rect">
            <a:avLst/>
          </a:prstGeom>
          <a:solidFill>
            <a:srgbClr val="38210C"/>
          </a:solidFill>
          <a:ln w="12700" cap="flat" cmpd="sng" algn="ctr">
            <a:solidFill>
              <a:srgbClr val="44280C"/>
            </a:solidFill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8576" y="2759719"/>
            <a:ext cx="690124" cy="669281"/>
          </a:xfrm>
          <a:prstGeom prst="rect">
            <a:avLst/>
          </a:prstGeom>
          <a:solidFill>
            <a:srgbClr val="482A0D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10706100" y="5511800"/>
            <a:ext cx="2079913" cy="1913443"/>
          </a:xfrm>
          <a:prstGeom prst="flowChartConnector">
            <a:avLst/>
          </a:prstGeom>
          <a:solidFill>
            <a:srgbClr val="3C26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10918825" y="5723514"/>
            <a:ext cx="1654462" cy="1494414"/>
          </a:xfrm>
          <a:prstGeom prst="flowChartConnector">
            <a:avLst/>
          </a:prstGeom>
          <a:solidFill>
            <a:srgbClr val="96E4D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3742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12280900" cy="685859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7437" y="2481406"/>
            <a:ext cx="10515600" cy="1721139"/>
          </a:xfrm>
          <a:solidFill>
            <a:schemeClr val="bg1"/>
          </a:solidFill>
          <a:ln>
            <a:solidFill>
              <a:srgbClr val="44280C"/>
            </a:solidFill>
          </a:ln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Цели и задачи моего дипломного проекта считаю выполнены</a:t>
            </a:r>
          </a:p>
          <a:p>
            <a:pPr marL="0" indent="0" algn="ctr">
              <a:buNone/>
            </a:pPr>
            <a:r>
              <a:rPr lang="ru-RU" dirty="0" smtClean="0"/>
              <a:t>При создании диплома я использовала все знания, которые получила за четыре года обучения в колледже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-34906"/>
            <a:ext cx="12192000" cy="6892906"/>
          </a:xfrm>
          <a:prstGeom prst="rect">
            <a:avLst/>
          </a:prstGeom>
          <a:solidFill>
            <a:srgbClr val="CDEDE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915760" y="4222750"/>
            <a:ext cx="4434114" cy="4347006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302979" y="4686300"/>
            <a:ext cx="3659675" cy="3648506"/>
          </a:xfrm>
          <a:prstGeom prst="ellipse">
            <a:avLst/>
          </a:prstGeom>
          <a:solidFill>
            <a:srgbClr val="67C9C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65138" y="-1499444"/>
            <a:ext cx="8275783" cy="1769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</a:p>
          <a:p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614013" y="5015525"/>
            <a:ext cx="3037608" cy="29900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1497" y="5348142"/>
            <a:ext cx="2189018" cy="150985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945983" y="1816009"/>
            <a:ext cx="3013178" cy="2789382"/>
          </a:xfrm>
          <a:prstGeom prst="ellipse">
            <a:avLst/>
          </a:prstGeom>
          <a:solidFill>
            <a:srgbClr val="482A0D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212567" y="2086333"/>
            <a:ext cx="2473342" cy="22426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470153" y="2426327"/>
            <a:ext cx="2228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теоретический анализ научно-методической литературы </a:t>
            </a:r>
            <a:r>
              <a:rPr lang="ru-RU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аптечному бизнесу</a:t>
            </a:r>
          </a:p>
          <a:p>
            <a:endParaRPr lang="ru-RU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-160846" y="-509299"/>
            <a:ext cx="2880857" cy="2552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44693" y="-233550"/>
            <a:ext cx="2325460" cy="197757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06268" y="184886"/>
            <a:ext cx="2301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актуальные проблемы существующих продуктов</a:t>
            </a:r>
          </a:p>
          <a:p>
            <a:endParaRPr lang="ru-RU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37772" y="4271952"/>
            <a:ext cx="2744967" cy="2044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615950" y="4559077"/>
            <a:ext cx="2104061" cy="14704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60822" y="4988317"/>
            <a:ext cx="1970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выдачу лекарств по рецепту</a:t>
            </a:r>
          </a:p>
          <a:p>
            <a:endParaRPr lang="ru-RU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4168427" y="-666575"/>
            <a:ext cx="2715220" cy="2202765"/>
          </a:xfrm>
          <a:prstGeom prst="ellipse">
            <a:avLst/>
          </a:prstGeom>
          <a:solidFill>
            <a:srgbClr val="9ED8D0"/>
          </a:solidFill>
          <a:ln>
            <a:solidFill>
              <a:srgbClr val="44D0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47826" y="-396250"/>
            <a:ext cx="2147007" cy="1627640"/>
          </a:xfrm>
          <a:prstGeom prst="ellipse">
            <a:avLst/>
          </a:prstGeom>
          <a:solidFill>
            <a:schemeClr val="bg1"/>
          </a:solidFill>
          <a:ln>
            <a:solidFill>
              <a:srgbClr val="44D0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614013" y="-34906"/>
            <a:ext cx="197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 мошенничества среди персонала</a:t>
            </a:r>
          </a:p>
          <a:p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9878156" y="829342"/>
            <a:ext cx="2426407" cy="1989745"/>
          </a:xfrm>
          <a:prstGeom prst="ellipse">
            <a:avLst/>
          </a:prstGeom>
          <a:solidFill>
            <a:srgbClr val="37210C"/>
          </a:solidFill>
          <a:ln>
            <a:solidFill>
              <a:srgbClr val="492A0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10128570" y="1099667"/>
            <a:ext cx="1950534" cy="1449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0333575" y="1503213"/>
            <a:ext cx="1970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бизнес-процессов</a:t>
            </a:r>
          </a:p>
          <a:p>
            <a:endParaRPr lang="ru-RU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9182895" y="4283032"/>
            <a:ext cx="2917960" cy="2399270"/>
          </a:xfrm>
          <a:prstGeom prst="ellipse">
            <a:avLst/>
          </a:prstGeom>
          <a:solidFill>
            <a:srgbClr val="CCFFFF"/>
          </a:solidFill>
          <a:ln>
            <a:solidFill>
              <a:srgbClr val="44D0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9495917" y="4605391"/>
            <a:ext cx="2259801" cy="1786045"/>
          </a:xfrm>
          <a:prstGeom prst="ellipse">
            <a:avLst/>
          </a:prstGeom>
          <a:solidFill>
            <a:schemeClr val="bg1"/>
          </a:solidFill>
          <a:ln>
            <a:solidFill>
              <a:srgbClr val="44D0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9841054" y="4956903"/>
            <a:ext cx="1970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формирование потребности аптеки</a:t>
            </a:r>
          </a:p>
          <a:p>
            <a:endParaRPr lang="ru-RU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028557" y="829342"/>
            <a:ext cx="3657319" cy="31991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300400" y="1165423"/>
            <a:ext cx="3101921" cy="25435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34881" y="1607756"/>
            <a:ext cx="300219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аптеки, позволяющий автоматизировать выдачу лекарств по рецепту</a:t>
            </a:r>
          </a:p>
          <a:p>
            <a:endParaRPr lang="ru-RU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1858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захстан на черной карте мира Карта и флаг Казахстана Иллюстрация вектора  - иллюстрации насчитывающей : 1369070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33" y="1209965"/>
            <a:ext cx="8196464" cy="46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3201" y="3232727"/>
            <a:ext cx="5911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рынок фармацевтических товаров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Казахстане является одним из самых активных и быстро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развивающихся!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82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4698552"/>
            <a:ext cx="12191999" cy="2159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Программа для автоматизации работы аптек и медицинских учреждений, которая позволяет оптимизировать все ручные процессы, а также отслеживает все этапы движения лекарственных средств от поставщика до конечного потребителя.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16" y="0"/>
            <a:ext cx="6777283" cy="4064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5410200" cy="4064000"/>
          </a:xfrm>
          <a:prstGeom prst="rect">
            <a:avLst/>
          </a:prstGeom>
          <a:solidFill>
            <a:srgbClr val="C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02659" y="2146300"/>
            <a:ext cx="2209799" cy="2197099"/>
          </a:xfrm>
          <a:prstGeom prst="rect">
            <a:avLst/>
          </a:prstGeom>
          <a:noFill/>
          <a:ln w="28575">
            <a:solidFill>
              <a:srgbClr val="492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04176" y="3879403"/>
            <a:ext cx="690124" cy="669281"/>
          </a:xfrm>
          <a:prstGeom prst="rect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840" y="1728488"/>
            <a:ext cx="3911135" cy="1516362"/>
          </a:xfrm>
        </p:spPr>
        <p:txBody>
          <a:bodyPr/>
          <a:lstStyle/>
          <a:p>
            <a:r>
              <a:rPr lang="ru-RU" dirty="0" smtClean="0"/>
              <a:t>Назначение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0" y="0"/>
            <a:ext cx="12193190" cy="6858000"/>
          </a:xfrm>
          <a:prstGeom prst="rect">
            <a:avLst/>
          </a:prstGeom>
          <a:solidFill>
            <a:srgbClr val="CAF6F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445000" y="1619223"/>
            <a:ext cx="2720108" cy="2632102"/>
          </a:xfrm>
          <a:prstGeom prst="ellipse">
            <a:avLst/>
          </a:prstGeom>
          <a:solidFill>
            <a:srgbClr val="CDEDE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Этапы выполнения дипломной работы</a:t>
            </a:r>
            <a:endParaRPr lang="ru-RU" sz="2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85326" y="1173871"/>
            <a:ext cx="4127500" cy="774700"/>
          </a:xfrm>
          <a:prstGeom prst="roundRect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1. Изучение </a:t>
            </a:r>
            <a:r>
              <a:rPr lang="ru-RU" sz="2000" dirty="0"/>
              <a:t>работы аптеки </a:t>
            </a:r>
            <a:r>
              <a:rPr lang="ru-RU" sz="2000" dirty="0" smtClean="0"/>
              <a:t>изнутри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7500" y="487077"/>
            <a:ext cx="4127500" cy="774700"/>
          </a:xfrm>
          <a:prstGeom prst="roundRect">
            <a:avLst/>
          </a:prstGeom>
          <a:solidFill>
            <a:srgbClr val="361F0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2. Создание </a:t>
            </a:r>
            <a:r>
              <a:rPr lang="ru-RU" sz="2400" dirty="0"/>
              <a:t>базы </a:t>
            </a:r>
            <a:r>
              <a:rPr lang="ru-RU" sz="2400" dirty="0" smtClean="0"/>
              <a:t>данных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585326" y="4608104"/>
            <a:ext cx="4127500" cy="774700"/>
          </a:xfrm>
          <a:prstGeom prst="roundRect">
            <a:avLst/>
          </a:prstGeom>
          <a:solidFill>
            <a:srgbClr val="482A0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/>
              <a:t>3. Создание </a:t>
            </a:r>
            <a:r>
              <a:rPr lang="ru-RU" sz="2000" dirty="0"/>
              <a:t>входа в приложение и разделение на роли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7000" y="4076643"/>
            <a:ext cx="4127500" cy="774700"/>
          </a:xfrm>
          <a:prstGeom prst="roundRect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/>
              <a:t>4. Создание </a:t>
            </a:r>
            <a:r>
              <a:rPr lang="ru-RU" sz="2400" dirty="0"/>
              <a:t>интерфейса для фармацевта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326" y="2057400"/>
            <a:ext cx="4607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dirty="0"/>
              <a:t>1.1 разделить программу на </a:t>
            </a:r>
            <a:endParaRPr lang="ru-RU" dirty="0" smtClean="0"/>
          </a:p>
          <a:p>
            <a:pPr lvl="1"/>
            <a:r>
              <a:rPr lang="ru-RU" dirty="0" smtClean="0"/>
              <a:t>       основные </a:t>
            </a:r>
            <a:r>
              <a:rPr lang="ru-RU" dirty="0"/>
              <a:t>разделения</a:t>
            </a:r>
          </a:p>
          <a:p>
            <a:pPr lvl="1"/>
            <a:r>
              <a:rPr lang="ru-RU" dirty="0"/>
              <a:t>1.2 определить пользователей продукта</a:t>
            </a:r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95246" y="1286475"/>
            <a:ext cx="3549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ru-RU" dirty="0"/>
              <a:t>2.1 таблица с данными о товарах, </a:t>
            </a:r>
            <a:endParaRPr lang="ru-RU" dirty="0" smtClean="0"/>
          </a:p>
          <a:p>
            <a:pPr marL="0" lvl="1"/>
            <a:r>
              <a:rPr lang="ru-RU" dirty="0"/>
              <a:t> </a:t>
            </a:r>
            <a:r>
              <a:rPr lang="ru-RU" dirty="0" smtClean="0"/>
              <a:t>     сотрудниках</a:t>
            </a:r>
            <a:r>
              <a:rPr lang="ru-RU" dirty="0"/>
              <a:t>, поставщиках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" y="4995454"/>
            <a:ext cx="4052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dirty="0"/>
              <a:t>4.1 ограничить доступ к </a:t>
            </a:r>
            <a:endParaRPr lang="ru-RU" dirty="0" smtClean="0"/>
          </a:p>
          <a:p>
            <a:pPr lvl="1"/>
            <a:r>
              <a:rPr lang="ru-RU" dirty="0" smtClean="0"/>
              <a:t>определённым </a:t>
            </a:r>
            <a:r>
              <a:rPr lang="ru-RU" dirty="0"/>
              <a:t>функциям </a:t>
            </a:r>
          </a:p>
          <a:p>
            <a:pPr lvl="1"/>
            <a:r>
              <a:rPr lang="ru-RU" dirty="0"/>
              <a:t>4.2 сделать интерфейс </a:t>
            </a:r>
            <a:r>
              <a:rPr lang="ru-RU" dirty="0" smtClean="0"/>
              <a:t>интуитивно</a:t>
            </a:r>
          </a:p>
          <a:p>
            <a:pPr lvl="1"/>
            <a:r>
              <a:rPr lang="ru-RU" dirty="0" smtClean="0"/>
              <a:t> </a:t>
            </a:r>
            <a:r>
              <a:rPr lang="ru-RU" dirty="0"/>
              <a:t>понятным</a:t>
            </a:r>
          </a:p>
          <a:p>
            <a:endParaRPr lang="ru-RU" dirty="0"/>
          </a:p>
        </p:txBody>
      </p:sp>
      <p:cxnSp>
        <p:nvCxnSpPr>
          <p:cNvPr id="19" name="Прямая со стрелкой 18"/>
          <p:cNvCxnSpPr>
            <a:stCxn id="5" idx="7"/>
            <a:endCxn id="9" idx="1"/>
          </p:cNvCxnSpPr>
          <p:nvPr/>
        </p:nvCxnSpPr>
        <p:spPr>
          <a:xfrm flipV="1">
            <a:off x="6766757" y="1561221"/>
            <a:ext cx="818569" cy="44346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5"/>
            <a:endCxn id="11" idx="1"/>
          </p:cNvCxnSpPr>
          <p:nvPr/>
        </p:nvCxnSpPr>
        <p:spPr>
          <a:xfrm>
            <a:off x="6766757" y="3865863"/>
            <a:ext cx="818569" cy="11295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1"/>
            <a:endCxn id="10" idx="3"/>
          </p:cNvCxnSpPr>
          <p:nvPr/>
        </p:nvCxnSpPr>
        <p:spPr>
          <a:xfrm flipH="1" flipV="1">
            <a:off x="4445000" y="874427"/>
            <a:ext cx="398351" cy="1130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3"/>
            <a:endCxn id="12" idx="3"/>
          </p:cNvCxnSpPr>
          <p:nvPr/>
        </p:nvCxnSpPr>
        <p:spPr>
          <a:xfrm flipH="1">
            <a:off x="4254500" y="3865863"/>
            <a:ext cx="588851" cy="5981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533900" y="2131205"/>
            <a:ext cx="2720108" cy="2632102"/>
          </a:xfrm>
          <a:prstGeom prst="ellipse">
            <a:avLst/>
          </a:prstGeom>
          <a:solidFill>
            <a:srgbClr val="CDEDE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Этапы выполнения дипломной работы</a:t>
            </a:r>
            <a:endParaRPr lang="ru-RU" sz="2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5900" y="674784"/>
            <a:ext cx="4127500" cy="774700"/>
          </a:xfrm>
          <a:prstGeom prst="roundRect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5. Создание интерфейса для </a:t>
            </a:r>
            <a:r>
              <a:rPr lang="ru-RU" sz="2400" dirty="0" smtClean="0"/>
              <a:t>администратора</a:t>
            </a:r>
            <a:endParaRPr lang="ru-RU" sz="2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454900" y="487077"/>
            <a:ext cx="4127500" cy="774700"/>
          </a:xfrm>
          <a:prstGeom prst="roundRect">
            <a:avLst/>
          </a:prstGeom>
          <a:solidFill>
            <a:srgbClr val="35200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/>
              <a:t>6</a:t>
            </a:r>
            <a:r>
              <a:rPr lang="ru-RU" sz="2400" dirty="0"/>
              <a:t>. Добавление основных функций для фармацевта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703604" y="3924083"/>
            <a:ext cx="4343400" cy="774700"/>
          </a:xfrm>
          <a:prstGeom prst="roundRect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7. Добавление основных функций для администраторов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207" y="1564844"/>
            <a:ext cx="3609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ru-RU" sz="2000" dirty="0"/>
              <a:t>5.1 доступ ко всем функциям и </a:t>
            </a:r>
            <a:endParaRPr lang="ru-RU" sz="2000" dirty="0" smtClean="0"/>
          </a:p>
          <a:p>
            <a:pPr marL="0" lvl="1"/>
            <a:r>
              <a:rPr lang="ru-RU" sz="2000" dirty="0"/>
              <a:t> </a:t>
            </a:r>
            <a:r>
              <a:rPr lang="ru-RU" sz="2000" dirty="0" smtClean="0"/>
              <a:t>     формам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186059" y="1364990"/>
            <a:ext cx="3378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000" dirty="0"/>
              <a:t>6.1 выбрать товар, </a:t>
            </a:r>
          </a:p>
          <a:p>
            <a:pPr lvl="1"/>
            <a:r>
              <a:rPr lang="ru-RU" sz="2000" dirty="0"/>
              <a:t>6.2 посмотреть товар, </a:t>
            </a:r>
          </a:p>
          <a:p>
            <a:pPr lvl="1"/>
            <a:r>
              <a:rPr lang="ru-RU" sz="2000" dirty="0"/>
              <a:t>6.3 показать чек, </a:t>
            </a:r>
          </a:p>
          <a:p>
            <a:pPr lvl="1"/>
            <a:r>
              <a:rPr lang="ru-RU" sz="2000" dirty="0"/>
              <a:t>6.4 распечатать чек и т.д.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1798" y="4738714"/>
            <a:ext cx="37952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000" dirty="0"/>
              <a:t>7.1 добавить товар, </a:t>
            </a:r>
          </a:p>
          <a:p>
            <a:pPr lvl="1"/>
            <a:r>
              <a:rPr lang="ru-RU" sz="2000" dirty="0"/>
              <a:t>7.2 добавить сотрудника, </a:t>
            </a:r>
          </a:p>
          <a:p>
            <a:pPr lvl="1"/>
            <a:r>
              <a:rPr lang="ru-RU" sz="2000" dirty="0"/>
              <a:t>7.3 удалить товар, </a:t>
            </a:r>
          </a:p>
          <a:p>
            <a:pPr lvl="1"/>
            <a:r>
              <a:rPr lang="ru-RU" sz="2000" dirty="0"/>
              <a:t>7.4 удалить сотрудника и т.д.</a:t>
            </a:r>
          </a:p>
          <a:p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80418" y="5662044"/>
            <a:ext cx="3874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ru-RU" sz="2000" dirty="0"/>
              <a:t>8.1 поиск с подключением к базе </a:t>
            </a:r>
            <a:endParaRPr lang="ru-RU" sz="2000" dirty="0" smtClean="0"/>
          </a:p>
          <a:p>
            <a:pPr marL="0" lvl="1"/>
            <a:r>
              <a:rPr lang="ru-RU" sz="2000" dirty="0" smtClean="0"/>
              <a:t>данных</a:t>
            </a:r>
            <a:endParaRPr lang="ru-RU" sz="2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58820" y="4698783"/>
            <a:ext cx="4495800" cy="774700"/>
          </a:xfrm>
          <a:prstGeom prst="roundRect">
            <a:avLst/>
          </a:prstGeom>
          <a:solidFill>
            <a:srgbClr val="351F0B"/>
          </a:solidFill>
          <a:ln>
            <a:solidFill>
              <a:srgbClr val="67C9C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8. Добавление отдельного окна для просмотра рецептов </a:t>
            </a:r>
          </a:p>
        </p:txBody>
      </p:sp>
      <p:cxnSp>
        <p:nvCxnSpPr>
          <p:cNvPr id="18" name="Прямая со стрелкой 17"/>
          <p:cNvCxnSpPr>
            <a:stCxn id="4" idx="7"/>
            <a:endCxn id="8" idx="1"/>
          </p:cNvCxnSpPr>
          <p:nvPr/>
        </p:nvCxnSpPr>
        <p:spPr>
          <a:xfrm flipV="1">
            <a:off x="6855657" y="874427"/>
            <a:ext cx="599243" cy="164224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1"/>
            <a:endCxn id="7" idx="3"/>
          </p:cNvCxnSpPr>
          <p:nvPr/>
        </p:nvCxnSpPr>
        <p:spPr>
          <a:xfrm flipH="1" flipV="1">
            <a:off x="4343400" y="1062134"/>
            <a:ext cx="588851" cy="145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6"/>
            <a:endCxn id="9" idx="0"/>
          </p:cNvCxnSpPr>
          <p:nvPr/>
        </p:nvCxnSpPr>
        <p:spPr>
          <a:xfrm>
            <a:off x="7254008" y="3447256"/>
            <a:ext cx="2621296" cy="47682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2"/>
            <a:endCxn id="16" idx="0"/>
          </p:cNvCxnSpPr>
          <p:nvPr/>
        </p:nvCxnSpPr>
        <p:spPr>
          <a:xfrm flipH="1">
            <a:off x="2506720" y="3447256"/>
            <a:ext cx="2027180" cy="125152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равда ли так хороша Visual Studio? Обзор среды разработки | .Net Review |  Яндекс Дзен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93" y="1847191"/>
            <a:ext cx="5284241" cy="297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Окончание поддержки SQL Server и Windows Server 2008 и 2008 R2 уже скоро |  Softmagaz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060" y="819201"/>
            <a:ext cx="3531712" cy="24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0866" y="4795429"/>
            <a:ext cx="74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" y="0"/>
            <a:ext cx="4630867" cy="6858000"/>
          </a:xfrm>
          <a:prstGeom prst="rect">
            <a:avLst/>
          </a:prstGeom>
          <a:solidFill>
            <a:srgbClr val="C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9914" y="260814"/>
            <a:ext cx="10515600" cy="1325563"/>
          </a:xfrm>
          <a:ln>
            <a:solidFill>
              <a:srgbClr val="1D181A"/>
            </a:solidFill>
          </a:ln>
        </p:spPr>
        <p:txBody>
          <a:bodyPr/>
          <a:lstStyle/>
          <a:p>
            <a:r>
              <a:rPr lang="ru-RU" dirty="0" smtClean="0"/>
              <a:t>Инструмент</a:t>
            </a:r>
            <a:r>
              <a:rPr lang="ru-RU" dirty="0"/>
              <a:t>ы</a:t>
            </a:r>
            <a:r>
              <a:rPr lang="ru-RU" dirty="0" smtClean="0"/>
              <a:t> разработки продукта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4226" y="4901016"/>
            <a:ext cx="740777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 err="1"/>
              <a:t>Microsoft</a:t>
            </a:r>
            <a:r>
              <a:rPr lang="ru-RU" sz="2000" dirty="0"/>
              <a:t> </a:t>
            </a:r>
            <a:r>
              <a:rPr lang="ru-RU" sz="2000" dirty="0" err="1"/>
              <a:t>Visual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 — линейка продуктов компании </a:t>
            </a:r>
            <a:r>
              <a:rPr lang="ru-RU" sz="2000" dirty="0" err="1"/>
              <a:t>Microsoft</a:t>
            </a:r>
            <a:r>
              <a:rPr lang="ru-RU" sz="2000" dirty="0"/>
              <a:t>, включающих интегрированную среду разработки программного обеспечения и ряд других инструментальных инструментов</a:t>
            </a:r>
            <a:r>
              <a:rPr lang="ru-RU" sz="2000" dirty="0" smtClean="0"/>
              <a:t>.</a:t>
            </a:r>
          </a:p>
          <a:p>
            <a:r>
              <a:rPr lang="ru-RU" sz="2000" dirty="0" err="1"/>
              <a:t>Microsoft</a:t>
            </a:r>
            <a:r>
              <a:rPr lang="ru-RU" sz="2000" dirty="0"/>
              <a:t> SQL </a:t>
            </a:r>
            <a:r>
              <a:rPr lang="ru-RU" sz="2000" dirty="0" err="1"/>
              <a:t>Server</a:t>
            </a:r>
            <a:r>
              <a:rPr lang="ru-RU" sz="2000" dirty="0"/>
              <a:t> — система управления реляционными базами данных (РСУБД), разработанная корпорацией </a:t>
            </a:r>
            <a:r>
              <a:rPr lang="ru-RU" sz="2000" dirty="0" err="1"/>
              <a:t>Microsoft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  <p:sp>
        <p:nvSpPr>
          <p:cNvPr id="3" name="Блок-схема: узел 2"/>
          <p:cNvSpPr/>
          <p:nvPr/>
        </p:nvSpPr>
        <p:spPr>
          <a:xfrm>
            <a:off x="-838200" y="4303918"/>
            <a:ext cx="3284010" cy="3079107"/>
          </a:xfrm>
          <a:prstGeom prst="flowChartConnector">
            <a:avLst/>
          </a:prstGeom>
          <a:solidFill>
            <a:srgbClr val="482A0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-594083" y="4660901"/>
            <a:ext cx="2714983" cy="2415846"/>
          </a:xfrm>
          <a:prstGeom prst="flowChartConnector">
            <a:avLst/>
          </a:prstGeom>
          <a:solidFill>
            <a:srgbClr val="CDED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12280900" cy="6858594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038475"/>
            <a:ext cx="4791075" cy="38195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9576" y="502282"/>
            <a:ext cx="2987964" cy="1325563"/>
          </a:xfrm>
        </p:spPr>
        <p:txBody>
          <a:bodyPr/>
          <a:lstStyle/>
          <a:p>
            <a:r>
              <a:rPr lang="ru-RU" dirty="0" smtClean="0"/>
              <a:t>Диплом 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94903" y="2253645"/>
            <a:ext cx="7175500" cy="6870700"/>
          </a:xfrm>
          <a:prstGeom prst="ellipse">
            <a:avLst/>
          </a:prstGeom>
          <a:solidFill>
            <a:srgbClr val="472A0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/>
          <p:nvPr/>
        </p:nvSpPr>
        <p:spPr>
          <a:xfrm>
            <a:off x="8940799" y="2841813"/>
            <a:ext cx="5943600" cy="5694363"/>
          </a:xfrm>
          <a:prstGeom prst="flowChartConnector">
            <a:avLst/>
          </a:prstGeom>
          <a:solidFill>
            <a:srgbClr val="CDEDE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69726" y="1468815"/>
            <a:ext cx="9912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Начальная страница моего диплома, которая принимает от пользователя логин и пароль после чего сверяет с базой данных, и если данные верны то в зависимости от роли(фармацевт  или администратор) выводит интерфейс программы.</a:t>
            </a:r>
            <a:endParaRPr lang="ru-RU" sz="2400" dirty="0"/>
          </a:p>
        </p:txBody>
      </p:sp>
      <p:sp>
        <p:nvSpPr>
          <p:cNvPr id="8" name="Овал 7"/>
          <p:cNvSpPr/>
          <p:nvPr/>
        </p:nvSpPr>
        <p:spPr>
          <a:xfrm>
            <a:off x="-647700" y="-505141"/>
            <a:ext cx="2587480" cy="2372041"/>
          </a:xfrm>
          <a:prstGeom prst="ellipse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5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1100" y="2380428"/>
            <a:ext cx="2947482" cy="10525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Диплом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04"/>
          <a:stretch/>
        </p:blipFill>
        <p:spPr>
          <a:xfrm>
            <a:off x="6497638" y="1204858"/>
            <a:ext cx="5669038" cy="4114843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3100072" y="592990"/>
            <a:ext cx="3397566" cy="774700"/>
          </a:xfrm>
          <a:prstGeom prst="roundRect">
            <a:avLst/>
          </a:prstGeom>
          <a:solidFill>
            <a:srgbClr val="44290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Просмотр всех товаров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27898" y="0"/>
            <a:ext cx="4138778" cy="774700"/>
          </a:xfrm>
          <a:prstGeom prst="roundRect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Поиск товаров по названию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383832" y="4975159"/>
            <a:ext cx="3113806" cy="774700"/>
          </a:xfrm>
          <a:prstGeom prst="roundRect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Вывод информации о выбранном товаре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052870" y="5931569"/>
            <a:ext cx="3113806" cy="774700"/>
          </a:xfrm>
          <a:prstGeom prst="roundRect">
            <a:avLst/>
          </a:prstGeom>
          <a:solidFill>
            <a:srgbClr val="482A0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Вывод выбранных товаров для покупки</a:t>
            </a:r>
          </a:p>
        </p:txBody>
      </p:sp>
      <p:sp>
        <p:nvSpPr>
          <p:cNvPr id="3" name="Овал 2"/>
          <p:cNvSpPr/>
          <p:nvPr/>
        </p:nvSpPr>
        <p:spPr>
          <a:xfrm>
            <a:off x="-524752" y="5749859"/>
            <a:ext cx="1693151" cy="1531172"/>
          </a:xfrm>
          <a:prstGeom prst="ellipse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488367" y="-512063"/>
            <a:ext cx="1693151" cy="1531172"/>
          </a:xfrm>
          <a:prstGeom prst="ellipse">
            <a:avLst/>
          </a:prstGeom>
          <a:solidFill>
            <a:srgbClr val="67C9C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-1492115" y="1142176"/>
            <a:ext cx="3627876" cy="3529004"/>
          </a:xfrm>
          <a:prstGeom prst="ellipse">
            <a:avLst/>
          </a:prstGeom>
          <a:solidFill>
            <a:srgbClr val="3F250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-1112804" y="1485694"/>
            <a:ext cx="2869253" cy="284196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821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мка">
  <a:themeElements>
    <a:clrScheme name="Другая 3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97E9E1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394</Words>
  <Application>Microsoft Office PowerPoint</Application>
  <PresentationFormat>Произвольный</PresentationFormat>
  <Paragraphs>68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Рамка</vt:lpstr>
      <vt:lpstr>Разработка программного продукта, позволяющего автоматизировать процесс выдачи лекарств по рецепту</vt:lpstr>
      <vt:lpstr>Цель Задачи</vt:lpstr>
      <vt:lpstr>Актуальность</vt:lpstr>
      <vt:lpstr>Назначение</vt:lpstr>
      <vt:lpstr>Презентация PowerPoint</vt:lpstr>
      <vt:lpstr>Презентация PowerPoint</vt:lpstr>
      <vt:lpstr>Инструменты разработки продукта</vt:lpstr>
      <vt:lpstr>Диплом </vt:lpstr>
      <vt:lpstr>Диплом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выдачи лекарств по рецепту</dc:title>
  <dc:creator>ww</dc:creator>
  <cp:lastModifiedBy>fizika_66@mail.ru</cp:lastModifiedBy>
  <cp:revision>35</cp:revision>
  <dcterms:created xsi:type="dcterms:W3CDTF">2021-05-06T13:46:25Z</dcterms:created>
  <dcterms:modified xsi:type="dcterms:W3CDTF">2021-06-11T04:48:44Z</dcterms:modified>
</cp:coreProperties>
</file>