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73" r:id="rId4"/>
    <p:sldId id="274" r:id="rId5"/>
    <p:sldId id="276" r:id="rId6"/>
    <p:sldId id="282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50" autoAdjust="0"/>
  </p:normalViewPr>
  <p:slideViewPr>
    <p:cSldViewPr>
      <p:cViewPr>
        <p:scale>
          <a:sx n="76" d="100"/>
          <a:sy n="76" d="100"/>
        </p:scale>
        <p:origin x="-96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4/28/2016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4/28/2016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4/28/2016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4/28/2016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8"/>
          <p:cNvSpPr/>
          <p:nvPr/>
        </p:nvSpPr>
        <p:spPr>
          <a:xfrm>
            <a:off x="8572500" y="5181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872761" y="304800"/>
            <a:ext cx="6814039" cy="3886200"/>
          </a:xfrm>
        </p:spPr>
        <p:txBody>
          <a:bodyPr/>
          <a:lstStyle>
            <a:extLst/>
          </a:lstStyle>
          <a:p>
            <a:r>
              <a:rPr lang="en-US" dirty="0"/>
              <a:t>Workforce research guide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7338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Calibri" pitchFamily="34" charset="0"/>
              </a:rPr>
              <a:t>SE 6387.001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8409" y="4724400"/>
            <a:ext cx="29059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latin typeface="Calibri" pitchFamily="34" charset="0"/>
              </a:rPr>
              <a:t>Team: Group2</a:t>
            </a:r>
          </a:p>
          <a:p>
            <a:pPr algn="r"/>
            <a:r>
              <a:rPr lang="en-US" dirty="0">
                <a:latin typeface="Calibri" pitchFamily="34" charset="0"/>
              </a:rPr>
              <a:t>Shin Yi Lin</a:t>
            </a:r>
          </a:p>
          <a:p>
            <a:pPr algn="r"/>
            <a:r>
              <a:rPr lang="en-US" dirty="0">
                <a:latin typeface="Calibri" pitchFamily="34" charset="0"/>
              </a:rPr>
              <a:t>Fenil Shah</a:t>
            </a:r>
          </a:p>
          <a:p>
            <a:pPr algn="r"/>
            <a:r>
              <a:rPr lang="en-US" dirty="0">
                <a:latin typeface="Calibri" pitchFamily="34" charset="0"/>
              </a:rPr>
              <a:t>Ramprasadh Srivathsa</a:t>
            </a:r>
          </a:p>
          <a:p>
            <a:pPr algn="r"/>
            <a:r>
              <a:rPr lang="en-US" dirty="0">
                <a:latin typeface="Calibri" pitchFamily="34" charset="0"/>
              </a:rPr>
              <a:t>Harshal Pawar</a:t>
            </a:r>
          </a:p>
          <a:p>
            <a:pPr algn="r"/>
            <a:r>
              <a:rPr lang="en-US" dirty="0">
                <a:latin typeface="Calibri" pitchFamily="34" charset="0"/>
              </a:rPr>
              <a:t>Mark </a:t>
            </a:r>
            <a:r>
              <a:rPr lang="en-US" dirty="0" smtClean="0">
                <a:latin typeface="Calibri" pitchFamily="34" charset="0"/>
              </a:rPr>
              <a:t>Dwight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5400" b="1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/>
              </a:rPr>
              <a:t>Questions ?</a:t>
            </a:r>
            <a:endParaRPr lang="en-US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6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0" y="3124200"/>
            <a:ext cx="9144000" cy="11430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5400" b="1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/>
              </a:rPr>
              <a:t>Thank You!!!</a:t>
            </a:r>
            <a:endParaRPr lang="en-US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4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b="1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/>
              </a:rPr>
              <a:t>Objective and scope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905000"/>
            <a:ext cx="8001000" cy="4221163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sz="2800" dirty="0" smtClean="0"/>
              <a:t>Objective</a:t>
            </a:r>
          </a:p>
          <a:p>
            <a:pPr lvl="1"/>
            <a:r>
              <a:rPr lang="en-US" sz="2400" dirty="0"/>
              <a:t>Help management </a:t>
            </a:r>
            <a:r>
              <a:rPr lang="en-US" sz="2400" dirty="0" smtClean="0"/>
              <a:t>and HR dept. to </a:t>
            </a:r>
            <a:r>
              <a:rPr lang="en-US" sz="2400" dirty="0"/>
              <a:t>organize and correlate beliefs and </a:t>
            </a:r>
            <a:r>
              <a:rPr lang="en-US" sz="2400" dirty="0" smtClean="0"/>
              <a:t>facts</a:t>
            </a:r>
          </a:p>
          <a:p>
            <a:pPr lvl="1"/>
            <a:r>
              <a:rPr lang="en-US" sz="2400" dirty="0" smtClean="0"/>
              <a:t>Correlate documents with facts &amp; beliefs</a:t>
            </a:r>
          </a:p>
          <a:p>
            <a:pPr lvl="1"/>
            <a:r>
              <a:rPr lang="en-US" sz="2400" dirty="0"/>
              <a:t>Reduce the effort/time in manual data </a:t>
            </a:r>
            <a:r>
              <a:rPr lang="en-US" sz="2400" dirty="0" smtClean="0"/>
              <a:t>management</a:t>
            </a:r>
          </a:p>
          <a:p>
            <a:r>
              <a:rPr lang="en-US" sz="2800" dirty="0" smtClean="0"/>
              <a:t>Scope</a:t>
            </a:r>
          </a:p>
          <a:p>
            <a:pPr lvl="1"/>
            <a:r>
              <a:rPr lang="en-US" sz="2400" dirty="0"/>
              <a:t>A rich GUI for interaction</a:t>
            </a:r>
          </a:p>
          <a:p>
            <a:pPr lvl="1"/>
            <a:r>
              <a:rPr lang="en-US" sz="2400" dirty="0"/>
              <a:t>Ability to add new facts/beliefs to database</a:t>
            </a:r>
          </a:p>
          <a:p>
            <a:pPr lvl="1"/>
            <a:r>
              <a:rPr lang="en-US" sz="2400" dirty="0"/>
              <a:t>Search and view associated facts/ </a:t>
            </a:r>
            <a:r>
              <a:rPr lang="en-US" sz="2400" dirty="0" smtClean="0"/>
              <a:t>beliefs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b="1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/>
              </a:rPr>
              <a:t>Member Responsibilities</a:t>
            </a:r>
            <a:endParaRPr lang="en-US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15799"/>
              </p:ext>
            </p:extLst>
          </p:nvPr>
        </p:nvGraphicFramePr>
        <p:xfrm>
          <a:off x="228600" y="2133599"/>
          <a:ext cx="8229600" cy="434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419600"/>
              </a:tblGrid>
              <a:tr h="503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Member Name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Roles and Responsibilities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2467" marR="62467" marT="34704" marB="34704" anchor="ctr"/>
                </a:tc>
              </a:tr>
              <a:tr h="6739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Harshal Pawar</a:t>
                      </a: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UI development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backend</a:t>
                      </a:r>
                    </a:p>
                  </a:txBody>
                  <a:tcPr marL="62467" marR="62467" marT="34704" marB="34704" anchor="ctr"/>
                </a:tc>
              </a:tr>
              <a:tr h="83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Shin-Yi Lin</a:t>
                      </a: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 backend development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Testing use cases</a:t>
                      </a:r>
                    </a:p>
                  </a:txBody>
                  <a:tcPr marL="62467" marR="62467" marT="34704" marB="34704" anchor="ctr"/>
                </a:tc>
              </a:tr>
              <a:tr h="6739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Mark Dwight</a:t>
                      </a: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UI development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backend</a:t>
                      </a:r>
                    </a:p>
                  </a:txBody>
                  <a:tcPr marL="62467" marR="62467" marT="34704" marB="34704" anchor="ctr"/>
                </a:tc>
              </a:tr>
              <a:tr h="83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Fenil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Shah</a:t>
                      </a: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 backend development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Database management</a:t>
                      </a:r>
                    </a:p>
                  </a:txBody>
                  <a:tcPr marL="62467" marR="62467" marT="34704" marB="34704" anchor="ctr"/>
                </a:tc>
              </a:tr>
              <a:tr h="83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Ramprasadh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Srivathsa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 backend development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Testing use cases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0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b="1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</a:rPr>
              <a:t>Member Responsibilities</a:t>
            </a:r>
            <a:endParaRPr lang="en-US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  <a:effectLst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5563027" cy="4495800"/>
          </a:xfrm>
        </p:spPr>
      </p:pic>
    </p:spTree>
    <p:extLst>
      <p:ext uri="{BB962C8B-B14F-4D97-AF65-F5344CB8AC3E}">
        <p14:creationId xmlns:p14="http://schemas.microsoft.com/office/powerpoint/2010/main" val="20920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b="1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</a:rPr>
              <a:t>Our Approach</a:t>
            </a:r>
            <a:endParaRPr lang="en-US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96949"/>
              </p:ext>
            </p:extLst>
          </p:nvPr>
        </p:nvGraphicFramePr>
        <p:xfrm>
          <a:off x="228600" y="20574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724400"/>
              </a:tblGrid>
              <a:tr h="503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Topic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Rational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2467" marR="62467" marT="34704" marB="34704" anchor="ctr"/>
                </a:tc>
              </a:tr>
              <a:tr h="6739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Spiral Model Lifecycle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Continuous feedback &amp; comments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Prototype and incremental development</a:t>
                      </a:r>
                    </a:p>
                  </a:txBody>
                  <a:tcPr marL="62467" marR="62467" marT="34704" marB="34704" anchor="ctr"/>
                </a:tc>
              </a:tr>
              <a:tr h="83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UML Diagrams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Capture requirements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Software designing</a:t>
                      </a:r>
                    </a:p>
                  </a:txBody>
                  <a:tcPr marL="62467" marR="62467" marT="34704" marB="34704" anchor="ctr"/>
                </a:tc>
              </a:tr>
              <a:tr h="6739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Platform independent / Portable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Object-oriented</a:t>
                      </a:r>
                    </a:p>
                  </a:txBody>
                  <a:tcPr marL="62467" marR="62467" marT="34704" marB="34704" anchor="ctr"/>
                </a:tc>
              </a:tr>
              <a:tr h="83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SQLite Database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Light-weight DBMS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Run on personal desktop of HR people</a:t>
                      </a:r>
                    </a:p>
                  </a:txBody>
                  <a:tcPr marL="62467" marR="62467" marT="34704" marB="34704" anchor="ctr"/>
                </a:tc>
              </a:tr>
              <a:tr h="8308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Source code management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</a:p>
                  </a:txBody>
                  <a:tcPr marL="62467" marR="62467" marT="34704" marB="34704" anchor="ctr"/>
                </a:tc>
              </a:tr>
              <a:tr h="3810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endParaRPr lang="en-US" sz="1800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67" marR="62467" marT="34704" marB="34704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Unit testing</a:t>
                      </a:r>
                    </a:p>
                  </a:txBody>
                  <a:tcPr marL="62467" marR="62467" marT="34704" marB="3470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stCover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849889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96200" cy="990600"/>
          </a:xfrm>
        </p:spPr>
        <p:txBody>
          <a:bodyPr>
            <a:normAutofit/>
          </a:bodyPr>
          <a:lstStyle/>
          <a:p>
            <a:r>
              <a:rPr lang="en-US" sz="5400" b="1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</a:rPr>
              <a:t>Test Results</a:t>
            </a:r>
            <a:endParaRPr lang="en-IN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b="1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/>
              </a:rPr>
              <a:t>Final Deliverables</a:t>
            </a:r>
            <a:endParaRPr lang="en-US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  <a:effectLst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905000"/>
            <a:ext cx="80010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sz="2800" dirty="0" smtClean="0"/>
              <a:t>Project Report</a:t>
            </a:r>
          </a:p>
          <a:p>
            <a:r>
              <a:rPr lang="en-US" sz="2800" dirty="0" smtClean="0"/>
              <a:t>Project source code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r>
              <a:rPr lang="en-US" sz="2800" dirty="0" smtClean="0"/>
              <a:t>Executable(.exe/.jar) file of system</a:t>
            </a:r>
          </a:p>
        </p:txBody>
      </p:sp>
    </p:spTree>
    <p:extLst>
      <p:ext uri="{BB962C8B-B14F-4D97-AF65-F5344CB8AC3E}">
        <p14:creationId xmlns:p14="http://schemas.microsoft.com/office/powerpoint/2010/main" val="35623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b="1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/>
              </a:rPr>
              <a:t>Lessons Learned</a:t>
            </a:r>
            <a:endParaRPr lang="en-US" sz="5400" b="1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chemeClr val="accent6">
                      <a:shade val="80000"/>
                    </a:schemeClr>
                  </a:gs>
                  <a:gs pos="45000">
                    <a:schemeClr val="accent6">
                      <a:shade val="100000"/>
                    </a:schemeClr>
                  </a:gs>
                </a:gsLst>
                <a:lin ang="16200000"/>
              </a:gradFill>
              <a:effectLst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905000"/>
            <a:ext cx="8001000" cy="4800600"/>
          </a:xfrm>
        </p:spPr>
        <p:txBody>
          <a:bodyPr>
            <a:normAutofit/>
          </a:bodyPr>
          <a:lstStyle>
            <a:extLst/>
          </a:lstStyle>
          <a:p>
            <a:r>
              <a:rPr lang="en-US" sz="2800" dirty="0" smtClean="0"/>
              <a:t>Pros</a:t>
            </a:r>
          </a:p>
          <a:p>
            <a:pPr lvl="1"/>
            <a:r>
              <a:rPr lang="en-US" sz="2200" dirty="0"/>
              <a:t>Understanding importance of clarity of requirements</a:t>
            </a:r>
          </a:p>
          <a:p>
            <a:pPr lvl="1"/>
            <a:r>
              <a:rPr lang="en-US" sz="2200" dirty="0"/>
              <a:t>Importance of a well defined scope</a:t>
            </a:r>
          </a:p>
          <a:p>
            <a:pPr lvl="1"/>
            <a:r>
              <a:rPr lang="en-US" sz="2200" dirty="0"/>
              <a:t>Team communication and coordination</a:t>
            </a:r>
          </a:p>
          <a:p>
            <a:pPr lvl="1"/>
            <a:r>
              <a:rPr lang="en-US" sz="2200" dirty="0"/>
              <a:t>Getting constant </a:t>
            </a:r>
            <a:r>
              <a:rPr lang="en-US" sz="2200" dirty="0" smtClean="0"/>
              <a:t>feedbacks</a:t>
            </a:r>
            <a:endParaRPr lang="en-US" sz="2200" dirty="0"/>
          </a:p>
          <a:p>
            <a:pPr lvl="1"/>
            <a:r>
              <a:rPr lang="en-US" sz="2200" dirty="0"/>
              <a:t>Self learning – </a:t>
            </a:r>
            <a:r>
              <a:rPr lang="en-US" sz="2200" dirty="0" smtClean="0"/>
              <a:t>GIT, </a:t>
            </a:r>
            <a:r>
              <a:rPr lang="en-US" sz="2200" dirty="0" err="1" smtClean="0"/>
              <a:t>JavaFX</a:t>
            </a:r>
            <a:r>
              <a:rPr lang="en-US" sz="2200" dirty="0" smtClean="0"/>
              <a:t>, SQLite </a:t>
            </a:r>
            <a:r>
              <a:rPr lang="en-US" sz="2200" dirty="0"/>
              <a:t>etc</a:t>
            </a:r>
            <a:r>
              <a:rPr lang="en-US" sz="2200" dirty="0" smtClean="0"/>
              <a:t>.</a:t>
            </a:r>
          </a:p>
          <a:p>
            <a:r>
              <a:rPr lang="en-US" sz="2800" dirty="0" smtClean="0"/>
              <a:t>Cons</a:t>
            </a:r>
          </a:p>
          <a:p>
            <a:pPr lvl="1"/>
            <a:r>
              <a:rPr lang="en-US" sz="2200" dirty="0" smtClean="0"/>
              <a:t>Should have kept buffer time before deadline considering Exam schedule</a:t>
            </a:r>
            <a:endParaRPr lang="en-US" sz="2200" dirty="0"/>
          </a:p>
          <a:p>
            <a:pPr lvl="1"/>
            <a:r>
              <a:rPr lang="en-US" sz="2200" dirty="0"/>
              <a:t>Set GIT master branch earlier </a:t>
            </a:r>
            <a:r>
              <a:rPr lang="en-US" sz="2200" dirty="0" smtClean="0"/>
              <a:t>to avoid version/code conflicts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14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b="1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/>
              </a:rPr>
              <a:t>Comments/suggestions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905000"/>
            <a:ext cx="8001000" cy="4800600"/>
          </a:xfrm>
        </p:spPr>
        <p:txBody>
          <a:bodyPr>
            <a:normAutofit/>
          </a:bodyPr>
          <a:lstStyle>
            <a:extLst/>
          </a:lstStyle>
          <a:p>
            <a:r>
              <a:rPr lang="en-US" sz="2800" dirty="0"/>
              <a:t>Helped us grow leadership skills by providing </a:t>
            </a:r>
            <a:r>
              <a:rPr lang="en-US" sz="2800" dirty="0" smtClean="0"/>
              <a:t>autonomy</a:t>
            </a:r>
          </a:p>
          <a:p>
            <a:r>
              <a:rPr lang="en-US" sz="2800" dirty="0"/>
              <a:t>Excellent feedback from Jeff</a:t>
            </a:r>
          </a:p>
          <a:p>
            <a:r>
              <a:rPr lang="en-US" sz="2800" dirty="0"/>
              <a:t>Belief and trust shown by </a:t>
            </a:r>
            <a:r>
              <a:rPr lang="en-US" sz="2800" dirty="0" smtClean="0"/>
              <a:t>Prof. </a:t>
            </a:r>
            <a:r>
              <a:rPr lang="en-US" sz="2800" dirty="0"/>
              <a:t>Wong that we would </a:t>
            </a:r>
            <a:r>
              <a:rPr lang="en-US" sz="2800" dirty="0" smtClean="0"/>
              <a:t>meet project requirements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279</Words>
  <Application>Microsoft Office PowerPoint</Application>
  <PresentationFormat>On-screen Show (4:3)</PresentationFormat>
  <Paragraphs>87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Quiz Show</vt:lpstr>
      <vt:lpstr>Workforce research guide</vt:lpstr>
      <vt:lpstr>Objective and scope</vt:lpstr>
      <vt:lpstr>Member Responsibilities</vt:lpstr>
      <vt:lpstr>Member Responsibilities</vt:lpstr>
      <vt:lpstr>Our Approach</vt:lpstr>
      <vt:lpstr>Test Results</vt:lpstr>
      <vt:lpstr>Final Deliverables</vt:lpstr>
      <vt:lpstr>Lessons Learned</vt:lpstr>
      <vt:lpstr>Comments/suggestions</vt:lpstr>
      <vt:lpstr>Questions ?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2016-04-28T23:16:51Z</dcterms:created>
  <dcterms:modified xsi:type="dcterms:W3CDTF">2016-04-29T02:32:56Z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