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556" r:id="rId5"/>
    <p:sldId id="558" r:id="rId6"/>
    <p:sldId id="560" r:id="rId7"/>
    <p:sldId id="562" r:id="rId8"/>
    <p:sldId id="546" r:id="rId9"/>
  </p:sldIdLst>
  <p:sldSz cx="9144000" cy="6858000" type="screen4x3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607"/>
    <a:srgbClr val="04A439"/>
    <a:srgbClr val="049233"/>
    <a:srgbClr val="043B82"/>
    <a:srgbClr val="0000FF"/>
    <a:srgbClr val="50AF30"/>
    <a:srgbClr val="00BBDA"/>
    <a:srgbClr val="C2D800"/>
    <a:srgbClr val="881A2D"/>
    <a:srgbClr val="C3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1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3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>
                <a:latin typeface="Times"/>
              </a:defRPr>
            </a:lvl1pPr>
          </a:lstStyle>
          <a:p>
            <a:fld id="{9FF1E85D-2915-4C45-A65B-8B686AF8EF20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7302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>
            <a:lvl1pPr algn="r" defTabSz="955570" eaLnBrk="0" hangingPunct="0">
              <a:defRPr sz="13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44538"/>
            <a:ext cx="496252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1413" y="4714875"/>
            <a:ext cx="4575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defTabSz="955570" eaLnBrk="0" hangingPunct="0">
              <a:defRPr sz="1300">
                <a:latin typeface="Times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31338"/>
            <a:ext cx="2971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7" tIns="47773" rIns="95547" bIns="47773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300"/>
            </a:lvl1pPr>
          </a:lstStyle>
          <a:p>
            <a:fld id="{B3DF4D28-EA66-4E45-967E-305F7B0875CF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1989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54088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46C67D94-C2C9-491B-9076-72CFA24F4038}" type="slidenum">
              <a:rPr lang="de-DE" altLang="en-US" sz="1300"/>
              <a:pPr/>
              <a:t>5</a:t>
            </a:fld>
            <a:endParaRPr lang="de-DE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hteck 15"/>
          <p:cNvSpPr>
            <a:spLocks noChangeArrowheads="1"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3" y="407988"/>
            <a:ext cx="235108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11" name="Textfeld 16"/>
          <p:cNvSpPr txBox="1"/>
          <p:nvPr/>
        </p:nvSpPr>
        <p:spPr bwMode="auto">
          <a:xfrm>
            <a:off x="5921375" y="-885825"/>
            <a:ext cx="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defRPr/>
            </a:pPr>
            <a:endParaRPr lang="de-DE" sz="950" dirty="0"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9" name="Textplatzhalter 23"/>
          <p:cNvSpPr>
            <a:spLocks noGrp="1" noChangeAspect="1"/>
          </p:cNvSpPr>
          <p:nvPr>
            <p:ph type="body" sz="quarter" idx="11"/>
          </p:nvPr>
        </p:nvSpPr>
        <p:spPr>
          <a:xfrm>
            <a:off x="288107" y="3764090"/>
            <a:ext cx="2808000" cy="2808000"/>
          </a:xfrm>
          <a:solidFill>
            <a:schemeClr val="bg1"/>
          </a:solidFill>
        </p:spPr>
        <p:txBody>
          <a:bodyPr lIns="468000" bIns="324000" anchor="b"/>
          <a:lstStyle>
            <a:lvl1pPr marL="0" indent="0">
              <a:buFont typeface="Arial" panose="020B0604020202020204" pitchFamily="34" charset="0"/>
              <a:buNone/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el 11"/>
          <p:cNvSpPr>
            <a:spLocks noGrp="1"/>
          </p:cNvSpPr>
          <p:nvPr>
            <p:ph type="title"/>
          </p:nvPr>
        </p:nvSpPr>
        <p:spPr>
          <a:xfrm>
            <a:off x="740780" y="2888898"/>
            <a:ext cx="4972036" cy="2520000"/>
          </a:xfrm>
        </p:spPr>
        <p:txBody>
          <a:bodyPr/>
          <a:lstStyle>
            <a:lvl1pPr>
              <a:lnSpc>
                <a:spcPct val="90000"/>
              </a:lnSpc>
              <a:defRPr sz="4000">
                <a:solidFill>
                  <a:srgbClr val="213E7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84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07988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1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288107" y="2965290"/>
            <a:ext cx="3606800" cy="3606800"/>
          </a:xfrm>
          <a:solidFill>
            <a:schemeClr val="bg1"/>
          </a:solidFill>
        </p:spPr>
        <p:txBody>
          <a:bodyPr lIns="468000" bIns="324000" anchor="b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527175" algn="l"/>
              </a:tabLst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altLang="de-DE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2030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r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 descr="Architektur_eingefärbt_Tit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407988"/>
            <a:ext cx="235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1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Grafik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24" name="Textplatzhalter 23"/>
          <p:cNvSpPr>
            <a:spLocks noGrp="1"/>
          </p:cNvSpPr>
          <p:nvPr>
            <p:ph type="body" sz="quarter" idx="10"/>
          </p:nvPr>
        </p:nvSpPr>
        <p:spPr>
          <a:xfrm>
            <a:off x="288107" y="2965290"/>
            <a:ext cx="3606800" cy="3606800"/>
          </a:xfrm>
          <a:solidFill>
            <a:schemeClr val="bg1"/>
          </a:solidFill>
        </p:spPr>
        <p:txBody>
          <a:bodyPr lIns="468000" bIns="324000" anchor="b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003399"/>
              </a:buClr>
              <a:buSzPct val="120000"/>
              <a:buFont typeface="+mj-lt"/>
              <a:buAutoNum type="arabicPeriod"/>
              <a:tabLst>
                <a:tab pos="1527175" algn="l"/>
              </a:tabLst>
              <a:defRPr sz="1800" b="0">
                <a:solidFill>
                  <a:schemeClr val="accent1"/>
                </a:solidFill>
              </a:defRPr>
            </a:lvl1pPr>
            <a:lvl2pPr marL="268288" indent="0">
              <a:buNone/>
              <a:defRPr/>
            </a:lvl2pPr>
            <a:lvl3pPr marL="534987" indent="0">
              <a:buNone/>
              <a:defRPr/>
            </a:lvl3pPr>
            <a:lvl4pPr marL="803275" indent="0">
              <a:buNone/>
              <a:defRPr/>
            </a:lvl4pPr>
            <a:lvl5pPr marL="1077912" indent="0">
              <a:buNone/>
              <a:defRPr/>
            </a:lvl5pPr>
          </a:lstStyle>
          <a:p>
            <a:pPr lvl="0"/>
            <a:r>
              <a:rPr lang="en-US" altLang="de-DE" noProof="0" smtClean="0"/>
              <a:t>Click to edit Master text styles</a:t>
            </a:r>
          </a:p>
        </p:txBody>
      </p:sp>
      <p:sp>
        <p:nvSpPr>
          <p:cNvPr id="9" name="Titel 12"/>
          <p:cNvSpPr>
            <a:spLocks noGrp="1"/>
          </p:cNvSpPr>
          <p:nvPr>
            <p:ph type="title"/>
          </p:nvPr>
        </p:nvSpPr>
        <p:spPr bwMode="auto">
          <a:xfrm>
            <a:off x="431801" y="3149500"/>
            <a:ext cx="3606800" cy="1899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wrap="square" lIns="108000" bIns="144000" anchorCtr="0"/>
          <a:lstStyle>
            <a:lvl1pPr marL="0" indent="0" algn="l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kumimoji="0" sz="4000" b="1" i="0" u="none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900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1" y="1052514"/>
            <a:ext cx="8296274" cy="5378450"/>
          </a:xfrm>
        </p:spPr>
        <p:txBody>
          <a:bodyPr/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Datumsplatzhalt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86091E2-BA7C-430D-8F71-22BFBA6F6CEA}" type="datetime5">
              <a:rPr lang="en-US" altLang="en-US"/>
              <a:pPr/>
              <a:t>25-Mar-15</a:t>
            </a:fld>
            <a:endParaRPr lang="en-US" altLang="en-US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1A812AD-A699-4C50-80AF-0B6F345EF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01929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40356" y="1052513"/>
            <a:ext cx="41328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1400" b="1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0356" y="1646514"/>
            <a:ext cx="4131644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/>
          <a:lstStyle>
            <a:lvl1pPr marL="182563" indent="-182563" algn="l" rtl="0" fontAlgn="base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2C2BD7C-398B-4A3F-8278-E0E76743303F}" type="datetime5">
              <a:rPr lang="en-US" altLang="en-US"/>
              <a:pPr/>
              <a:t>25-Mar-15</a:t>
            </a:fld>
            <a:endParaRPr lang="en-US" altLang="en-US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6E9922B-11A0-456F-BC1F-C30AB7D7D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938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einspaltig halbe SeiteKundenspezifi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40356" y="1052513"/>
            <a:ext cx="41328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0356" y="1646514"/>
            <a:ext cx="4131644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82563" indent="-182563" algn="l" rtl="0" fontAlgn="base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  <a:defRPr lang="de-DE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85738">
              <a:lnSpc>
                <a:spcPct val="88000"/>
              </a:lnSpc>
              <a:spcAft>
                <a:spcPts val="0"/>
              </a:spcAft>
              <a:buClr>
                <a:schemeClr val="accent1"/>
              </a:buClr>
              <a:defRPr sz="1600">
                <a:latin typeface="+mn-lt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0"/>
          </p:nvPr>
        </p:nvSpPr>
        <p:spPr>
          <a:xfrm>
            <a:off x="4612980" y="1052513"/>
            <a:ext cx="4132800" cy="594000"/>
          </a:xfr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144000" tIns="72000" rIns="108000" bIns="72000" anchor="ctr">
            <a:norm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GB" sz="1400" b="1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11"/>
          </p:nvPr>
        </p:nvSpPr>
        <p:spPr>
          <a:xfrm>
            <a:off x="4612980" y="1646514"/>
            <a:ext cx="4131644" cy="4605062"/>
          </a:xfr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80000" rIns="108000"/>
          <a:lstStyle>
            <a:lvl1pPr marL="182563" indent="-182563" algn="l" rtl="0" fontAlgn="base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tabLst>
                <a:tab pos="182563" algn="l"/>
              </a:tabLst>
              <a:defRPr lang="en-GB" sz="15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7" indent="-285750">
              <a:defRPr lang="en-GB" sz="1600" noProof="0" dirty="0" smtClean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639307-2A83-41C1-B687-2D2FBD62B917}" type="datetime5">
              <a:rPr lang="en-US" altLang="en-US"/>
              <a:pPr/>
              <a:t>25-Mar-15</a:t>
            </a:fld>
            <a:endParaRPr lang="de-DE" alt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GFT Technologies AG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3B0A97E-D05F-4421-817F-395C666F471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739268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2"/>
          <p:cNvSpPr>
            <a:spLocks noGrp="1"/>
          </p:cNvSpPr>
          <p:nvPr>
            <p:ph type="title"/>
          </p:nvPr>
        </p:nvSpPr>
        <p:spPr>
          <a:xfrm>
            <a:off x="431800" y="406400"/>
            <a:ext cx="8383588" cy="323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1C78BF2-2844-447F-A5F0-37A196598580}" type="datetime5">
              <a:rPr lang="en-US" altLang="en-US"/>
              <a:pPr/>
              <a:t>25-Mar-15</a:t>
            </a:fld>
            <a:endParaRPr lang="en-US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34EBD51-BD6C-4028-A999-C97B0C9E2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2534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0"/>
          <p:cNvSpPr>
            <a:spLocks noChangeArrowheads="1"/>
          </p:cNvSpPr>
          <p:nvPr/>
        </p:nvSpPr>
        <p:spPr bwMode="auto">
          <a:xfrm>
            <a:off x="0" y="0"/>
            <a:ext cx="9144000" cy="652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600ACA-BB7B-4AB9-A39B-6049C7065F6D}" type="datetime5">
              <a:rPr lang="en-US" altLang="en-US"/>
              <a:pPr/>
              <a:t>25-Mar-15</a:t>
            </a:fld>
            <a:endParaRPr lang="en-US" altLang="en-US"/>
          </a:p>
        </p:txBody>
      </p:sp>
      <p:sp>
        <p:nvSpPr>
          <p:cNvPr id="4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A71C-E365-4C28-9A44-AAA4EF2DF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84067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6638925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" y="6572090"/>
            <a:ext cx="285909" cy="285909"/>
          </a:xfrm>
          <a:prstGeom prst="rect">
            <a:avLst/>
          </a:prstGeom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31800" y="6572250"/>
            <a:ext cx="8316913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052513"/>
            <a:ext cx="8320088" cy="537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 flipV="1">
            <a:off x="-20638" y="839788"/>
            <a:ext cx="8764588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1800" y="406400"/>
            <a:ext cx="8383588" cy="3238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</a:t>
            </a:r>
            <a:r>
              <a:rPr lang="de-DE" dirty="0" err="1" smtClean="0"/>
              <a:t>bearbeiteng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 bwMode="auto">
          <a:xfrm>
            <a:off x="825500" y="6638925"/>
            <a:ext cx="790575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98989"/>
                </a:solidFill>
              </a:defRPr>
            </a:lvl1pPr>
          </a:lstStyle>
          <a:p>
            <a:fld id="{D4A270C6-6649-4BE0-A555-0BFA4873C009}" type="datetime5">
              <a:rPr lang="en-US" altLang="en-US"/>
              <a:pPr/>
              <a:t>25-Mar-15</a:t>
            </a:fld>
            <a:endParaRPr lang="en-US" alt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 bwMode="auto">
          <a:xfrm>
            <a:off x="1677988" y="6638925"/>
            <a:ext cx="4362450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rtlCol="0" anchor="t" anchorCtr="0"/>
          <a:lstStyle>
            <a:lvl1pPr marL="0" indent="0" algn="l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sz="900" b="0" i="0" u="none" baseline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GFT Technologies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 bwMode="auto">
          <a:xfrm>
            <a:off x="431800" y="6638925"/>
            <a:ext cx="358775" cy="142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98989"/>
                </a:solidFill>
              </a:defRPr>
            </a:lvl1pPr>
          </a:lstStyle>
          <a:p>
            <a:fld id="{14DBA518-9CE3-4592-B510-71524C8DA4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1" r:id="rId1"/>
    <p:sldLayoutId id="2147486022" r:id="rId2"/>
    <p:sldLayoutId id="2147486023" r:id="rId3"/>
    <p:sldLayoutId id="2147486018" r:id="rId4"/>
    <p:sldLayoutId id="2147486019" r:id="rId5"/>
    <p:sldLayoutId id="2147486024" r:id="rId6"/>
    <p:sldLayoutId id="2147486020" r:id="rId7"/>
    <p:sldLayoutId id="2147486025" r:id="rId8"/>
  </p:sldLayoutIdLst>
  <p:transition spd="slow">
    <p:push dir="u"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 kern="1200" spc="-50">
          <a:solidFill>
            <a:schemeClr val="tx1"/>
          </a:solidFill>
          <a:latin typeface="+mj-lt"/>
          <a:ea typeface="MS PGothic" panose="020B0600070205080204" pitchFamily="34" charset="-128"/>
          <a:cs typeface="MS PGothic" pitchFamily="34" charset="-128"/>
        </a:defRPr>
      </a:lvl1pPr>
      <a:lvl2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2pPr>
      <a:lvl3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3pPr>
      <a:lvl4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4pPr>
      <a:lvl5pPr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Font typeface="+mj-lt" charset="0"/>
        <a:tabLst>
          <a:tab pos="355600" algn="l"/>
        </a:tabLst>
        <a:defRPr sz="2000" b="1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MS PGothic" pitchFamily="34" charset="-128"/>
        </a:defRPr>
      </a:lvl5pPr>
      <a:lvl6pPr marL="8001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6pPr>
      <a:lvl7pPr marL="12573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7pPr>
      <a:lvl8pPr marL="17145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8pPr>
      <a:lvl9pPr marL="21717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buAutoNum type="arabicPlain"/>
        <a:tabLst>
          <a:tab pos="355600" algn="l"/>
        </a:tabLst>
        <a:defRPr b="1">
          <a:solidFill>
            <a:schemeClr val="tx1"/>
          </a:solidFill>
          <a:latin typeface="Arial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Blip>
          <a:blip r:embed="rId16"/>
        </a:buBlip>
        <a:tabLst>
          <a:tab pos="1527175" algn="l"/>
        </a:tabLst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pitchFamily="34" charset="-128"/>
        </a:defRPr>
      </a:lvl1pPr>
      <a:lvl2pPr marL="534988" indent="-266700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03275" indent="-268288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081088" indent="-277813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077913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346200" indent="-268288" algn="l" rtl="0" eaLnBrk="1" fontAlgn="base" hangingPunct="1">
        <a:spcBef>
          <a:spcPct val="20000"/>
        </a:spcBef>
        <a:spcAft>
          <a:spcPct val="20000"/>
        </a:spcAft>
        <a:buClr>
          <a:srgbClr val="003399"/>
        </a:buClr>
        <a:buSzPct val="120000"/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4320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6pPr>
      <a:lvl7pPr marL="28892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7pPr>
      <a:lvl8pPr marL="33464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8pPr>
      <a:lvl9pPr marL="3803650" indent="-185738" algn="l" rtl="0" eaLnBrk="1" fontAlgn="base" hangingPunct="1"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§"/>
        <a:tabLst>
          <a:tab pos="1527175" algn="l"/>
        </a:tabLst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288107" y="3258352"/>
            <a:ext cx="3332548" cy="3313738"/>
          </a:xfrm>
        </p:spPr>
        <p:txBody>
          <a:bodyPr/>
          <a:lstStyle/>
          <a:p>
            <a:r>
              <a:rPr lang="de-DE" altLang="en-US" dirty="0" smtClean="0"/>
              <a:t/>
            </a:r>
            <a:br>
              <a:rPr lang="de-DE" altLang="en-US" dirty="0" smtClean="0"/>
            </a:br>
            <a:r>
              <a:rPr lang="en-US" altLang="en-US" dirty="0" smtClean="0"/>
              <a:t>Sorocaba, 25/03/2015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52753" y="3258352"/>
            <a:ext cx="4972036" cy="2520000"/>
          </a:xfrm>
        </p:spPr>
        <p:txBody>
          <a:bodyPr/>
          <a:lstStyle/>
          <a:p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sz="3200" b="0" dirty="0" smtClean="0"/>
              <a:t>Workplace Control</a:t>
            </a:r>
            <a:endParaRPr lang="en-US" sz="3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pt-BR" altLang="en-US" sz="1800" b="1" dirty="0" smtClean="0"/>
              <a:t>DEFINIÇÃO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/>
              <a:t>O principal objetivo do projeto é automatizar e ter um melhor controle dos funcionários, onde, teremos as informações dos mesmos (projetos, mentores, mentados, workplace, etc</a:t>
            </a:r>
            <a:r>
              <a:rPr lang="pt-BR" altLang="en-US" sz="1600" dirty="0" smtClean="0"/>
              <a:t>).</a:t>
            </a:r>
            <a:endParaRPr lang="pt-BR" altLang="en-US" sz="1600" dirty="0"/>
          </a:p>
          <a:p>
            <a:pPr>
              <a:buNone/>
            </a:pPr>
            <a:r>
              <a:rPr lang="pt-BR" altLang="en-US" sz="1800" b="1" dirty="0" smtClean="0"/>
              <a:t>	</a:t>
            </a:r>
          </a:p>
          <a:p>
            <a:pPr>
              <a:buNone/>
            </a:pPr>
            <a:endParaRPr lang="pt-BR" altLang="en-US" sz="1800" b="1" dirty="0"/>
          </a:p>
          <a:p>
            <a:pPr>
              <a:buNone/>
            </a:pPr>
            <a:r>
              <a:rPr lang="pt-BR" altLang="en-US" sz="1800" b="1" dirty="0" smtClean="0"/>
              <a:t>ESCOPO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Controle de acesso por nível;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Carga de dados;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Upload </a:t>
            </a:r>
            <a:r>
              <a:rPr lang="pt-BR" altLang="en-US" sz="1600" dirty="0"/>
              <a:t>de </a:t>
            </a:r>
            <a:r>
              <a:rPr lang="pt-BR" altLang="en-US" sz="1600" dirty="0" smtClean="0"/>
              <a:t>arquivos;</a:t>
            </a:r>
            <a:endParaRPr lang="pt-BR" alt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Relatórios;</a:t>
            </a:r>
            <a:endParaRPr lang="pt-BR" alt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Mapa de posições de trabalho;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Logs do sistema;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Alertas;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Correções da versão anterior;</a:t>
            </a:r>
            <a:endParaRPr lang="en-GB" altLang="en-US" sz="1600" dirty="0"/>
          </a:p>
          <a:p>
            <a:pPr>
              <a:buFont typeface="Wingdings" panose="05000000000000000000" pitchFamily="2" charset="2"/>
              <a:buChar char="§"/>
            </a:pPr>
            <a:endParaRPr lang="en-GB" altLang="en-US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DEFINIÇÃO E ESCOPO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23-Mar-15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GFT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2AD-A699-4C50-80AF-0B6F345EF86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50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Controle de usuário por nível - </a:t>
            </a:r>
            <a:r>
              <a:rPr lang="pt-BR" altLang="en-US" sz="1600" b="1" dirty="0">
                <a:solidFill>
                  <a:srgbClr val="049233"/>
                </a:solidFill>
              </a:rPr>
              <a:t>100</a:t>
            </a:r>
            <a:r>
              <a:rPr lang="pt-BR" altLang="en-US" sz="1600" b="1" dirty="0" smtClean="0">
                <a:solidFill>
                  <a:srgbClr val="049233"/>
                </a:solidFill>
              </a:rPr>
              <a:t>% 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/>
              <a:t>Upload de </a:t>
            </a:r>
            <a:r>
              <a:rPr lang="pt-BR" altLang="en-US" sz="1600" dirty="0" smtClean="0"/>
              <a:t>arquivos/carga pelo site </a:t>
            </a:r>
            <a:r>
              <a:rPr lang="pt-BR" altLang="en-US" sz="1600" dirty="0"/>
              <a:t>- </a:t>
            </a:r>
            <a:r>
              <a:rPr lang="pt-BR" altLang="en-US" sz="1600" b="1" dirty="0" smtClean="0">
                <a:solidFill>
                  <a:srgbClr val="049233"/>
                </a:solidFill>
              </a:rPr>
              <a:t>100% 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Telas - </a:t>
            </a:r>
            <a:r>
              <a:rPr lang="pt-BR" altLang="en-US" sz="1600" b="1" dirty="0" smtClean="0">
                <a:solidFill>
                  <a:srgbClr val="F98607"/>
                </a:solidFill>
              </a:rPr>
              <a:t>90</a:t>
            </a:r>
            <a:r>
              <a:rPr lang="pt-BR" altLang="en-US" sz="1600" b="1" dirty="0">
                <a:solidFill>
                  <a:srgbClr val="F98607"/>
                </a:solidFill>
              </a:rPr>
              <a:t>% 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Relatórios </a:t>
            </a:r>
            <a:r>
              <a:rPr lang="pt-BR" altLang="en-US" sz="1600" dirty="0"/>
              <a:t>- </a:t>
            </a:r>
            <a:r>
              <a:rPr lang="pt-BR" altLang="en-US" sz="1600" b="1" dirty="0">
                <a:solidFill>
                  <a:srgbClr val="F98607"/>
                </a:solidFill>
              </a:rPr>
              <a:t>80% 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b="1" dirty="0" smtClean="0">
              <a:solidFill>
                <a:srgbClr val="F9860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/>
              <a:t>Problemas da versão anterior (front-end) - </a:t>
            </a:r>
            <a:r>
              <a:rPr lang="pt-BR" altLang="en-US" sz="1600" b="1" dirty="0" smtClean="0">
                <a:solidFill>
                  <a:srgbClr val="F98607"/>
                </a:solidFill>
              </a:rPr>
              <a:t>70</a:t>
            </a:r>
            <a:r>
              <a:rPr lang="pt-BR" altLang="en-US" sz="1600" b="1" dirty="0">
                <a:solidFill>
                  <a:srgbClr val="F98607"/>
                </a:solidFill>
              </a:rPr>
              <a:t>% 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b="1" dirty="0" smtClean="0">
              <a:solidFill>
                <a:srgbClr val="F9860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/>
              <a:t>Logs do sistema - </a:t>
            </a:r>
            <a:r>
              <a:rPr lang="pt-BR" altLang="en-US" sz="1600" b="1" dirty="0">
                <a:solidFill>
                  <a:srgbClr val="F98607"/>
                </a:solidFill>
              </a:rPr>
              <a:t>70% </a:t>
            </a:r>
            <a:r>
              <a:rPr lang="pt-BR" altLang="en-US" sz="1600" b="1" dirty="0" smtClean="0">
                <a:solidFill>
                  <a:srgbClr val="F98607"/>
                </a:solidFill>
              </a:rPr>
              <a:t>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b="1" dirty="0">
              <a:solidFill>
                <a:srgbClr val="F9860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 smtClean="0"/>
              <a:t>Mapa de </a:t>
            </a:r>
            <a:r>
              <a:rPr lang="pt-BR" altLang="en-US" sz="1600" dirty="0"/>
              <a:t>posições de trabalho </a:t>
            </a:r>
            <a:r>
              <a:rPr lang="pt-BR" altLang="en-US" sz="1600" dirty="0" smtClean="0"/>
              <a:t>- </a:t>
            </a:r>
            <a:r>
              <a:rPr lang="pt-BR" altLang="en-US" sz="1600" b="1" dirty="0">
                <a:solidFill>
                  <a:srgbClr val="F98607"/>
                </a:solidFill>
              </a:rPr>
              <a:t>70% concluído</a:t>
            </a:r>
          </a:p>
          <a:p>
            <a:pPr marL="0" indent="0">
              <a:buNone/>
            </a:pPr>
            <a:endParaRPr lang="pt-BR" altLang="en-US" sz="1600" b="1" dirty="0" smtClean="0">
              <a:solidFill>
                <a:srgbClr val="F9860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600" dirty="0"/>
              <a:t>Problemas da versão </a:t>
            </a:r>
            <a:r>
              <a:rPr lang="pt-BR" altLang="en-US" sz="1600" dirty="0" smtClean="0"/>
              <a:t>anterior (back-end) </a:t>
            </a:r>
            <a:r>
              <a:rPr lang="pt-BR" altLang="en-US" sz="1600" dirty="0"/>
              <a:t>- </a:t>
            </a:r>
            <a:r>
              <a:rPr lang="pt-BR" altLang="en-US" sz="1600" b="1" dirty="0">
                <a:solidFill>
                  <a:srgbClr val="FF0000"/>
                </a:solidFill>
              </a:rPr>
              <a:t>4</a:t>
            </a:r>
            <a:r>
              <a:rPr lang="pt-BR" altLang="en-US" sz="1600" b="1" dirty="0" smtClean="0">
                <a:solidFill>
                  <a:srgbClr val="FF0000"/>
                </a:solidFill>
              </a:rPr>
              <a:t>0</a:t>
            </a:r>
            <a:r>
              <a:rPr lang="pt-BR" altLang="en-US" sz="1600" b="1" dirty="0">
                <a:solidFill>
                  <a:srgbClr val="FF0000"/>
                </a:solidFill>
              </a:rPr>
              <a:t>% </a:t>
            </a:r>
            <a:r>
              <a:rPr lang="pt-BR" altLang="en-US" sz="1600" b="1" dirty="0" smtClean="0">
                <a:solidFill>
                  <a:srgbClr val="FF0000"/>
                </a:solidFill>
              </a:rPr>
              <a:t>concluído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dirty="0" smtClean="0"/>
          </a:p>
          <a:p>
            <a:pPr marL="0" indent="0">
              <a:buNone/>
            </a:pPr>
            <a:endParaRPr lang="pt-BR" altLang="en-US" sz="1600" b="1" dirty="0">
              <a:solidFill>
                <a:srgbClr val="F98607"/>
              </a:solidFill>
            </a:endParaRPr>
          </a:p>
          <a:p>
            <a:pPr marL="0" indent="0">
              <a:buNone/>
            </a:pPr>
            <a:endParaRPr lang="pt-BR" altLang="en-US" sz="1600" b="1" dirty="0">
              <a:solidFill>
                <a:srgbClr val="F9860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b="1" dirty="0" smtClean="0">
              <a:solidFill>
                <a:srgbClr val="F98607"/>
              </a:solidFill>
            </a:endParaRPr>
          </a:p>
          <a:p>
            <a:pPr marL="0" indent="0">
              <a:buNone/>
            </a:pPr>
            <a:endParaRPr lang="pt-BR" altLang="en-US" sz="1600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ES" dirty="0" smtClean="0"/>
              <a:t>PROGRESSO DAS ATIVIDADES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23-Mar-15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GFT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2AD-A699-4C50-80AF-0B6F345EF86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1800" y="1052514"/>
            <a:ext cx="8296274" cy="5378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pt-BR" altLang="en-US" sz="16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pt-BR" alt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800" dirty="0" smtClean="0"/>
              <a:t>Pouca experiência;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800" dirty="0" smtClean="0"/>
              <a:t>Entender </a:t>
            </a:r>
            <a:r>
              <a:rPr lang="pt-BR" altLang="en-US" sz="1800" dirty="0"/>
              <a:t>como funciona o projeto como um todo;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altLang="en-US" sz="16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800" dirty="0" smtClean="0"/>
              <a:t>Alterar grande parte do código, do banco de dados e do html;</a:t>
            </a:r>
          </a:p>
          <a:p>
            <a:pPr marL="0" indent="0">
              <a:buNone/>
            </a:pPr>
            <a:endParaRPr lang="pt-BR" alt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800" dirty="0" smtClean="0"/>
              <a:t>Thymeleaf;</a:t>
            </a:r>
            <a:endParaRPr lang="en-GB" sz="1800" dirty="0"/>
          </a:p>
          <a:p>
            <a:pPr marL="0" indent="0">
              <a:buNone/>
            </a:pPr>
            <a:endParaRPr lang="pt-BR" alt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altLang="en-US" sz="1800" dirty="0" smtClean="0"/>
              <a:t>Hardware.</a:t>
            </a:r>
            <a:endParaRPr lang="en-GB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ES" dirty="0"/>
              <a:t>ISSUES E PRINCIPAIS DESAFIOS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 smtClean="0"/>
              <a:t>23-Mar-2015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GFT Group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12AD-A699-4C50-80AF-0B6F345EF86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3597" y="2888898"/>
            <a:ext cx="5142875" cy="1177365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None/>
              <a:defRPr/>
            </a:pPr>
            <a:r>
              <a:rPr lang="en-US" dirty="0" smtClean="0">
                <a:cs typeface="ＭＳ Ｐゴシック" charset="0"/>
              </a:rPr>
              <a:t>Thank you for your attention.</a:t>
            </a:r>
            <a:endParaRPr lang="en-US" dirty="0">
              <a:cs typeface="ＭＳ Ｐゴシック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Headli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schrift"/>
</p:tagLst>
</file>

<file path=ppt/theme/theme1.xml><?xml version="1.0" encoding="utf-8"?>
<a:theme xmlns:a="http://schemas.openxmlformats.org/drawingml/2006/main" name="GFT_Presentation_Template_en">
  <a:themeElements>
    <a:clrScheme name="GFT_Colours_2014">
      <a:dk1>
        <a:srgbClr val="000000"/>
      </a:dk1>
      <a:lt1>
        <a:srgbClr val="FFFFFF"/>
      </a:lt1>
      <a:dk2>
        <a:srgbClr val="000000"/>
      </a:dk2>
      <a:lt2>
        <a:srgbClr val="D5DAE4"/>
      </a:lt2>
      <a:accent1>
        <a:srgbClr val="213E7F"/>
      </a:accent1>
      <a:accent2>
        <a:srgbClr val="00A5C0"/>
      </a:accent2>
      <a:accent3>
        <a:srgbClr val="B1B2B3"/>
      </a:accent3>
      <a:accent4>
        <a:srgbClr val="7F9EC0"/>
      </a:accent4>
      <a:accent5>
        <a:srgbClr val="CAE0E5"/>
      </a:accent5>
      <a:accent6>
        <a:srgbClr val="B1B2B3"/>
      </a:accent6>
      <a:hlink>
        <a:srgbClr val="00A5C0"/>
      </a:hlink>
      <a:folHlink>
        <a:srgbClr val="213E7F"/>
      </a:folHlink>
    </a:clrScheme>
    <a:fontScheme name="GFT_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spAutoFit/>
      </a:bodyPr>
      <a:lstStyle>
        <a:defPPr>
          <a:spcBef>
            <a:spcPts val="100"/>
          </a:spcBef>
          <a:spcAft>
            <a:spcPts val="100"/>
          </a:spcAft>
          <a:defRPr sz="950" dirty="0"/>
        </a:defPPr>
      </a:lstStyle>
    </a:txDef>
  </a:objectDefaults>
  <a:extraClrSchemeLst>
    <a:extraClrScheme>
      <a:clrScheme name="GFT_DE 1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3A0BA"/>
        </a:hlink>
        <a:folHlink>
          <a:srgbClr val="F4A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FT_DE 2">
        <a:dk1>
          <a:srgbClr val="000000"/>
        </a:dk1>
        <a:lt1>
          <a:srgbClr val="FFFFFF"/>
        </a:lt1>
        <a:dk2>
          <a:srgbClr val="000000"/>
        </a:dk2>
        <a:lt2>
          <a:srgbClr val="D5DAE4"/>
        </a:lt2>
        <a:accent1>
          <a:srgbClr val="003399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B9B9B9"/>
        </a:accent6>
        <a:hlink>
          <a:srgbClr val="94A1BB"/>
        </a:hlink>
        <a:folHlink>
          <a:srgbClr val="EEBD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v5_GFT_MASTER.potx" id="{0499BC36-F504-48FE-B624-679107AB1F18}" vid="{304785FB-A37F-4ED5-A32C-8677DED9BBC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3856BA3E4C2846BB7327C3E444FC69" ma:contentTypeVersion="4" ma:contentTypeDescription="Create a new document." ma:contentTypeScope="" ma:versionID="d325421fc2939dfb7505bdb0305713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C70F6-F81A-4E3C-BFE3-1F15D9B39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05BF3B-1233-4D26-8BBF-BED295340DF6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9115DC-C02A-4EF3-990D-5FF7CC0EE9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GFT_Presentation_Template_en</Template>
  <TotalTime>103</TotalTime>
  <Words>161</Words>
  <Application>Microsoft Office PowerPoint</Application>
  <PresentationFormat>On-screen Show (4:3)</PresentationFormat>
  <Paragraphs>59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GFT_Presentation_Template_en</vt:lpstr>
      <vt:lpstr>Overview Workplace Control</vt:lpstr>
      <vt:lpstr>DEFINIÇÃO E ESCOPO</vt:lpstr>
      <vt:lpstr>PROGRESSO DAS ATIVIDADES</vt:lpstr>
      <vt:lpstr>ISSUES E PRINCIPAIS DESAFIOS</vt:lpstr>
      <vt:lpstr>Thank you for your attention.</vt:lpstr>
    </vt:vector>
  </TitlesOfParts>
  <Company>GFT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PMFPR1 Final Presentation</dc:title>
  <dc:creator>GFT</dc:creator>
  <cp:keywords>GFT;Company Presentation;English-Intl</cp:keywords>
  <cp:lastModifiedBy>GFT</cp:lastModifiedBy>
  <cp:revision>40</cp:revision>
  <cp:lastPrinted>2014-09-30T16:04:03Z</cp:lastPrinted>
  <dcterms:created xsi:type="dcterms:W3CDTF">2014-11-19T09:28:00Z</dcterms:created>
  <dcterms:modified xsi:type="dcterms:W3CDTF">2015-03-25T13:30:11Z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TEMPLATE_version">
    <vt:lpwstr>2014.12</vt:lpwstr>
  </property>
  <property fmtid="{D5CDD505-2E9C-101B-9397-08002B2CF9AE}" pid="4" name="TEMPLATE_code">
    <vt:lpwstr>PMFPR1</vt:lpwstr>
  </property>
  <property fmtid="{D5CDD505-2E9C-101B-9397-08002B2CF9AE}" pid="5" name="Reviewer">
    <vt:lpwstr>JIBA</vt:lpwstr>
  </property>
  <property fmtid="{D5CDD505-2E9C-101B-9397-08002B2CF9AE}" pid="6" name="ContentTypeId">
    <vt:lpwstr>0x0101006F3856BA3E4C2846BB7327C3E444FC69</vt:lpwstr>
  </property>
  <property fmtid="{D5CDD505-2E9C-101B-9397-08002B2CF9AE}" pid="7" name="Assigned">
    <vt:lpwstr>SAME</vt:lpwstr>
  </property>
</Properties>
</file>