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6"/>
  </p:notesMasterIdLst>
  <p:handoutMasterIdLst>
    <p:handoutMasterId r:id="rId7"/>
  </p:handoutMasterIdLst>
  <p:sldIdLst>
    <p:sldId id="287" r:id="rId5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CCCC"/>
    <a:srgbClr val="484B49"/>
    <a:srgbClr val="6D706E"/>
    <a:srgbClr val="ADB0AE"/>
    <a:srgbClr val="DDDDDD"/>
    <a:srgbClr val="D5DAE4"/>
    <a:srgbClr val="BFC7D7"/>
    <a:srgbClr val="AAB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06" autoAdjust="0"/>
    <p:restoredTop sz="94693" autoAdjust="0"/>
  </p:normalViewPr>
  <p:slideViewPr>
    <p:cSldViewPr snapToGrid="0">
      <p:cViewPr varScale="1">
        <p:scale>
          <a:sx n="117" d="100"/>
          <a:sy n="117" d="100"/>
        </p:scale>
        <p:origin x="-2244" y="-102"/>
      </p:cViewPr>
      <p:guideLst>
        <p:guide orient="horz" pos="2160"/>
        <p:guide pos="494"/>
        <p:guide pos="2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"/>
              </a:defRPr>
            </a:lvl1pPr>
          </a:lstStyle>
          <a:p>
            <a:pPr>
              <a:defRPr/>
            </a:pPr>
            <a:fld id="{FF62CCEF-BAFE-485B-B727-134E740CBE4B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92249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82688" y="4860925"/>
            <a:ext cx="473392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Mastertextformat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EF111D45-668E-4130-BE1F-DB704A71147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951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0" y="908050"/>
            <a:ext cx="1439863" cy="14398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altLang="de-DE" sz="180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863" y="906463"/>
            <a:ext cx="7704137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Dokumente und Einstellungen\jsbg\Desktop\scratch\_Claim Rollout\00_Vorlagen\gft_claim RZ 100915\02_Bild_Pixeldaten\MS-Office\gft_logo claim un_ppt_kopfzeile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5425" y="230188"/>
            <a:ext cx="1225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447800" y="2676525"/>
            <a:ext cx="7627207" cy="1303338"/>
          </a:xfrm>
        </p:spPr>
        <p:txBody>
          <a:bodyPr/>
          <a:lstStyle>
            <a:lvl1pPr marL="0" indent="0">
              <a:lnSpc>
                <a:spcPct val="130000"/>
              </a:lnSpc>
              <a:buFontTx/>
              <a:buNone/>
              <a:tabLst/>
              <a:defRPr sz="2000"/>
            </a:lvl1pPr>
          </a:lstStyle>
          <a:p>
            <a:r>
              <a:rPr lang="en-US" altLang="de-DE" smtClean="0"/>
              <a:t>Click to edit Master title style</a:t>
            </a:r>
            <a:endParaRPr lang="de-DE" altLang="de-DE" dirty="0"/>
          </a:p>
        </p:txBody>
      </p:sp>
      <p:sp>
        <p:nvSpPr>
          <p:cNvPr id="15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5395913"/>
            <a:ext cx="7627207" cy="91440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600"/>
            </a:lvl1pPr>
          </a:lstStyle>
          <a:p>
            <a:r>
              <a:rPr lang="en-US" altLang="de-DE" dirty="0" smtClean="0"/>
              <a:t>Click to edit Master subtitle style</a:t>
            </a:r>
            <a:endParaRPr lang="de-DE" alt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038" y="285750"/>
            <a:ext cx="2078037" cy="6346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338" y="285750"/>
            <a:ext cx="6083300" cy="6346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38" y="285750"/>
            <a:ext cx="7143750" cy="647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87400" y="1268413"/>
            <a:ext cx="3894138" cy="5364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3938" y="1268413"/>
            <a:ext cx="3894137" cy="5364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1600" b="1" cap="all"/>
            </a:lvl1pPr>
          </a:lstStyle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0" y="1268413"/>
            <a:ext cx="3894138" cy="5364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3938" y="1268413"/>
            <a:ext cx="3894137" cy="5364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1268413"/>
            <a:ext cx="7940675" cy="53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Mastertextformat bearbeiten</a:t>
            </a:r>
          </a:p>
          <a:p>
            <a:pPr lvl="1"/>
            <a:r>
              <a:rPr lang="en-GB" altLang="de-DE" smtClean="0"/>
              <a:t>Zweite Ebene</a:t>
            </a:r>
          </a:p>
          <a:p>
            <a:pPr lvl="2"/>
            <a:r>
              <a:rPr lang="en-GB" altLang="de-DE" smtClean="0"/>
              <a:t>Dritte Ebene</a:t>
            </a:r>
          </a:p>
          <a:p>
            <a:pPr lvl="3"/>
            <a:r>
              <a:rPr lang="en-GB" altLang="de-DE" smtClean="0"/>
              <a:t>Vierte Ebene</a:t>
            </a:r>
          </a:p>
          <a:p>
            <a:pPr lvl="4"/>
            <a:r>
              <a:rPr lang="en-GB" altLang="de-DE" smtClean="0"/>
              <a:t>Fünfte 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285750"/>
            <a:ext cx="71437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53604" name="Line 4"/>
          <p:cNvSpPr>
            <a:spLocks noChangeShapeType="1"/>
          </p:cNvSpPr>
          <p:nvPr/>
        </p:nvSpPr>
        <p:spPr bwMode="auto">
          <a:xfrm>
            <a:off x="0" y="996950"/>
            <a:ext cx="9144000" cy="0"/>
          </a:xfrm>
          <a:prstGeom prst="line">
            <a:avLst/>
          </a:prstGeom>
          <a:noFill/>
          <a:ln w="12700">
            <a:solidFill>
              <a:srgbClr val="AAB4C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0" y="6632575"/>
            <a:ext cx="9144000" cy="2254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0" y="6632575"/>
            <a:ext cx="684213" cy="2254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de-DE" altLang="de-DE" sz="1500">
              <a:solidFill>
                <a:schemeClr val="accent1"/>
              </a:solidFill>
            </a:endParaRP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0" y="6632575"/>
            <a:ext cx="239713" cy="2254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de-DE" altLang="de-DE" sz="1500">
              <a:solidFill>
                <a:schemeClr val="accent1"/>
              </a:solidFill>
            </a:endParaRPr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723900" y="6599238"/>
            <a:ext cx="12207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90000" rIns="0" bIns="0">
            <a:spAutoFit/>
          </a:bodyPr>
          <a:lstStyle/>
          <a:p>
            <a:pPr>
              <a:defRPr/>
            </a:pPr>
            <a:r>
              <a:rPr lang="de-DE" altLang="de-DE"/>
              <a:t>GFT Group</a:t>
            </a:r>
            <a:endParaRPr lang="de-DE" altLang="de-DE" sz="1000">
              <a:latin typeface="Times"/>
            </a:endParaRPr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6775450" y="6599238"/>
            <a:ext cx="10874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90000" rIns="0" bIns="0">
            <a:spAutoFit/>
          </a:bodyPr>
          <a:lstStyle/>
          <a:p>
            <a:pPr algn="ctr">
              <a:defRPr/>
            </a:pPr>
            <a:fld id="{A3886560-E7D4-4062-9B8C-DA929F2EC340}" type="datetime4">
              <a:rPr lang="en-GB"/>
              <a:pPr algn="ctr">
                <a:defRPr/>
              </a:pPr>
              <a:t>18 February 2015</a:t>
            </a:fld>
            <a:endParaRPr lang="en-GB" altLang="de-DE"/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7934325" y="6599238"/>
            <a:ext cx="7937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90000" rIns="0" bIns="0">
            <a:spAutoFit/>
          </a:bodyPr>
          <a:lstStyle/>
          <a:p>
            <a:pPr algn="r">
              <a:defRPr/>
            </a:pPr>
            <a:r>
              <a:rPr lang="en-GB" altLang="de-DE"/>
              <a:t>Page  </a:t>
            </a:r>
            <a:fld id="{4579D1F3-B90E-45F7-AC2B-CB37B6627C3C}" type="slidenum">
              <a:rPr lang="en-GB" altLang="de-DE"/>
              <a:pPr algn="r">
                <a:defRPr/>
              </a:pPr>
              <a:t>‹#›</a:t>
            </a:fld>
            <a:endParaRPr lang="en-GB" altLang="de-DE"/>
          </a:p>
        </p:txBody>
      </p:sp>
      <p:pic>
        <p:nvPicPr>
          <p:cNvPr id="1035" name="Picture 3" descr="C:\Dokumente und Einstellungen\jsbg\Desktop\scratch\_Claim Rollout\00_Vorlagen\gft_claim RZ 100915\02_Bild_Pixeldaten\MS-Office\gft_logo claim un_ppt_kopfzeile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45425" y="230188"/>
            <a:ext cx="1225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marL="342900" indent="-342900" algn="l" rtl="0" eaLnBrk="0" fontAlgn="base" hangingPunct="0">
        <a:lnSpc>
          <a:spcPts val="2200"/>
        </a:lnSpc>
        <a:spcBef>
          <a:spcPct val="0"/>
        </a:spcBef>
        <a:spcAft>
          <a:spcPct val="0"/>
        </a:spcAft>
        <a:buAutoNum type="arabicPlain"/>
        <a:tabLst>
          <a:tab pos="355600" algn="l"/>
        </a:tabLs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marL="342900" indent="-342900" algn="l" rtl="0" eaLnBrk="0" fontAlgn="base" hangingPunct="0">
        <a:lnSpc>
          <a:spcPts val="2200"/>
        </a:lnSpc>
        <a:spcBef>
          <a:spcPct val="0"/>
        </a:spcBef>
        <a:spcAft>
          <a:spcPct val="0"/>
        </a:spcAft>
        <a:buAutoNum type="arabicPlain"/>
        <a:tabLst>
          <a:tab pos="355600" algn="l"/>
        </a:tabLst>
        <a:defRPr b="1">
          <a:solidFill>
            <a:schemeClr val="tx1"/>
          </a:solidFill>
          <a:latin typeface="Arial" pitchFamily="34" charset="0"/>
        </a:defRPr>
      </a:lvl2pPr>
      <a:lvl3pPr marL="342900" indent="-342900" algn="l" rtl="0" eaLnBrk="0" fontAlgn="base" hangingPunct="0">
        <a:lnSpc>
          <a:spcPts val="2200"/>
        </a:lnSpc>
        <a:spcBef>
          <a:spcPct val="0"/>
        </a:spcBef>
        <a:spcAft>
          <a:spcPct val="0"/>
        </a:spcAft>
        <a:buAutoNum type="arabicPlain"/>
        <a:tabLst>
          <a:tab pos="355600" algn="l"/>
        </a:tabLst>
        <a:defRPr b="1">
          <a:solidFill>
            <a:schemeClr val="tx1"/>
          </a:solidFill>
          <a:latin typeface="Arial" pitchFamily="34" charset="0"/>
        </a:defRPr>
      </a:lvl3pPr>
      <a:lvl4pPr marL="342900" indent="-342900" algn="l" rtl="0" eaLnBrk="0" fontAlgn="base" hangingPunct="0">
        <a:lnSpc>
          <a:spcPts val="2200"/>
        </a:lnSpc>
        <a:spcBef>
          <a:spcPct val="0"/>
        </a:spcBef>
        <a:spcAft>
          <a:spcPct val="0"/>
        </a:spcAft>
        <a:buAutoNum type="arabicPlain"/>
        <a:tabLst>
          <a:tab pos="355600" algn="l"/>
        </a:tabLst>
        <a:defRPr b="1">
          <a:solidFill>
            <a:schemeClr val="tx1"/>
          </a:solidFill>
          <a:latin typeface="Arial" pitchFamily="34" charset="0"/>
        </a:defRPr>
      </a:lvl4pPr>
      <a:lvl5pPr marL="342900" indent="-342900" algn="l" rtl="0" eaLnBrk="0" fontAlgn="base" hangingPunct="0">
        <a:lnSpc>
          <a:spcPts val="2200"/>
        </a:lnSpc>
        <a:spcBef>
          <a:spcPct val="0"/>
        </a:spcBef>
        <a:spcAft>
          <a:spcPct val="0"/>
        </a:spcAft>
        <a:buAutoNum type="arabicPlain"/>
        <a:tabLst>
          <a:tab pos="355600" algn="l"/>
        </a:tabLst>
        <a:defRPr b="1">
          <a:solidFill>
            <a:schemeClr val="tx1"/>
          </a:solidFill>
          <a:latin typeface="Arial" pitchFamily="34" charset="0"/>
        </a:defRPr>
      </a:lvl5pPr>
      <a:lvl6pPr marL="800100" indent="-342900" algn="l" rtl="0" fontAlgn="base">
        <a:lnSpc>
          <a:spcPts val="2200"/>
        </a:lnSpc>
        <a:spcBef>
          <a:spcPct val="0"/>
        </a:spcBef>
        <a:spcAft>
          <a:spcPct val="0"/>
        </a:spcAft>
        <a:buAutoNum type="arabicPlain"/>
        <a:tabLst>
          <a:tab pos="355600" algn="l"/>
        </a:tabLst>
        <a:defRPr b="1">
          <a:solidFill>
            <a:schemeClr val="tx1"/>
          </a:solidFill>
          <a:latin typeface="Arial" pitchFamily="34" charset="0"/>
        </a:defRPr>
      </a:lvl6pPr>
      <a:lvl7pPr marL="1257300" indent="-342900" algn="l" rtl="0" fontAlgn="base">
        <a:lnSpc>
          <a:spcPts val="2200"/>
        </a:lnSpc>
        <a:spcBef>
          <a:spcPct val="0"/>
        </a:spcBef>
        <a:spcAft>
          <a:spcPct val="0"/>
        </a:spcAft>
        <a:buAutoNum type="arabicPlain"/>
        <a:tabLst>
          <a:tab pos="355600" algn="l"/>
        </a:tabLst>
        <a:defRPr b="1">
          <a:solidFill>
            <a:schemeClr val="tx1"/>
          </a:solidFill>
          <a:latin typeface="Arial" pitchFamily="34" charset="0"/>
        </a:defRPr>
      </a:lvl7pPr>
      <a:lvl8pPr marL="1714500" indent="-342900" algn="l" rtl="0" fontAlgn="base">
        <a:lnSpc>
          <a:spcPts val="2200"/>
        </a:lnSpc>
        <a:spcBef>
          <a:spcPct val="0"/>
        </a:spcBef>
        <a:spcAft>
          <a:spcPct val="0"/>
        </a:spcAft>
        <a:buAutoNum type="arabicPlain"/>
        <a:tabLst>
          <a:tab pos="355600" algn="l"/>
        </a:tabLst>
        <a:defRPr b="1">
          <a:solidFill>
            <a:schemeClr val="tx1"/>
          </a:solidFill>
          <a:latin typeface="Arial" pitchFamily="34" charset="0"/>
        </a:defRPr>
      </a:lvl8pPr>
      <a:lvl9pPr marL="2171700" indent="-342900" algn="l" rtl="0" fontAlgn="base">
        <a:lnSpc>
          <a:spcPts val="2200"/>
        </a:lnSpc>
        <a:spcBef>
          <a:spcPct val="0"/>
        </a:spcBef>
        <a:spcAft>
          <a:spcPct val="0"/>
        </a:spcAft>
        <a:buAutoNum type="arabicPlain"/>
        <a:tabLst>
          <a:tab pos="355600" algn="l"/>
        </a:tabLst>
        <a:defRPr b="1">
          <a:solidFill>
            <a:schemeClr val="tx1"/>
          </a:solidFill>
          <a:latin typeface="Arial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527175" algn="l"/>
        </a:tabLs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719138" indent="-266700" algn="l" rtl="0" eaLnBrk="0" fontAlgn="base" hangingPunct="0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527175" algn="l"/>
        </a:tabLst>
        <a:defRPr sz="1400">
          <a:solidFill>
            <a:schemeClr val="tx1"/>
          </a:solidFill>
          <a:latin typeface="+mn-lt"/>
        </a:defRPr>
      </a:lvl2pPr>
      <a:lvl3pPr marL="1166813" indent="-268288" algn="l" rtl="0" eaLnBrk="0" fontAlgn="base" hangingPunct="0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527175" algn="l"/>
        </a:tabLst>
        <a:defRPr sz="1400">
          <a:solidFill>
            <a:schemeClr val="tx1"/>
          </a:solidFill>
          <a:latin typeface="+mn-lt"/>
        </a:defRPr>
      </a:lvl3pPr>
      <a:lvl4pPr marL="1527175" indent="-180975" algn="l" rtl="0" eaLnBrk="0" fontAlgn="base" hangingPunct="0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527175" algn="l"/>
        </a:tabLst>
        <a:defRPr sz="1400">
          <a:solidFill>
            <a:schemeClr val="tx1"/>
          </a:solidFill>
          <a:latin typeface="+mn-lt"/>
        </a:defRPr>
      </a:lvl4pPr>
      <a:lvl5pPr marL="1974850" indent="-185738" algn="l" rtl="0" eaLnBrk="0" fontAlgn="base" hangingPunct="0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527175" algn="l"/>
        </a:tabLst>
        <a:defRPr sz="1400">
          <a:solidFill>
            <a:schemeClr val="tx1"/>
          </a:solidFill>
          <a:latin typeface="+mn-lt"/>
        </a:defRPr>
      </a:lvl5pPr>
      <a:lvl6pPr marL="2432050" indent="-185738" algn="l" rtl="0" fontAlgn="base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527175" algn="l"/>
        </a:tabLst>
        <a:defRPr sz="1400">
          <a:solidFill>
            <a:schemeClr val="tx1"/>
          </a:solidFill>
          <a:latin typeface="+mn-lt"/>
        </a:defRPr>
      </a:lvl6pPr>
      <a:lvl7pPr marL="2889250" indent="-185738" algn="l" rtl="0" fontAlgn="base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527175" algn="l"/>
        </a:tabLst>
        <a:defRPr sz="1400">
          <a:solidFill>
            <a:schemeClr val="tx1"/>
          </a:solidFill>
          <a:latin typeface="+mn-lt"/>
        </a:defRPr>
      </a:lvl7pPr>
      <a:lvl8pPr marL="3346450" indent="-185738" algn="l" rtl="0" fontAlgn="base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527175" algn="l"/>
        </a:tabLst>
        <a:defRPr sz="1400">
          <a:solidFill>
            <a:schemeClr val="tx1"/>
          </a:solidFill>
          <a:latin typeface="+mn-lt"/>
        </a:defRPr>
      </a:lvl8pPr>
      <a:lvl9pPr marL="3803650" indent="-185738" algn="l" rtl="0" fontAlgn="base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527175" algn="l"/>
        </a:tabLst>
        <a:defRPr sz="14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8945" y="285750"/>
            <a:ext cx="7566052" cy="6477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GB" dirty="0" err="1" smtClean="0"/>
              <a:t>Termo</a:t>
            </a:r>
            <a:r>
              <a:rPr lang="en-GB" dirty="0" smtClean="0"/>
              <a:t> de </a:t>
            </a:r>
            <a:r>
              <a:rPr lang="en-GB" dirty="0" err="1" smtClean="0"/>
              <a:t>Abertura</a:t>
            </a:r>
            <a:r>
              <a:rPr lang="en-GB" dirty="0" smtClean="0"/>
              <a:t> do </a:t>
            </a:r>
            <a:r>
              <a:rPr lang="en-GB" dirty="0" err="1" smtClean="0"/>
              <a:t>Projeto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pt-BR" sz="1600" dirty="0" err="1" smtClean="0"/>
              <a:t>Workplace</a:t>
            </a:r>
            <a:r>
              <a:rPr lang="pt-BR" sz="1600" dirty="0" smtClean="0"/>
              <a:t> </a:t>
            </a:r>
            <a:r>
              <a:rPr lang="pt-BR" sz="1600" dirty="0" err="1" smtClean="0"/>
              <a:t>Control</a:t>
            </a:r>
            <a:endParaRPr lang="en-GB" sz="1600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148136"/>
              </p:ext>
            </p:extLst>
          </p:nvPr>
        </p:nvGraphicFramePr>
        <p:xfrm>
          <a:off x="258945" y="1212633"/>
          <a:ext cx="8557535" cy="822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97543"/>
                <a:gridCol w="2783661"/>
                <a:gridCol w="3176331"/>
              </a:tblGrid>
              <a:tr h="23090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Sponsor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Responsável</a:t>
                      </a:r>
                      <a:endParaRPr lang="en-US" sz="14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Apoio Técnico</a:t>
                      </a:r>
                      <a:endParaRPr lang="en-US" sz="1400" b="1" kern="120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80931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Dora Mukudai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Gabriel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Tosta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Reinildes, Rafael Camargo</a:t>
                      </a:r>
                    </a:p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017767"/>
              </p:ext>
            </p:extLst>
          </p:nvPr>
        </p:nvGraphicFramePr>
        <p:xfrm>
          <a:off x="257597" y="1908825"/>
          <a:ext cx="8557535" cy="3276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616232"/>
                <a:gridCol w="2775857"/>
                <a:gridCol w="3165446"/>
              </a:tblGrid>
              <a:tr h="242255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Justificativa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Objetivos</a:t>
                      </a:r>
                      <a:endParaRPr lang="en-US" sz="14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Requisitos de</a:t>
                      </a:r>
                      <a:r>
                        <a:rPr lang="pt-BR" sz="1400" b="1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Alto Nível</a:t>
                      </a:r>
                      <a:endParaRPr lang="en-US" sz="1400" b="1" kern="120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010714">
                <a:tc>
                  <a:txBody>
                    <a:bodyPr/>
                    <a:lstStyle/>
                    <a:p>
                      <a:r>
                        <a:rPr lang="pt-BR" sz="1000" noProof="0" dirty="0" smtClean="0"/>
                        <a:t>Atualmente,</a:t>
                      </a:r>
                      <a:r>
                        <a:rPr lang="pt-BR" sz="1000" baseline="0" noProof="0" dirty="0" smtClean="0"/>
                        <a:t> vários controles da equipe de Staffing são realizados de maneira manual:</a:t>
                      </a:r>
                      <a:endParaRPr lang="pt-BR" sz="1000" noProof="0" dirty="0" smtClean="0"/>
                    </a:p>
                    <a:p>
                      <a:endParaRPr lang="pt-BR" sz="1000" noProof="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noProof="0" dirty="0" smtClean="0"/>
                        <a:t>Controle de Mentores</a:t>
                      </a:r>
                      <a:r>
                        <a:rPr lang="pt-BR" sz="1000" baseline="0" noProof="0" dirty="0" smtClean="0"/>
                        <a:t> e Mentees (planilha)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aseline="0" noProof="0" dirty="0" smtClean="0"/>
                        <a:t>Mapa de posições de trabalho (Diagrama no Microsoft Visio)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aseline="0" noProof="0" dirty="0" smtClean="0"/>
                        <a:t>Planilha de </a:t>
                      </a:r>
                      <a:r>
                        <a:rPr lang="pt-BR" sz="1000" baseline="0" noProof="0" dirty="0" err="1" smtClean="0"/>
                        <a:t>Staffing</a:t>
                      </a:r>
                      <a:r>
                        <a:rPr lang="pt-BR" sz="1000" baseline="0" noProof="0" dirty="0" smtClean="0"/>
                        <a:t> (controle de alocação funcionários x projetos)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000" baseline="0" noProof="0" dirty="0" smtClean="0"/>
                        <a:t>Inclusão de informações iniciais de novos funcionários (carga de dados em planilha Excel)</a:t>
                      </a: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noProof="0" dirty="0" smtClean="0"/>
                        <a:t>O objetivo do sistema é automatizar</a:t>
                      </a:r>
                      <a:r>
                        <a:rPr lang="pt-BR" sz="1000" baseline="0" noProof="0" dirty="0" smtClean="0"/>
                        <a:t> e centralizar os principais controles feitos pela equipe de Staffing</a:t>
                      </a:r>
                    </a:p>
                    <a:p>
                      <a:endParaRPr lang="en-US" sz="1000" baseline="0" dirty="0" smtClean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900" dirty="0" smtClean="0"/>
                        <a:t>Carga </a:t>
                      </a:r>
                      <a:r>
                        <a:rPr lang="pt-BR" sz="900" dirty="0" smtClean="0"/>
                        <a:t>de dados inicial das planilhas</a:t>
                      </a:r>
                      <a:r>
                        <a:rPr lang="pt-BR" sz="900" baseline="0" dirty="0" smtClean="0"/>
                        <a:t> atualmente </a:t>
                      </a:r>
                      <a:r>
                        <a:rPr lang="pt-BR" sz="900" baseline="0" dirty="0" smtClean="0"/>
                        <a:t>utilizadas (revisar);</a:t>
                      </a:r>
                      <a:endParaRPr lang="pt-BR" sz="9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900" dirty="0" smtClean="0"/>
                        <a:t>Tela principal contendo os</a:t>
                      </a:r>
                      <a:r>
                        <a:rPr lang="pt-BR" sz="900" baseline="0" dirty="0" smtClean="0"/>
                        <a:t> módulos do sistema (Funcionários x Projetos, Controle de Mentores x </a:t>
                      </a:r>
                      <a:r>
                        <a:rPr lang="pt-BR" sz="900" baseline="0" dirty="0" smtClean="0"/>
                        <a:t>Mentados (revisar).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900" baseline="0" dirty="0" smtClean="0"/>
                        <a:t>Controle </a:t>
                      </a:r>
                      <a:r>
                        <a:rPr lang="pt-BR" sz="900" baseline="0" dirty="0" smtClean="0"/>
                        <a:t>de Acesso ao sistema com diferentes níveis de Acesso (Staffing, Project Leaders, Mentores, etc.)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900" baseline="0" dirty="0" smtClean="0"/>
                        <a:t>Envio de alerta para funcionários que mudaram de cargo, e que possuem mentores irregulares (no mesmo cargo)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900" baseline="0" dirty="0" smtClean="0"/>
                        <a:t>Controle de status de tickets para atribuição de mentores no sistema SAP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900" baseline="0" dirty="0" smtClean="0"/>
                        <a:t>Relatório </a:t>
                      </a:r>
                      <a:r>
                        <a:rPr lang="pt-BR" sz="900" baseline="0" dirty="0" smtClean="0"/>
                        <a:t>de mentores x quantidade de mentees (agrupado por cargo</a:t>
                      </a:r>
                      <a:r>
                        <a:rPr lang="pt-BR" sz="900" baseline="0" dirty="0" smtClean="0"/>
                        <a:t>);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900" baseline="0" dirty="0" smtClean="0"/>
                        <a:t>Controle de posições de trabalho e ramal dos funcionários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900" baseline="0" dirty="0" smtClean="0"/>
                        <a:t>Relatório </a:t>
                      </a:r>
                      <a:r>
                        <a:rPr lang="pt-BR" sz="900" baseline="0" dirty="0" smtClean="0"/>
                        <a:t>de posições de trabalho por time de projeto(regiões</a:t>
                      </a:r>
                      <a:r>
                        <a:rPr lang="pt-BR" sz="900" baseline="0" dirty="0" smtClean="0"/>
                        <a:t>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900" baseline="0" dirty="0" smtClean="0"/>
                        <a:t>Mapa de posições de trabalho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900" baseline="0" dirty="0" smtClean="0"/>
                        <a:t>Atualização </a:t>
                      </a:r>
                      <a:r>
                        <a:rPr lang="pt-BR" sz="900" baseline="0" dirty="0" smtClean="0"/>
                        <a:t>automática do mapa de posições de trabalho</a:t>
                      </a: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3777706"/>
              </p:ext>
            </p:extLst>
          </p:nvPr>
        </p:nvGraphicFramePr>
        <p:xfrm>
          <a:off x="264413" y="5363798"/>
          <a:ext cx="8557535" cy="118681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606984"/>
                <a:gridCol w="2793100"/>
                <a:gridCol w="3157451"/>
              </a:tblGrid>
              <a:tr h="267278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Entregáveis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Premissas e Restrições</a:t>
                      </a:r>
                      <a:endParaRPr lang="en-US" sz="1400" b="1" kern="120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Tecnologias Envolvidas</a:t>
                      </a:r>
                      <a:endParaRPr lang="en-US" sz="1400" b="1" kern="120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882018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800" dirty="0" smtClean="0"/>
                        <a:t> Sistema “</a:t>
                      </a:r>
                      <a:r>
                        <a:rPr lang="pt-BR" sz="800" dirty="0" err="1" smtClean="0"/>
                        <a:t>Workplace</a:t>
                      </a:r>
                      <a:r>
                        <a:rPr lang="pt-BR" sz="800" dirty="0" smtClean="0"/>
                        <a:t> </a:t>
                      </a:r>
                      <a:r>
                        <a:rPr lang="pt-BR" sz="800" dirty="0" err="1" smtClean="0"/>
                        <a:t>Control</a:t>
                      </a:r>
                      <a:r>
                        <a:rPr lang="pt-BR" sz="800" dirty="0" smtClean="0"/>
                        <a:t>” executando em servidor web (confirmar)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800" dirty="0" smtClean="0"/>
                        <a:t> Código documentado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800" dirty="0" smtClean="0"/>
                        <a:t> Apresentação com instruções de uso</a:t>
                      </a: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pt-BR" sz="800" baseline="0" dirty="0" smtClean="0"/>
                        <a:t> A princípio o sistema não terá integração com </a:t>
                      </a:r>
                      <a:r>
                        <a:rPr lang="pt-BR" sz="800" baseline="0" dirty="0" err="1" smtClean="0"/>
                        <a:t>Workspace</a:t>
                      </a:r>
                      <a:r>
                        <a:rPr lang="pt-BR" sz="800" baseline="0" dirty="0" smtClean="0"/>
                        <a:t> GFT ou com o SAP, mas o desenvolvimento deve contemplar possível futura integração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pt-BR" sz="800" baseline="0" dirty="0" smtClean="0"/>
                        <a:t> Todos os </a:t>
                      </a:r>
                      <a:r>
                        <a:rPr lang="pt-BR" sz="800" baseline="0" dirty="0" err="1" smtClean="0"/>
                        <a:t>templates</a:t>
                      </a:r>
                      <a:r>
                        <a:rPr lang="pt-BR" sz="800" baseline="0" dirty="0" smtClean="0"/>
                        <a:t> dos controles atuais serão repassados e detalhados para elaboração do sistema</a:t>
                      </a: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 Java Web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Postgre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FT_EN">
  <a:themeElements>
    <a:clrScheme name="GFT_EN 2">
      <a:dk1>
        <a:srgbClr val="000000"/>
      </a:dk1>
      <a:lt1>
        <a:srgbClr val="FFFFFF"/>
      </a:lt1>
      <a:dk2>
        <a:srgbClr val="000000"/>
      </a:dk2>
      <a:lt2>
        <a:srgbClr val="D5DAE4"/>
      </a:lt2>
      <a:accent1>
        <a:srgbClr val="003399"/>
      </a:accent1>
      <a:accent2>
        <a:srgbClr val="CCCC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B9B9B9"/>
      </a:accent6>
      <a:hlink>
        <a:srgbClr val="94A1BB"/>
      </a:hlink>
      <a:folHlink>
        <a:srgbClr val="EEBD5F"/>
      </a:folHlink>
    </a:clrScheme>
    <a:fontScheme name="GFT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9000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9000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GFT_EN 1">
        <a:dk1>
          <a:srgbClr val="000000"/>
        </a:dk1>
        <a:lt1>
          <a:srgbClr val="FFFFFF"/>
        </a:lt1>
        <a:dk2>
          <a:srgbClr val="000000"/>
        </a:dk2>
        <a:lt2>
          <a:srgbClr val="D5DAE4"/>
        </a:lt2>
        <a:accent1>
          <a:srgbClr val="003399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B9B9B9"/>
        </a:accent6>
        <a:hlink>
          <a:srgbClr val="93A0BA"/>
        </a:hlink>
        <a:folHlink>
          <a:srgbClr val="F4AE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FT_EN 2">
        <a:dk1>
          <a:srgbClr val="000000"/>
        </a:dk1>
        <a:lt1>
          <a:srgbClr val="FFFFFF"/>
        </a:lt1>
        <a:dk2>
          <a:srgbClr val="000000"/>
        </a:dk2>
        <a:lt2>
          <a:srgbClr val="D5DAE4"/>
        </a:lt2>
        <a:accent1>
          <a:srgbClr val="003399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B9B9B9"/>
        </a:accent6>
        <a:hlink>
          <a:srgbClr val="94A1BB"/>
        </a:hlink>
        <a:folHlink>
          <a:srgbClr val="EEBD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nhancement xmlns="53701943-9337-4852-93c9-a48f6e8625f2" xsi:nil="true"/>
    <Release xmlns="53701943-9337-4852-93c9-a48f6e8625f2" xsi:nil="true"/>
    <Project xmlns="53701943-9337-4852-93c9-a48f6e8625f2">
      <Value>1</Value>
    </Project>
    <DocContentType xmlns="53701943-9337-4852-93c9-a48f6e8625f2">Kick-Off Document</DocContentType>
    <AllProjects xmlns="53701943-9337-4852-93c9-a48f6e8625f2">false</AllProjects>
    <Confidential xmlns="53701943-9337-4852-93c9-a48f6e8625f2">false</Confidentia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Kick-Off Document" ma:contentTypeID="0x01010015D49AD5D4EEBF489060C4884DABE94600FD88A70CB8694B4DB4A0E5E0EEB434D2" ma:contentTypeVersion="1" ma:contentTypeDescription="" ma:contentTypeScope="" ma:versionID="6a9cb8c644223f7d5687af18688f7b91">
  <xsd:schema xmlns:xsd="http://www.w3.org/2001/XMLSchema" xmlns:xs="http://www.w3.org/2001/XMLSchema" xmlns:p="http://schemas.microsoft.com/office/2006/metadata/properties" xmlns:ns2="53701943-9337-4852-93c9-a48f6e8625f2" targetNamespace="http://schemas.microsoft.com/office/2006/metadata/properties" ma:root="true" ma:fieldsID="26fccce19d9645078d48edde767439b8" ns2:_="">
    <xsd:import namespace="53701943-9337-4852-93c9-a48f6e8625f2"/>
    <xsd:element name="properties">
      <xsd:complexType>
        <xsd:sequence>
          <xsd:element name="documentManagement">
            <xsd:complexType>
              <xsd:all>
                <xsd:element ref="ns2:Release" minOccurs="0"/>
                <xsd:element ref="ns2:Enhancement" minOccurs="0"/>
                <xsd:element ref="ns2:Confidential" minOccurs="0"/>
                <xsd:element ref="ns2:AllProjects" minOccurs="0"/>
                <xsd:element ref="ns2:DocContentType" minOccurs="0"/>
                <xsd:element ref="ns2:Projec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701943-9337-4852-93c9-a48f6e8625f2" elementFormDefault="qualified">
    <xsd:import namespace="http://schemas.microsoft.com/office/2006/documentManagement/types"/>
    <xsd:import namespace="http://schemas.microsoft.com/office/infopath/2007/PartnerControls"/>
    <xsd:element name="Release" ma:index="8" nillable="true" ma:displayName="Release" ma:list="{721D7002-8CCC-4996-AAA7-F3D5EBE99E55}" ma:internalName="Release" ma:showField="Title">
      <xsd:simpleType>
        <xsd:restriction base="dms:Lookup"/>
      </xsd:simpleType>
    </xsd:element>
    <xsd:element name="Enhancement" ma:index="9" nillable="true" ma:displayName="Enhancement" ma:list="{12E9633E-3125-4535-B69C-61B6080F39DC}" ma:internalName="Enhancement" ma:showField="Title">
      <xsd:simpleType>
        <xsd:restriction base="dms:Lookup"/>
      </xsd:simpleType>
    </xsd:element>
    <xsd:element name="Confidential" ma:index="10" nillable="true" ma:displayName="Confidential" ma:default="0" ma:internalName="Confidential">
      <xsd:simpleType>
        <xsd:restriction base="dms:Boolean"/>
      </xsd:simpleType>
    </xsd:element>
    <xsd:element name="AllProjects" ma:index="11" nillable="true" ma:displayName="AllProjects" ma:default="0" ma:internalName="AllProjects">
      <xsd:simpleType>
        <xsd:restriction base="dms:Boolean"/>
      </xsd:simpleType>
    </xsd:element>
    <xsd:element name="DocContentType" ma:index="12" nillable="true" ma:displayName="DocContentType" ma:description="- External documents: Subtype field&#10;- Other documents: Non Standard doc field&#10;- Rest: Content type of document&#10;" ma:hidden="true" ma:internalName="DocContentType" ma:readOnly="false">
      <xsd:simpleType>
        <xsd:restriction base="dms:Text">
          <xsd:maxLength value="255"/>
        </xsd:restriction>
      </xsd:simpleType>
    </xsd:element>
    <xsd:element name="Project" ma:index="13" nillable="true" ma:displayName="Project" ma:list="{5EA540B0-3F50-4B34-8253-4741E00A8C35}" ma:internalName="Project" ma:showField="Title" ma:requiredMultiChoice="tru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9A5DBC-2705-4F20-8B7C-BC9B9A215A2B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53701943-9337-4852-93c9-a48f6e8625f2"/>
  </ds:schemaRefs>
</ds:datastoreItem>
</file>

<file path=customXml/itemProps2.xml><?xml version="1.0" encoding="utf-8"?>
<ds:datastoreItem xmlns:ds="http://schemas.openxmlformats.org/officeDocument/2006/customXml" ds:itemID="{D317F13A-FBE5-4CBA-BD93-9EF4E815C5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56D230-4726-4220-8F57-603F82C169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701943-9337-4852-93c9-a48f6e8625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GFT_EN</Template>
  <TotalTime>527</TotalTime>
  <Words>297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GFT_EN</vt:lpstr>
      <vt:lpstr>Termo de Abertura do Projeto Workplace Control</vt:lpstr>
    </vt:vector>
  </TitlesOfParts>
  <Company>GFT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PMPRC1_ProjectCharter</dc:title>
  <dc:subject>GFT Methodology</dc:subject>
  <dc:creator>SEPG@GFT.COM</dc:creator>
  <cp:lastModifiedBy>GFT</cp:lastModifiedBy>
  <cp:revision>85</cp:revision>
  <cp:lastPrinted>2005-03-11T15:16:43Z</cp:lastPrinted>
  <dcterms:created xsi:type="dcterms:W3CDTF">2010-02-12T09:35:18Z</dcterms:created>
  <dcterms:modified xsi:type="dcterms:W3CDTF">2015-02-18T17:01:18Z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0x01010015D49AD5D4EEBF489060C4884DABE94600FD88A70CB8694B4DB4A0E5E0EEB434D2</vt:lpwstr>
  </property>
</Properties>
</file>