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6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424" r:id="rId4"/>
    <p:sldId id="423" r:id="rId5"/>
    <p:sldId id="470" r:id="rId6"/>
    <p:sldId id="444" r:id="rId7"/>
    <p:sldId id="408" r:id="rId8"/>
    <p:sldId id="420" r:id="rId9"/>
    <p:sldId id="410" r:id="rId10"/>
    <p:sldId id="413" r:id="rId11"/>
    <p:sldId id="415" r:id="rId12"/>
    <p:sldId id="456" r:id="rId13"/>
    <p:sldId id="414" r:id="rId14"/>
    <p:sldId id="429" r:id="rId15"/>
    <p:sldId id="443" r:id="rId16"/>
    <p:sldId id="471" r:id="rId17"/>
    <p:sldId id="417" r:id="rId18"/>
    <p:sldId id="458" r:id="rId19"/>
    <p:sldId id="452" r:id="rId20"/>
    <p:sldId id="453" r:id="rId21"/>
    <p:sldId id="418" r:id="rId22"/>
    <p:sldId id="427" r:id="rId23"/>
    <p:sldId id="454" r:id="rId24"/>
    <p:sldId id="455" r:id="rId25"/>
    <p:sldId id="457" r:id="rId26"/>
    <p:sldId id="465" r:id="rId27"/>
    <p:sldId id="466" r:id="rId28"/>
    <p:sldId id="467" r:id="rId29"/>
    <p:sldId id="468" r:id="rId30"/>
    <p:sldId id="459" r:id="rId31"/>
    <p:sldId id="380" r:id="rId32"/>
    <p:sldId id="381" r:id="rId3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FF3300"/>
    <a:srgbClr val="33CC33"/>
    <a:srgbClr val="CC0000"/>
    <a:srgbClr val="996600"/>
    <a:srgbClr val="FF99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5" autoAdjust="0"/>
    <p:restoredTop sz="95840" autoAdjust="0"/>
  </p:normalViewPr>
  <p:slideViewPr>
    <p:cSldViewPr>
      <p:cViewPr>
        <p:scale>
          <a:sx n="100" d="100"/>
          <a:sy n="100" d="100"/>
        </p:scale>
        <p:origin x="-1284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0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0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0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90BEBE7-9079-463C-B6FA-4F9E0C280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2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1FDB5FA-84E5-49B9-B824-61A3655F32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2ABC7F3-B09E-44D2-81DE-17824C6738FB}" type="slidenum">
              <a:rPr lang="en-US" altLang="en-US" smtClean="0">
                <a:latin typeface="Times New Roman" pitchFamily="18" charset="0"/>
              </a:rPr>
              <a:pPr/>
              <a:t>1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68B908C-AACA-4EE7-9536-82859529E0AE}" type="slidenum">
              <a:rPr lang="en-US" altLang="en-US" smtClean="0">
                <a:latin typeface="Times New Roman" pitchFamily="18" charset="0"/>
              </a:rPr>
              <a:pPr/>
              <a:t>10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353BCA7-0669-4EF5-BE55-A8FF2A94DD80}" type="slidenum">
              <a:rPr lang="en-US" altLang="en-US" smtClean="0">
                <a:latin typeface="Times New Roman" pitchFamily="18" charset="0"/>
              </a:rPr>
              <a:pPr/>
              <a:t>11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CA591F1-FE13-42AB-ACB7-D8CAAF00C2BF}" type="slidenum">
              <a:rPr lang="en-US" altLang="en-US" smtClean="0">
                <a:latin typeface="Times New Roman" pitchFamily="18" charset="0"/>
              </a:rPr>
              <a:pPr/>
              <a:t>12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43A5039-0C27-4064-A6B5-10797E77530E}" type="slidenum">
              <a:rPr lang="en-US" altLang="en-US" smtClean="0">
                <a:latin typeface="Times New Roman" pitchFamily="18" charset="0"/>
              </a:rPr>
              <a:pPr/>
              <a:t>13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AB8195B-4A65-4A77-8093-ABAAEA1B2B3C}" type="slidenum">
              <a:rPr lang="en-US" altLang="en-US" smtClean="0">
                <a:latin typeface="Times New Roman" pitchFamily="18" charset="0"/>
              </a:rPr>
              <a:pPr/>
              <a:t>14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59F3DC4-CF0B-4C2D-95BB-0C6C6AFBC02B}" type="slidenum">
              <a:rPr lang="en-US" altLang="en-US" smtClean="0">
                <a:latin typeface="Times New Roman" pitchFamily="18" charset="0"/>
              </a:rPr>
              <a:pPr/>
              <a:t>15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59F3DC4-CF0B-4C2D-95BB-0C6C6AFBC02B}" type="slidenum">
              <a:rPr lang="en-US" altLang="en-US" smtClean="0">
                <a:latin typeface="Times New Roman" pitchFamily="18" charset="0"/>
              </a:rPr>
              <a:pPr/>
              <a:t>16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291A167-17AC-4E45-A25F-9F30DFBC8912}" type="slidenum">
              <a:rPr lang="en-US" altLang="en-US" smtClean="0">
                <a:latin typeface="Times New Roman" pitchFamily="18" charset="0"/>
              </a:rPr>
              <a:pPr/>
              <a:t>17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BE5DE11-E52E-43B7-9233-A2843619C715}" type="slidenum">
              <a:rPr lang="en-US" altLang="en-US" smtClean="0">
                <a:latin typeface="Times New Roman" pitchFamily="18" charset="0"/>
              </a:rPr>
              <a:pPr/>
              <a:t>18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02AA2C7-F994-4759-AB3D-FAE016D137C9}" type="slidenum">
              <a:rPr lang="en-US" altLang="en-US" smtClean="0">
                <a:latin typeface="Times New Roman" pitchFamily="18" charset="0"/>
              </a:rPr>
              <a:pPr/>
              <a:t>19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8B2FDB3-BF9B-4A43-98EA-DA5080F0C2AA}" type="slidenum">
              <a:rPr lang="en-US" altLang="en-US" smtClean="0">
                <a:latin typeface="Times New Roman" pitchFamily="18" charset="0"/>
              </a:rPr>
              <a:pPr/>
              <a:t>2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16EAE77-9F49-4DCB-A238-B1BCF2DC5CE2}" type="slidenum">
              <a:rPr lang="en-US" altLang="en-US" smtClean="0">
                <a:latin typeface="Times New Roman" pitchFamily="18" charset="0"/>
              </a:rPr>
              <a:pPr/>
              <a:t>20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2A543C0-AD27-42F0-8E10-BE4A2A4552FD}" type="slidenum">
              <a:rPr lang="en-US" altLang="en-US" smtClean="0">
                <a:latin typeface="Times New Roman" pitchFamily="18" charset="0"/>
              </a:rPr>
              <a:pPr/>
              <a:t>21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5D27581-3B2E-4C55-9957-8C084D4C1213}" type="slidenum">
              <a:rPr lang="en-US" altLang="en-US" smtClean="0">
                <a:latin typeface="Times New Roman" pitchFamily="18" charset="0"/>
              </a:rPr>
              <a:pPr/>
              <a:t>22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6BC20ED-3760-4554-96BE-08EFE4BA808A}" type="slidenum">
              <a:rPr lang="en-US" altLang="en-US" smtClean="0">
                <a:latin typeface="Times New Roman" pitchFamily="18" charset="0"/>
              </a:rPr>
              <a:pPr/>
              <a:t>23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DBCE1278-DD4D-41D9-9EC8-2765966E66BD}" type="slidenum">
              <a:rPr lang="en-US" altLang="en-US" smtClean="0">
                <a:latin typeface="Times New Roman" pitchFamily="18" charset="0"/>
              </a:rPr>
              <a:pPr/>
              <a:t>24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C19CA67-C0CA-4760-AB04-3FCBDB7A9F5C}" type="slidenum">
              <a:rPr lang="en-US" altLang="en-US" smtClean="0">
                <a:latin typeface="Times New Roman" pitchFamily="18" charset="0"/>
              </a:rPr>
              <a:pPr/>
              <a:t>25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0B7EBDB-7A86-4FD3-985E-09AD7034530C}" type="slidenum">
              <a:rPr lang="en-US" altLang="en-US" smtClean="0">
                <a:latin typeface="Times New Roman" pitchFamily="18" charset="0"/>
              </a:rPr>
              <a:pPr/>
              <a:t>30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E365B66-DB75-46CB-AF0E-B1E5F8FB46E7}" type="slidenum">
              <a:rPr lang="en-US" altLang="en-US" smtClean="0">
                <a:latin typeface="Times New Roman" pitchFamily="18" charset="0"/>
              </a:rPr>
              <a:pPr/>
              <a:t>31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D9C80E45-1054-437B-9F1B-517640A0052A}" type="slidenum">
              <a:rPr lang="en-US" altLang="en-US" smtClean="0">
                <a:latin typeface="Times New Roman" pitchFamily="18" charset="0"/>
              </a:rPr>
              <a:pPr/>
              <a:t>32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1EB833E-57F8-4ACC-A0B4-9F2ADA4951B9}" type="slidenum">
              <a:rPr lang="en-US" altLang="en-US" smtClean="0">
                <a:latin typeface="Times New Roman" pitchFamily="18" charset="0"/>
              </a:rPr>
              <a:pPr/>
              <a:t>3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E3F9921-BD6C-4514-B651-B08039813B9C}" type="slidenum">
              <a:rPr lang="en-US" altLang="en-US" smtClean="0">
                <a:latin typeface="Times New Roman" pitchFamily="18" charset="0"/>
              </a:rPr>
              <a:pPr/>
              <a:t>4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E3F9921-BD6C-4514-B651-B08039813B9C}" type="slidenum">
              <a:rPr lang="en-US" altLang="en-US" smtClean="0">
                <a:latin typeface="Times New Roman" pitchFamily="18" charset="0"/>
              </a:rPr>
              <a:pPr/>
              <a:t>5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AE476D9-9BC5-4472-BCF4-16FC428E1E4A}" type="slidenum">
              <a:rPr lang="en-US" altLang="en-US" smtClean="0">
                <a:latin typeface="Times New Roman" pitchFamily="18" charset="0"/>
              </a:rPr>
              <a:pPr/>
              <a:t>6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10B3A38-C145-48B3-95A9-FF65828A1C69}" type="slidenum">
              <a:rPr lang="en-US" altLang="en-US" smtClean="0">
                <a:latin typeface="Times New Roman" pitchFamily="18" charset="0"/>
              </a:rPr>
              <a:pPr/>
              <a:t>7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414F8A9F-3918-4B1F-99AD-BA1683F10401}" type="slidenum">
              <a:rPr lang="en-US" altLang="en-US" smtClean="0">
                <a:latin typeface="Times New Roman" pitchFamily="18" charset="0"/>
              </a:rPr>
              <a:pPr/>
              <a:t>8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4CDFBF6D-8461-4141-A8C2-D50BF4F925D2}" type="slidenum">
              <a:rPr lang="en-US" altLang="en-US" smtClean="0">
                <a:latin typeface="Times New Roman" pitchFamily="18" charset="0"/>
              </a:rPr>
              <a:pPr/>
              <a:t>9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/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7BE19C-9A12-4538-9213-6BEF18D5CA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0E6EA4-8C68-480D-87C4-46BB28E094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3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308B4-55B4-443C-B03E-B9FA817C53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6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8CA0D-06FB-4FE9-8C33-2177E1F30F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1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495800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695825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97363" y="3924300"/>
            <a:ext cx="84137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CA6E1-9D9C-44E6-9D98-523013B2E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9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45346-4064-4A48-A7AE-FDF17B8B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4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92FB6-1FD1-4E97-90AA-EFE0B4EE04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1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92B63-AB46-4C26-B805-B45515380E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6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99166-7148-4C31-A30F-6E4D467F6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7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2F40E-D04B-4A59-BFE7-DF40C2874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59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2E10A-69E9-4DA8-9E80-6F18E3C83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8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2700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8813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925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F748530B-AF11-40DB-8EA1-57245013D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9913" y="6499225"/>
            <a:ext cx="84137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27" r:id="rId3"/>
    <p:sldLayoutId id="2147484419" r:id="rId4"/>
    <p:sldLayoutId id="2147484420" r:id="rId5"/>
    <p:sldLayoutId id="2147484421" r:id="rId6"/>
    <p:sldLayoutId id="2147484422" r:id="rId7"/>
    <p:sldLayoutId id="2147484423" r:id="rId8"/>
    <p:sldLayoutId id="2147484424" r:id="rId9"/>
    <p:sldLayoutId id="2147484425" r:id="rId10"/>
    <p:sldLayoutId id="2147484426" r:id="rId11"/>
  </p:sldLayoutIdLst>
  <p:hf hdr="0" ftr="0" dt="0"/>
  <p:txStyles>
    <p:titleStyle>
      <a:lvl1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  <a:lvl2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2pPr>
      <a:lvl3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3pPr>
      <a:lvl4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4pPr>
      <a:lvl5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5pPr>
      <a:lvl6pPr marL="4572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6pPr>
      <a:lvl7pPr marL="9144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7pPr>
      <a:lvl8pPr marL="13716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8pPr>
      <a:lvl9pPr marL="18288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7F7F7F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1600" kern="1200">
          <a:solidFill>
            <a:srgbClr val="7F7F7F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7F7F7F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1600" kern="1200">
          <a:solidFill>
            <a:srgbClr val="7F7F7F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7F7F7F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o.org/iso/home/standards/management-standards/iso_9000.ht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o.org/iso/home/standards/certification/iso-survey.htm?certificate=ISO%209001&amp;countrycode=PK#countrypick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so.org/iso/home/about/iso-in-figures.htm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file:///E:\Nabil.Manzoor\Personal_Data\SkyDrive\Tutorials\ISO\ISO_Dept_Related_Clauses.docx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04800" y="1524000"/>
            <a:ext cx="8458200" cy="16764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Introduction to </a:t>
            </a:r>
            <a:b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Quality Management System </a:t>
            </a:r>
            <a:b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ISO 9001:2008</a:t>
            </a:r>
            <a:endParaRPr lang="en-US" sz="4000" baseline="30000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038600"/>
            <a:ext cx="6934200" cy="205740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Nabil Manzoor</a:t>
            </a:r>
            <a:br>
              <a:rPr lang="en-US" dirty="0" smtClean="0"/>
            </a:br>
            <a:r>
              <a:rPr lang="en-US" sz="1800" dirty="0"/>
              <a:t>Workplains (Pvt) Ltd</a:t>
            </a:r>
            <a:endParaRPr lang="en-US" sz="18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362200"/>
            <a:ext cx="7772400" cy="5715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ISO 9001:2008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6200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  <a:cs typeface="Times New Roman" pitchFamily="18" charset="0"/>
              </a:rPr>
              <a:t>What is ISO?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/>
              <a:t>  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endParaRPr lang="en-US" altLang="en-US" sz="1800" dirty="0" smtClean="0">
              <a:solidFill>
                <a:srgbClr val="FFFF99"/>
              </a:solidFill>
            </a:endParaRPr>
          </a:p>
          <a:p>
            <a:pPr marL="533400" indent="-533400" eaLnBrk="1" hangingPunct="1">
              <a:lnSpc>
                <a:spcPct val="80000"/>
              </a:lnSpc>
            </a:pPr>
            <a:r>
              <a:rPr lang="en-US" altLang="en-US" sz="2800" dirty="0" smtClean="0"/>
              <a:t>ISO: The official title for the ‘</a:t>
            </a:r>
            <a:r>
              <a:rPr lang="en-US" altLang="en-US" sz="2800" dirty="0" smtClean="0">
                <a:solidFill>
                  <a:srgbClr val="0000CC"/>
                </a:solidFill>
              </a:rPr>
              <a:t>International Organization for Standardization</a:t>
            </a:r>
            <a:r>
              <a:rPr lang="en-US" altLang="en-US" sz="2800" dirty="0" smtClean="0"/>
              <a:t>’.</a:t>
            </a:r>
          </a:p>
          <a:p>
            <a:pPr marL="533400" indent="-533400" eaLnBrk="1" hangingPunct="1">
              <a:lnSpc>
                <a:spcPct val="80000"/>
              </a:lnSpc>
            </a:pPr>
            <a:endParaRPr lang="en-US" altLang="en-US" sz="2800" dirty="0" smtClean="0"/>
          </a:p>
          <a:p>
            <a:pPr marL="533400" indent="-533400" eaLnBrk="1" hangingPunct="1">
              <a:lnSpc>
                <a:spcPct val="80000"/>
              </a:lnSpc>
            </a:pPr>
            <a:r>
              <a:rPr lang="en-US" altLang="en-US" sz="2800" dirty="0" smtClean="0"/>
              <a:t>ISO 9001:2008 is an international standard for implementing a quality management system</a:t>
            </a:r>
          </a:p>
          <a:p>
            <a:pPr marL="533400" indent="-533400" eaLnBrk="1" hangingPunct="1">
              <a:lnSpc>
                <a:spcPct val="80000"/>
              </a:lnSpc>
            </a:pPr>
            <a:endParaRPr lang="en-US" altLang="en-US" sz="28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1600" dirty="0" smtClean="0">
                <a:latin typeface="Century Gothic (Headings)"/>
                <a:ea typeface="Verdana" pitchFamily="34" charset="0"/>
                <a:cs typeface="Verdana" pitchFamily="34" charset="0"/>
                <a:hlinkClick r:id="rId3"/>
              </a:rPr>
              <a:t>http</a:t>
            </a:r>
            <a:r>
              <a:rPr lang="en-US" altLang="en-US" sz="1600" dirty="0">
                <a:latin typeface="Century Gothic (Headings)"/>
                <a:ea typeface="Verdana" pitchFamily="34" charset="0"/>
                <a:cs typeface="Verdana" pitchFamily="34" charset="0"/>
                <a:hlinkClick r:id="rId3"/>
              </a:rPr>
              <a:t>://www.iso.org/iso/home/standards/management-standards/iso_9000.htm</a:t>
            </a:r>
            <a:endParaRPr lang="en-US" altLang="en-US" sz="1600" dirty="0" smtClean="0">
              <a:latin typeface="Century Gothic (Headings)"/>
            </a:endParaRP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endParaRPr lang="en-US" altLang="en-US" sz="2800" dirty="0" smtClean="0"/>
          </a:p>
          <a:p>
            <a:pPr marL="533400" indent="-533400" algn="ctr" eaLnBrk="1" hangingPunct="1">
              <a:lnSpc>
                <a:spcPct val="80000"/>
              </a:lnSpc>
              <a:buFontTx/>
              <a:buNone/>
            </a:pPr>
            <a:endParaRPr lang="en-US" altLang="en-US" sz="1800" dirty="0" smtClean="0"/>
          </a:p>
        </p:txBody>
      </p:sp>
      <p:sp>
        <p:nvSpPr>
          <p:cNvPr id="1638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07D3E3-2C4D-4092-B258-5468B7873BE2}" type="slidenum">
              <a:rPr lang="en-US" altLang="en-US" sz="1200" smtClean="0">
                <a:solidFill>
                  <a:schemeClr val="tx1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  <a:ea typeface="Verdana" pitchFamily="34" charset="0"/>
                <a:cs typeface="Verdana" pitchFamily="34" charset="0"/>
              </a:rPr>
              <a:t>ISO – General Info</a:t>
            </a:r>
            <a:endParaRPr lang="en-US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70000"/>
              </a:lnSpc>
            </a:pPr>
            <a:r>
              <a:rPr lang="en-US" altLang="en-US" sz="1800" b="1" dirty="0" smtClean="0">
                <a:latin typeface="Century Gothic (Headings)"/>
                <a:ea typeface="Verdana" pitchFamily="34" charset="0"/>
                <a:cs typeface="Verdana" pitchFamily="34" charset="0"/>
              </a:rPr>
              <a:t>International Organization for Standardization</a:t>
            </a:r>
          </a:p>
          <a:p>
            <a:pPr marL="457200" indent="-457200" eaLnBrk="1" hangingPunct="1">
              <a:lnSpc>
                <a:spcPct val="70000"/>
              </a:lnSpc>
              <a:buFontTx/>
              <a:buNone/>
            </a:pPr>
            <a:endParaRPr lang="en-US" altLang="en-US" sz="1800" b="1" dirty="0" smtClean="0">
              <a:latin typeface="Century Gothic (Headings)"/>
              <a:ea typeface="Verdana" pitchFamily="34" charset="0"/>
              <a:cs typeface="Verdana" pitchFamily="34" charset="0"/>
            </a:endParaRPr>
          </a:p>
          <a:p>
            <a:pPr marL="457200" indent="-457200" eaLnBrk="1" hangingPunct="1">
              <a:lnSpc>
                <a:spcPct val="70000"/>
              </a:lnSpc>
            </a:pPr>
            <a:r>
              <a:rPr lang="en-US" altLang="en-US" sz="1800" dirty="0" smtClean="0">
                <a:latin typeface="Century Gothic (Headings)"/>
                <a:ea typeface="Verdana" pitchFamily="34" charset="0"/>
                <a:cs typeface="Verdana" pitchFamily="34" charset="0"/>
              </a:rPr>
              <a:t>Founded on February 23, 1947. Headquarters in Geneva, Switzerland.</a:t>
            </a:r>
          </a:p>
          <a:p>
            <a:pPr marL="457200" indent="-457200" eaLnBrk="1" hangingPunct="1">
              <a:lnSpc>
                <a:spcPct val="70000"/>
              </a:lnSpc>
              <a:buFontTx/>
              <a:buNone/>
            </a:pPr>
            <a:endParaRPr lang="en-US" altLang="en-US" sz="1800" dirty="0" smtClean="0">
              <a:latin typeface="Century Gothic (Headings)"/>
              <a:ea typeface="Verdana" pitchFamily="34" charset="0"/>
              <a:cs typeface="Verdana" pitchFamily="34" charset="0"/>
            </a:endParaRPr>
          </a:p>
          <a:p>
            <a:pPr marL="457200" indent="-457200" eaLnBrk="1" hangingPunct="1">
              <a:lnSpc>
                <a:spcPct val="70000"/>
              </a:lnSpc>
            </a:pPr>
            <a:r>
              <a:rPr lang="en-US" altLang="en-US" sz="1800" dirty="0" smtClean="0">
                <a:latin typeface="Century Gothic (Headings)"/>
                <a:ea typeface="Verdana" pitchFamily="34" charset="0"/>
                <a:cs typeface="Verdana" pitchFamily="34" charset="0"/>
              </a:rPr>
              <a:t>ISO is not an acronym or </a:t>
            </a:r>
            <a:r>
              <a:rPr lang="en-US" altLang="en-US" sz="1800" dirty="0" err="1" smtClean="0">
                <a:latin typeface="Century Gothic (Headings)"/>
                <a:ea typeface="Verdana" pitchFamily="34" charset="0"/>
                <a:cs typeface="Verdana" pitchFamily="34" charset="0"/>
              </a:rPr>
              <a:t>initialism</a:t>
            </a:r>
            <a:r>
              <a:rPr lang="en-US" altLang="en-US" sz="1800" dirty="0" smtClean="0">
                <a:latin typeface="Century Gothic (Headings)"/>
                <a:ea typeface="Verdana" pitchFamily="34" charset="0"/>
                <a:cs typeface="Verdana" pitchFamily="34" charset="0"/>
              </a:rPr>
              <a:t>.</a:t>
            </a:r>
          </a:p>
          <a:p>
            <a:pPr marL="457200" indent="-457200" eaLnBrk="1" hangingPunct="1">
              <a:lnSpc>
                <a:spcPct val="70000"/>
              </a:lnSpc>
              <a:buFontTx/>
              <a:buNone/>
            </a:pPr>
            <a:endParaRPr lang="en-US" altLang="en-US" sz="1800" dirty="0" smtClean="0">
              <a:latin typeface="Century Gothic (Headings)"/>
              <a:ea typeface="Verdana" pitchFamily="34" charset="0"/>
              <a:cs typeface="Verdana" pitchFamily="34" charset="0"/>
            </a:endParaRPr>
          </a:p>
          <a:p>
            <a:pPr marL="457200" indent="-457200" eaLnBrk="1" hangingPunct="1">
              <a:lnSpc>
                <a:spcPct val="70000"/>
              </a:lnSpc>
            </a:pPr>
            <a:r>
              <a:rPr lang="en-US" altLang="en-US" sz="1800" dirty="0" smtClean="0">
                <a:latin typeface="Century Gothic (Headings)"/>
                <a:ea typeface="Verdana" pitchFamily="34" charset="0"/>
                <a:cs typeface="Verdana" pitchFamily="34" charset="0"/>
              </a:rPr>
              <a:t>Organization adopted </a:t>
            </a:r>
            <a:r>
              <a:rPr lang="en-US" altLang="en-US" sz="1800" i="1" dirty="0" smtClean="0">
                <a:latin typeface="Century Gothic (Headings)"/>
                <a:ea typeface="Verdana" pitchFamily="34" charset="0"/>
                <a:cs typeface="Verdana" pitchFamily="34" charset="0"/>
              </a:rPr>
              <a:t>ISO</a:t>
            </a:r>
            <a:r>
              <a:rPr lang="en-US" altLang="en-US" sz="1800" dirty="0" smtClean="0">
                <a:latin typeface="Century Gothic (Headings)"/>
                <a:ea typeface="Verdana" pitchFamily="34" charset="0"/>
                <a:cs typeface="Verdana" pitchFamily="34" charset="0"/>
              </a:rPr>
              <a:t> based on the Greek word </a:t>
            </a:r>
            <a:r>
              <a:rPr lang="en-US" altLang="en-US" sz="1800" i="1" dirty="0" err="1" smtClean="0">
                <a:latin typeface="Century Gothic (Headings)"/>
                <a:ea typeface="Verdana" pitchFamily="34" charset="0"/>
                <a:cs typeface="Verdana" pitchFamily="34" charset="0"/>
              </a:rPr>
              <a:t>isos</a:t>
            </a:r>
            <a:r>
              <a:rPr lang="en-US" altLang="en-US" sz="1800" dirty="0" smtClean="0">
                <a:latin typeface="Century Gothic (Headings)"/>
                <a:ea typeface="Verdana" pitchFamily="34" charset="0"/>
                <a:cs typeface="Verdana" pitchFamily="34" charset="0"/>
              </a:rPr>
              <a:t> (</a:t>
            </a:r>
            <a:r>
              <a:rPr lang="en-US" altLang="en-US" sz="1800" dirty="0" err="1" smtClean="0">
                <a:latin typeface="Century Gothic (Headings)"/>
                <a:ea typeface="Verdana" pitchFamily="34" charset="0"/>
                <a:cs typeface="Verdana" pitchFamily="34" charset="0"/>
              </a:rPr>
              <a:t>ἴσος</a:t>
            </a:r>
            <a:r>
              <a:rPr lang="en-US" altLang="en-US" sz="1800" dirty="0" smtClean="0">
                <a:latin typeface="Century Gothic (Headings)"/>
                <a:ea typeface="Verdana" pitchFamily="34" charset="0"/>
                <a:cs typeface="Verdana" pitchFamily="34" charset="0"/>
              </a:rPr>
              <a:t>), meaning </a:t>
            </a:r>
            <a:r>
              <a:rPr lang="en-US" altLang="en-US" sz="1800" b="1" i="1" dirty="0" smtClean="0">
                <a:solidFill>
                  <a:srgbClr val="0000FF"/>
                </a:solidFill>
                <a:latin typeface="Century Gothic (Headings)"/>
                <a:ea typeface="Verdana" pitchFamily="34" charset="0"/>
                <a:cs typeface="Verdana" pitchFamily="34" charset="0"/>
              </a:rPr>
              <a:t>equal</a:t>
            </a:r>
            <a:r>
              <a:rPr lang="en-US" altLang="en-US" sz="1800" i="1" dirty="0" smtClean="0">
                <a:solidFill>
                  <a:srgbClr val="0000FF"/>
                </a:solidFill>
                <a:latin typeface="Century Gothic (Headings)"/>
                <a:ea typeface="Verdana" pitchFamily="34" charset="0"/>
                <a:cs typeface="Verdana" pitchFamily="34" charset="0"/>
              </a:rPr>
              <a:t> </a:t>
            </a:r>
            <a:r>
              <a:rPr lang="en-US" altLang="en-US" sz="1800" i="1" dirty="0" smtClean="0">
                <a:latin typeface="Century Gothic (Headings)"/>
                <a:ea typeface="Verdana" pitchFamily="34" charset="0"/>
                <a:cs typeface="Verdana" pitchFamily="34" charset="0"/>
              </a:rPr>
              <a:t>- </a:t>
            </a:r>
            <a:r>
              <a:rPr lang="en-US" altLang="en-US" sz="1800" dirty="0" smtClean="0">
                <a:latin typeface="Century Gothic (Headings)"/>
                <a:ea typeface="Verdana" pitchFamily="34" charset="0"/>
                <a:cs typeface="Verdana" pitchFamily="34" charset="0"/>
              </a:rPr>
              <a:t>to equalize and standardize across cultures.</a:t>
            </a:r>
          </a:p>
          <a:p>
            <a:pPr marL="457200" indent="-457200" eaLnBrk="1" hangingPunct="1">
              <a:lnSpc>
                <a:spcPct val="70000"/>
              </a:lnSpc>
            </a:pPr>
            <a:endParaRPr lang="en-US" altLang="en-US" sz="1800" dirty="0" smtClean="0">
              <a:latin typeface="Century Gothic (Headings)"/>
              <a:ea typeface="Verdana" pitchFamily="34" charset="0"/>
              <a:cs typeface="Verdana" pitchFamily="34" charset="0"/>
            </a:endParaRPr>
          </a:p>
          <a:p>
            <a:pPr marL="457200" indent="-457200" eaLnBrk="1" hangingPunct="1">
              <a:lnSpc>
                <a:spcPct val="70000"/>
              </a:lnSpc>
            </a:pPr>
            <a:r>
              <a:rPr lang="en-US" altLang="en-US" sz="1800" dirty="0" smtClean="0">
                <a:latin typeface="Century Gothic (Headings)"/>
                <a:ea typeface="Verdana" pitchFamily="34" charset="0"/>
                <a:cs typeface="Verdana" pitchFamily="34" charset="0"/>
              </a:rPr>
              <a:t>21,595 companies in Pakistan are ISO 9001 certified up to the end of 2012. First company registered in 1994. </a:t>
            </a:r>
          </a:p>
          <a:p>
            <a:pPr marL="457200" indent="-457200" eaLnBrk="1" hangingPunct="1">
              <a:lnSpc>
                <a:spcPct val="70000"/>
              </a:lnSpc>
              <a:buNone/>
            </a:pPr>
            <a:endParaRPr lang="en-US" altLang="en-US" sz="1800" dirty="0" smtClean="0">
              <a:latin typeface="Century Gothic (Headings)"/>
              <a:ea typeface="Verdana" pitchFamily="34" charset="0"/>
              <a:cs typeface="Verdana" pitchFamily="34" charset="0"/>
              <a:hlinkClick r:id="rId3"/>
            </a:endParaRPr>
          </a:p>
          <a:p>
            <a:pPr marL="457200" indent="-457200" eaLnBrk="1" hangingPunct="1">
              <a:lnSpc>
                <a:spcPct val="70000"/>
              </a:lnSpc>
              <a:buNone/>
            </a:pPr>
            <a:r>
              <a:rPr lang="en-US" altLang="en-US" sz="1400" dirty="0" smtClean="0">
                <a:latin typeface="Century Gothic (Headings)"/>
                <a:ea typeface="Verdana" pitchFamily="34" charset="0"/>
                <a:cs typeface="Verdana" pitchFamily="34" charset="0"/>
                <a:hlinkClick r:id="rId3"/>
              </a:rPr>
              <a:t>http://www.iso.org/iso/home/standards/certification/iso-survey.htm?certificate=ISO%209001&amp;countrycode=PK#countrypick</a:t>
            </a:r>
            <a:r>
              <a:rPr lang="en-US" altLang="en-US" sz="1800" dirty="0" smtClean="0">
                <a:latin typeface="Century Gothic (Headings)"/>
                <a:ea typeface="Verdana" pitchFamily="34" charset="0"/>
                <a:cs typeface="Verdana" pitchFamily="34" charset="0"/>
              </a:rPr>
              <a:t> </a:t>
            </a:r>
          </a:p>
          <a:p>
            <a:pPr marL="457200" indent="-457200" eaLnBrk="1" hangingPunct="1">
              <a:lnSpc>
                <a:spcPct val="70000"/>
              </a:lnSpc>
              <a:buFont typeface="Arial" pitchFamily="34" charset="0"/>
              <a:buNone/>
            </a:pPr>
            <a:endParaRPr lang="en-US" altLang="en-US" sz="1800" dirty="0" smtClean="0">
              <a:latin typeface="Century Gothic (Headings)"/>
              <a:ea typeface="Verdana" pitchFamily="34" charset="0"/>
              <a:cs typeface="Verdana" pitchFamily="34" charset="0"/>
            </a:endParaRPr>
          </a:p>
          <a:p>
            <a:pPr marL="457200" indent="-457200" eaLnBrk="1" hangingPunct="1">
              <a:lnSpc>
                <a:spcPct val="70000"/>
              </a:lnSpc>
            </a:pPr>
            <a:r>
              <a:rPr lang="en-US" altLang="en-US" sz="1800" dirty="0" smtClean="0">
                <a:latin typeface="Century Gothic (Headings)"/>
                <a:ea typeface="Verdana" pitchFamily="34" charset="0"/>
                <a:cs typeface="Verdana" pitchFamily="34" charset="0"/>
              </a:rPr>
              <a:t>At the end of Dec 2013, ISO had 19,977 international standards and standards-type documents.</a:t>
            </a:r>
            <a:endParaRPr lang="en-US" altLang="en-US" sz="1800" dirty="0">
              <a:latin typeface="Century Gothic (Headings)"/>
              <a:ea typeface="Verdana" pitchFamily="34" charset="0"/>
              <a:cs typeface="Verdana" pitchFamily="34" charset="0"/>
            </a:endParaRPr>
          </a:p>
          <a:p>
            <a:pPr marL="457200" indent="-457200" eaLnBrk="1" hangingPunct="1">
              <a:lnSpc>
                <a:spcPct val="70000"/>
              </a:lnSpc>
            </a:pPr>
            <a:endParaRPr lang="en-US" altLang="en-US" sz="1800" dirty="0" smtClean="0">
              <a:latin typeface="Century Gothic (Headings)"/>
              <a:ea typeface="Verdana" pitchFamily="34" charset="0"/>
              <a:cs typeface="Verdana" pitchFamily="34" charset="0"/>
              <a:hlinkClick r:id="rId4"/>
            </a:endParaRPr>
          </a:p>
          <a:p>
            <a:pPr marL="0" indent="0" eaLnBrk="1" hangingPunct="1">
              <a:lnSpc>
                <a:spcPct val="70000"/>
              </a:lnSpc>
              <a:buNone/>
            </a:pPr>
            <a:r>
              <a:rPr lang="en-US" altLang="en-US" sz="1400" dirty="0" smtClean="0">
                <a:latin typeface="Century Gothic (Headings)"/>
                <a:ea typeface="Verdana" pitchFamily="34" charset="0"/>
                <a:cs typeface="Verdana" pitchFamily="34" charset="0"/>
                <a:hlinkClick r:id="rId4"/>
              </a:rPr>
              <a:t>http</a:t>
            </a:r>
            <a:r>
              <a:rPr lang="en-US" altLang="en-US" sz="1400" dirty="0">
                <a:latin typeface="Century Gothic (Headings)"/>
                <a:ea typeface="Verdana" pitchFamily="34" charset="0"/>
                <a:cs typeface="Verdana" pitchFamily="34" charset="0"/>
                <a:hlinkClick r:id="rId4"/>
              </a:rPr>
              <a:t>://www.iso.org/iso/home/about/iso-in-figures.htm</a:t>
            </a:r>
            <a:endParaRPr lang="en-US" altLang="en-US" sz="1400" dirty="0">
              <a:latin typeface="Century Gothic (Headings)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5438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  <a:cs typeface="Times New Roman" pitchFamily="18" charset="0"/>
              </a:rPr>
              <a:t>ISO 9000 Standards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 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endParaRPr lang="en-US" altLang="en-US" sz="1800" b="1" smtClean="0"/>
          </a:p>
          <a:p>
            <a:pPr marL="533400" indent="-533400" eaLnBrk="1" hangingPunct="1">
              <a:lnSpc>
                <a:spcPct val="80000"/>
              </a:lnSpc>
            </a:pPr>
            <a:r>
              <a:rPr lang="en-US" altLang="en-US" sz="2800" smtClean="0"/>
              <a:t>ISO 9000: Quality management systems – Fundamentals and vocabulary 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endParaRPr lang="en-US" altLang="en-US" sz="2800" smtClean="0"/>
          </a:p>
          <a:p>
            <a:pPr marL="533400" indent="-533400" eaLnBrk="1" hangingPunct="1">
              <a:lnSpc>
                <a:spcPct val="80000"/>
              </a:lnSpc>
            </a:pPr>
            <a:r>
              <a:rPr lang="en-US" altLang="en-US" sz="2800" smtClean="0">
                <a:solidFill>
                  <a:srgbClr val="0000CC"/>
                </a:solidFill>
              </a:rPr>
              <a:t>ISO 9001: Quality management systems </a:t>
            </a:r>
            <a:r>
              <a:rPr lang="en-US" altLang="en-US" sz="2800" smtClean="0">
                <a:solidFill>
                  <a:srgbClr val="0000FF"/>
                </a:solidFill>
              </a:rPr>
              <a:t>–</a:t>
            </a:r>
            <a:r>
              <a:rPr lang="en-US" altLang="en-US" sz="2800" smtClean="0">
                <a:solidFill>
                  <a:srgbClr val="0000CC"/>
                </a:solidFill>
              </a:rPr>
              <a:t> Requirements 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endParaRPr lang="en-US" altLang="en-US" sz="2800" smtClean="0">
              <a:solidFill>
                <a:srgbClr val="0000CC"/>
              </a:solidFill>
            </a:endParaRPr>
          </a:p>
          <a:p>
            <a:pPr marL="533400" indent="-533400" eaLnBrk="1" hangingPunct="1">
              <a:lnSpc>
                <a:spcPct val="80000"/>
              </a:lnSpc>
            </a:pPr>
            <a:r>
              <a:rPr lang="en-US" altLang="en-US" sz="2800" smtClean="0"/>
              <a:t>ISO 9004: Quality management systems – Guidance for improvements </a:t>
            </a:r>
            <a:br>
              <a:rPr lang="en-US" altLang="en-US" sz="2800" smtClean="0"/>
            </a:br>
            <a:endParaRPr lang="en-US" altLang="en-US" sz="2800" smtClean="0"/>
          </a:p>
          <a:p>
            <a:pPr marL="533400" indent="-533400" eaLnBrk="1" hangingPunct="1">
              <a:lnSpc>
                <a:spcPct val="80000"/>
              </a:lnSpc>
            </a:pPr>
            <a:r>
              <a:rPr lang="en-US" altLang="en-US" sz="2800" smtClean="0"/>
              <a:t>ISO 10011: Guidelines for Auditing Quality</a:t>
            </a:r>
          </a:p>
        </p:txBody>
      </p:sp>
      <p:sp>
        <p:nvSpPr>
          <p:cNvPr id="1843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711DBA-39E2-4BE7-92BB-846D2582D32A}" type="slidenum">
              <a:rPr lang="en-US" altLang="en-US" sz="1200" smtClean="0">
                <a:solidFill>
                  <a:schemeClr val="tx1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 smtClean="0">
                <a:solidFill>
                  <a:schemeClr val="tx2">
                    <a:satMod val="130000"/>
                  </a:schemeClr>
                </a:solidFill>
              </a:rPr>
              <a:t>Introduction to ISO 9001:2008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altLang="en-US" sz="2800" b="1" dirty="0" smtClean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800" b="1" dirty="0" smtClean="0"/>
              <a:t>	</a:t>
            </a:r>
            <a:r>
              <a:rPr lang="en-US" altLang="en-US" sz="1800" dirty="0" smtClean="0">
                <a:solidFill>
                  <a:srgbClr val="0000CC"/>
                </a:solidFill>
              </a:rPr>
              <a:t>9001</a:t>
            </a:r>
            <a:r>
              <a:rPr lang="en-US" altLang="en-US" sz="1800" dirty="0" smtClean="0"/>
              <a:t> is series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/>
              <a:t>	</a:t>
            </a:r>
            <a:r>
              <a:rPr lang="en-US" altLang="en-US" sz="1800" dirty="0" smtClean="0">
                <a:solidFill>
                  <a:srgbClr val="0000CC"/>
                </a:solidFill>
              </a:rPr>
              <a:t>2008</a:t>
            </a:r>
            <a:r>
              <a:rPr lang="en-US" altLang="en-US" sz="1800" dirty="0" smtClean="0"/>
              <a:t> is version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18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dirty="0" smtClean="0"/>
              <a:t>ISO 9000 provides a framework and systematic approach to </a:t>
            </a:r>
            <a:r>
              <a:rPr lang="en-US" altLang="en-US" sz="2800" dirty="0" smtClean="0">
                <a:solidFill>
                  <a:srgbClr val="0000FF"/>
                </a:solidFill>
              </a:rPr>
              <a:t>managing business processes</a:t>
            </a:r>
            <a:r>
              <a:rPr lang="en-US" altLang="en-US" sz="2800" dirty="0" smtClean="0"/>
              <a:t> to produce a product/service that conforms to customer expectations.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dirty="0" smtClean="0"/>
          </a:p>
        </p:txBody>
      </p:sp>
      <p:sp>
        <p:nvSpPr>
          <p:cNvPr id="1946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D5C134-A409-4067-BD2C-F64BD69C8D6B}" type="slidenum">
              <a:rPr lang="en-US" altLang="en-US" sz="1200" smtClean="0">
                <a:solidFill>
                  <a:schemeClr val="tx1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5410200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satMod val="130000"/>
                  </a:schemeClr>
                </a:solidFill>
              </a:rPr>
              <a:t>Quality Management Principles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066800"/>
            <a:ext cx="7772400" cy="4724400"/>
          </a:xfrm>
        </p:spPr>
        <p:txBody>
          <a:bodyPr rtlCol="0">
            <a:normAutofit fontScale="92500"/>
          </a:bodyPr>
          <a:lstStyle/>
          <a:p>
            <a:pPr marL="82296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ISO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9001:2008 is underpinned by 8 principles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Quality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Management. They must be viewed as interlinked fundamentals of good management practice.</a:t>
            </a:r>
          </a:p>
          <a:p>
            <a:pPr marL="82296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US" sz="15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25196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Customer focused organization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Organization should understand </a:t>
            </a:r>
            <a:r>
              <a:rPr lang="en-US" sz="1500" dirty="0" smtClean="0">
                <a:solidFill>
                  <a:srgbClr val="0000FF"/>
                </a:solidFill>
              </a:rPr>
              <a:t>current and future customer needs</a:t>
            </a: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Organization should meet customer requirements and strive to exceed customer expectations.</a:t>
            </a:r>
          </a:p>
          <a:p>
            <a:pPr marL="425196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Leadership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Leaders establish </a:t>
            </a:r>
            <a:r>
              <a:rPr lang="en-US" sz="1500" dirty="0" smtClean="0">
                <a:solidFill>
                  <a:srgbClr val="0000FF"/>
                </a:solidFill>
              </a:rPr>
              <a:t>unity of purpose and direction of the organization</a:t>
            </a: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involves effective development of policies, objectives and targets, good communication of them, provision of adequate resources and appropriate performance reviews.</a:t>
            </a:r>
          </a:p>
          <a:p>
            <a:pPr marL="425196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Involvement of people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 at all levels are the </a:t>
            </a:r>
            <a:r>
              <a:rPr lang="en-US" sz="1500" dirty="0" smtClean="0">
                <a:solidFill>
                  <a:srgbClr val="0000FF"/>
                </a:solidFill>
              </a:rPr>
              <a:t>essence of an organization </a:t>
            </a: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 their full involvement enables their abilities to be used for the organization’s benefit.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principle revolves around training and communication.</a:t>
            </a:r>
          </a:p>
          <a:p>
            <a:pPr marL="425196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Process approach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Process is a </a:t>
            </a:r>
            <a:r>
              <a:rPr lang="en-US" sz="1500" dirty="0">
                <a:solidFill>
                  <a:srgbClr val="0000FF"/>
                </a:solidFill>
              </a:rPr>
              <a:t>set of interrelated or interacting activities 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which transforms INPUTS into OUTPUTS</a:t>
            </a: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desired result is achieved more efficiently when activities and related resources are managed as a process.</a:t>
            </a:r>
          </a:p>
        </p:txBody>
      </p:sp>
      <p:sp>
        <p:nvSpPr>
          <p:cNvPr id="2048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C917F0-D97E-4BB8-964E-DF836474878C}" type="slidenum">
              <a:rPr lang="en-US" altLang="en-US" sz="1200" smtClean="0">
                <a:solidFill>
                  <a:schemeClr val="tx1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5410200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satMod val="130000"/>
                  </a:schemeClr>
                </a:solidFill>
              </a:rPr>
              <a:t>Quality Management Principles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066800"/>
            <a:ext cx="7772400" cy="4191000"/>
          </a:xfrm>
        </p:spPr>
        <p:txBody>
          <a:bodyPr rtlCol="0">
            <a:normAutofit/>
          </a:bodyPr>
          <a:lstStyle/>
          <a:p>
            <a:pPr marL="425196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rabicPeriod" startAt="5"/>
              <a:defRPr/>
            </a:pPr>
            <a:r>
              <a: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approach to management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is a set of </a:t>
            </a:r>
            <a:r>
              <a:rPr lang="en-US" sz="1500" dirty="0">
                <a:solidFill>
                  <a:srgbClr val="0000FF"/>
                </a:solidFill>
              </a:rPr>
              <a:t>interrelated or interacting elements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Identifying, understanding and managing interrelated processes as a system contributes to the organization's effectiveness and efficiency in achieving its objectives</a:t>
            </a:r>
          </a:p>
          <a:p>
            <a:pPr marL="425196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rabicPeriod" startAt="6"/>
              <a:defRPr/>
            </a:pPr>
            <a:r>
              <a: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Continual improvement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Verdana"/>
              <a:buChar char="◦"/>
              <a:defRPr/>
            </a:pPr>
            <a:r>
              <a:rPr lang="en-US" sz="1500" dirty="0">
                <a:solidFill>
                  <a:srgbClr val="0000FF"/>
                </a:solidFill>
              </a:rPr>
              <a:t>Recurring activity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increase the ability to fulfill requirements.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Ongoing effort to improve products, services or processes. Should be a permanent objective of the organization.</a:t>
            </a:r>
          </a:p>
          <a:p>
            <a:pPr marL="425196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rabicPeriod" startAt="6"/>
              <a:defRPr/>
            </a:pPr>
            <a:r>
              <a: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Factual approach to decision making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Effective decisions are based on the </a:t>
            </a:r>
            <a:r>
              <a:rPr lang="en-US" sz="1500" dirty="0">
                <a:solidFill>
                  <a:srgbClr val="0000FF"/>
                </a:solidFill>
              </a:rPr>
              <a:t>analysis of data and information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Decisions should be made when management is in possession of all the facts.</a:t>
            </a:r>
          </a:p>
          <a:p>
            <a:pPr marL="425196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rabicPeriod" startAt="6"/>
              <a:defRPr/>
            </a:pPr>
            <a:r>
              <a: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Mutually beneficial supplier relationship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Verdana"/>
              <a:buChar char="◦"/>
              <a:defRPr/>
            </a:pPr>
            <a:r>
              <a:rPr lang="en-US" sz="1500" dirty="0">
                <a:solidFill>
                  <a:srgbClr val="0000FF"/>
                </a:solidFill>
              </a:rPr>
              <a:t>An organization and its suppliers are interdependent 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a mutually beneficial relationship enhances the ability of both to create value</a:t>
            </a:r>
          </a:p>
        </p:txBody>
      </p:sp>
      <p:sp>
        <p:nvSpPr>
          <p:cNvPr id="2048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C917F0-D97E-4BB8-964E-DF836474878C}" type="slidenum">
              <a:rPr lang="en-US" altLang="en-US" sz="1200" smtClean="0">
                <a:solidFill>
                  <a:schemeClr val="tx1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3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8077200" cy="91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  <a:cs typeface="Times New Roman" pitchFamily="18" charset="0"/>
              </a:rPr>
              <a:t>Clauses of ISO 9001:2008 Standard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2743200" y="1674813"/>
            <a:ext cx="5867400" cy="41163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 smtClean="0"/>
              <a:t>1. Scope</a:t>
            </a:r>
            <a:r>
              <a:rPr lang="en-US" altLang="en-US" sz="1400" dirty="0" smtClean="0"/>
              <a:t> – Product definition, Exclusion clause etc.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 smtClean="0"/>
              <a:t>2. Normative reference</a:t>
            </a:r>
            <a:r>
              <a:rPr lang="en-US" altLang="en-US" sz="1400" dirty="0" smtClean="0"/>
              <a:t> - ISO 9000:2005, QMS - Fundamentals and vocabulary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 smtClean="0"/>
              <a:t>3. Terms and definitions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 smtClean="0">
                <a:solidFill>
                  <a:srgbClr val="0000CC"/>
                </a:solidFill>
              </a:rPr>
              <a:t>4. Quality Management System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 smtClean="0">
                <a:solidFill>
                  <a:srgbClr val="0000CC"/>
                </a:solidFill>
              </a:rPr>
              <a:t>5. Management Responsibility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 smtClean="0">
                <a:solidFill>
                  <a:srgbClr val="0000CC"/>
                </a:solidFill>
              </a:rPr>
              <a:t>6. Resource Management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 smtClean="0">
                <a:solidFill>
                  <a:srgbClr val="0000CC"/>
                </a:solidFill>
              </a:rPr>
              <a:t>7. Product Realization</a:t>
            </a:r>
            <a:r>
              <a:rPr lang="en-US" altLang="en-US" sz="2800" dirty="0" smtClean="0">
                <a:solidFill>
                  <a:srgbClr val="FF3300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 smtClean="0">
                <a:solidFill>
                  <a:srgbClr val="0000CC"/>
                </a:solidFill>
              </a:rPr>
              <a:t>8. Measurement, Analysis and Improvement</a:t>
            </a:r>
            <a:r>
              <a:rPr lang="en-US" altLang="en-US" sz="3600" dirty="0" smtClean="0">
                <a:solidFill>
                  <a:srgbClr val="0000CC"/>
                </a:solidFill>
              </a:rPr>
              <a:t>  </a:t>
            </a:r>
          </a:p>
        </p:txBody>
      </p:sp>
      <p:sp>
        <p:nvSpPr>
          <p:cNvPr id="2150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580409-3B92-44E7-B2B9-386A6DE2BDF3}" type="slidenum">
              <a:rPr lang="en-US" altLang="en-US" sz="1200" smtClean="0">
                <a:solidFill>
                  <a:schemeClr val="tx1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 smtClean="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21509" name="Group 1"/>
          <p:cNvGrpSpPr>
            <a:grpSpLocks/>
          </p:cNvGrpSpPr>
          <p:nvPr/>
        </p:nvGrpSpPr>
        <p:grpSpPr bwMode="auto">
          <a:xfrm>
            <a:off x="1295400" y="3200400"/>
            <a:ext cx="1371600" cy="2286000"/>
            <a:chOff x="609600" y="3124200"/>
            <a:chExt cx="1371600" cy="2286000"/>
          </a:xfrm>
        </p:grpSpPr>
        <p:sp>
          <p:nvSpPr>
            <p:cNvPr id="21510" name="Line 4"/>
            <p:cNvSpPr>
              <a:spLocks noChangeShapeType="1"/>
            </p:cNvSpPr>
            <p:nvPr/>
          </p:nvSpPr>
          <p:spPr bwMode="auto">
            <a:xfrm flipH="1">
              <a:off x="1600200" y="3124200"/>
              <a:ext cx="381000" cy="0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1" name="Line 5"/>
            <p:cNvSpPr>
              <a:spLocks noChangeShapeType="1"/>
            </p:cNvSpPr>
            <p:nvPr/>
          </p:nvSpPr>
          <p:spPr bwMode="auto">
            <a:xfrm>
              <a:off x="1600200" y="3124200"/>
              <a:ext cx="0" cy="2286000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21512" name="Line 6"/>
            <p:cNvSpPr>
              <a:spLocks noChangeShapeType="1"/>
            </p:cNvSpPr>
            <p:nvPr/>
          </p:nvSpPr>
          <p:spPr bwMode="auto">
            <a:xfrm flipH="1">
              <a:off x="1600200" y="5410200"/>
              <a:ext cx="381000" cy="0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3" name="Text Box 8"/>
            <p:cNvSpPr txBox="1">
              <a:spLocks noChangeArrowheads="1"/>
            </p:cNvSpPr>
            <p:nvPr/>
          </p:nvSpPr>
          <p:spPr bwMode="auto">
            <a:xfrm>
              <a:off x="609600" y="3733800"/>
              <a:ext cx="9144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dirty="0">
                  <a:solidFill>
                    <a:srgbClr val="00B050"/>
                  </a:solidFill>
                  <a:latin typeface="Times New Roman" pitchFamily="18" charset="0"/>
                </a:rPr>
                <a:t>Major Clauses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989D5E-632C-48B6-8725-E151072E4B88}" type="slidenum">
              <a:rPr lang="en-US" altLang="en-US" sz="1200" smtClean="0">
                <a:solidFill>
                  <a:schemeClr val="tx1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 smtClean="0">
              <a:solidFill>
                <a:schemeClr val="tx1"/>
              </a:solidFill>
              <a:latin typeface="Arial" pitchFamily="34" charset="0"/>
            </a:endParaRPr>
          </a:p>
        </p:txBody>
      </p:sp>
      <p:graphicFrame>
        <p:nvGraphicFramePr>
          <p:cNvPr id="2253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635293"/>
              </p:ext>
            </p:extLst>
          </p:nvPr>
        </p:nvGraphicFramePr>
        <p:xfrm>
          <a:off x="1287463" y="284163"/>
          <a:ext cx="6569075" cy="628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6" name="Document" r:id="rId4" imgW="6568762" imgH="6290454" progId="Word.Document.12">
                  <p:link updateAutomatic="1"/>
                </p:oleObj>
              </mc:Choice>
              <mc:Fallback>
                <p:oleObj name="Document" r:id="rId4" imgW="6568762" imgH="6290454" progId="Word.Document.12">
                  <p:link updateAutomatic="1"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284163"/>
                        <a:ext cx="6569075" cy="628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Quality Policy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0963" indent="0" eaLnBrk="1" hangingPunct="1">
              <a:buFont typeface="Wingdings 2" pitchFamily="18" charset="2"/>
              <a:buNone/>
            </a:pPr>
            <a:r>
              <a:rPr lang="en-US" altLang="en-US" dirty="0" smtClean="0"/>
              <a:t>&lt;&lt;Company&gt;&gt; is committed to providing high quality software, web development and data management services </a:t>
            </a:r>
            <a:r>
              <a:rPr lang="en-US" altLang="en-US" dirty="0" smtClean="0">
                <a:solidFill>
                  <a:srgbClr val="0000FF"/>
                </a:solidFill>
              </a:rPr>
              <a:t>which exceed each of our customer’s expectations</a:t>
            </a:r>
            <a:r>
              <a:rPr lang="en-US" altLang="en-US" dirty="0" smtClean="0"/>
              <a:t>. We aim to maintain the highest quality of standards and seek continual improvement in our overall quality and performance </a:t>
            </a:r>
            <a:r>
              <a:rPr lang="en-US" altLang="en-US" dirty="0" smtClean="0">
                <a:solidFill>
                  <a:srgbClr val="0000FF"/>
                </a:solidFill>
              </a:rPr>
              <a:t>by complying with the requirements of our Quality Management System</a:t>
            </a:r>
            <a:r>
              <a:rPr lang="en-US" altLang="en-US" dirty="0" smtClean="0"/>
              <a:t>.</a:t>
            </a:r>
          </a:p>
        </p:txBody>
      </p:sp>
      <p:sp>
        <p:nvSpPr>
          <p:cNvPr id="2355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56C9AC-6D88-4903-BC67-FEEA09D96F1E}" type="slidenum">
              <a:rPr lang="en-US" altLang="en-US" sz="1200" smtClean="0">
                <a:solidFill>
                  <a:schemeClr val="tx1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Outlines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903413"/>
            <a:ext cx="7162800" cy="4268787"/>
          </a:xfrm>
        </p:spPr>
        <p:txBody>
          <a:bodyPr/>
          <a:lstStyle/>
          <a:p>
            <a:pPr lvl="0"/>
            <a:r>
              <a:rPr lang="en-US" sz="1800" dirty="0"/>
              <a:t>Introduction to Quality</a:t>
            </a:r>
          </a:p>
          <a:p>
            <a:pPr lvl="0"/>
            <a:r>
              <a:rPr lang="en-US" sz="1800" dirty="0"/>
              <a:t>Why QMS?</a:t>
            </a:r>
          </a:p>
          <a:p>
            <a:pPr lvl="0"/>
            <a:r>
              <a:rPr lang="en-US" sz="1800" dirty="0"/>
              <a:t>Introduction to ISO</a:t>
            </a:r>
          </a:p>
          <a:p>
            <a:pPr lvl="0"/>
            <a:r>
              <a:rPr lang="en-US" sz="1800" dirty="0"/>
              <a:t>Quality Management Principles of ISO 9001</a:t>
            </a:r>
          </a:p>
          <a:p>
            <a:pPr lvl="0"/>
            <a:r>
              <a:rPr lang="en-US" sz="1800" dirty="0"/>
              <a:t>Clauses of ISO 9001:2008 Standard</a:t>
            </a:r>
          </a:p>
          <a:p>
            <a:pPr lvl="0"/>
            <a:r>
              <a:rPr lang="en-US" sz="1800" dirty="0"/>
              <a:t>Quality Policy / Quality Objectives</a:t>
            </a:r>
          </a:p>
          <a:p>
            <a:pPr lvl="0"/>
            <a:r>
              <a:rPr lang="en-US" sz="1800" dirty="0"/>
              <a:t>Benefits of ISO 9001:2008</a:t>
            </a:r>
          </a:p>
          <a:p>
            <a:pPr lvl="0"/>
            <a:r>
              <a:rPr lang="en-US" sz="1800" dirty="0"/>
              <a:t>Non-Conformity / Documents update</a:t>
            </a:r>
          </a:p>
          <a:p>
            <a:pPr lvl="0"/>
            <a:r>
              <a:rPr lang="en-US" sz="1800" smtClean="0"/>
              <a:t>Certification</a:t>
            </a:r>
            <a:r>
              <a:rPr lang="en-US" sz="1800"/>
              <a:t>/ </a:t>
            </a:r>
            <a:r>
              <a:rPr lang="en-US" sz="1800" smtClean="0"/>
              <a:t>Accreditation</a:t>
            </a:r>
            <a:endParaRPr lang="en-US" sz="1800" dirty="0"/>
          </a:p>
          <a:p>
            <a:pPr lvl="0"/>
            <a:r>
              <a:rPr lang="en-US" sz="1800" dirty="0"/>
              <a:t>Road map to ISO 9001 Certification</a:t>
            </a:r>
          </a:p>
          <a:p>
            <a:pPr lvl="0"/>
            <a:r>
              <a:rPr lang="en-US" sz="1800" dirty="0" smtClean="0"/>
              <a:t>Q/A</a:t>
            </a:r>
            <a:endParaRPr lang="en-US" sz="1800" dirty="0"/>
          </a:p>
        </p:txBody>
      </p:sp>
      <p:sp>
        <p:nvSpPr>
          <p:cNvPr id="410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B91DA0-E252-4BA3-9B8C-5ADC5ABD04FA}" type="slidenum">
              <a:rPr lang="en-US" altLang="en-US" sz="1200" smtClean="0">
                <a:solidFill>
                  <a:schemeClr val="tx1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Quality Objectives</a:t>
            </a:r>
          </a:p>
        </p:txBody>
      </p:sp>
      <p:sp>
        <p:nvSpPr>
          <p:cNvPr id="2458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074B74-539F-45E1-B446-C46C0782E11F}" type="slidenum">
              <a:rPr lang="en-US" altLang="en-US" sz="1200" smtClean="0">
                <a:solidFill>
                  <a:schemeClr val="tx1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Top </a:t>
            </a:r>
            <a:r>
              <a:rPr lang="en-US" dirty="0"/>
              <a:t>management shall define </a:t>
            </a:r>
            <a:r>
              <a:rPr lang="en-US" dirty="0">
                <a:solidFill>
                  <a:srgbClr val="0000FF"/>
                </a:solidFill>
              </a:rPr>
              <a:t>SMART</a:t>
            </a:r>
            <a:r>
              <a:rPr lang="en-US" dirty="0"/>
              <a:t> Objectives. The quality objectives shall be measurable and consistent with the quality policy.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pecific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M</a:t>
            </a:r>
            <a:r>
              <a:rPr lang="en-US" dirty="0"/>
              <a:t>easurable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A</a:t>
            </a:r>
            <a:r>
              <a:rPr lang="en-US" dirty="0"/>
              <a:t>chievable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dirty="0"/>
              <a:t>ealistic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/>
              <a:t>ime-Bound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Oval 2" descr="Blue tissue paper"/>
          <p:cNvSpPr>
            <a:spLocks noChangeArrowheads="1"/>
          </p:cNvSpPr>
          <p:nvPr/>
        </p:nvSpPr>
        <p:spPr bwMode="auto">
          <a:xfrm>
            <a:off x="1905000" y="2057400"/>
            <a:ext cx="5029200" cy="434340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1981200"/>
            <a:ext cx="304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2286000"/>
            <a:ext cx="3276600" cy="3962400"/>
            <a:chOff x="192" y="1440"/>
            <a:chExt cx="2064" cy="2496"/>
          </a:xfrm>
        </p:grpSpPr>
        <p:sp>
          <p:nvSpPr>
            <p:cNvPr id="25654" name="Rectangle 5"/>
            <p:cNvSpPr>
              <a:spLocks noChangeArrowheads="1"/>
            </p:cNvSpPr>
            <p:nvPr/>
          </p:nvSpPr>
          <p:spPr bwMode="auto">
            <a:xfrm>
              <a:off x="192" y="1440"/>
              <a:ext cx="768" cy="249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0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endParaRPr>
            </a:p>
          </p:txBody>
        </p:sp>
        <p:sp>
          <p:nvSpPr>
            <p:cNvPr id="25655" name="Text Box 6"/>
            <p:cNvSpPr txBox="1">
              <a:spLocks noChangeArrowheads="1"/>
            </p:cNvSpPr>
            <p:nvPr/>
          </p:nvSpPr>
          <p:spPr bwMode="auto">
            <a:xfrm>
              <a:off x="192" y="1968"/>
              <a:ext cx="768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400" b="1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rPr>
                <a:t>Customers</a:t>
              </a:r>
            </a:p>
          </p:txBody>
        </p:sp>
        <p:sp>
          <p:nvSpPr>
            <p:cNvPr id="25656" name="Line 7"/>
            <p:cNvSpPr>
              <a:spLocks noChangeShapeType="1"/>
            </p:cNvSpPr>
            <p:nvPr/>
          </p:nvSpPr>
          <p:spPr bwMode="auto">
            <a:xfrm flipH="1">
              <a:off x="960" y="1728"/>
              <a:ext cx="1296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808" name="Text Box 8"/>
          <p:cNvSpPr txBox="1">
            <a:spLocks noChangeArrowheads="1"/>
          </p:cNvSpPr>
          <p:nvPr/>
        </p:nvSpPr>
        <p:spPr bwMode="auto">
          <a:xfrm>
            <a:off x="1447800" y="1198563"/>
            <a:ext cx="6096000" cy="6699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accent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Tahoma" pitchFamily="34" charset="0"/>
                <a:cs typeface="Times New Roman" pitchFamily="18" charset="0"/>
              </a:rPr>
              <a:t>CONTINUAL IMPROVEMENT OF THE QUALITY MANAGEMENT SYSTEM</a:t>
            </a:r>
            <a:endParaRPr lang="en-US" altLang="en-US" sz="1400" b="1">
              <a:solidFill>
                <a:schemeClr val="tx1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204809" name="AutoShape 9"/>
          <p:cNvSpPr>
            <a:spLocks noChangeArrowheads="1"/>
          </p:cNvSpPr>
          <p:nvPr/>
        </p:nvSpPr>
        <p:spPr bwMode="auto">
          <a:xfrm rot="-3720000">
            <a:off x="5168900" y="2730500"/>
            <a:ext cx="609600" cy="635000"/>
          </a:xfrm>
          <a:prstGeom prst="upArrow">
            <a:avLst>
              <a:gd name="adj1" fmla="val 50000"/>
              <a:gd name="adj2" fmla="val 26042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FFFF99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04810" name="AutoShape 10"/>
          <p:cNvSpPr>
            <a:spLocks noChangeArrowheads="1"/>
          </p:cNvSpPr>
          <p:nvPr/>
        </p:nvSpPr>
        <p:spPr bwMode="auto">
          <a:xfrm rot="-7669929">
            <a:off x="2806700" y="2833688"/>
            <a:ext cx="609600" cy="635000"/>
          </a:xfrm>
          <a:prstGeom prst="upArrow">
            <a:avLst>
              <a:gd name="adj1" fmla="val 50000"/>
              <a:gd name="adj2" fmla="val 26042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rgbClr val="FFFF99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04811" name="AutoShape 11"/>
          <p:cNvSpPr>
            <a:spLocks noChangeArrowheads="1"/>
          </p:cNvSpPr>
          <p:nvPr/>
        </p:nvSpPr>
        <p:spPr bwMode="auto">
          <a:xfrm rot="3060000">
            <a:off x="5346700" y="4406900"/>
            <a:ext cx="609600" cy="635000"/>
          </a:xfrm>
          <a:prstGeom prst="upArrow">
            <a:avLst>
              <a:gd name="adj1" fmla="val 50000"/>
              <a:gd name="adj2" fmla="val 26042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FFFF99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04812" name="AutoShape 12"/>
          <p:cNvSpPr>
            <a:spLocks noChangeArrowheads="1"/>
          </p:cNvSpPr>
          <p:nvPr/>
        </p:nvSpPr>
        <p:spPr bwMode="auto">
          <a:xfrm rot="7740000">
            <a:off x="2730500" y="4406900"/>
            <a:ext cx="609600" cy="635000"/>
          </a:xfrm>
          <a:prstGeom prst="upArrow">
            <a:avLst>
              <a:gd name="adj1" fmla="val 50000"/>
              <a:gd name="adj2" fmla="val 26042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FFFF99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04813" name="AutoShape 13"/>
          <p:cNvSpPr>
            <a:spLocks noChangeArrowheads="1"/>
          </p:cNvSpPr>
          <p:nvPr/>
        </p:nvSpPr>
        <p:spPr bwMode="auto">
          <a:xfrm rot="-5700000">
            <a:off x="5572919" y="1732756"/>
            <a:ext cx="1457325" cy="868363"/>
          </a:xfrm>
          <a:prstGeom prst="curvedUpArrow">
            <a:avLst>
              <a:gd name="adj1" fmla="val 32695"/>
              <a:gd name="adj2" fmla="val 67130"/>
              <a:gd name="adj3" fmla="val 33333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accent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352800" y="3063875"/>
            <a:ext cx="1806575" cy="1966913"/>
            <a:chOff x="2112" y="1930"/>
            <a:chExt cx="1138" cy="1239"/>
          </a:xfrm>
        </p:grpSpPr>
        <p:sp>
          <p:nvSpPr>
            <p:cNvPr id="25650" name="Text Box 15"/>
            <p:cNvSpPr txBox="1">
              <a:spLocks noChangeArrowheads="1"/>
            </p:cNvSpPr>
            <p:nvPr/>
          </p:nvSpPr>
          <p:spPr bwMode="auto">
            <a:xfrm>
              <a:off x="2448" y="1930"/>
              <a:ext cx="728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400">
                  <a:solidFill>
                    <a:schemeClr val="hlink"/>
                  </a:solidFill>
                  <a:latin typeface="Tahoma" pitchFamily="34" charset="0"/>
                  <a:cs typeface="Times New Roman" pitchFamily="18" charset="0"/>
                </a:rPr>
                <a:t>Clause 5</a:t>
              </a:r>
            </a:p>
          </p:txBody>
        </p:sp>
        <p:sp>
          <p:nvSpPr>
            <p:cNvPr id="25651" name="Text Box 16"/>
            <p:cNvSpPr txBox="1">
              <a:spLocks noChangeArrowheads="1"/>
            </p:cNvSpPr>
            <p:nvPr/>
          </p:nvSpPr>
          <p:spPr bwMode="auto">
            <a:xfrm>
              <a:off x="2112" y="2352"/>
              <a:ext cx="570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400">
                  <a:solidFill>
                    <a:schemeClr val="hlink"/>
                  </a:solidFill>
                  <a:latin typeface="Tahoma" pitchFamily="34" charset="0"/>
                  <a:cs typeface="Times New Roman" pitchFamily="18" charset="0"/>
                </a:rPr>
                <a:t> Clause 6</a:t>
              </a:r>
            </a:p>
          </p:txBody>
        </p:sp>
        <p:sp>
          <p:nvSpPr>
            <p:cNvPr id="25652" name="Text Box 17"/>
            <p:cNvSpPr txBox="1">
              <a:spLocks noChangeArrowheads="1"/>
            </p:cNvSpPr>
            <p:nvPr/>
          </p:nvSpPr>
          <p:spPr bwMode="auto">
            <a:xfrm>
              <a:off x="2688" y="2362"/>
              <a:ext cx="562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400">
                  <a:solidFill>
                    <a:schemeClr val="hlink"/>
                  </a:solidFill>
                  <a:latin typeface="Tahoma" pitchFamily="34" charset="0"/>
                  <a:cs typeface="Times New Roman" pitchFamily="18" charset="0"/>
                </a:rPr>
                <a:t>Clause 8</a:t>
              </a:r>
            </a:p>
          </p:txBody>
        </p:sp>
        <p:sp>
          <p:nvSpPr>
            <p:cNvPr id="25653" name="Text Box 18"/>
            <p:cNvSpPr txBox="1">
              <a:spLocks noChangeArrowheads="1"/>
            </p:cNvSpPr>
            <p:nvPr/>
          </p:nvSpPr>
          <p:spPr bwMode="auto">
            <a:xfrm>
              <a:off x="2441" y="2976"/>
              <a:ext cx="535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400">
                  <a:solidFill>
                    <a:schemeClr val="hlink"/>
                  </a:solidFill>
                  <a:latin typeface="Tahoma" pitchFamily="34" charset="0"/>
                  <a:cs typeface="Times New Roman" pitchFamily="18" charset="0"/>
                </a:rPr>
                <a:t>Clause 7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3200400" y="5029200"/>
            <a:ext cx="2286000" cy="685800"/>
            <a:chOff x="2016" y="3168"/>
            <a:chExt cx="1440" cy="432"/>
          </a:xfrm>
        </p:grpSpPr>
        <p:sp>
          <p:nvSpPr>
            <p:cNvPr id="25646" name="AutoShape 20"/>
            <p:cNvSpPr>
              <a:spLocks noChangeArrowheads="1"/>
            </p:cNvSpPr>
            <p:nvPr/>
          </p:nvSpPr>
          <p:spPr bwMode="auto">
            <a:xfrm>
              <a:off x="2016" y="3168"/>
              <a:ext cx="1440" cy="432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>
                <a:spcBef>
                  <a:spcPct val="30000"/>
                </a:spcBef>
                <a:buFontTx/>
                <a:buNone/>
              </a:pPr>
              <a:r>
                <a:rPr lang="en-US" altLang="en-US" sz="1000" b="1" i="1">
                  <a:solidFill>
                    <a:srgbClr val="33CC33"/>
                  </a:solidFill>
                  <a:latin typeface="Tahoma" pitchFamily="34" charset="0"/>
                  <a:cs typeface="Times New Roman" pitchFamily="18" charset="0"/>
                </a:rPr>
                <a:t>Service/Product</a:t>
              </a:r>
            </a:p>
            <a:p>
              <a:pPr>
                <a:spcBef>
                  <a:spcPct val="30000"/>
                </a:spcBef>
                <a:buFontTx/>
                <a:buNone/>
              </a:pPr>
              <a:r>
                <a:rPr lang="en-US" altLang="en-US" sz="1000" b="1" i="1">
                  <a:solidFill>
                    <a:srgbClr val="33CC33"/>
                  </a:solidFill>
                  <a:latin typeface="Tahoma" pitchFamily="34" charset="0"/>
                  <a:cs typeface="Times New Roman" pitchFamily="18" charset="0"/>
                </a:rPr>
                <a:t>realization</a:t>
              </a:r>
              <a:endParaRPr lang="en-US" altLang="en-US" sz="1000">
                <a:solidFill>
                  <a:srgbClr val="33CC33"/>
                </a:solidFill>
                <a:latin typeface="Tahoma" pitchFamily="34" charset="0"/>
                <a:cs typeface="Times New Roman" pitchFamily="18" charset="0"/>
              </a:endParaRPr>
            </a:p>
          </p:txBody>
        </p:sp>
        <p:sp>
          <p:nvSpPr>
            <p:cNvPr id="25647" name="AutoShape 21"/>
            <p:cNvSpPr>
              <a:spLocks noChangeArrowheads="1"/>
            </p:cNvSpPr>
            <p:nvPr/>
          </p:nvSpPr>
          <p:spPr bwMode="auto">
            <a:xfrm>
              <a:off x="2784" y="3264"/>
              <a:ext cx="480" cy="192"/>
            </a:xfrm>
            <a:prstGeom prst="chevron">
              <a:avLst>
                <a:gd name="adj" fmla="val 625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5648" name="AutoShape 22"/>
            <p:cNvSpPr>
              <a:spLocks noChangeArrowheads="1"/>
            </p:cNvSpPr>
            <p:nvPr/>
          </p:nvSpPr>
          <p:spPr bwMode="auto">
            <a:xfrm>
              <a:off x="2856" y="3288"/>
              <a:ext cx="480" cy="192"/>
            </a:xfrm>
            <a:prstGeom prst="chevron">
              <a:avLst>
                <a:gd name="adj" fmla="val 625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5649" name="AutoShape 23"/>
            <p:cNvSpPr>
              <a:spLocks noChangeArrowheads="1"/>
            </p:cNvSpPr>
            <p:nvPr/>
          </p:nvSpPr>
          <p:spPr bwMode="auto">
            <a:xfrm>
              <a:off x="2920" y="3312"/>
              <a:ext cx="480" cy="192"/>
            </a:xfrm>
            <a:prstGeom prst="chevron">
              <a:avLst>
                <a:gd name="adj" fmla="val 625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25613" name="Line 24"/>
          <p:cNvSpPr>
            <a:spLocks noChangeShapeType="1"/>
          </p:cNvSpPr>
          <p:nvPr/>
        </p:nvSpPr>
        <p:spPr bwMode="auto">
          <a:xfrm>
            <a:off x="1905000" y="6477000"/>
            <a:ext cx="685800" cy="0"/>
          </a:xfrm>
          <a:prstGeom prst="line">
            <a:avLst/>
          </a:prstGeom>
          <a:noFill/>
          <a:ln w="127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25"/>
          <p:cNvSpPr>
            <a:spLocks noChangeShapeType="1"/>
          </p:cNvSpPr>
          <p:nvPr/>
        </p:nvSpPr>
        <p:spPr bwMode="auto">
          <a:xfrm>
            <a:off x="1905000" y="6673850"/>
            <a:ext cx="685800" cy="0"/>
          </a:xfrm>
          <a:prstGeom prst="line">
            <a:avLst/>
          </a:prstGeom>
          <a:noFill/>
          <a:ln w="12700">
            <a:solidFill>
              <a:srgbClr val="CC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Text Box 26"/>
          <p:cNvSpPr txBox="1">
            <a:spLocks noChangeArrowheads="1"/>
          </p:cNvSpPr>
          <p:nvPr/>
        </p:nvSpPr>
        <p:spPr bwMode="auto">
          <a:xfrm>
            <a:off x="2590800" y="6369050"/>
            <a:ext cx="18288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1000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rPr>
              <a:t>Value adding activities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rPr>
              <a:t>Information flow</a:t>
            </a:r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381000" y="5105400"/>
            <a:ext cx="2819400" cy="639763"/>
            <a:chOff x="240" y="3216"/>
            <a:chExt cx="1776" cy="403"/>
          </a:xfrm>
        </p:grpSpPr>
        <p:sp>
          <p:nvSpPr>
            <p:cNvPr id="25643" name="Text Box 28"/>
            <p:cNvSpPr txBox="1">
              <a:spLocks noChangeArrowheads="1"/>
            </p:cNvSpPr>
            <p:nvPr/>
          </p:nvSpPr>
          <p:spPr bwMode="auto">
            <a:xfrm>
              <a:off x="960" y="3216"/>
              <a:ext cx="4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 algn="ctr">
                <a:spcBef>
                  <a:spcPct val="35000"/>
                </a:spcBef>
                <a:buFontTx/>
                <a:buNone/>
              </a:pPr>
              <a:r>
                <a:rPr lang="en-US" altLang="en-US" sz="1200" b="1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rPr>
                <a:t>Input</a:t>
              </a:r>
              <a:endParaRPr lang="en-US" altLang="en-US" sz="1400" b="1">
                <a:solidFill>
                  <a:schemeClr val="tx1"/>
                </a:solidFill>
                <a:latin typeface="Tahoma" pitchFamily="34" charset="0"/>
                <a:cs typeface="Times New Roman" pitchFamily="18" charset="0"/>
              </a:endParaRPr>
            </a:p>
          </p:txBody>
        </p:sp>
        <p:sp>
          <p:nvSpPr>
            <p:cNvPr id="25644" name="Text Box 29"/>
            <p:cNvSpPr txBox="1">
              <a:spLocks noChangeArrowheads="1"/>
            </p:cNvSpPr>
            <p:nvPr/>
          </p:nvSpPr>
          <p:spPr bwMode="auto">
            <a:xfrm>
              <a:off x="240" y="3216"/>
              <a:ext cx="672" cy="40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0" rIns="0"/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200" b="1">
                <a:solidFill>
                  <a:schemeClr val="tx1"/>
                </a:solidFill>
                <a:latin typeface="Tahoma" pitchFamily="34" charset="0"/>
                <a:cs typeface="Times New Roman" pitchFamily="18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rPr>
                <a:t>Requirements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endParaRPr>
            </a:p>
          </p:txBody>
        </p:sp>
        <p:sp>
          <p:nvSpPr>
            <p:cNvPr id="25645" name="Line 30"/>
            <p:cNvSpPr>
              <a:spLocks noChangeShapeType="1"/>
            </p:cNvSpPr>
            <p:nvPr/>
          </p:nvSpPr>
          <p:spPr bwMode="auto">
            <a:xfrm>
              <a:off x="960" y="3408"/>
              <a:ext cx="1056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5410200" y="2286000"/>
            <a:ext cx="3276600" cy="3962400"/>
            <a:chOff x="3408" y="1440"/>
            <a:chExt cx="2064" cy="2496"/>
          </a:xfrm>
        </p:grpSpPr>
        <p:sp>
          <p:nvSpPr>
            <p:cNvPr id="25633" name="Line 32"/>
            <p:cNvSpPr>
              <a:spLocks noChangeShapeType="1"/>
            </p:cNvSpPr>
            <p:nvPr/>
          </p:nvSpPr>
          <p:spPr bwMode="auto">
            <a:xfrm flipV="1">
              <a:off x="3408" y="3408"/>
              <a:ext cx="1296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634" name="Group 33"/>
            <p:cNvGrpSpPr>
              <a:grpSpLocks/>
            </p:cNvGrpSpPr>
            <p:nvPr/>
          </p:nvGrpSpPr>
          <p:grpSpPr bwMode="auto">
            <a:xfrm>
              <a:off x="3552" y="3264"/>
              <a:ext cx="720" cy="288"/>
              <a:chOff x="3552" y="3264"/>
              <a:chExt cx="720" cy="288"/>
            </a:xfrm>
          </p:grpSpPr>
          <p:sp>
            <p:nvSpPr>
              <p:cNvPr id="25641" name="AutoShape 34"/>
              <p:cNvSpPr>
                <a:spLocks noChangeArrowheads="1"/>
              </p:cNvSpPr>
              <p:nvPr/>
            </p:nvSpPr>
            <p:spPr bwMode="auto">
              <a:xfrm>
                <a:off x="3664" y="3264"/>
                <a:ext cx="512" cy="288"/>
              </a:xfrm>
              <a:prstGeom prst="roundRect">
                <a:avLst>
                  <a:gd name="adj" fmla="val 16667"/>
                </a:avLst>
              </a:prstGeom>
              <a:solidFill>
                <a:srgbClr val="333399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25642" name="Text Box 35"/>
              <p:cNvSpPr txBox="1">
                <a:spLocks noChangeArrowheads="1"/>
              </p:cNvSpPr>
              <p:nvPr/>
            </p:nvSpPr>
            <p:spPr bwMode="auto">
              <a:xfrm>
                <a:off x="3552" y="3331"/>
                <a:ext cx="720" cy="15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28398" dir="1593903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algn="ctr">
                  <a:spcBef>
                    <a:spcPct val="10000"/>
                  </a:spcBef>
                  <a:buFontTx/>
                  <a:buNone/>
                </a:pPr>
                <a:endParaRPr lang="en-US" altLang="en-US" sz="1000" b="1" i="1">
                  <a:solidFill>
                    <a:schemeClr val="folHlink"/>
                  </a:solidFill>
                  <a:latin typeface="Tahoma" pitchFamily="34" charset="0"/>
                  <a:cs typeface="Times New Roman" pitchFamily="18" charset="0"/>
                </a:endParaRPr>
              </a:p>
            </p:txBody>
          </p:sp>
        </p:grpSp>
        <p:sp>
          <p:nvSpPr>
            <p:cNvPr id="25635" name="Text Box 36"/>
            <p:cNvSpPr txBox="1">
              <a:spLocks noChangeArrowheads="1"/>
            </p:cNvSpPr>
            <p:nvPr/>
          </p:nvSpPr>
          <p:spPr bwMode="auto">
            <a:xfrm>
              <a:off x="4176" y="3216"/>
              <a:ext cx="52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 algn="ctr">
                <a:spcBef>
                  <a:spcPct val="35000"/>
                </a:spcBef>
                <a:buFontTx/>
                <a:buNone/>
              </a:pPr>
              <a:r>
                <a:rPr lang="en-US" altLang="en-US" sz="1200" b="1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rPr>
                <a:t>Output</a:t>
              </a:r>
            </a:p>
          </p:txBody>
        </p:sp>
        <p:sp>
          <p:nvSpPr>
            <p:cNvPr id="25636" name="Line 37"/>
            <p:cNvSpPr>
              <a:spLocks noChangeShapeType="1"/>
            </p:cNvSpPr>
            <p:nvPr/>
          </p:nvSpPr>
          <p:spPr bwMode="auto">
            <a:xfrm flipH="1">
              <a:off x="4176" y="2448"/>
              <a:ext cx="528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7" name="Rectangle 38"/>
            <p:cNvSpPr>
              <a:spLocks noChangeArrowheads="1"/>
            </p:cNvSpPr>
            <p:nvPr/>
          </p:nvSpPr>
          <p:spPr bwMode="auto">
            <a:xfrm>
              <a:off x="4704" y="1440"/>
              <a:ext cx="768" cy="249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0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endParaRPr>
            </a:p>
          </p:txBody>
        </p:sp>
        <p:sp>
          <p:nvSpPr>
            <p:cNvPr id="25638" name="Text Box 39"/>
            <p:cNvSpPr txBox="1">
              <a:spLocks noChangeArrowheads="1"/>
            </p:cNvSpPr>
            <p:nvPr/>
          </p:nvSpPr>
          <p:spPr bwMode="auto">
            <a:xfrm>
              <a:off x="4704" y="1584"/>
              <a:ext cx="768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400" b="1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rPr>
                <a:t>Customers</a:t>
              </a:r>
            </a:p>
          </p:txBody>
        </p:sp>
        <p:sp>
          <p:nvSpPr>
            <p:cNvPr id="25639" name="Text Box 40"/>
            <p:cNvSpPr txBox="1">
              <a:spLocks noChangeArrowheads="1"/>
            </p:cNvSpPr>
            <p:nvPr/>
          </p:nvSpPr>
          <p:spPr bwMode="auto">
            <a:xfrm>
              <a:off x="4752" y="2256"/>
              <a:ext cx="672" cy="40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0" rIns="0"/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200" b="1">
                <a:solidFill>
                  <a:schemeClr val="tx1"/>
                </a:solidFill>
                <a:latin typeface="Tahoma" pitchFamily="34" charset="0"/>
                <a:cs typeface="Times New Roman" pitchFamily="18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rPr>
                <a:t>Satisfaction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endParaRPr>
            </a:p>
          </p:txBody>
        </p:sp>
        <p:sp>
          <p:nvSpPr>
            <p:cNvPr id="25640" name="Text Box 41"/>
            <p:cNvSpPr txBox="1">
              <a:spLocks noChangeArrowheads="1"/>
            </p:cNvSpPr>
            <p:nvPr/>
          </p:nvSpPr>
          <p:spPr bwMode="auto">
            <a:xfrm>
              <a:off x="3696" y="3258"/>
              <a:ext cx="432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000" b="1" i="1">
                  <a:solidFill>
                    <a:srgbClr val="33CC33"/>
                  </a:solidFill>
                  <a:latin typeface="Tahoma" pitchFamily="34" charset="0"/>
                  <a:cs typeface="Times New Roman" pitchFamily="18" charset="0"/>
                </a:rPr>
                <a:t>Service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000" b="1" i="1">
                  <a:solidFill>
                    <a:srgbClr val="33CC33"/>
                  </a:solidFill>
                  <a:latin typeface="Tahoma" pitchFamily="34" charset="0"/>
                  <a:cs typeface="Times New Roman" pitchFamily="18" charset="0"/>
                </a:rPr>
                <a:t>Product</a:t>
              </a:r>
            </a:p>
          </p:txBody>
        </p:sp>
      </p:grp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1524000" y="3581400"/>
            <a:ext cx="2438400" cy="712788"/>
            <a:chOff x="960" y="2256"/>
            <a:chExt cx="1536" cy="449"/>
          </a:xfrm>
        </p:grpSpPr>
        <p:grpSp>
          <p:nvGrpSpPr>
            <p:cNvPr id="25629" name="Group 43"/>
            <p:cNvGrpSpPr>
              <a:grpSpLocks/>
            </p:cNvGrpSpPr>
            <p:nvPr/>
          </p:nvGrpSpPr>
          <p:grpSpPr bwMode="auto">
            <a:xfrm>
              <a:off x="960" y="2273"/>
              <a:ext cx="1536" cy="432"/>
              <a:chOff x="1104" y="2369"/>
              <a:chExt cx="1440" cy="432"/>
            </a:xfrm>
          </p:grpSpPr>
          <p:sp>
            <p:nvSpPr>
              <p:cNvPr id="25631" name="AutoShape 44"/>
              <p:cNvSpPr>
                <a:spLocks noChangeArrowheads="1"/>
              </p:cNvSpPr>
              <p:nvPr/>
            </p:nvSpPr>
            <p:spPr bwMode="auto">
              <a:xfrm>
                <a:off x="1392" y="2369"/>
                <a:ext cx="864" cy="432"/>
              </a:xfrm>
              <a:prstGeom prst="roundRect">
                <a:avLst>
                  <a:gd name="adj" fmla="val 16667"/>
                </a:avLst>
              </a:prstGeom>
              <a:solidFill>
                <a:srgbClr val="333399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000">
                  <a:solidFill>
                    <a:schemeClr val="tx1"/>
                  </a:solidFill>
                  <a:latin typeface="Tahoma" pitchFamily="34" charset="0"/>
                  <a:cs typeface="Times New Roman" pitchFamily="18" charset="0"/>
                </a:endParaRPr>
              </a:p>
            </p:txBody>
          </p:sp>
          <p:sp>
            <p:nvSpPr>
              <p:cNvPr id="25632" name="Text Box 45"/>
              <p:cNvSpPr txBox="1">
                <a:spLocks noChangeArrowheads="1"/>
              </p:cNvSpPr>
              <p:nvPr/>
            </p:nvSpPr>
            <p:spPr bwMode="auto">
              <a:xfrm>
                <a:off x="1104" y="2378"/>
                <a:ext cx="1440" cy="193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28398" dir="1593903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1400">
                  <a:solidFill>
                    <a:schemeClr val="folHlink"/>
                  </a:solidFill>
                  <a:latin typeface="Tahoma" pitchFamily="34" charset="0"/>
                  <a:cs typeface="Times New Roman" pitchFamily="18" charset="0"/>
                </a:endParaRPr>
              </a:p>
            </p:txBody>
          </p:sp>
        </p:grpSp>
        <p:sp>
          <p:nvSpPr>
            <p:cNvPr id="25630" name="Text Box 46"/>
            <p:cNvSpPr txBox="1">
              <a:spLocks noChangeArrowheads="1"/>
            </p:cNvSpPr>
            <p:nvPr/>
          </p:nvSpPr>
          <p:spPr bwMode="auto">
            <a:xfrm>
              <a:off x="1248" y="2256"/>
              <a:ext cx="864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 b="1" i="1">
                  <a:solidFill>
                    <a:srgbClr val="33CC33"/>
                  </a:solidFill>
                  <a:latin typeface="Tahoma" pitchFamily="34" charset="0"/>
                  <a:cs typeface="Times New Roman" pitchFamily="18" charset="0"/>
                </a:rPr>
                <a:t>Resource</a:t>
              </a: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 b="1" i="1">
                  <a:solidFill>
                    <a:srgbClr val="33CC33"/>
                  </a:solidFill>
                  <a:latin typeface="Tahoma" pitchFamily="34" charset="0"/>
                  <a:cs typeface="Times New Roman" pitchFamily="18" charset="0"/>
                </a:rPr>
                <a:t>Management</a:t>
              </a:r>
            </a:p>
          </p:txBody>
        </p:sp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4724400" y="3429000"/>
            <a:ext cx="2286000" cy="914400"/>
            <a:chOff x="2976" y="2160"/>
            <a:chExt cx="1440" cy="576"/>
          </a:xfrm>
        </p:grpSpPr>
        <p:grpSp>
          <p:nvGrpSpPr>
            <p:cNvPr id="25625" name="Group 48"/>
            <p:cNvGrpSpPr>
              <a:grpSpLocks/>
            </p:cNvGrpSpPr>
            <p:nvPr/>
          </p:nvGrpSpPr>
          <p:grpSpPr bwMode="auto">
            <a:xfrm>
              <a:off x="2976" y="2160"/>
              <a:ext cx="1440" cy="545"/>
              <a:chOff x="3208" y="2256"/>
              <a:chExt cx="1440" cy="545"/>
            </a:xfrm>
          </p:grpSpPr>
          <p:sp>
            <p:nvSpPr>
              <p:cNvPr id="25627" name="AutoShape 49"/>
              <p:cNvSpPr>
                <a:spLocks noChangeArrowheads="1"/>
              </p:cNvSpPr>
              <p:nvPr/>
            </p:nvSpPr>
            <p:spPr bwMode="auto">
              <a:xfrm>
                <a:off x="3448" y="2256"/>
                <a:ext cx="960" cy="545"/>
              </a:xfrm>
              <a:prstGeom prst="roundRect">
                <a:avLst>
                  <a:gd name="adj" fmla="val 16667"/>
                </a:avLst>
              </a:prstGeom>
              <a:solidFill>
                <a:srgbClr val="333399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25628" name="Text Box 50"/>
              <p:cNvSpPr txBox="1">
                <a:spLocks noChangeArrowheads="1"/>
              </p:cNvSpPr>
              <p:nvPr/>
            </p:nvSpPr>
            <p:spPr bwMode="auto">
              <a:xfrm>
                <a:off x="3208" y="2269"/>
                <a:ext cx="1440" cy="174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Courier New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1200">
                  <a:solidFill>
                    <a:schemeClr val="folHlink"/>
                  </a:solidFill>
                  <a:latin typeface="Tahoma" pitchFamily="34" charset="0"/>
                  <a:cs typeface="Times New Roman" pitchFamily="18" charset="0"/>
                </a:endParaRPr>
              </a:p>
            </p:txBody>
          </p:sp>
        </p:grpSp>
        <p:sp>
          <p:nvSpPr>
            <p:cNvPr id="25626" name="Text Box 51"/>
            <p:cNvSpPr txBox="1">
              <a:spLocks noChangeArrowheads="1"/>
            </p:cNvSpPr>
            <p:nvPr/>
          </p:nvSpPr>
          <p:spPr bwMode="auto">
            <a:xfrm>
              <a:off x="3264" y="2160"/>
              <a:ext cx="864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200" b="1" i="1">
                  <a:solidFill>
                    <a:srgbClr val="33CC33"/>
                  </a:solidFill>
                  <a:latin typeface="Tahoma" pitchFamily="34" charset="0"/>
                  <a:cs typeface="Times New Roman" pitchFamily="18" charset="0"/>
                </a:rPr>
                <a:t>Measurement, analysis and improvement</a:t>
              </a:r>
              <a:endParaRPr lang="en-US" altLang="en-US" sz="1200">
                <a:solidFill>
                  <a:srgbClr val="33CC33"/>
                </a:solidFill>
                <a:latin typeface="Tahoma" pitchFamily="34" charset="0"/>
                <a:cs typeface="Times New Roman" pitchFamily="18" charset="0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1200" b="1">
                <a:solidFill>
                  <a:srgbClr val="FFFF66"/>
                </a:solidFill>
                <a:latin typeface="Tahoma" pitchFamily="34" charset="0"/>
                <a:cs typeface="Times New Roman" pitchFamily="18" charset="0"/>
              </a:endParaRPr>
            </a:p>
          </p:txBody>
        </p:sp>
      </p:grpSp>
      <p:sp>
        <p:nvSpPr>
          <p:cNvPr id="25620" name="Rectangle 52"/>
          <p:cNvSpPr>
            <a:spLocks noChangeArrowheads="1"/>
          </p:cNvSpPr>
          <p:nvPr/>
        </p:nvSpPr>
        <p:spPr bwMode="auto">
          <a:xfrm>
            <a:off x="1143000" y="304800"/>
            <a:ext cx="7239000" cy="7620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99CC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ISO 9001:2008</a:t>
            </a:r>
          </a:p>
        </p:txBody>
      </p:sp>
      <p:grpSp>
        <p:nvGrpSpPr>
          <p:cNvPr id="12" name="Group 53"/>
          <p:cNvGrpSpPr>
            <a:grpSpLocks/>
          </p:cNvGrpSpPr>
          <p:nvPr/>
        </p:nvGrpSpPr>
        <p:grpSpPr bwMode="auto">
          <a:xfrm>
            <a:off x="3200400" y="2389188"/>
            <a:ext cx="2286000" cy="685800"/>
            <a:chOff x="2016" y="1505"/>
            <a:chExt cx="1440" cy="432"/>
          </a:xfrm>
        </p:grpSpPr>
        <p:sp>
          <p:nvSpPr>
            <p:cNvPr id="25623" name="AutoShape 54"/>
            <p:cNvSpPr>
              <a:spLocks noChangeArrowheads="1"/>
            </p:cNvSpPr>
            <p:nvPr/>
          </p:nvSpPr>
          <p:spPr bwMode="auto">
            <a:xfrm>
              <a:off x="2256" y="1505"/>
              <a:ext cx="960" cy="432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5624" name="Text Box 55"/>
            <p:cNvSpPr txBox="1">
              <a:spLocks noChangeArrowheads="1"/>
            </p:cNvSpPr>
            <p:nvPr/>
          </p:nvSpPr>
          <p:spPr bwMode="auto">
            <a:xfrm>
              <a:off x="2016" y="1505"/>
              <a:ext cx="144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 b="1" i="1">
                  <a:solidFill>
                    <a:srgbClr val="33CC33"/>
                  </a:solidFill>
                  <a:latin typeface="Tahoma" pitchFamily="34" charset="0"/>
                  <a:cs typeface="Times New Roman" pitchFamily="18" charset="0"/>
                </a:rPr>
                <a:t>Management responsibility</a:t>
              </a:r>
              <a:endParaRPr lang="en-US" altLang="en-US" sz="1400">
                <a:solidFill>
                  <a:srgbClr val="33CC33"/>
                </a:solidFill>
                <a:latin typeface="Tahoma" pitchFamily="34" charset="0"/>
                <a:cs typeface="Times New Roman" pitchFamily="18" charset="0"/>
              </a:endParaRPr>
            </a:p>
          </p:txBody>
        </p:sp>
      </p:grpSp>
      <p:sp>
        <p:nvSpPr>
          <p:cNvPr id="25622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9EF96D-1891-4362-8B39-A4E2286B869C}" type="slidenum">
              <a:rPr lang="en-US" altLang="en-US" sz="1200" smtClean="0">
                <a:solidFill>
                  <a:schemeClr val="tx1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0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4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4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2" grpId="0" animBg="1"/>
      <p:bldP spid="204808" grpId="0" animBg="1" autoUpdateAnimBg="0"/>
      <p:bldP spid="204809" grpId="0" animBg="1"/>
      <p:bldP spid="204810" grpId="0" animBg="1"/>
      <p:bldP spid="204811" grpId="0" animBg="1"/>
      <p:bldP spid="204812" grpId="0" animBg="1"/>
      <p:bldP spid="2048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Benefits of ISO 9001:2008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Improved customer relations-satisfied customers, fewer complaints</a:t>
            </a:r>
          </a:p>
          <a:p>
            <a:pPr marL="82296" indent="0" eaLnBrk="1" fontAlgn="auto" hangingPunct="1">
              <a:spcAft>
                <a:spcPts val="0"/>
              </a:spcAft>
              <a:buNone/>
              <a:defRPr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Improved company name image and credibility</a:t>
            </a:r>
          </a:p>
          <a:p>
            <a:pPr marL="82296" indent="0" eaLnBrk="1" fontAlgn="auto" hangingPunct="1">
              <a:spcAft>
                <a:spcPts val="0"/>
              </a:spcAft>
              <a:buNone/>
              <a:defRPr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Continued or improved access to foreign markets</a:t>
            </a:r>
          </a:p>
          <a:p>
            <a:pPr marL="82296" indent="0" eaLnBrk="1" fontAlgn="auto" hangingPunct="1">
              <a:spcAft>
                <a:spcPts val="0"/>
              </a:spcAft>
              <a:buNone/>
              <a:defRPr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Improved marketing position domestically</a:t>
            </a:r>
          </a:p>
          <a:p>
            <a:pPr marL="82296" indent="0" eaLnBrk="1" fontAlgn="auto" hangingPunct="1">
              <a:spcAft>
                <a:spcPts val="0"/>
              </a:spcAft>
              <a:buNone/>
              <a:defRPr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consistent, improved products and services</a:t>
            </a:r>
          </a:p>
          <a:p>
            <a:pPr marL="82296" indent="0" eaLnBrk="1" fontAlgn="auto" hangingPunct="1">
              <a:spcAft>
                <a:spcPts val="0"/>
              </a:spcAft>
              <a:buNone/>
              <a:defRPr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Adds value to the product</a:t>
            </a:r>
          </a:p>
          <a:p>
            <a:pPr marL="82296" indent="0" eaLnBrk="1" fontAlgn="auto" hangingPunct="1">
              <a:spcAft>
                <a:spcPts val="0"/>
              </a:spcAft>
              <a:buNone/>
              <a:defRPr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Meeting requirements of regulatory, international market exports</a:t>
            </a:r>
          </a:p>
        </p:txBody>
      </p:sp>
      <p:sp>
        <p:nvSpPr>
          <p:cNvPr id="2662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4FAFD1-60A2-4EF9-B4E3-1B0B04C2502A}" type="slidenum">
              <a:rPr lang="en-US" altLang="en-US" sz="1200" smtClean="0">
                <a:solidFill>
                  <a:schemeClr val="tx1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Non-Conformity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relates to </a:t>
            </a:r>
            <a:r>
              <a:rPr lang="en-US" altLang="en-US" sz="2000" dirty="0" smtClean="0">
                <a:solidFill>
                  <a:srgbClr val="0000FF"/>
                </a:solidFill>
              </a:rPr>
              <a:t>customer complaints, audit findings, product non-conformity, development processes and the quality system</a:t>
            </a:r>
            <a:r>
              <a:rPr lang="en-US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 you see any non-conformity then inform </a:t>
            </a:r>
            <a:r>
              <a:rPr lang="en-US" altLang="en-US" sz="2000" dirty="0" smtClean="0">
                <a:solidFill>
                  <a:srgbClr val="0000FF"/>
                </a:solidFill>
              </a:rPr>
              <a:t>MR/PM/CEO</a:t>
            </a:r>
            <a:r>
              <a:rPr lang="en-US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and fill the CPA form and submit to </a:t>
            </a:r>
            <a:r>
              <a:rPr lang="en-US" altLang="en-US" sz="2000" dirty="0" smtClean="0">
                <a:solidFill>
                  <a:srgbClr val="0000FF"/>
                </a:solidFill>
              </a:rPr>
              <a:t>MR</a:t>
            </a:r>
            <a:r>
              <a:rPr lang="en-US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Corrective and Preventive Actions Form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VSS path: …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Refer to the following procedure: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Procedure for Corrective and Preventive Actions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Section …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VSS path: …</a:t>
            </a:r>
          </a:p>
        </p:txBody>
      </p:sp>
      <p:sp>
        <p:nvSpPr>
          <p:cNvPr id="2765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53691C-E82B-45F1-A2E8-332B6B64CE92}" type="slidenum">
              <a:rPr lang="en-US" altLang="en-US" sz="1200" smtClean="0">
                <a:solidFill>
                  <a:schemeClr val="tx1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 smtClean="0">
                <a:solidFill>
                  <a:schemeClr val="tx2">
                    <a:satMod val="130000"/>
                  </a:schemeClr>
                </a:solidFill>
              </a:rPr>
              <a:t>Documents update/storage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Only </a:t>
            </a:r>
            <a:r>
              <a:rPr lang="en-US" altLang="en-US" sz="2000" dirty="0" smtClean="0">
                <a:solidFill>
                  <a:srgbClr val="0000FF"/>
                </a:solidFill>
              </a:rPr>
              <a:t>MR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has the authority to </a:t>
            </a:r>
            <a:r>
              <a:rPr lang="en-US" sz="2000" dirty="0" smtClean="0">
                <a:solidFill>
                  <a:srgbClr val="0000FF"/>
                </a:solidFill>
              </a:rPr>
              <a:t>apply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changes in documents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after taking approval from </a:t>
            </a:r>
            <a:r>
              <a:rPr lang="en-US" altLang="en-US" sz="2000" dirty="0" smtClean="0">
                <a:solidFill>
                  <a:srgbClr val="0000FF"/>
                </a:solidFill>
              </a:rPr>
              <a:t>PM/CEO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these can only be placed in VSS, SVN, TFS.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Refer to the following documents: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Procedure for Control of Documents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Section … 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VSS path: … 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Procedure for Control of Records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Section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VSS path: …</a:t>
            </a:r>
          </a:p>
        </p:txBody>
      </p:sp>
      <p:sp>
        <p:nvSpPr>
          <p:cNvPr id="2867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40608E-CF07-47E5-BE45-0974450AEEF8}" type="slidenum">
              <a:rPr lang="en-US" altLang="en-US" sz="1200" smtClean="0">
                <a:solidFill>
                  <a:schemeClr val="tx1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Related documents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365760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Policy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000" dirty="0" smtClean="0">
                <a:solidFill>
                  <a:srgbClr val="0000CC"/>
                </a:solidFill>
              </a:rPr>
              <a:t>VSS </a:t>
            </a:r>
            <a:r>
              <a:rPr lang="en-US" sz="2000" dirty="0">
                <a:solidFill>
                  <a:srgbClr val="0000CC"/>
                </a:solidFill>
              </a:rPr>
              <a:t>path </a:t>
            </a:r>
            <a:r>
              <a:rPr lang="en-US" sz="2000" dirty="0">
                <a:solidFill>
                  <a:srgbClr val="0000CC"/>
                </a:solidFill>
                <a:sym typeface="Wingdings"/>
              </a:rPr>
              <a:t>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… </a:t>
            </a:r>
          </a:p>
          <a:p>
            <a:pPr marL="365760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Manuals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VSS path </a:t>
            </a:r>
            <a:r>
              <a:rPr lang="en-US" sz="2000" dirty="0">
                <a:solidFill>
                  <a:srgbClr val="0000CC"/>
                </a:solidFill>
                <a:sym typeface="Wingdings"/>
              </a:rPr>
              <a:t></a:t>
            </a:r>
            <a:r>
              <a:rPr lang="en-US" sz="2000" dirty="0">
                <a:solidFill>
                  <a:srgbClr val="0000CC"/>
                </a:solidFill>
              </a:rPr>
              <a:t> …</a:t>
            </a:r>
            <a:endParaRPr lang="en-US" sz="2000" dirty="0" smtClean="0">
              <a:solidFill>
                <a:srgbClr val="0000CC"/>
              </a:solidFill>
            </a:endParaRPr>
          </a:p>
          <a:p>
            <a:pPr marL="365760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Procedure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000" dirty="0" smtClean="0">
                <a:solidFill>
                  <a:srgbClr val="0000CC"/>
                </a:solidFill>
              </a:rPr>
              <a:t>VSS </a:t>
            </a:r>
            <a:r>
              <a:rPr lang="en-US" sz="2000" dirty="0">
                <a:solidFill>
                  <a:srgbClr val="0000CC"/>
                </a:solidFill>
              </a:rPr>
              <a:t>path </a:t>
            </a:r>
            <a:r>
              <a:rPr lang="en-US" sz="2000" dirty="0">
                <a:solidFill>
                  <a:srgbClr val="0000CC"/>
                </a:solidFill>
                <a:sym typeface="Wingdings"/>
              </a:rPr>
              <a:t></a:t>
            </a:r>
            <a:r>
              <a:rPr lang="en-US" sz="2000" dirty="0">
                <a:solidFill>
                  <a:srgbClr val="0000CC"/>
                </a:solidFill>
              </a:rPr>
              <a:t> …</a:t>
            </a:r>
            <a:endParaRPr lang="en-US" sz="2000" dirty="0" smtClean="0">
              <a:solidFill>
                <a:srgbClr val="0000CC"/>
              </a:solidFill>
            </a:endParaRPr>
          </a:p>
          <a:p>
            <a:pPr marL="365760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Forms/Templates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000" dirty="0" smtClean="0">
                <a:solidFill>
                  <a:srgbClr val="0000CC"/>
                </a:solidFill>
              </a:rPr>
              <a:t>VSS </a:t>
            </a:r>
            <a:r>
              <a:rPr lang="en-US" sz="2000" dirty="0">
                <a:solidFill>
                  <a:srgbClr val="0000CC"/>
                </a:solidFill>
              </a:rPr>
              <a:t>path </a:t>
            </a:r>
            <a:r>
              <a:rPr lang="en-US" sz="2000" dirty="0">
                <a:solidFill>
                  <a:srgbClr val="0000CC"/>
                </a:solidFill>
                <a:sym typeface="Wingdings"/>
              </a:rPr>
              <a:t></a:t>
            </a:r>
            <a:r>
              <a:rPr lang="en-US" sz="2000" dirty="0">
                <a:solidFill>
                  <a:srgbClr val="0000CC"/>
                </a:solidFill>
              </a:rPr>
              <a:t> …</a:t>
            </a:r>
          </a:p>
          <a:p>
            <a:pPr marL="365760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ISO 9001:2008 standard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000" dirty="0" smtClean="0">
                <a:solidFill>
                  <a:srgbClr val="0000CC"/>
                </a:solidFill>
              </a:rPr>
              <a:t>VSS </a:t>
            </a:r>
            <a:r>
              <a:rPr lang="en-US" sz="2000" dirty="0">
                <a:solidFill>
                  <a:srgbClr val="0000CC"/>
                </a:solidFill>
              </a:rPr>
              <a:t>path </a:t>
            </a:r>
            <a:r>
              <a:rPr lang="en-US" sz="2000" dirty="0">
                <a:solidFill>
                  <a:srgbClr val="0000CC"/>
                </a:solidFill>
                <a:sym typeface="Wingdings"/>
              </a:rPr>
              <a:t></a:t>
            </a:r>
            <a:r>
              <a:rPr lang="en-US" sz="2000" dirty="0">
                <a:solidFill>
                  <a:srgbClr val="0000CC"/>
                </a:solidFill>
              </a:rPr>
              <a:t> …</a:t>
            </a:r>
            <a:endParaRPr lang="en-US" sz="2000" dirty="0" smtClean="0">
              <a:solidFill>
                <a:srgbClr val="0000CC"/>
              </a:solidFill>
            </a:endParaRPr>
          </a:p>
          <a:p>
            <a:pPr marL="365760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QMS Training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000" dirty="0" smtClean="0">
                <a:solidFill>
                  <a:srgbClr val="0000CC"/>
                </a:solidFill>
              </a:rPr>
              <a:t>VSS path </a:t>
            </a:r>
            <a:r>
              <a:rPr lang="en-US" sz="2000" dirty="0" smtClean="0">
                <a:solidFill>
                  <a:srgbClr val="0000CC"/>
                </a:solidFill>
                <a:sym typeface="Wingdings"/>
              </a:rPr>
              <a:t>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…</a:t>
            </a:r>
            <a:endParaRPr lang="en-US" sz="2000" dirty="0" smtClean="0">
              <a:solidFill>
                <a:srgbClr val="0000CC"/>
              </a:solidFill>
            </a:endParaRPr>
          </a:p>
        </p:txBody>
      </p:sp>
      <p:sp>
        <p:nvSpPr>
          <p:cNvPr id="2970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5A7D13-1D0F-4B0A-8D31-6E7CDF5337FB}" type="slidenum">
              <a:rPr lang="en-US" altLang="en-US" sz="1200" smtClean="0">
                <a:solidFill>
                  <a:schemeClr val="tx1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What is Certification?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8255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Certification refers to the </a:t>
            </a:r>
            <a:r>
              <a:rPr lang="en-US" sz="2800" dirty="0" smtClean="0">
                <a:solidFill>
                  <a:srgbClr val="0000FF"/>
                </a:solidFill>
              </a:rPr>
              <a:t>confirmation of certain characteristics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an object, person, or organization. </a:t>
            </a:r>
          </a:p>
          <a:p>
            <a:pPr marL="8255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8255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confirmation is normally provided by: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rgbClr val="0000FF"/>
                </a:solidFill>
              </a:rPr>
              <a:t>E</a:t>
            </a:r>
            <a:r>
              <a:rPr lang="en-US" sz="2800" dirty="0" smtClean="0">
                <a:solidFill>
                  <a:srgbClr val="0000FF"/>
                </a:solidFill>
              </a:rPr>
              <a:t>xternal review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0000FF"/>
                </a:solidFill>
              </a:rPr>
              <a:t>Education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rgbClr val="0000FF"/>
                </a:solidFill>
              </a:rPr>
              <a:t>A</a:t>
            </a:r>
            <a:r>
              <a:rPr lang="en-US" sz="2800" dirty="0" smtClean="0">
                <a:solidFill>
                  <a:srgbClr val="0000FF"/>
                </a:solidFill>
              </a:rPr>
              <a:t>ssessment or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0000FF"/>
                </a:solidFill>
              </a:rPr>
              <a:t>Audit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DDCD79-9A39-4AFA-AD1C-3AC898A0CAEC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2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pPr marL="825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What is Accreditation?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Assessment of the company’s or organization’s ability to </a:t>
            </a:r>
            <a:r>
              <a:rPr lang="en-US" sz="2800" dirty="0" smtClean="0">
                <a:solidFill>
                  <a:srgbClr val="0000FF"/>
                </a:solidFill>
              </a:rPr>
              <a:t>conduct an independent assessment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 a competent and efficient manner.</a:t>
            </a:r>
          </a:p>
          <a:p>
            <a:pPr marL="8255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act of </a:t>
            </a:r>
            <a:r>
              <a:rPr lang="en-US" sz="2800" dirty="0" smtClean="0">
                <a:solidFill>
                  <a:srgbClr val="0000FF"/>
                </a:solidFill>
              </a:rPr>
              <a:t>granting credit or recognition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that maintains suitable standards.</a:t>
            </a:r>
          </a:p>
          <a:p>
            <a:pPr marL="8255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It is a process in which </a:t>
            </a:r>
            <a:r>
              <a:rPr lang="en-US" sz="2800" dirty="0" smtClean="0">
                <a:solidFill>
                  <a:srgbClr val="0000FF"/>
                </a:solidFill>
              </a:rPr>
              <a:t>certification of competency,  authority,  or credibility is presented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7897B-04C8-4772-9C0B-64049634E4A7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2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What is </a:t>
            </a:r>
            <a:r>
              <a:rPr lang="en-US" sz="4400" dirty="0" smtClean="0"/>
              <a:t>UKAS?</a:t>
            </a:r>
            <a:endParaRPr 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550" indent="0" eaLnBrk="1" hangingPunct="1">
              <a:buFont typeface="Wingdings 2" pitchFamily="18" charset="2"/>
              <a:buNone/>
            </a:pPr>
            <a:r>
              <a:rPr lang="en-US" altLang="en-US" dirty="0" smtClean="0">
                <a:solidFill>
                  <a:srgbClr val="0000FF"/>
                </a:solidFill>
              </a:rPr>
              <a:t>United Kingdom Accreditation Service</a:t>
            </a:r>
          </a:p>
          <a:p>
            <a:pPr marL="82550" indent="0" eaLnBrk="1" hangingPunct="1">
              <a:buFont typeface="Wingdings 2" pitchFamily="18" charset="2"/>
              <a:buNone/>
            </a:pPr>
            <a:endParaRPr lang="en-US" altLang="en-US" dirty="0" smtClean="0"/>
          </a:p>
          <a:p>
            <a:pPr marL="82550" indent="0" eaLnBrk="1" hangingPunct="1">
              <a:buFont typeface="Wingdings 2" pitchFamily="18" charset="2"/>
              <a:buNone/>
            </a:pPr>
            <a:r>
              <a:rPr lang="en-US" altLang="en-US" dirty="0" smtClean="0"/>
              <a:t>In UK, accreditation is offered by UKAS only.  In Pakistan, by PNAC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(Pakistan National Accreditation Council).</a:t>
            </a:r>
          </a:p>
          <a:p>
            <a:pPr marL="82550" indent="0" eaLnBrk="1" hangingPunct="1">
              <a:buFont typeface="Wingdings 2" pitchFamily="18" charset="2"/>
              <a:buNone/>
            </a:pPr>
            <a:endParaRPr lang="en-US" altLang="en-US" dirty="0" smtClean="0"/>
          </a:p>
          <a:p>
            <a:pPr marL="82550" indent="0" eaLnBrk="1" hangingPunct="1">
              <a:buFont typeface="Wingdings 2" pitchFamily="18" charset="2"/>
              <a:buNone/>
            </a:pPr>
            <a:r>
              <a:rPr lang="en-US" altLang="en-US" dirty="0" smtClean="0"/>
              <a:t>Organizations that issue credentials or certify third parties against official standards are themselves formally accredited by UKAS; hence they are sometimes known as </a:t>
            </a:r>
            <a:r>
              <a:rPr lang="en-US" altLang="en-US" dirty="0" smtClean="0">
                <a:solidFill>
                  <a:srgbClr val="0000FF"/>
                </a:solidFill>
              </a:rPr>
              <a:t>“accredited certification bodies”</a:t>
            </a:r>
            <a:r>
              <a:rPr lang="en-US" altLang="en-US" dirty="0" smtClean="0"/>
              <a:t> e.g. DAS Pakistan.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ECFE71-8A56-4608-AEF5-D4F00B089193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9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What is IRCA?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8255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solidFill>
                  <a:srgbClr val="0000FF"/>
                </a:solidFill>
              </a:rPr>
              <a:t>International Register of Certificated Auditors – </a:t>
            </a:r>
            <a:r>
              <a:rPr lang="en-US" sz="1800" dirty="0" smtClean="0">
                <a:solidFill>
                  <a:srgbClr val="0000FF"/>
                </a:solidFill>
              </a:rPr>
              <a:t>UK based</a:t>
            </a:r>
          </a:p>
          <a:p>
            <a:pPr marL="8255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dirty="0" smtClean="0">
              <a:solidFill>
                <a:srgbClr val="0000FF"/>
              </a:solidFill>
            </a:endParaRPr>
          </a:p>
          <a:p>
            <a:pPr marL="8255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IRCA provides two main services:</a:t>
            </a:r>
          </a:p>
          <a:p>
            <a:pPr marL="8255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dirty="0" smtClean="0">
              <a:solidFill>
                <a:srgbClr val="0000FF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Certification of auditors of management systems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 of training organizations and certification of their auditor training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courses e.g. IQMS in UK providing auditor training courses etc.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8255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14701-76A7-4E21-AE36-DC44D47E3002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55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8150" y="457200"/>
            <a:ext cx="8229600" cy="1066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 smtClean="0">
                <a:solidFill>
                  <a:schemeClr val="tx2">
                    <a:satMod val="130000"/>
                  </a:schemeClr>
                </a:solidFill>
              </a:rPr>
              <a:t>ISO – Language of Quality</a:t>
            </a:r>
          </a:p>
        </p:txBody>
      </p:sp>
      <p:sp>
        <p:nvSpPr>
          <p:cNvPr id="9219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3AAD88-9B5F-45FC-9A1A-C9B71F754C82}" type="slidenum">
              <a:rPr lang="en-US" altLang="en-US" sz="1200" smtClean="0">
                <a:solidFill>
                  <a:schemeClr val="tx1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 smtClean="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9220" name="Group 2"/>
          <p:cNvGrpSpPr>
            <a:grpSpLocks/>
          </p:cNvGrpSpPr>
          <p:nvPr/>
        </p:nvGrpSpPr>
        <p:grpSpPr bwMode="auto">
          <a:xfrm>
            <a:off x="1173163" y="2117725"/>
            <a:ext cx="7468125" cy="2627554"/>
            <a:chOff x="762000" y="2895602"/>
            <a:chExt cx="7467600" cy="2627767"/>
          </a:xfrm>
        </p:grpSpPr>
        <p:sp>
          <p:nvSpPr>
            <p:cNvPr id="9222" name="WordArt 5"/>
            <p:cNvSpPr>
              <a:spLocks noChangeArrowheads="1" noChangeShapeType="1" noTextEdit="1"/>
            </p:cNvSpPr>
            <p:nvPr/>
          </p:nvSpPr>
          <p:spPr bwMode="auto">
            <a:xfrm>
              <a:off x="3276594" y="3352802"/>
              <a:ext cx="1874534" cy="1285876"/>
            </a:xfrm>
            <a:prstGeom prst="rect">
              <a:avLst/>
            </a:prstGeom>
          </p:spPr>
          <p:txBody>
            <a:bodyPr wrap="none" fromWordArt="1">
              <a:prstTxWarp prst="textSlantUp">
                <a:avLst>
                  <a:gd name="adj" fmla="val 32056"/>
                </a:avLst>
              </a:prstTxWarp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>
                <a:defRPr/>
              </a:pPr>
              <a:r>
                <a:rPr lang="en-US" sz="3600" b="1" kern="10" cap="all" dirty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  <a:latin typeface="Impact"/>
                </a:rPr>
                <a:t>Quality</a:t>
              </a:r>
            </a:p>
          </p:txBody>
        </p:sp>
        <p:sp>
          <p:nvSpPr>
            <p:cNvPr id="2" name="Line 6"/>
            <p:cNvSpPr>
              <a:spLocks noChangeShapeType="1"/>
            </p:cNvSpPr>
            <p:nvPr/>
          </p:nvSpPr>
          <p:spPr bwMode="auto">
            <a:xfrm flipV="1">
              <a:off x="5257800" y="3352802"/>
              <a:ext cx="685800" cy="304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23" name="Text Box 7"/>
            <p:cNvSpPr txBox="1">
              <a:spLocks noChangeArrowheads="1"/>
            </p:cNvSpPr>
            <p:nvPr/>
          </p:nvSpPr>
          <p:spPr bwMode="auto">
            <a:xfrm>
              <a:off x="5927725" y="3013077"/>
              <a:ext cx="2301875" cy="338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 (Headings)"/>
                </a:rPr>
                <a:t>Zero Defect</a:t>
              </a:r>
              <a:endParaRPr lang="en-US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 (Headings)"/>
              </a:endParaRPr>
            </a:p>
          </p:txBody>
        </p:sp>
        <p:sp>
          <p:nvSpPr>
            <p:cNvPr id="9224" name="Line 8"/>
            <p:cNvSpPr>
              <a:spLocks noChangeShapeType="1"/>
            </p:cNvSpPr>
            <p:nvPr/>
          </p:nvSpPr>
          <p:spPr bwMode="auto">
            <a:xfrm>
              <a:off x="5257800" y="4572003"/>
              <a:ext cx="685800" cy="381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6019800" y="4849816"/>
              <a:ext cx="2207501" cy="58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 (Headings)"/>
                </a:rPr>
                <a:t>Meet implied/Market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 (Headings)"/>
                </a:rPr>
                <a:t>Needs</a:t>
              </a:r>
            </a:p>
          </p:txBody>
        </p:sp>
        <p:sp>
          <p:nvSpPr>
            <p:cNvPr id="9226" name="Line 10"/>
            <p:cNvSpPr>
              <a:spLocks noChangeShapeType="1"/>
            </p:cNvSpPr>
            <p:nvPr/>
          </p:nvSpPr>
          <p:spPr bwMode="auto">
            <a:xfrm flipH="1">
              <a:off x="2667000" y="4648203"/>
              <a:ext cx="533400" cy="457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27" name="Text Box 11"/>
            <p:cNvSpPr txBox="1">
              <a:spLocks noChangeArrowheads="1"/>
            </p:cNvSpPr>
            <p:nvPr/>
          </p:nvSpPr>
          <p:spPr bwMode="auto">
            <a:xfrm>
              <a:off x="902531" y="4938547"/>
              <a:ext cx="1667327" cy="58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 (Headings)"/>
                </a:rPr>
                <a:t>Build Right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 (Headings)"/>
                </a:rPr>
                <a:t>Characteristics</a:t>
              </a:r>
            </a:p>
          </p:txBody>
        </p:sp>
        <p:sp>
          <p:nvSpPr>
            <p:cNvPr id="9228" name="Line 12"/>
            <p:cNvSpPr>
              <a:spLocks noChangeShapeType="1"/>
            </p:cNvSpPr>
            <p:nvPr/>
          </p:nvSpPr>
          <p:spPr bwMode="auto">
            <a:xfrm flipH="1" flipV="1">
              <a:off x="2514600" y="3429002"/>
              <a:ext cx="609600" cy="2286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29" name="Text Box 13"/>
            <p:cNvSpPr txBox="1">
              <a:spLocks noChangeArrowheads="1"/>
            </p:cNvSpPr>
            <p:nvPr/>
          </p:nvSpPr>
          <p:spPr bwMode="auto">
            <a:xfrm>
              <a:off x="762000" y="3021015"/>
              <a:ext cx="1752599" cy="58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 (Headings)"/>
                </a:rPr>
                <a:t>Conformance to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 (Headings)"/>
                </a:rPr>
                <a:t>Specification</a:t>
              </a:r>
            </a:p>
          </p:txBody>
        </p:sp>
        <p:sp>
          <p:nvSpPr>
            <p:cNvPr id="9230" name="Text Box 14"/>
            <p:cNvSpPr txBox="1">
              <a:spLocks noChangeArrowheads="1"/>
            </p:cNvSpPr>
            <p:nvPr/>
          </p:nvSpPr>
          <p:spPr bwMode="auto">
            <a:xfrm>
              <a:off x="3505200" y="2895602"/>
              <a:ext cx="184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rgbClr val="7F7F7F"/>
                  </a:solidFill>
                  <a:latin typeface="Century Gothic" pitchFamily="34" charset="0"/>
                </a:defRPr>
              </a:lvl1pPr>
              <a:lvl2pPr marL="742950" indent="-28575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3pPr>
              <a:lvl4pPr marL="1600200" indent="-228600">
                <a:spcBef>
                  <a:spcPct val="20000"/>
                </a:spcBef>
                <a:buFont typeface="Courier New" pitchFamily="49" charset="0"/>
                <a:buChar char="o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7F7F7F"/>
                  </a:solidFill>
                  <a:latin typeface="Century Gothic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5"/>
          <p:cNvSpPr>
            <a:spLocks noChangeArrowheads="1"/>
          </p:cNvSpPr>
          <p:nvPr/>
        </p:nvSpPr>
        <p:spPr bwMode="auto">
          <a:xfrm>
            <a:off x="1295400" y="533400"/>
            <a:ext cx="6248400" cy="685800"/>
          </a:xfrm>
          <a:prstGeom prst="rightArrow">
            <a:avLst>
              <a:gd name="adj1" fmla="val 50000"/>
              <a:gd name="adj2" fmla="val 22777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itchFamily="34" charset="0"/>
              </a:rPr>
              <a:t>Road Map to ISO 9001 Certification</a:t>
            </a:r>
          </a:p>
        </p:txBody>
      </p:sp>
      <p:sp>
        <p:nvSpPr>
          <p:cNvPr id="30723" name="Line 7"/>
          <p:cNvSpPr>
            <a:spLocks noChangeShapeType="1"/>
          </p:cNvSpPr>
          <p:nvPr/>
        </p:nvSpPr>
        <p:spPr bwMode="auto">
          <a:xfrm>
            <a:off x="381000" y="6248400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24" name="Line 8"/>
          <p:cNvSpPr>
            <a:spLocks noChangeShapeType="1"/>
          </p:cNvSpPr>
          <p:nvPr/>
        </p:nvSpPr>
        <p:spPr bwMode="auto">
          <a:xfrm flipV="1">
            <a:off x="8610600" y="1828800"/>
            <a:ext cx="0" cy="441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25" name="Line 9"/>
          <p:cNvSpPr>
            <a:spLocks noChangeShapeType="1"/>
          </p:cNvSpPr>
          <p:nvPr/>
        </p:nvSpPr>
        <p:spPr bwMode="auto">
          <a:xfrm flipV="1">
            <a:off x="381000" y="55626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26" name="Line 10"/>
          <p:cNvSpPr>
            <a:spLocks noChangeShapeType="1"/>
          </p:cNvSpPr>
          <p:nvPr/>
        </p:nvSpPr>
        <p:spPr bwMode="auto">
          <a:xfrm>
            <a:off x="381000" y="55626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27" name="Line 11"/>
          <p:cNvSpPr>
            <a:spLocks noChangeShapeType="1"/>
          </p:cNvSpPr>
          <p:nvPr/>
        </p:nvSpPr>
        <p:spPr bwMode="auto">
          <a:xfrm flipV="1">
            <a:off x="1219200" y="5029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28" name="Line 12"/>
          <p:cNvSpPr>
            <a:spLocks noChangeShapeType="1"/>
          </p:cNvSpPr>
          <p:nvPr/>
        </p:nvSpPr>
        <p:spPr bwMode="auto">
          <a:xfrm>
            <a:off x="1219200" y="50292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29" name="Line 13"/>
          <p:cNvSpPr>
            <a:spLocks noChangeShapeType="1"/>
          </p:cNvSpPr>
          <p:nvPr/>
        </p:nvSpPr>
        <p:spPr bwMode="auto">
          <a:xfrm flipV="1">
            <a:off x="1981200" y="4495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30" name="Line 14"/>
          <p:cNvSpPr>
            <a:spLocks noChangeShapeType="1"/>
          </p:cNvSpPr>
          <p:nvPr/>
        </p:nvSpPr>
        <p:spPr bwMode="auto">
          <a:xfrm>
            <a:off x="1981200" y="4495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31" name="Line 15"/>
          <p:cNvSpPr>
            <a:spLocks noChangeShapeType="1"/>
          </p:cNvSpPr>
          <p:nvPr/>
        </p:nvSpPr>
        <p:spPr bwMode="auto">
          <a:xfrm flipV="1">
            <a:off x="2895600" y="3962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32" name="Line 16"/>
          <p:cNvSpPr>
            <a:spLocks noChangeShapeType="1"/>
          </p:cNvSpPr>
          <p:nvPr/>
        </p:nvSpPr>
        <p:spPr bwMode="auto">
          <a:xfrm>
            <a:off x="2895600" y="39624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33" name="Line 17"/>
          <p:cNvSpPr>
            <a:spLocks noChangeShapeType="1"/>
          </p:cNvSpPr>
          <p:nvPr/>
        </p:nvSpPr>
        <p:spPr bwMode="auto">
          <a:xfrm flipV="1">
            <a:off x="3657600" y="3581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34" name="Line 18"/>
          <p:cNvSpPr>
            <a:spLocks noChangeShapeType="1"/>
          </p:cNvSpPr>
          <p:nvPr/>
        </p:nvSpPr>
        <p:spPr bwMode="auto">
          <a:xfrm>
            <a:off x="3657600" y="35814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35" name="Line 19"/>
          <p:cNvSpPr>
            <a:spLocks noChangeShapeType="1"/>
          </p:cNvSpPr>
          <p:nvPr/>
        </p:nvSpPr>
        <p:spPr bwMode="auto">
          <a:xfrm flipV="1">
            <a:off x="4419600" y="3276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36" name="Line 20"/>
          <p:cNvSpPr>
            <a:spLocks noChangeShapeType="1"/>
          </p:cNvSpPr>
          <p:nvPr/>
        </p:nvSpPr>
        <p:spPr bwMode="auto">
          <a:xfrm>
            <a:off x="4419600" y="3276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37" name="Line 21"/>
          <p:cNvSpPr>
            <a:spLocks noChangeShapeType="1"/>
          </p:cNvSpPr>
          <p:nvPr/>
        </p:nvSpPr>
        <p:spPr bwMode="auto">
          <a:xfrm flipV="1">
            <a:off x="5181600" y="2743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38" name="Line 22"/>
          <p:cNvSpPr>
            <a:spLocks noChangeShapeType="1"/>
          </p:cNvSpPr>
          <p:nvPr/>
        </p:nvSpPr>
        <p:spPr bwMode="auto">
          <a:xfrm>
            <a:off x="5181600" y="27432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39" name="Line 23"/>
          <p:cNvSpPr>
            <a:spLocks noChangeShapeType="1"/>
          </p:cNvSpPr>
          <p:nvPr/>
        </p:nvSpPr>
        <p:spPr bwMode="auto">
          <a:xfrm flipV="1">
            <a:off x="5943600" y="2209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40" name="Line 24"/>
          <p:cNvSpPr>
            <a:spLocks noChangeShapeType="1"/>
          </p:cNvSpPr>
          <p:nvPr/>
        </p:nvSpPr>
        <p:spPr bwMode="auto">
          <a:xfrm>
            <a:off x="5943600" y="22098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41" name="Line 25"/>
          <p:cNvSpPr>
            <a:spLocks noChangeShapeType="1"/>
          </p:cNvSpPr>
          <p:nvPr/>
        </p:nvSpPr>
        <p:spPr bwMode="auto">
          <a:xfrm flipV="1">
            <a:off x="7239000" y="1828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42" name="Line 26"/>
          <p:cNvSpPr>
            <a:spLocks noChangeShapeType="1"/>
          </p:cNvSpPr>
          <p:nvPr/>
        </p:nvSpPr>
        <p:spPr bwMode="auto">
          <a:xfrm>
            <a:off x="7239000" y="1828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43" name="Text Box 27"/>
          <p:cNvSpPr txBox="1">
            <a:spLocks noChangeArrowheads="1"/>
          </p:cNvSpPr>
          <p:nvPr/>
        </p:nvSpPr>
        <p:spPr bwMode="auto">
          <a:xfrm>
            <a:off x="457200" y="5181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Step 1</a:t>
            </a:r>
          </a:p>
        </p:txBody>
      </p:sp>
      <p:sp>
        <p:nvSpPr>
          <p:cNvPr id="30744" name="Text Box 28"/>
          <p:cNvSpPr txBox="1">
            <a:spLocks noChangeArrowheads="1"/>
          </p:cNvSpPr>
          <p:nvPr/>
        </p:nvSpPr>
        <p:spPr bwMode="auto">
          <a:xfrm>
            <a:off x="6324600" y="1905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Step 8</a:t>
            </a:r>
          </a:p>
        </p:txBody>
      </p:sp>
      <p:sp>
        <p:nvSpPr>
          <p:cNvPr id="30745" name="Text Box 29"/>
          <p:cNvSpPr txBox="1">
            <a:spLocks noChangeArrowheads="1"/>
          </p:cNvSpPr>
          <p:nvPr/>
        </p:nvSpPr>
        <p:spPr bwMode="auto">
          <a:xfrm>
            <a:off x="5181600" y="2362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Step 7</a:t>
            </a:r>
          </a:p>
        </p:txBody>
      </p:sp>
      <p:sp>
        <p:nvSpPr>
          <p:cNvPr id="30746" name="Text Box 30"/>
          <p:cNvSpPr txBox="1">
            <a:spLocks noChangeArrowheads="1"/>
          </p:cNvSpPr>
          <p:nvPr/>
        </p:nvSpPr>
        <p:spPr bwMode="auto">
          <a:xfrm>
            <a:off x="4495800" y="2895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Step 6</a:t>
            </a:r>
          </a:p>
        </p:txBody>
      </p:sp>
      <p:sp>
        <p:nvSpPr>
          <p:cNvPr id="30747" name="Text Box 31"/>
          <p:cNvSpPr txBox="1">
            <a:spLocks noChangeArrowheads="1"/>
          </p:cNvSpPr>
          <p:nvPr/>
        </p:nvSpPr>
        <p:spPr bwMode="auto">
          <a:xfrm>
            <a:off x="3733800" y="3200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Step 5</a:t>
            </a:r>
          </a:p>
        </p:txBody>
      </p:sp>
      <p:sp>
        <p:nvSpPr>
          <p:cNvPr id="30748" name="Text Box 32"/>
          <p:cNvSpPr txBox="1">
            <a:spLocks noChangeArrowheads="1"/>
          </p:cNvSpPr>
          <p:nvPr/>
        </p:nvSpPr>
        <p:spPr bwMode="auto">
          <a:xfrm>
            <a:off x="2819400" y="3581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Step 4</a:t>
            </a:r>
          </a:p>
        </p:txBody>
      </p:sp>
      <p:sp>
        <p:nvSpPr>
          <p:cNvPr id="30749" name="Text Box 33"/>
          <p:cNvSpPr txBox="1">
            <a:spLocks noChangeArrowheads="1"/>
          </p:cNvSpPr>
          <p:nvPr/>
        </p:nvSpPr>
        <p:spPr bwMode="auto">
          <a:xfrm>
            <a:off x="20574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Step 3</a:t>
            </a:r>
          </a:p>
        </p:txBody>
      </p:sp>
      <p:sp>
        <p:nvSpPr>
          <p:cNvPr id="30750" name="Text Box 34"/>
          <p:cNvSpPr txBox="1">
            <a:spLocks noChangeArrowheads="1"/>
          </p:cNvSpPr>
          <p:nvPr/>
        </p:nvSpPr>
        <p:spPr bwMode="auto">
          <a:xfrm>
            <a:off x="1295400" y="4648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Step 2</a:t>
            </a:r>
          </a:p>
        </p:txBody>
      </p:sp>
      <p:sp>
        <p:nvSpPr>
          <p:cNvPr id="30751" name="Text Box 39"/>
          <p:cNvSpPr txBox="1">
            <a:spLocks noChangeArrowheads="1"/>
          </p:cNvSpPr>
          <p:nvPr/>
        </p:nvSpPr>
        <p:spPr bwMode="auto">
          <a:xfrm>
            <a:off x="7620000" y="1524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Step 9</a:t>
            </a:r>
          </a:p>
        </p:txBody>
      </p:sp>
      <p:sp>
        <p:nvSpPr>
          <p:cNvPr id="30752" name="Text Box 41"/>
          <p:cNvSpPr txBox="1">
            <a:spLocks noChangeArrowheads="1"/>
          </p:cNvSpPr>
          <p:nvPr/>
        </p:nvSpPr>
        <p:spPr bwMode="auto">
          <a:xfrm>
            <a:off x="685800" y="57150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180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30753" name="Text Box 42"/>
          <p:cNvSpPr txBox="1">
            <a:spLocks noChangeArrowheads="1"/>
          </p:cNvSpPr>
          <p:nvPr/>
        </p:nvSpPr>
        <p:spPr bwMode="auto">
          <a:xfrm>
            <a:off x="533400" y="57150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30754" name="Text Box 43"/>
          <p:cNvSpPr txBox="1">
            <a:spLocks noChangeArrowheads="1"/>
          </p:cNvSpPr>
          <p:nvPr/>
        </p:nvSpPr>
        <p:spPr bwMode="auto">
          <a:xfrm>
            <a:off x="457200" y="5715000"/>
            <a:ext cx="1560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Management Decision &amp;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 Commitment</a:t>
            </a:r>
          </a:p>
        </p:txBody>
      </p:sp>
      <p:sp>
        <p:nvSpPr>
          <p:cNvPr id="30755" name="Text Box 44"/>
          <p:cNvSpPr txBox="1">
            <a:spLocks noChangeArrowheads="1"/>
          </p:cNvSpPr>
          <p:nvPr/>
        </p:nvSpPr>
        <p:spPr bwMode="auto">
          <a:xfrm>
            <a:off x="1295400" y="5029200"/>
            <a:ext cx="14077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Setup/Appointment of</a:t>
            </a:r>
          </a:p>
          <a:p>
            <a:pPr marL="171450" indent="-171450">
              <a:spcBef>
                <a:spcPct val="0"/>
              </a:spcBef>
              <a:buFontTx/>
              <a:buChar char="-"/>
            </a:pPr>
            <a:r>
              <a:rPr lang="en-US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MR/Consultant</a:t>
            </a:r>
          </a:p>
          <a:p>
            <a:pPr marL="171450" indent="-171450">
              <a:spcBef>
                <a:spcPct val="0"/>
              </a:spcBef>
              <a:buFontTx/>
              <a:buChar char="-"/>
            </a:pPr>
            <a:r>
              <a:rPr lang="en-US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Task Team</a:t>
            </a:r>
          </a:p>
        </p:txBody>
      </p:sp>
      <p:sp>
        <p:nvSpPr>
          <p:cNvPr id="30756" name="Text Box 45"/>
          <p:cNvSpPr txBox="1">
            <a:spLocks noChangeArrowheads="1"/>
          </p:cNvSpPr>
          <p:nvPr/>
        </p:nvSpPr>
        <p:spPr bwMode="auto">
          <a:xfrm>
            <a:off x="5257800" y="2819400"/>
            <a:ext cx="11128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Pre-Assessment</a:t>
            </a:r>
          </a:p>
        </p:txBody>
      </p:sp>
      <p:sp>
        <p:nvSpPr>
          <p:cNvPr id="30757" name="Text Box 46"/>
          <p:cNvSpPr txBox="1">
            <a:spLocks noChangeArrowheads="1"/>
          </p:cNvSpPr>
          <p:nvPr/>
        </p:nvSpPr>
        <p:spPr bwMode="auto">
          <a:xfrm>
            <a:off x="2971800" y="4038600"/>
            <a:ext cx="1203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Process Definition</a:t>
            </a:r>
          </a:p>
        </p:txBody>
      </p:sp>
      <p:sp>
        <p:nvSpPr>
          <p:cNvPr id="30758" name="Text Box 47"/>
          <p:cNvSpPr txBox="1">
            <a:spLocks noChangeArrowheads="1"/>
          </p:cNvSpPr>
          <p:nvPr/>
        </p:nvSpPr>
        <p:spPr bwMode="auto">
          <a:xfrm>
            <a:off x="3733800" y="3657600"/>
            <a:ext cx="2333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Implementation &amp; Progress Monitoring</a:t>
            </a:r>
          </a:p>
        </p:txBody>
      </p:sp>
      <p:sp>
        <p:nvSpPr>
          <p:cNvPr id="30759" name="Text Box 48"/>
          <p:cNvSpPr txBox="1">
            <a:spLocks noChangeArrowheads="1"/>
          </p:cNvSpPr>
          <p:nvPr/>
        </p:nvSpPr>
        <p:spPr bwMode="auto">
          <a:xfrm>
            <a:off x="4572000" y="3352800"/>
            <a:ext cx="1355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Internal Quality Audit</a:t>
            </a:r>
          </a:p>
        </p:txBody>
      </p:sp>
      <p:sp>
        <p:nvSpPr>
          <p:cNvPr id="30760" name="Text Box 49"/>
          <p:cNvSpPr txBox="1">
            <a:spLocks noChangeArrowheads="1"/>
          </p:cNvSpPr>
          <p:nvPr/>
        </p:nvSpPr>
        <p:spPr bwMode="auto">
          <a:xfrm>
            <a:off x="2057400" y="4572000"/>
            <a:ext cx="16049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Review of current system</a:t>
            </a:r>
          </a:p>
        </p:txBody>
      </p:sp>
      <p:sp>
        <p:nvSpPr>
          <p:cNvPr id="30761" name="Text Box 50"/>
          <p:cNvSpPr txBox="1">
            <a:spLocks noChangeArrowheads="1"/>
          </p:cNvSpPr>
          <p:nvPr/>
        </p:nvSpPr>
        <p:spPr bwMode="auto">
          <a:xfrm>
            <a:off x="6019800" y="2286000"/>
            <a:ext cx="11826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Final Assessment</a:t>
            </a:r>
          </a:p>
        </p:txBody>
      </p:sp>
      <p:sp>
        <p:nvSpPr>
          <p:cNvPr id="30762" name="Text Box 51"/>
          <p:cNvSpPr txBox="1">
            <a:spLocks noChangeArrowheads="1"/>
          </p:cNvSpPr>
          <p:nvPr/>
        </p:nvSpPr>
        <p:spPr bwMode="auto">
          <a:xfrm>
            <a:off x="7239000" y="1905000"/>
            <a:ext cx="8588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Registration</a:t>
            </a:r>
          </a:p>
        </p:txBody>
      </p:sp>
      <p:sp>
        <p:nvSpPr>
          <p:cNvPr id="30763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AC617C-FA35-4C15-980A-855A61A5179B}" type="slidenum">
              <a:rPr lang="en-US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752600"/>
            <a:ext cx="7772400" cy="2514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Questions &amp; Answers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4600" y="2743200"/>
            <a:ext cx="4267200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Quality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/>
              <a:t>	</a:t>
            </a:r>
          </a:p>
        </p:txBody>
      </p:sp>
      <p:sp>
        <p:nvSpPr>
          <p:cNvPr id="1024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68EA0C-ECEE-4FE8-85BF-8FF6CB2CAD52}" type="slidenum">
              <a:rPr lang="en-US" altLang="en-US" sz="1200" smtClean="0">
                <a:solidFill>
                  <a:schemeClr val="tx1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838200" y="1600200"/>
            <a:ext cx="7848600" cy="27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 (Headings)"/>
              </a:rPr>
              <a:t>Ability </a:t>
            </a:r>
            <a:r>
              <a:rPr lang="en-US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 (Headings)"/>
              </a:rPr>
              <a:t>of a set of </a:t>
            </a:r>
            <a:r>
              <a:rPr lang="en-US" altLang="en-US" sz="2800" dirty="0">
                <a:solidFill>
                  <a:srgbClr val="0000FF"/>
                </a:solidFill>
                <a:latin typeface="Century Gothic (Headings)"/>
              </a:rPr>
              <a:t>inherent characteristics </a:t>
            </a:r>
            <a:r>
              <a:rPr lang="en-US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 (Headings)"/>
              </a:rPr>
              <a:t>of a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 (Headings)"/>
              </a:rPr>
              <a:t>product, system or process to fulfill requirements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 (Headings)"/>
              </a:rPr>
              <a:t>of customers and other interested </a:t>
            </a:r>
            <a:r>
              <a:rPr lang="en-US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 (Headings)"/>
              </a:rPr>
              <a:t>parties</a:t>
            </a:r>
            <a:endParaRPr lang="en-US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entury Gothic (Headings)"/>
            </a:endParaRP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 (Headings)"/>
              </a:rPr>
              <a:t>(ISO </a:t>
            </a:r>
            <a:r>
              <a:rPr lang="en-US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 (Headings)"/>
              </a:rPr>
              <a:t>9000:2005)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entury Gothic (Headings)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 (Headings)"/>
              </a:rPr>
              <a:t>Examples of </a:t>
            </a:r>
            <a:r>
              <a:rPr lang="en-US" altLang="en-US" sz="2000" i="1" dirty="0" smtClean="0">
                <a:solidFill>
                  <a:srgbClr val="0000FF"/>
                </a:solidFill>
                <a:latin typeface="Century Gothic (Headings)"/>
              </a:rPr>
              <a:t>interested parties </a:t>
            </a:r>
            <a:r>
              <a:rPr lang="en-US" alt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 (Headings)"/>
              </a:rPr>
              <a:t>are bankers</a:t>
            </a:r>
            <a:r>
              <a:rPr lang="en-US" alt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 (Headings)"/>
              </a:rPr>
              <a:t>, suppliers, owners, </a:t>
            </a:r>
            <a:r>
              <a:rPr lang="en-US" alt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 (Headings)"/>
              </a:rPr>
              <a:t>partners etc. </a:t>
            </a:r>
            <a:r>
              <a:rPr lang="en-US" alt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 (Headings)"/>
              </a:rPr>
              <a:t>Interested parties are also referred to as </a:t>
            </a:r>
            <a:r>
              <a:rPr lang="en-US" altLang="en-US" sz="2000" i="1" dirty="0">
                <a:solidFill>
                  <a:srgbClr val="0000FF"/>
                </a:solidFill>
                <a:latin typeface="Century Gothic (Headings)"/>
              </a:rPr>
              <a:t>stakeholders</a:t>
            </a:r>
            <a:r>
              <a:rPr lang="en-US" alt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 (Headings)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Quality</a:t>
            </a:r>
          </a:p>
        </p:txBody>
      </p:sp>
      <p:sp>
        <p:nvSpPr>
          <p:cNvPr id="1024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68EA0C-ECEE-4FE8-85BF-8FF6CB2CAD52}" type="slidenum">
              <a:rPr lang="en-US" altLang="en-US" sz="1200" smtClean="0">
                <a:solidFill>
                  <a:schemeClr val="tx1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838200" y="1600200"/>
            <a:ext cx="784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endParaRPr lang="en-US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Century Gothic (Headings)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5433008"/>
              </p:ext>
            </p:extLst>
          </p:nvPr>
        </p:nvGraphicFramePr>
        <p:xfrm>
          <a:off x="872319" y="1800255"/>
          <a:ext cx="7543801" cy="2926080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2237440"/>
                <a:gridCol w="2237440"/>
                <a:gridCol w="3068921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</a:rPr>
                        <a:t>Product / Service</a:t>
                      </a:r>
                      <a:endParaRPr lang="en-US" sz="1600" dirty="0">
                        <a:effectLst/>
                        <a:latin typeface="+mj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</a:rPr>
                        <a:t>Requirement</a:t>
                      </a:r>
                      <a:endParaRPr lang="en-US" sz="1600" dirty="0">
                        <a:effectLst/>
                        <a:latin typeface="+mj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</a:rPr>
                        <a:t>Inherent Characteristics</a:t>
                      </a:r>
                      <a:endParaRPr lang="en-US" sz="1600" dirty="0">
                        <a:effectLst/>
                        <a:latin typeface="+mj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</a:rPr>
                        <a:t>Ceiling Fan</a:t>
                      </a:r>
                      <a:endParaRPr lang="en-US" sz="1600" dirty="0">
                        <a:effectLst/>
                        <a:latin typeface="+mj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</a:rPr>
                        <a:t>Air delivery</a:t>
                      </a:r>
                      <a:endParaRPr lang="en-US" sz="1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+mj-lt"/>
                        </a:rPr>
                        <a:t>Size &amp; shape of blades</a:t>
                      </a:r>
                    </a:p>
                    <a:p>
                      <a:pPr marL="285750" marR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+mj-lt"/>
                        </a:rPr>
                        <a:t>Motor rating</a:t>
                      </a:r>
                      <a:endParaRPr lang="en-US" sz="1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</a:rPr>
                        <a:t>Car</a:t>
                      </a:r>
                      <a:endParaRPr lang="en-US" sz="1600" dirty="0">
                        <a:effectLst/>
                        <a:latin typeface="+mj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</a:rPr>
                        <a:t>Acceleration &amp; speed</a:t>
                      </a:r>
                      <a:endParaRPr lang="en-US" sz="1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+mj-lt"/>
                        </a:rPr>
                        <a:t>Engine capacity</a:t>
                      </a:r>
                    </a:p>
                    <a:p>
                      <a:pPr marL="285750" marR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+mj-lt"/>
                        </a:rPr>
                        <a:t>Engine torque &amp; rpm</a:t>
                      </a:r>
                      <a:endParaRPr lang="en-US" sz="1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600" dirty="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</a:rPr>
                        <a:t>Safety</a:t>
                      </a:r>
                      <a:endParaRPr lang="en-US" sz="1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+mj-lt"/>
                        </a:rPr>
                        <a:t>Air bags</a:t>
                      </a:r>
                    </a:p>
                    <a:p>
                      <a:pPr marL="285750" marR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+mj-lt"/>
                        </a:rPr>
                        <a:t>Anti-brake Locking system</a:t>
                      </a:r>
                      <a:endParaRPr lang="en-US" sz="1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Internet service</a:t>
                      </a:r>
                      <a:endParaRPr lang="en-US" sz="1600">
                        <a:effectLst/>
                        <a:latin typeface="+mj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</a:rPr>
                        <a:t>Fast connectivity</a:t>
                      </a:r>
                      <a:endParaRPr lang="en-US" sz="1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+mj-lt"/>
                        </a:rPr>
                        <a:t>Bandwidth</a:t>
                      </a:r>
                      <a:endParaRPr lang="en-US" sz="1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</a:rPr>
                        <a:t>Hotel</a:t>
                      </a:r>
                      <a:endParaRPr lang="en-US" sz="1600" dirty="0">
                        <a:effectLst/>
                        <a:latin typeface="+mj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</a:rPr>
                        <a:t>Comfort</a:t>
                      </a:r>
                      <a:endParaRPr lang="en-US" sz="1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effectLst/>
                          <a:latin typeface="+mj-lt"/>
                        </a:rPr>
                        <a:t>Room </a:t>
                      </a:r>
                      <a:r>
                        <a:rPr lang="en-US" sz="1600" kern="1200" dirty="0" smtClean="0">
                          <a:effectLst/>
                          <a:latin typeface="+mj-lt"/>
                        </a:rPr>
                        <a:t>size</a:t>
                      </a:r>
                    </a:p>
                    <a:p>
                      <a:pPr marL="285750" marR="0" indent="-2857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 smtClean="0">
                          <a:effectLst/>
                          <a:latin typeface="+mj-lt"/>
                        </a:rPr>
                        <a:t>Air-conditioning</a:t>
                      </a:r>
                    </a:p>
                    <a:p>
                      <a:pPr marL="285750" marR="0" indent="-2857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 smtClean="0">
                          <a:effectLst/>
                          <a:latin typeface="+mj-lt"/>
                        </a:rPr>
                        <a:t>Lighting</a:t>
                      </a:r>
                      <a:endParaRPr lang="en-US" sz="1600" kern="1200" dirty="0">
                        <a:effectLst/>
                        <a:latin typeface="+mj-lt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+mj-lt"/>
                        </a:rPr>
                        <a:t>Furniture &amp; </a:t>
                      </a:r>
                      <a:r>
                        <a:rPr lang="en-US" sz="1600" kern="1200" dirty="0" smtClean="0">
                          <a:effectLst/>
                          <a:latin typeface="+mj-lt"/>
                        </a:rPr>
                        <a:t>layout</a:t>
                      </a:r>
                      <a:endParaRPr lang="en-US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27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Quality Management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dirty="0"/>
              <a:t>Quality management includes all the activities that organizations use to </a:t>
            </a:r>
            <a:r>
              <a:rPr lang="en-US" altLang="en-US" dirty="0">
                <a:solidFill>
                  <a:srgbClr val="0000FF"/>
                </a:solidFill>
              </a:rPr>
              <a:t>direct, control, and coordinate </a:t>
            </a:r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quality</a:t>
            </a:r>
            <a:r>
              <a:rPr lang="en-US" altLang="en-US" dirty="0" smtClean="0"/>
              <a:t>.</a:t>
            </a:r>
          </a:p>
          <a:p>
            <a:pPr algn="just" eaLnBrk="1" hangingPunct="1"/>
            <a:endParaRPr lang="en-US" altLang="en-US" dirty="0"/>
          </a:p>
          <a:p>
            <a:pPr algn="just" eaLnBrk="1" hangingPunct="1"/>
            <a:r>
              <a:rPr lang="en-US" altLang="en-US" dirty="0" smtClean="0"/>
              <a:t>These </a:t>
            </a:r>
            <a:r>
              <a:rPr lang="en-US" altLang="en-US" dirty="0"/>
              <a:t>activities include formulating a quality policy and setting quality </a:t>
            </a:r>
            <a:r>
              <a:rPr lang="en-US" altLang="en-US" dirty="0" smtClean="0"/>
              <a:t>objectives.</a:t>
            </a:r>
          </a:p>
          <a:p>
            <a:pPr algn="just" eaLnBrk="1" hangingPunct="1"/>
            <a:endParaRPr lang="en-US" altLang="en-US" dirty="0"/>
          </a:p>
          <a:p>
            <a:pPr algn="just" eaLnBrk="1" hangingPunct="1"/>
            <a:r>
              <a:rPr lang="en-US" altLang="en-US" dirty="0" smtClean="0"/>
              <a:t>They </a:t>
            </a:r>
            <a:r>
              <a:rPr lang="en-US" altLang="en-US" dirty="0"/>
              <a:t>also include quality planning, quality control, </a:t>
            </a:r>
            <a:r>
              <a:rPr lang="en-US" altLang="en-US" dirty="0" smtClean="0"/>
              <a:t>quality assurance</a:t>
            </a:r>
            <a:r>
              <a:rPr lang="en-US" altLang="en-US" dirty="0"/>
              <a:t>, and quality improvement.</a:t>
            </a:r>
            <a:endParaRPr lang="en-US" altLang="en-US" dirty="0" smtClean="0"/>
          </a:p>
        </p:txBody>
      </p:sp>
      <p:sp>
        <p:nvSpPr>
          <p:cNvPr id="1126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8DF108-9FD1-4E31-AC84-048EE52FA64B}" type="slidenum">
              <a:rPr lang="en-US" altLang="en-US" sz="1200" smtClean="0">
                <a:solidFill>
                  <a:schemeClr val="tx1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924800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Quality Management System</a:t>
            </a:r>
            <a:r>
              <a:rPr lang="en-US" sz="3600" dirty="0" smtClean="0">
                <a:solidFill>
                  <a:schemeClr val="tx2">
                    <a:satMod val="130000"/>
                  </a:schemeClr>
                </a:solidFill>
              </a:rPr>
              <a:t> (QMS)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903413"/>
            <a:ext cx="7315200" cy="3582987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quality management system is a </a:t>
            </a:r>
            <a:r>
              <a:rPr lang="en-US" altLang="en-US" dirty="0">
                <a:solidFill>
                  <a:srgbClr val="0000FF"/>
                </a:solidFill>
              </a:rPr>
              <a:t>set of interrelated or interacting elements </a:t>
            </a:r>
            <a:r>
              <a:rPr lang="en-US" altLang="en-US" sz="1600" dirty="0" smtClean="0">
                <a:solidFill>
                  <a:srgbClr val="0000FF"/>
                </a:solidFill>
              </a:rPr>
              <a:t>(management</a:t>
            </a:r>
            <a:r>
              <a:rPr lang="en-US" altLang="en-US" sz="1600" dirty="0">
                <a:solidFill>
                  <a:srgbClr val="0000FF"/>
                </a:solidFill>
              </a:rPr>
              <a:t>, </a:t>
            </a:r>
            <a:r>
              <a:rPr lang="en-US" altLang="en-US" sz="1600" dirty="0" smtClean="0">
                <a:solidFill>
                  <a:srgbClr val="0000FF"/>
                </a:solidFill>
              </a:rPr>
              <a:t>resources</a:t>
            </a:r>
            <a:r>
              <a:rPr lang="en-US" altLang="en-US" sz="1600" dirty="0">
                <a:solidFill>
                  <a:srgbClr val="0000FF"/>
                </a:solidFill>
              </a:rPr>
              <a:t>, </a:t>
            </a:r>
            <a:r>
              <a:rPr lang="en-US" altLang="en-US" sz="1600" dirty="0" smtClean="0">
                <a:solidFill>
                  <a:srgbClr val="0000FF"/>
                </a:solidFill>
              </a:rPr>
              <a:t>monitoring etc.)</a:t>
            </a:r>
            <a:r>
              <a:rPr lang="en-US" altLang="en-US" dirty="0" smtClean="0">
                <a:solidFill>
                  <a:srgbClr val="0000FF"/>
                </a:solidFill>
              </a:rPr>
              <a:t> </a:t>
            </a: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that organizations </a:t>
            </a:r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to direct and control </a:t>
            </a:r>
            <a:r>
              <a:rPr lang="en-US" altLang="en-US" dirty="0">
                <a:solidFill>
                  <a:srgbClr val="0000FF"/>
                </a:solidFill>
              </a:rPr>
              <a:t>how quality policies are implemented and quality objectives are achieved</a:t>
            </a: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US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quality management system is a web of interconnected processes.</a:t>
            </a:r>
          </a:p>
        </p:txBody>
      </p:sp>
      <p:sp>
        <p:nvSpPr>
          <p:cNvPr id="1229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A63E8E-5127-47C2-9C67-D8164EE58C0F}" type="slidenum">
              <a:rPr lang="en-US" altLang="en-US" sz="1200" smtClean="0">
                <a:solidFill>
                  <a:schemeClr val="tx1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7543800" cy="8032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tx2">
                    <a:satMod val="130000"/>
                  </a:schemeClr>
                </a:solidFill>
              </a:rPr>
              <a:t>Quality Management System (QMS)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903413"/>
            <a:ext cx="7315200" cy="35829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/>
              <a:t>QMS consists of</a:t>
            </a:r>
            <a:r>
              <a:rPr lang="en-US" altLang="en-US" sz="2800" dirty="0" smtClean="0"/>
              <a:t> 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Policies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Manuals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Roles &amp; Responsibilities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Procedures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Work Instructions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Forms/Templates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 smtClean="0"/>
          </a:p>
        </p:txBody>
      </p:sp>
      <p:sp>
        <p:nvSpPr>
          <p:cNvPr id="1331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F037FA-B236-449F-929B-8E17B33FE68F}" type="slidenum">
              <a:rPr lang="en-US" altLang="en-US" sz="1200" smtClean="0">
                <a:solidFill>
                  <a:schemeClr val="tx1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9248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Why QMS</a:t>
            </a: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 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598613"/>
            <a:ext cx="7315200" cy="3887787"/>
          </a:xfrm>
        </p:spPr>
        <p:txBody>
          <a:bodyPr/>
          <a:lstStyle/>
          <a:p>
            <a:pPr eaLnBrk="1" hangingPunct="1"/>
            <a:r>
              <a:rPr lang="en-US" altLang="en-US" smtClean="0"/>
              <a:t>To achieve Quality</a:t>
            </a:r>
          </a:p>
          <a:p>
            <a:pPr eaLnBrk="1" hangingPunct="1"/>
            <a:r>
              <a:rPr lang="en-US" altLang="en-US" smtClean="0"/>
              <a:t>Consistency</a:t>
            </a:r>
          </a:p>
          <a:p>
            <a:pPr eaLnBrk="1" hangingPunct="1"/>
            <a:r>
              <a:rPr lang="en-US" altLang="en-US" smtClean="0"/>
              <a:t>Traceability</a:t>
            </a:r>
          </a:p>
          <a:p>
            <a:pPr eaLnBrk="1" hangingPunct="1"/>
            <a:r>
              <a:rPr lang="en-US" altLang="en-US" smtClean="0"/>
              <a:t>Resource Independence</a:t>
            </a:r>
          </a:p>
          <a:p>
            <a:pPr eaLnBrk="1" hangingPunct="1"/>
            <a:r>
              <a:rPr lang="en-US" altLang="en-US" smtClean="0"/>
              <a:t>Continual Improvement</a:t>
            </a:r>
          </a:p>
        </p:txBody>
      </p:sp>
      <p:sp>
        <p:nvSpPr>
          <p:cNvPr id="1434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A086D0-C9BC-4BAD-AA61-FADC56962612}" type="slidenum">
              <a:rPr lang="en-US" altLang="en-US" sz="1200" smtClean="0">
                <a:solidFill>
                  <a:schemeClr val="tx1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2914</TotalTime>
  <Words>1396</Words>
  <Application>Microsoft Office PowerPoint</Application>
  <PresentationFormat>On-screen Show (4:3)</PresentationFormat>
  <Paragraphs>350</Paragraphs>
  <Slides>32</Slides>
  <Notes>28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Executive</vt:lpstr>
      <vt:lpstr>E:\Nabil.Manzoor\Personal_Data\SkyDrive\Tutorials\ISO\ISO_Dept_Related_Clauses.docx</vt:lpstr>
      <vt:lpstr> Introduction to  Quality Management System  ISO 9001:2008</vt:lpstr>
      <vt:lpstr>Outlines</vt:lpstr>
      <vt:lpstr>ISO – Language of Quality</vt:lpstr>
      <vt:lpstr>Quality</vt:lpstr>
      <vt:lpstr>Quality</vt:lpstr>
      <vt:lpstr>Quality Management</vt:lpstr>
      <vt:lpstr>Quality Management System (QMS)</vt:lpstr>
      <vt:lpstr>Quality Management System (QMS)</vt:lpstr>
      <vt:lpstr>Why QMS ?</vt:lpstr>
      <vt:lpstr>ISO 9001:2008</vt:lpstr>
      <vt:lpstr>What is ISO?</vt:lpstr>
      <vt:lpstr>ISO – General Info</vt:lpstr>
      <vt:lpstr>ISO 9000 Standards</vt:lpstr>
      <vt:lpstr>Introduction to ISO 9001:2008</vt:lpstr>
      <vt:lpstr>Quality Management Principles</vt:lpstr>
      <vt:lpstr>Quality Management Principles</vt:lpstr>
      <vt:lpstr>Clauses of ISO 9001:2008 Standard</vt:lpstr>
      <vt:lpstr>PowerPoint Presentation</vt:lpstr>
      <vt:lpstr>Quality Policy</vt:lpstr>
      <vt:lpstr>Quality Objectives</vt:lpstr>
      <vt:lpstr>PowerPoint Presentation</vt:lpstr>
      <vt:lpstr>Benefits of ISO 9001:2008</vt:lpstr>
      <vt:lpstr>Non-Conformity</vt:lpstr>
      <vt:lpstr>Documents update/storage</vt:lpstr>
      <vt:lpstr>Related documents</vt:lpstr>
      <vt:lpstr>What is Certification?</vt:lpstr>
      <vt:lpstr>What is Accreditation?</vt:lpstr>
      <vt:lpstr>What is UKAS?</vt:lpstr>
      <vt:lpstr>What is IRCA?</vt:lpstr>
      <vt:lpstr>PowerPoint Presentation</vt:lpstr>
      <vt:lpstr>Questions &amp; Answers</vt:lpstr>
      <vt:lpstr>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 9001:2008</dc:title>
  <dc:creator>Nabil Manzoor</dc:creator>
  <cp:lastModifiedBy>Nabil Manzoor</cp:lastModifiedBy>
  <cp:revision>687</cp:revision>
  <cp:lastPrinted>2002-04-30T02:22:36Z</cp:lastPrinted>
  <dcterms:created xsi:type="dcterms:W3CDTF">2002-04-29T01:50:05Z</dcterms:created>
  <dcterms:modified xsi:type="dcterms:W3CDTF">2014-05-13T05:41:37Z</dcterms:modified>
</cp:coreProperties>
</file>