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9" r:id="rId6"/>
    <p:sldId id="278" r:id="rId7"/>
    <p:sldId id="262" r:id="rId8"/>
    <p:sldId id="258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7" r:id="rId20"/>
    <p:sldId id="272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49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4F181D-1B7C-425A-8EEC-F8067FDED6AF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1CACBC-0DCD-4C34-809E-193C8016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4F181D-1B7C-425A-8EEC-F8067FDED6AF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1CACBC-0DCD-4C34-809E-193C8016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4F181D-1B7C-425A-8EEC-F8067FDED6AF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1CACBC-0DCD-4C34-809E-193C8016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>
            <a:lvl1pPr>
              <a:defRPr>
                <a:latin typeface="Agency FB" pitchFamily="34" charset="0"/>
              </a:defRPr>
            </a:lvl1pPr>
            <a:lvl2pPr>
              <a:defRPr>
                <a:latin typeface="Agency FB" pitchFamily="34" charset="0"/>
              </a:defRPr>
            </a:lvl2pPr>
            <a:lvl3pPr>
              <a:defRPr>
                <a:latin typeface="Agency FB" pitchFamily="34" charset="0"/>
              </a:defRPr>
            </a:lvl3pPr>
            <a:lvl4pPr>
              <a:defRPr>
                <a:latin typeface="Agency FB" pitchFamily="34" charset="0"/>
              </a:defRPr>
            </a:lvl4pPr>
            <a:lvl5pPr>
              <a:defRPr>
                <a:latin typeface="Agency FB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4F181D-1B7C-425A-8EEC-F8067FDED6AF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1CACBC-0DCD-4C34-809E-193C8016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4F181D-1B7C-425A-8EEC-F8067FDED6AF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1CACBC-0DCD-4C34-809E-193C8016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4F181D-1B7C-425A-8EEC-F8067FDED6AF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1CACBC-0DCD-4C34-809E-193C8016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4F181D-1B7C-425A-8EEC-F8067FDED6AF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1CACBC-0DCD-4C34-809E-193C8016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4F181D-1B7C-425A-8EEC-F8067FDED6AF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1CACBC-0DCD-4C34-809E-193C8016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4F181D-1B7C-425A-8EEC-F8067FDED6AF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1CACBC-0DCD-4C34-809E-193C8016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4F181D-1B7C-425A-8EEC-F8067FDED6AF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1CACBC-0DCD-4C34-809E-193C80160C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ite-linen-paper-texture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-228600"/>
            <a:ext cx="9144000" cy="7086600"/>
          </a:xfrm>
          <a:prstGeom prst="rect">
            <a:avLst/>
          </a:prstGeom>
        </p:spPr>
      </p:pic>
      <p:sp>
        <p:nvSpPr>
          <p:cNvPr id="10" name="Title Placeholder 1"/>
          <p:cNvSpPr txBox="1">
            <a:spLocks/>
          </p:cNvSpPr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UNHCR_AIM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846576" y="6160008"/>
            <a:ext cx="1493519" cy="355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2819401" y="6477000"/>
            <a:ext cx="3581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0" dirty="0" smtClean="0">
                <a:latin typeface="MS Gothic" pitchFamily="49" charset="-128"/>
                <a:ea typeface="MS Gothic" pitchFamily="49" charset="-128"/>
              </a:rPr>
              <a:t>Assessment Information Management System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10000" y="6596390"/>
            <a:ext cx="1665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u="sng" dirty="0" smtClean="0">
                <a:solidFill>
                  <a:schemeClr val="accent1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http://aims.im4hc.org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gency FB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oundRect">
            <a:avLst/>
          </a:prstGeom>
        </p:spPr>
        <p:txBody>
          <a:bodyPr/>
          <a:lstStyle/>
          <a:p>
            <a:r>
              <a:rPr lang="en-US" dirty="0" smtClean="0"/>
              <a:t>AIMS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Assessments with Simple Drag and </a:t>
            </a:r>
            <a:r>
              <a:rPr lang="en-US" b="1" dirty="0" smtClean="0"/>
              <a:t>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91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Drag-and-drop </a:t>
            </a:r>
            <a:r>
              <a:rPr lang="en-US" dirty="0"/>
              <a:t>interface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assessments in quick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No </a:t>
            </a:r>
            <a:r>
              <a:rPr lang="en-US" dirty="0"/>
              <a:t>specialist help </a:t>
            </a:r>
            <a:r>
              <a:rPr lang="en-US" dirty="0" smtClean="0"/>
              <a:t>needed</a:t>
            </a:r>
          </a:p>
          <a:p>
            <a:r>
              <a:rPr lang="en-US" dirty="0" smtClean="0"/>
              <a:t>Divide </a:t>
            </a:r>
            <a:r>
              <a:rPr lang="en-US" dirty="0"/>
              <a:t>related sets of questions </a:t>
            </a:r>
            <a:r>
              <a:rPr lang="en-US" dirty="0" smtClean="0"/>
              <a:t>in sections </a:t>
            </a:r>
            <a:r>
              <a:rPr lang="en-US" dirty="0"/>
              <a:t>for improved </a:t>
            </a:r>
            <a:r>
              <a:rPr lang="en-US" dirty="0" smtClean="0"/>
              <a:t>readability</a:t>
            </a:r>
          </a:p>
          <a:p>
            <a:r>
              <a:rPr lang="en-US" dirty="0" smtClean="0"/>
              <a:t>Tag Questions, Sections and Forms for quick search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G:\AIMS Screen Shots - Copy\Creat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980524"/>
            <a:ext cx="4047004" cy="2896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Templates and Reuse Questions from Past Assessments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95400"/>
            <a:ext cx="441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Intuitive user interface for finding relevant questions</a:t>
            </a:r>
          </a:p>
          <a:p>
            <a:r>
              <a:rPr lang="en-US" dirty="0" smtClean="0"/>
              <a:t>Use </a:t>
            </a:r>
            <a:r>
              <a:rPr lang="en-US" dirty="0"/>
              <a:t>questions from templates and past </a:t>
            </a:r>
            <a:r>
              <a:rPr lang="en-US" dirty="0" smtClean="0"/>
              <a:t>assessments</a:t>
            </a:r>
          </a:p>
          <a:p>
            <a:r>
              <a:rPr lang="en-US" dirty="0" smtClean="0"/>
              <a:t>Quickly </a:t>
            </a:r>
            <a:r>
              <a:rPr lang="en-US" dirty="0"/>
              <a:t>build a relevant and effective </a:t>
            </a:r>
            <a:r>
              <a:rPr lang="en-US" dirty="0" smtClean="0"/>
              <a:t>assessment</a:t>
            </a:r>
          </a:p>
          <a:p>
            <a:r>
              <a:rPr lang="en-US" dirty="0" smtClean="0"/>
              <a:t>Use templates from your </a:t>
            </a:r>
            <a:r>
              <a:rPr lang="en-US" dirty="0"/>
              <a:t>own organization as well as other </a:t>
            </a:r>
            <a:r>
              <a:rPr lang="en-US" dirty="0" smtClean="0"/>
              <a:t>NGOs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Bilal Manzoor\AppData\Local\Microsoft\Windows\Temporary Internet Files\Content.Word\Template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3981763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Invite Contributors to Give </a:t>
            </a:r>
            <a:r>
              <a:rPr lang="en-US" b="1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95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Invite partners </a:t>
            </a:r>
            <a:r>
              <a:rPr lang="en-US" dirty="0"/>
              <a:t>and collaborators to any assessment created in </a:t>
            </a:r>
            <a:r>
              <a:rPr lang="en-US" dirty="0" smtClean="0"/>
              <a:t>AIMS</a:t>
            </a:r>
          </a:p>
          <a:p>
            <a:r>
              <a:rPr lang="en-US" dirty="0" smtClean="0"/>
              <a:t>Use collaboration </a:t>
            </a:r>
            <a:r>
              <a:rPr lang="en-US" dirty="0"/>
              <a:t>feature to gather </a:t>
            </a:r>
            <a:r>
              <a:rPr lang="en-US" dirty="0" smtClean="0"/>
              <a:t>feedback and changes</a:t>
            </a:r>
            <a:endParaRPr lang="en-US" dirty="0"/>
          </a:p>
          <a:p>
            <a:r>
              <a:rPr lang="en-US" dirty="0" smtClean="0"/>
              <a:t>Simply </a:t>
            </a:r>
            <a:r>
              <a:rPr lang="en-US" dirty="0"/>
              <a:t>send a web link to your </a:t>
            </a:r>
            <a:r>
              <a:rPr lang="en-US" dirty="0" smtClean="0"/>
              <a:t>assessment to partners</a:t>
            </a:r>
          </a:p>
          <a:p>
            <a:r>
              <a:rPr lang="en-US" dirty="0" smtClean="0"/>
              <a:t>Partners </a:t>
            </a:r>
            <a:r>
              <a:rPr lang="en-US" dirty="0"/>
              <a:t>can then </a:t>
            </a:r>
            <a:r>
              <a:rPr lang="en-US" dirty="0" smtClean="0"/>
              <a:t>view and comments </a:t>
            </a:r>
            <a:r>
              <a:rPr lang="en-US" dirty="0"/>
              <a:t>the draft assessment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you to quickly finalize an assessment draft without having to manually gather </a:t>
            </a:r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9879" y="2133600"/>
            <a:ext cx="3148321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Time-barred </a:t>
            </a:r>
            <a:r>
              <a:rPr lang="en-US" b="1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95400"/>
            <a:ext cx="5029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Collaboration </a:t>
            </a:r>
            <a:r>
              <a:rPr lang="en-US" dirty="0"/>
              <a:t>on assessment drafts can be </a:t>
            </a:r>
            <a:r>
              <a:rPr lang="en-US" dirty="0" smtClean="0"/>
              <a:t>time-limited</a:t>
            </a:r>
          </a:p>
          <a:p>
            <a:r>
              <a:rPr lang="en-US" dirty="0" smtClean="0"/>
              <a:t>Simply </a:t>
            </a:r>
            <a:r>
              <a:rPr lang="en-US" dirty="0"/>
              <a:t>decide how long you want a given assessment to be open for discussion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assessment partners are automatically notified about the time-barred nature of the </a:t>
            </a:r>
            <a:r>
              <a:rPr lang="en-US" dirty="0" smtClean="0"/>
              <a:t>assessment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279" y="2133600"/>
            <a:ext cx="3148321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Publish Assessment and Collect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295400"/>
            <a:ext cx="43434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an assessment draft has been finalized, </a:t>
            </a:r>
            <a:r>
              <a:rPr lang="en-US" dirty="0" smtClean="0"/>
              <a:t>coordinator/administrator can publish assessment for data collection</a:t>
            </a:r>
          </a:p>
          <a:p>
            <a:r>
              <a:rPr lang="en-US" dirty="0" smtClean="0"/>
              <a:t>Start </a:t>
            </a:r>
            <a:r>
              <a:rPr lang="en-US" dirty="0"/>
              <a:t>gathering on an assessment using mobile phones, paper-based forms and PCs.</a:t>
            </a:r>
          </a:p>
          <a:p>
            <a:endParaRPr lang="en-US" dirty="0"/>
          </a:p>
        </p:txBody>
      </p:sp>
      <p:pic>
        <p:nvPicPr>
          <p:cNvPr id="4" name="Picture 3" descr="G:\AIMS Screen Shots - Copy\Collect 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4066161" cy="3181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 Mobile Phones to Collect </a:t>
            </a:r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910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Agents </a:t>
            </a:r>
            <a:r>
              <a:rPr lang="en-US" dirty="0"/>
              <a:t>in the field can use mobile phones to gather assessment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Using </a:t>
            </a:r>
            <a:r>
              <a:rPr lang="en-US" dirty="0"/>
              <a:t>mobile phones to gather is both faster and less </a:t>
            </a:r>
            <a:r>
              <a:rPr lang="en-US" dirty="0" smtClean="0"/>
              <a:t>error-prone</a:t>
            </a:r>
          </a:p>
          <a:p>
            <a:r>
              <a:rPr lang="en-US" dirty="0" smtClean="0"/>
              <a:t>Data </a:t>
            </a:r>
            <a:r>
              <a:rPr lang="en-US" dirty="0"/>
              <a:t>gathered in the field can then be imported into the AIMS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Mobile phone application allows to collect GPS coordinates and Photos along with responses. </a:t>
            </a:r>
            <a:endParaRPr lang="en-US" dirty="0"/>
          </a:p>
        </p:txBody>
      </p:sp>
      <p:pic>
        <p:nvPicPr>
          <p:cNvPr id="4" name="Picture 3" descr="G:\AIMS Screen Shots - Copy\Droid3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8527" y="1828800"/>
            <a:ext cx="2090073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Support for Manual Data </a:t>
            </a:r>
            <a:r>
              <a:rPr lang="en-US" b="1" dirty="0" smtClean="0"/>
              <a:t>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295400"/>
            <a:ext cx="4495800" cy="4525963"/>
          </a:xfrm>
        </p:spPr>
        <p:txBody>
          <a:bodyPr/>
          <a:lstStyle/>
          <a:p>
            <a:r>
              <a:rPr lang="en-US" dirty="0" smtClean="0"/>
              <a:t>AIMS supports </a:t>
            </a:r>
            <a:r>
              <a:rPr lang="en-US" dirty="0"/>
              <a:t>gathering assessment data using traditional paper-based assessments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Subsequently </a:t>
            </a:r>
            <a:r>
              <a:rPr lang="en-US" dirty="0"/>
              <a:t>enter the data into the AIMS by using convenient browser-based pages for inputting data.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G:\AIMS Screen Shots - Copy\Collect 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4066161" cy="3181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Clean and Validate Your Assessment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9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AIMS allows you to efficiently manage data cleaning and validation processes </a:t>
            </a:r>
            <a:endParaRPr lang="en-US" dirty="0" smtClean="0"/>
          </a:p>
          <a:p>
            <a:r>
              <a:rPr lang="en-US" dirty="0" smtClean="0"/>
              <a:t>Using AIMS </a:t>
            </a:r>
            <a:r>
              <a:rPr lang="en-US" dirty="0"/>
              <a:t>workflows for running data integrity checks through call-centers and on-site agents and managers </a:t>
            </a:r>
            <a:endParaRPr lang="en-US" dirty="0" smtClean="0"/>
          </a:p>
          <a:p>
            <a:r>
              <a:rPr lang="en-US" dirty="0" smtClean="0"/>
              <a:t>Quickly </a:t>
            </a:r>
            <a:r>
              <a:rPr lang="en-US" dirty="0"/>
              <a:t>run a smooth data validation to ensure high data integrity.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9656" y="1447800"/>
            <a:ext cx="2341344" cy="3469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Assessment </a:t>
            </a:r>
            <a:r>
              <a:rPr lang="en-US" b="1" dirty="0"/>
              <a:t>Data </a:t>
            </a:r>
            <a:r>
              <a:rPr lang="en-US" b="1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1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Analyze the assessment data on a per question basis to identify immediate and current needs as well as weigh tactical priorities. </a:t>
            </a:r>
          </a:p>
          <a:p>
            <a:r>
              <a:rPr lang="en-US" dirty="0" smtClean="0"/>
              <a:t>Help to formulate intelligent work plans for the target areas where the assessment was conducted.</a:t>
            </a:r>
          </a:p>
          <a:p>
            <a:r>
              <a:rPr lang="en-US" dirty="0" smtClean="0"/>
              <a:t>View </a:t>
            </a:r>
            <a:r>
              <a:rPr lang="en-US" dirty="0"/>
              <a:t>data in the backdrop of geographical and political maps of the area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137781"/>
            <a:ext cx="3780328" cy="2582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</a:t>
            </a:r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295400"/>
            <a:ext cx="4572000" cy="4525963"/>
          </a:xfrm>
        </p:spPr>
        <p:txBody>
          <a:bodyPr/>
          <a:lstStyle/>
          <a:p>
            <a:r>
              <a:rPr lang="en-US" dirty="0" smtClean="0"/>
              <a:t>AIMS offers rich reporting capabilities to visualize the data and make informed decisions based on the data</a:t>
            </a:r>
          </a:p>
          <a:p>
            <a:r>
              <a:rPr lang="en-US" dirty="0" smtClean="0"/>
              <a:t>Drill down information</a:t>
            </a:r>
          </a:p>
          <a:p>
            <a:r>
              <a:rPr lang="en-US" dirty="0" smtClean="0"/>
              <a:t>Format Analysis Reports for sharing</a:t>
            </a:r>
          </a:p>
          <a:p>
            <a:endParaRPr lang="en-US" dirty="0"/>
          </a:p>
        </p:txBody>
      </p:sp>
      <p:pic>
        <p:nvPicPr>
          <p:cNvPr id="4" name="Picture 3" descr="G:\AIMS Screen Shots - Copy\Analyze 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22434"/>
            <a:ext cx="3571207" cy="2725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 and Introduction</a:t>
            </a:r>
          </a:p>
          <a:p>
            <a:r>
              <a:rPr lang="en-US" dirty="0" smtClean="0"/>
              <a:t>About AIMS</a:t>
            </a:r>
          </a:p>
          <a:p>
            <a:r>
              <a:rPr lang="en-US" dirty="0" smtClean="0"/>
              <a:t>Assessment Methodology</a:t>
            </a:r>
          </a:p>
          <a:p>
            <a:r>
              <a:rPr lang="en-US" dirty="0" smtClean="0"/>
              <a:t>Assessments with AIMS</a:t>
            </a:r>
          </a:p>
          <a:p>
            <a:r>
              <a:rPr lang="en-US" dirty="0" smtClean="0"/>
              <a:t>Essential Features</a:t>
            </a:r>
          </a:p>
          <a:p>
            <a:r>
              <a:rPr lang="en-US" dirty="0" smtClean="0"/>
              <a:t>Scenario Running</a:t>
            </a:r>
          </a:p>
          <a:p>
            <a:r>
              <a:rPr lang="en-US" dirty="0" smtClean="0"/>
              <a:t>Way Forward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Export Your </a:t>
            </a:r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953000" cy="4525963"/>
          </a:xfrm>
        </p:spPr>
        <p:txBody>
          <a:bodyPr/>
          <a:lstStyle/>
          <a:p>
            <a:r>
              <a:rPr lang="en-US" dirty="0" smtClean="0"/>
              <a:t>Export </a:t>
            </a:r>
            <a:r>
              <a:rPr lang="en-US" dirty="0"/>
              <a:t>your assessment data to external systems for further analysis. </a:t>
            </a:r>
            <a:endParaRPr lang="en-US" dirty="0" smtClean="0"/>
          </a:p>
          <a:p>
            <a:r>
              <a:rPr lang="en-US" dirty="0" smtClean="0"/>
              <a:t>AIMS supports </a:t>
            </a:r>
            <a:r>
              <a:rPr lang="en-US" dirty="0"/>
              <a:t>exporting assessment data to </a:t>
            </a:r>
            <a:r>
              <a:rPr lang="en-US" dirty="0" smtClean="0"/>
              <a:t>Microsoft </a:t>
            </a:r>
            <a:r>
              <a:rPr lang="en-US" dirty="0"/>
              <a:t>Excel and </a:t>
            </a:r>
            <a:r>
              <a:rPr lang="en-US" dirty="0" err="1"/>
              <a:t>OpenOffice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Rapid Assessment Flood 2012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Collaborate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Collect through phones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Collect through PC ‘s Web Browsers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Data Cleaning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Analyze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Report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AIMS User Accounts</a:t>
            </a:r>
          </a:p>
          <a:p>
            <a:r>
              <a:rPr lang="en-US" dirty="0" smtClean="0"/>
              <a:t>AIMS Registration Form</a:t>
            </a:r>
          </a:p>
          <a:p>
            <a:r>
              <a:rPr lang="en-US" dirty="0" smtClean="0"/>
              <a:t>Validity of Registration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525963"/>
          </a:xfrm>
        </p:spPr>
        <p:txBody>
          <a:bodyPr>
            <a:noAutofit/>
          </a:bodyPr>
          <a:lstStyle/>
          <a:p>
            <a:r>
              <a:rPr lang="en-US" sz="2200" dirty="0"/>
              <a:t>AIMS is an easy-to-use assessment tool builder geared towards the specific needs of the humanitarian sector. </a:t>
            </a:r>
          </a:p>
          <a:p>
            <a:r>
              <a:rPr lang="en-US" sz="2200" dirty="0" smtClean="0"/>
              <a:t>A </a:t>
            </a:r>
            <a:r>
              <a:rPr lang="en-US" sz="2200" dirty="0"/>
              <a:t>simple drag-and-drop process to create assessments and collaborate on your draft assessments </a:t>
            </a:r>
            <a:endParaRPr lang="en-US" sz="2200" dirty="0" smtClean="0"/>
          </a:p>
          <a:p>
            <a:r>
              <a:rPr lang="en-US" sz="2200" dirty="0" smtClean="0"/>
              <a:t>Assists </a:t>
            </a:r>
            <a:r>
              <a:rPr lang="en-US" sz="2200" dirty="0"/>
              <a:t>you in gathering data through traditional paper as well as mobile phones and PCs.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gathered data can then be cleaned and validated to ensure data integrity and </a:t>
            </a:r>
            <a:r>
              <a:rPr lang="en-US" sz="2200" dirty="0" smtClean="0"/>
              <a:t>validity</a:t>
            </a:r>
            <a:endParaRPr lang="en-US" sz="2200" dirty="0"/>
          </a:p>
          <a:p>
            <a:r>
              <a:rPr lang="en-US" sz="2200" dirty="0"/>
              <a:t>Once the gathered data is cleaned and validated, AIMS uses it to provide program managers with actionable insights and decision-making </a:t>
            </a:r>
            <a:r>
              <a:rPr lang="en-US" sz="2200" dirty="0" smtClean="0"/>
              <a:t>support</a:t>
            </a:r>
            <a:endParaRPr lang="en-US" sz="2200" dirty="0"/>
          </a:p>
          <a:p>
            <a:r>
              <a:rPr lang="en-US" sz="2200" dirty="0"/>
              <a:t>AIMS thus helps you manage the assessment process from start to finish – greatly reducing the time and cost involved in traditional, manually assessment approaches.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Humanitarian Projects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6934200" cy="3505200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4800" b="1" dirty="0" smtClean="0"/>
              <a:t>Earthquake 2005 Housing Monitoring ERRA &amp; NESPAK- </a:t>
            </a:r>
            <a:r>
              <a:rPr lang="en-US" sz="4800" dirty="0" smtClean="0"/>
              <a:t>Successfully implemented</a:t>
            </a:r>
          </a:p>
          <a:p>
            <a:pPr>
              <a:buFont typeface="Wingdings" pitchFamily="2" charset="2"/>
              <a:buChar char="v"/>
            </a:pPr>
            <a:r>
              <a:rPr lang="en-US" sz="4800" b="1" dirty="0" smtClean="0"/>
              <a:t>IVAP Project (KPK)– IRC</a:t>
            </a:r>
            <a:r>
              <a:rPr lang="en-US" sz="4800" dirty="0" smtClean="0"/>
              <a:t>– IDP’s Vulnerability Assessment and Profiling project – Successfully implemented and further modules are being developed by Workplains as an enhancement to the project. Other partners in the project OCHA, WFP and UNHCR . Project was highlighted as best practice in Inter Agency Real Time Evaluation report of Conflict in KPK and FATA 2010.  </a:t>
            </a:r>
          </a:p>
          <a:p>
            <a:pPr>
              <a:buFont typeface="Wingdings" pitchFamily="2" charset="2"/>
              <a:buChar char="v"/>
            </a:pPr>
            <a:r>
              <a:rPr lang="en-US" sz="4800" b="1" dirty="0" smtClean="0"/>
              <a:t>CCCM (Flood 2010) </a:t>
            </a:r>
            <a:r>
              <a:rPr lang="en-US" sz="4800" dirty="0" smtClean="0"/>
              <a:t>– Camp Coordination and Camp Management, Village Profiling System – successfully implemented</a:t>
            </a:r>
          </a:p>
          <a:p>
            <a:pPr>
              <a:buFont typeface="Wingdings" pitchFamily="2" charset="2"/>
              <a:buChar char="v"/>
            </a:pPr>
            <a:r>
              <a:rPr lang="en-US" sz="4800" b="1" dirty="0" smtClean="0"/>
              <a:t>IOM Call Centre and SMS software </a:t>
            </a:r>
            <a:r>
              <a:rPr lang="en-US" sz="4800" dirty="0" smtClean="0"/>
              <a:t>– successfully implemented</a:t>
            </a:r>
          </a:p>
          <a:p>
            <a:pPr>
              <a:buFont typeface="Wingdings" pitchFamily="2" charset="2"/>
              <a:buChar char="v"/>
            </a:pPr>
            <a:r>
              <a:rPr lang="en-US" sz="4800" b="1" dirty="0" smtClean="0"/>
              <a:t>IOM Watan Card and Mass Com Project </a:t>
            </a:r>
            <a:r>
              <a:rPr lang="en-US" sz="4800" dirty="0" smtClean="0"/>
              <a:t>– successfully implemented</a:t>
            </a:r>
          </a:p>
          <a:p>
            <a:pPr>
              <a:buFont typeface="Wingdings" pitchFamily="2" charset="2"/>
              <a:buChar char="v"/>
            </a:pPr>
            <a:r>
              <a:rPr lang="en-US" sz="4800" b="1" dirty="0" smtClean="0"/>
              <a:t>AIMS – </a:t>
            </a:r>
            <a:r>
              <a:rPr lang="en-US" sz="4800" dirty="0" smtClean="0"/>
              <a:t>Assessment Information Management </a:t>
            </a:r>
            <a:r>
              <a:rPr lang="en-US" sz="4800" smtClean="0"/>
              <a:t>System Service</a:t>
            </a:r>
            <a:endParaRPr lang="en-US" sz="4800" b="1" dirty="0" smtClean="0"/>
          </a:p>
        </p:txBody>
      </p:sp>
      <p:pic>
        <p:nvPicPr>
          <p:cNvPr id="7" name="Picture 6" descr="http://www.rescue.org/sites/default/files/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990600"/>
            <a:ext cx="1144788" cy="1524000"/>
          </a:xfrm>
          <a:prstGeom prst="rect">
            <a:avLst/>
          </a:prstGeom>
          <a:noFill/>
        </p:spPr>
      </p:pic>
      <p:pic>
        <p:nvPicPr>
          <p:cNvPr id="8" name="Picture 7" descr="http://upload.wikimedia.org/wikipedia/commons/5/50/NESPAK_LOGO.JPG"/>
          <p:cNvPicPr>
            <a:picLocks noChangeAspect="1" noChangeArrowheads="1"/>
          </p:cNvPicPr>
          <p:nvPr/>
        </p:nvPicPr>
        <p:blipFill>
          <a:blip r:embed="rId3" cstate="print"/>
          <a:srcRect r="81173"/>
          <a:stretch>
            <a:fillRect/>
          </a:stretch>
        </p:blipFill>
        <p:spPr bwMode="auto">
          <a:xfrm>
            <a:off x="4267200" y="4800600"/>
            <a:ext cx="988485" cy="1053003"/>
          </a:xfrm>
          <a:prstGeom prst="rect">
            <a:avLst/>
          </a:prstGeom>
          <a:noFill/>
        </p:spPr>
      </p:pic>
      <p:pic>
        <p:nvPicPr>
          <p:cNvPr id="9" name="Picture 8" descr="http://t1.gstatic.com/images?q=tbn:ANd9GcTSamgYMGX4GFZHeSZRjfVZYapHfB2T1UMMupAumzHMwcAQ-WpYC3ykq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800600"/>
            <a:ext cx="1143000" cy="1143001"/>
          </a:xfrm>
          <a:prstGeom prst="rect">
            <a:avLst/>
          </a:prstGeom>
          <a:noFill/>
        </p:spPr>
      </p:pic>
      <p:pic>
        <p:nvPicPr>
          <p:cNvPr id="1026" name="Picture 2" descr="http://t1.gstatic.com/images?q=tbn:ANd9GcRmTmEGjWRTG07aRcAYYCV9p0IV1CUj6X67TcCnL8BV5oiACnzj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1418" y="2895600"/>
            <a:ext cx="1570182" cy="1219200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>
          <a:xfrm>
            <a:off x="533400" y="1295400"/>
            <a:ext cx="0" cy="320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1360944"/>
            <a:ext cx="51328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itchFamily="34" charset="0"/>
              </a:rPr>
              <a:t>2005</a:t>
            </a:r>
          </a:p>
          <a:p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gency FB" pitchFamily="34" charset="0"/>
            </a:endParaRPr>
          </a:p>
          <a:p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gency FB" pitchFamily="34" charset="0"/>
            </a:endParaRPr>
          </a:p>
          <a:p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gency FB" pitchFamily="34" charset="0"/>
            </a:endParaRP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itchFamily="34" charset="0"/>
              </a:rPr>
              <a:t>2009</a:t>
            </a:r>
          </a:p>
          <a:p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gency FB" pitchFamily="34" charset="0"/>
            </a:endParaRPr>
          </a:p>
          <a:p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gency FB" pitchFamily="34" charset="0"/>
            </a:endParaRP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itchFamily="34" charset="0"/>
              </a:rPr>
              <a:t>2010</a:t>
            </a:r>
          </a:p>
          <a:p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gency FB" pitchFamily="34" charset="0"/>
            </a:endParaRPr>
          </a:p>
          <a:p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gency FB" pitchFamily="34" charset="0"/>
            </a:endParaRP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itchFamily="34" charset="0"/>
              </a:rPr>
              <a:t>2011</a:t>
            </a:r>
          </a:p>
          <a:p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gency FB" pitchFamily="34" charset="0"/>
            </a:endParaRPr>
          </a:p>
          <a:p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gency FB" pitchFamily="34" charset="0"/>
            </a:endParaRP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itchFamily="34" charset="0"/>
              </a:rPr>
              <a:t>2012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Assessment Methodology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152" y="990600"/>
            <a:ext cx="5610648" cy="496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Overview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19199"/>
            <a:ext cx="8973261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143000"/>
          <a:ext cx="4191000" cy="4661916"/>
        </p:xfrm>
        <a:graphic>
          <a:graphicData uri="http://schemas.openxmlformats.org/drawingml/2006/table">
            <a:tbl>
              <a:tblPr/>
              <a:tblGrid>
                <a:gridCol w="4191000"/>
              </a:tblGrid>
              <a:tr h="156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latin typeface="Calibri"/>
                          <a:ea typeface="Calibri"/>
                          <a:cs typeface="Times New Roman"/>
                        </a:rPr>
                        <a:t>Create Assessments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Calibri"/>
                          <a:ea typeface="Calibri"/>
                          <a:cs typeface="Times New Roman"/>
                        </a:rPr>
                        <a:t>Simply drag-and-drop questions to create assessments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Calibri"/>
                          <a:ea typeface="Calibri"/>
                          <a:cs typeface="Times New Roman"/>
                        </a:rPr>
                        <a:t>WYSIWYG support for creating assessments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Calibri"/>
                          <a:ea typeface="Calibri"/>
                          <a:cs typeface="Times New Roman"/>
                        </a:rPr>
                        <a:t>Include images in your questions and answers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Calibri"/>
                          <a:ea typeface="Calibri"/>
                          <a:cs typeface="Times New Roman"/>
                        </a:rPr>
                        <a:t>Re-use past assessments and questions from past assessments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latin typeface="Calibri"/>
                          <a:ea typeface="Calibri"/>
                          <a:cs typeface="Times New Roman"/>
                        </a:rPr>
                        <a:t>Collaborate on Assessment Drafts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Calibri"/>
                          <a:ea typeface="Calibri"/>
                          <a:cs typeface="Times New Roman"/>
                        </a:rPr>
                        <a:t>Collaborate and discuss with partners on each question in the draft assessment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Calibri"/>
                          <a:ea typeface="Calibri"/>
                          <a:cs typeface="Times New Roman"/>
                        </a:rPr>
                        <a:t>Set limits for how long a draft assessment is open for feedback from partners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Calibri"/>
                          <a:ea typeface="Calibri"/>
                          <a:cs typeface="Times New Roman"/>
                        </a:rPr>
                        <a:t>Send collaboration requests through email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latin typeface="Calibri"/>
                          <a:ea typeface="Calibri"/>
                          <a:cs typeface="Times New Roman"/>
                        </a:rPr>
                        <a:t>Request Approvals for Assessments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Calibri"/>
                          <a:ea typeface="Calibri"/>
                          <a:cs typeface="Times New Roman"/>
                        </a:rPr>
                        <a:t>Assessment approval dashboard for program managers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Calibri"/>
                          <a:ea typeface="Calibri"/>
                          <a:cs typeface="Times New Roman"/>
                        </a:rPr>
                        <a:t>Approval request notifications through email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latin typeface="Calibri"/>
                          <a:ea typeface="Calibri"/>
                          <a:cs typeface="Times New Roman"/>
                        </a:rPr>
                        <a:t>Collect Assessment Data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Calibri"/>
                          <a:ea typeface="Calibri"/>
                          <a:cs typeface="Times New Roman"/>
                        </a:rPr>
                        <a:t>Collect assessment data through mobile phones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Calibri"/>
                          <a:ea typeface="Calibri"/>
                          <a:cs typeface="Times New Roman"/>
                        </a:rPr>
                        <a:t>Collect assessment data using paper-based assessments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Calibri"/>
                          <a:cs typeface="Times New Roman"/>
                        </a:rPr>
                        <a:t>Collect assessment data through PC and web browser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0" y="1143000"/>
          <a:ext cx="4038600" cy="4286139"/>
        </p:xfrm>
        <a:graphic>
          <a:graphicData uri="http://schemas.openxmlformats.org/drawingml/2006/table">
            <a:tbl>
              <a:tblPr/>
              <a:tblGrid>
                <a:gridCol w="4038600"/>
              </a:tblGrid>
              <a:tr h="2558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latin typeface="Calibri"/>
                          <a:ea typeface="Calibri"/>
                          <a:cs typeface="Times New Roman"/>
                        </a:rPr>
                        <a:t>Clean and Validate Assessment Data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8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Calibri"/>
                          <a:cs typeface="Times New Roman"/>
                        </a:rPr>
                        <a:t>AIMS automatically cleans assessment data using its rules engine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8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Calibri"/>
                          <a:cs typeface="Times New Roman"/>
                        </a:rPr>
                        <a:t>Validate assessment data through on-site agents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8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Calibri"/>
                          <a:cs typeface="Times New Roman"/>
                        </a:rPr>
                        <a:t>Validate data through call centers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8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latin typeface="Calibri"/>
                          <a:ea typeface="Calibri"/>
                          <a:cs typeface="Times New Roman"/>
                        </a:rPr>
                        <a:t>Report Assessment Data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8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Calibri"/>
                          <a:cs typeface="Times New Roman"/>
                        </a:rPr>
                        <a:t>Dashboard to report assessment data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8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Calibri"/>
                          <a:cs typeface="Times New Roman"/>
                        </a:rPr>
                        <a:t>Email notifications for the release of assessment report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8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latin typeface="Calibri"/>
                          <a:ea typeface="Calibri"/>
                          <a:cs typeface="Times New Roman"/>
                        </a:rPr>
                        <a:t>Analyze  and Decision Support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8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Calibri"/>
                          <a:cs typeface="Times New Roman"/>
                        </a:rPr>
                        <a:t>Visualize assessment data through graphs and charts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8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Calibri"/>
                          <a:cs typeface="Times New Roman"/>
                        </a:rPr>
                        <a:t>Visualize assessment data imposed on geographical and political maps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8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latin typeface="Calibri"/>
                          <a:ea typeface="Calibri"/>
                          <a:cs typeface="Times New Roman"/>
                        </a:rPr>
                        <a:t>Export Assessment Data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8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Calibri"/>
                          <a:cs typeface="Times New Roman"/>
                        </a:rPr>
                        <a:t>Data in IBM SPSS format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Calibri"/>
                          <a:cs typeface="Times New Roman"/>
                        </a:rPr>
                        <a:t>Export assessment data to Spreadsheet programs (such as MS Office and </a:t>
                      </a:r>
                      <a:r>
                        <a:rPr lang="en-US" sz="1400" i="1" dirty="0" err="1">
                          <a:latin typeface="Calibri"/>
                          <a:ea typeface="Calibri"/>
                          <a:cs typeface="Times New Roman"/>
                        </a:rPr>
                        <a:t>OpenOffice</a:t>
                      </a:r>
                      <a:r>
                        <a:rPr lang="en-US" sz="1400" i="1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8" marR="555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Features and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927</Words>
  <Application>Microsoft Office PowerPoint</Application>
  <PresentationFormat>On-screen Show (4:3)</PresentationFormat>
  <Paragraphs>133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AIMS Workshop</vt:lpstr>
      <vt:lpstr>Summary</vt:lpstr>
      <vt:lpstr>Registration</vt:lpstr>
      <vt:lpstr>About AIMS</vt:lpstr>
      <vt:lpstr>Humanitarian Projects and Services</vt:lpstr>
      <vt:lpstr>A Typical Assessment Methodology</vt:lpstr>
      <vt:lpstr>AIMS Overview</vt:lpstr>
      <vt:lpstr>Features Matrix</vt:lpstr>
      <vt:lpstr>Essential Features and OVERVIEW</vt:lpstr>
      <vt:lpstr>Create Assessments with Simple Drag and Drop</vt:lpstr>
      <vt:lpstr>Templates and Reuse Questions from Past Assessments </vt:lpstr>
      <vt:lpstr>Invite Contributors to Give Feedback</vt:lpstr>
      <vt:lpstr>Time-barred Collaboration</vt:lpstr>
      <vt:lpstr>Publish Assessment and Collect Data</vt:lpstr>
      <vt:lpstr>Use Mobile Phones to Collect Data</vt:lpstr>
      <vt:lpstr>Support for Manual Data Entry</vt:lpstr>
      <vt:lpstr>Clean and Validate Your Assessment Data</vt:lpstr>
      <vt:lpstr>Assessment Data Analysis</vt:lpstr>
      <vt:lpstr>Rich Reports</vt:lpstr>
      <vt:lpstr>Export Your Data</vt:lpstr>
      <vt:lpstr>AIMS DEMO</vt:lpstr>
      <vt:lpstr>Scenario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 Manzoor</dc:creator>
  <cp:lastModifiedBy>Tahira Kauser</cp:lastModifiedBy>
  <cp:revision>46</cp:revision>
  <dcterms:created xsi:type="dcterms:W3CDTF">2012-06-19T05:53:13Z</dcterms:created>
  <dcterms:modified xsi:type="dcterms:W3CDTF">2013-09-05T11:02:49Z</dcterms:modified>
</cp:coreProperties>
</file>