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BCF8AF-1267-4BEB-BCE1-9699F36321CB}">
  <a:tblStyle styleId="{31BCF8AF-1267-4BEB-BCE1-9699F36321C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ldStandardTT-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ldStandardTT-italic.fntdata"/><Relationship Id="rId6" Type="http://schemas.openxmlformats.org/officeDocument/2006/relationships/notesMaster" Target="notesMasters/notesMaster1.xml"/><Relationship Id="rId18" Type="http://schemas.openxmlformats.org/officeDocument/2006/relationships/font" Target="fonts/OldStandardT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c24e97834_2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c24e97834_2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c24e9783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c24e9783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c24e97834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c24e97834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c24e97834_2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c24e97834_2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c24e97834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c24e97834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c24e97834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c24e97834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c24e97834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c24e97834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c24e97834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c24e97834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c24e97834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c24e97834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c24e97834_3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c24e97834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archive.ics.uci.edu/ml/datasets/banknote+authentic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755">
                <a:solidFill>
                  <a:schemeClr val="lt1"/>
                </a:solidFill>
              </a:rPr>
              <a:t>EE769: Introduction to Machine Learning</a:t>
            </a:r>
            <a:endParaRPr sz="3755">
              <a:solidFill>
                <a:schemeClr val="lt1"/>
              </a:solidFill>
            </a:endParaRPr>
          </a:p>
          <a:p>
            <a:pPr indent="0" lvl="0" marL="0" rtl="0" algn="l">
              <a:spcBef>
                <a:spcPts val="0"/>
              </a:spcBef>
              <a:spcAft>
                <a:spcPts val="0"/>
              </a:spcAft>
              <a:buNone/>
            </a:pPr>
            <a:r>
              <a:rPr lang="en" sz="3533">
                <a:solidFill>
                  <a:schemeClr val="lt1"/>
                </a:solidFill>
              </a:rPr>
              <a:t>Banknote Authentication End to End Project</a:t>
            </a:r>
            <a:endParaRPr sz="3533">
              <a:solidFill>
                <a:schemeClr val="lt1"/>
              </a:solidFill>
            </a:endParaRPr>
          </a:p>
        </p:txBody>
      </p:sp>
      <p:sp>
        <p:nvSpPr>
          <p:cNvPr id="60" name="Google Shape;60;p13"/>
          <p:cNvSpPr txBox="1"/>
          <p:nvPr>
            <p:ph idx="1" type="subTitle"/>
          </p:nvPr>
        </p:nvSpPr>
        <p:spPr>
          <a:xfrm>
            <a:off x="512700" y="3840651"/>
            <a:ext cx="8118600" cy="828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Dipanshu Sharma; 18B090004</a:t>
            </a:r>
            <a:endParaRPr/>
          </a:p>
          <a:p>
            <a:pPr indent="0" lvl="0" marL="0" rtl="0" algn="l">
              <a:spcBef>
                <a:spcPts val="0"/>
              </a:spcBef>
              <a:spcAft>
                <a:spcPts val="0"/>
              </a:spcAft>
              <a:buNone/>
            </a:pPr>
            <a:r>
              <a:rPr lang="en"/>
              <a:t>Ayushman Dev Verma; 18B090002</a:t>
            </a:r>
            <a:endParaRPr/>
          </a:p>
          <a:p>
            <a:pPr indent="0" lvl="0" marL="0" rtl="0" algn="l">
              <a:spcBef>
                <a:spcPts val="0"/>
              </a:spcBef>
              <a:spcAft>
                <a:spcPts val="0"/>
              </a:spcAft>
              <a:buNone/>
            </a:pPr>
            <a:r>
              <a:rPr lang="en"/>
              <a:t>BS Mathematics, Third Year  </a:t>
            </a:r>
            <a:endParaRPr/>
          </a:p>
        </p:txBody>
      </p:sp>
      <p:sp>
        <p:nvSpPr>
          <p:cNvPr id="61" name="Google Shape;61;p13"/>
          <p:cNvSpPr txBox="1"/>
          <p:nvPr/>
        </p:nvSpPr>
        <p:spPr>
          <a:xfrm>
            <a:off x="512700" y="2868500"/>
            <a:ext cx="59151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chemeClr val="accent2"/>
                </a:solidFill>
                <a:latin typeface="Old Standard TT"/>
                <a:ea typeface="Old Standard TT"/>
                <a:cs typeface="Old Standard TT"/>
                <a:sym typeface="Old Standard TT"/>
              </a:rPr>
              <a:t>Project Viva Presentation</a:t>
            </a:r>
            <a:endParaRPr sz="1650">
              <a:solidFill>
                <a:schemeClr val="accent2"/>
              </a:solidFill>
              <a:latin typeface="Old Standard TT"/>
              <a:ea typeface="Old Standard TT"/>
              <a:cs typeface="Old Standard TT"/>
              <a:sym typeface="Old Standard TT"/>
            </a:endParaRPr>
          </a:p>
        </p:txBody>
      </p:sp>
      <p:pic>
        <p:nvPicPr>
          <p:cNvPr id="62" name="Google Shape;62;p13"/>
          <p:cNvPicPr preferRelativeResize="0"/>
          <p:nvPr/>
        </p:nvPicPr>
        <p:blipFill rotWithShape="1">
          <a:blip r:embed="rId3">
            <a:alphaModFix/>
          </a:blip>
          <a:srcRect b="0" l="14154" r="6899" t="0"/>
          <a:stretch/>
        </p:blipFill>
        <p:spPr>
          <a:xfrm>
            <a:off x="4340175" y="1730975"/>
            <a:ext cx="4803825" cy="34125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2"/>
          <p:cNvSpPr txBox="1"/>
          <p:nvPr/>
        </p:nvSpPr>
        <p:spPr>
          <a:xfrm>
            <a:off x="6923700" y="108825"/>
            <a:ext cx="222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2"/>
                </a:solidFill>
                <a:latin typeface="Old Standard TT"/>
                <a:ea typeface="Old Standard TT"/>
                <a:cs typeface="Old Standard TT"/>
                <a:sym typeface="Old Standard TT"/>
              </a:rPr>
              <a:t>THANK YOU !!!</a:t>
            </a:r>
            <a:endParaRPr sz="2000">
              <a:solidFill>
                <a:schemeClr val="lt2"/>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4832975" y="2350150"/>
            <a:ext cx="4045200" cy="825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Project Objectives</a:t>
            </a:r>
            <a:endParaRPr/>
          </a:p>
        </p:txBody>
      </p:sp>
      <p:sp>
        <p:nvSpPr>
          <p:cNvPr id="68" name="Google Shape;68;p14"/>
          <p:cNvSpPr txBox="1"/>
          <p:nvPr>
            <p:ph idx="2" type="body"/>
          </p:nvPr>
        </p:nvSpPr>
        <p:spPr>
          <a:xfrm>
            <a:off x="0" y="306400"/>
            <a:ext cx="4572000" cy="1531200"/>
          </a:xfrm>
          <a:prstGeom prst="rect">
            <a:avLst/>
          </a:prstGeom>
        </p:spPr>
        <p:txBody>
          <a:bodyPr anchorCtr="0" anchor="ctr" bIns="91425" lIns="91425" spcFirstLastPara="1" rIns="91425" wrap="square" tIns="91425">
            <a:noAutofit/>
          </a:bodyPr>
          <a:lstStyle/>
          <a:p>
            <a:pPr indent="-330200" lvl="0" marL="457200" rtl="0" algn="just">
              <a:lnSpc>
                <a:spcPct val="105000"/>
              </a:lnSpc>
              <a:spcBef>
                <a:spcPts val="0"/>
              </a:spcBef>
              <a:spcAft>
                <a:spcPts val="0"/>
              </a:spcAft>
              <a:buClr>
                <a:schemeClr val="dk1"/>
              </a:buClr>
              <a:buSzPts val="1600"/>
              <a:buChar char="❖"/>
            </a:pPr>
            <a:r>
              <a:rPr lang="en" sz="1600">
                <a:solidFill>
                  <a:schemeClr val="dk1"/>
                </a:solidFill>
                <a:highlight>
                  <a:schemeClr val="accent1"/>
                </a:highlight>
              </a:rPr>
              <a:t>Banknote forgery is an issue faced by many banking institutions around the globe. Our project is a step towards building a technique based on machine learning capable of detecting such forgery with high accuracy.</a:t>
            </a:r>
            <a:endParaRPr sz="1600">
              <a:solidFill>
                <a:schemeClr val="dk1"/>
              </a:solidFill>
              <a:highlight>
                <a:schemeClr val="accent1"/>
              </a:highlight>
            </a:endParaRPr>
          </a:p>
        </p:txBody>
      </p:sp>
      <p:sp>
        <p:nvSpPr>
          <p:cNvPr id="69" name="Google Shape;69;p14"/>
          <p:cNvSpPr txBox="1"/>
          <p:nvPr/>
        </p:nvSpPr>
        <p:spPr>
          <a:xfrm>
            <a:off x="0" y="1837600"/>
            <a:ext cx="4572000" cy="1982400"/>
          </a:xfrm>
          <a:prstGeom prst="rect">
            <a:avLst/>
          </a:prstGeom>
          <a:noFill/>
          <a:ln>
            <a:noFill/>
          </a:ln>
        </p:spPr>
        <p:txBody>
          <a:bodyPr anchorCtr="0" anchor="t" bIns="91425" lIns="91425" spcFirstLastPara="1" rIns="91425" wrap="square" tIns="91425">
            <a:spAutoFit/>
          </a:bodyPr>
          <a:lstStyle/>
          <a:p>
            <a:pPr indent="-330200" lvl="0" marL="457200" rtl="0" algn="just">
              <a:lnSpc>
                <a:spcPct val="105000"/>
              </a:lnSpc>
              <a:spcBef>
                <a:spcPts val="0"/>
              </a:spcBef>
              <a:spcAft>
                <a:spcPts val="0"/>
              </a:spcAft>
              <a:buClr>
                <a:schemeClr val="dk1"/>
              </a:buClr>
              <a:buSzPts val="1600"/>
              <a:buFont typeface="Old Standard TT"/>
              <a:buChar char="❖"/>
            </a:pPr>
            <a:r>
              <a:rPr lang="en" sz="1600">
                <a:solidFill>
                  <a:schemeClr val="dk1"/>
                </a:solidFill>
                <a:highlight>
                  <a:schemeClr val="accent1"/>
                </a:highlight>
                <a:latin typeface="Old Standard TT"/>
                <a:ea typeface="Old Standard TT"/>
                <a:cs typeface="Old Standard TT"/>
                <a:sym typeface="Old Standard TT"/>
              </a:rPr>
              <a:t>Our primary objective is to build a machine learning model based on some classification algorithms with high precision. </a:t>
            </a:r>
            <a:r>
              <a:rPr lang="en" sz="1600">
                <a:solidFill>
                  <a:schemeClr val="dk1"/>
                </a:solidFill>
                <a:highlight>
                  <a:schemeClr val="accent1"/>
                </a:highlight>
                <a:latin typeface="Old Standard TT"/>
                <a:ea typeface="Old Standard TT"/>
                <a:cs typeface="Old Standard TT"/>
                <a:sym typeface="Old Standard TT"/>
              </a:rPr>
              <a:t>Because detecting such forgeries by hand is a very lengthy process, our aim is to develop a model that can predict for a large chunk of data in a short space of time.</a:t>
            </a:r>
            <a:endParaRPr sz="1600">
              <a:solidFill>
                <a:schemeClr val="dk1"/>
              </a:solidFill>
              <a:highlight>
                <a:schemeClr val="accent1"/>
              </a:highlight>
              <a:latin typeface="Old Standard TT"/>
              <a:ea typeface="Old Standard TT"/>
              <a:cs typeface="Old Standard TT"/>
              <a:sym typeface="Old Standard TT"/>
            </a:endParaRPr>
          </a:p>
        </p:txBody>
      </p:sp>
      <p:sp>
        <p:nvSpPr>
          <p:cNvPr id="70" name="Google Shape;70;p14"/>
          <p:cNvSpPr txBox="1"/>
          <p:nvPr/>
        </p:nvSpPr>
        <p:spPr>
          <a:xfrm>
            <a:off x="0" y="3820000"/>
            <a:ext cx="4572000" cy="9234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Old Standard TT"/>
              <a:buChar char="❖"/>
            </a:pPr>
            <a:r>
              <a:rPr lang="en" sz="1600">
                <a:latin typeface="Old Standard TT"/>
                <a:ea typeface="Old Standard TT"/>
                <a:cs typeface="Old Standard TT"/>
                <a:sym typeface="Old Standard TT"/>
              </a:rPr>
              <a:t>Secondly, our aim is to develop a user- friendly front-end, to enhance the usage and scale of our model.</a:t>
            </a:r>
            <a:endParaRPr sz="1600">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4842825" y="2370575"/>
            <a:ext cx="4045200" cy="785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Project Utility</a:t>
            </a:r>
            <a:endParaRPr/>
          </a:p>
        </p:txBody>
      </p:sp>
      <p:sp>
        <p:nvSpPr>
          <p:cNvPr id="76" name="Google Shape;76;p15"/>
          <p:cNvSpPr txBox="1"/>
          <p:nvPr/>
        </p:nvSpPr>
        <p:spPr>
          <a:xfrm>
            <a:off x="0" y="489150"/>
            <a:ext cx="4572000" cy="14160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Old Standard TT"/>
              <a:buChar char="❖"/>
            </a:pPr>
            <a:r>
              <a:rPr lang="en" sz="1600">
                <a:latin typeface="Old Standard TT"/>
                <a:ea typeface="Old Standard TT"/>
                <a:cs typeface="Old Standard TT"/>
                <a:sym typeface="Old Standard TT"/>
              </a:rPr>
              <a:t>The Gradient Boosting Model, which we selected for the final training and usage, had an accuracy of approximately 99.7%. </a:t>
            </a:r>
            <a:r>
              <a:rPr lang="en" sz="1600">
                <a:latin typeface="Old Standard TT"/>
                <a:ea typeface="Old Standard TT"/>
                <a:cs typeface="Old Standard TT"/>
                <a:sym typeface="Old Standard TT"/>
              </a:rPr>
              <a:t>Therefore</a:t>
            </a:r>
            <a:r>
              <a:rPr lang="en" sz="1600">
                <a:latin typeface="Old Standard TT"/>
                <a:ea typeface="Old Standard TT"/>
                <a:cs typeface="Old Standard TT"/>
                <a:sym typeface="Old Standard TT"/>
              </a:rPr>
              <a:t> our model can be used very efficiently for large-scale prediction as well.</a:t>
            </a:r>
            <a:endParaRPr sz="1600">
              <a:latin typeface="Old Standard TT"/>
              <a:ea typeface="Old Standard TT"/>
              <a:cs typeface="Old Standard TT"/>
              <a:sym typeface="Old Standard TT"/>
            </a:endParaRPr>
          </a:p>
        </p:txBody>
      </p:sp>
      <p:sp>
        <p:nvSpPr>
          <p:cNvPr id="77" name="Google Shape;77;p15"/>
          <p:cNvSpPr txBox="1"/>
          <p:nvPr/>
        </p:nvSpPr>
        <p:spPr>
          <a:xfrm>
            <a:off x="0" y="3840725"/>
            <a:ext cx="4572000" cy="11697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Old Standard TT"/>
              <a:buChar char="❖"/>
            </a:pPr>
            <a:r>
              <a:rPr lang="en" sz="1600">
                <a:solidFill>
                  <a:schemeClr val="dk1"/>
                </a:solidFill>
                <a:latin typeface="Old Standard TT"/>
                <a:ea typeface="Old Standard TT"/>
                <a:cs typeface="Old Standard TT"/>
                <a:sym typeface="Old Standard TT"/>
              </a:rPr>
              <a:t>Also, the front-end for the model can be operated very easily, and using it is faster than writing out an array in code, and then using the predict function over it.</a:t>
            </a:r>
            <a:endParaRPr sz="1600">
              <a:latin typeface="Old Standard TT"/>
              <a:ea typeface="Old Standard TT"/>
              <a:cs typeface="Old Standard TT"/>
              <a:sym typeface="Old Standard TT"/>
            </a:endParaRPr>
          </a:p>
        </p:txBody>
      </p:sp>
      <p:sp>
        <p:nvSpPr>
          <p:cNvPr id="78" name="Google Shape;78;p15"/>
          <p:cNvSpPr txBox="1"/>
          <p:nvPr/>
        </p:nvSpPr>
        <p:spPr>
          <a:xfrm>
            <a:off x="0" y="1932125"/>
            <a:ext cx="4572000" cy="19086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Old Standard TT"/>
              <a:buChar char="❖"/>
            </a:pPr>
            <a:r>
              <a:rPr lang="en" sz="1600">
                <a:solidFill>
                  <a:schemeClr val="dk1"/>
                </a:solidFill>
                <a:latin typeface="Old Standard TT"/>
                <a:ea typeface="Old Standard TT"/>
                <a:cs typeface="Old Standard TT"/>
                <a:sym typeface="Old Standard TT"/>
              </a:rPr>
              <a:t>Comparing this with real-life accuracy, we see that banks in India were only able to detect 95.7% of the forged notes in circulation in 2016-17. Therefore, our model can predict at not only a faster rate, but also more accurately than simply by hand.</a:t>
            </a:r>
            <a:endParaRPr sz="160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4763375" y="2344250"/>
            <a:ext cx="4173000" cy="815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Project Challenges</a:t>
            </a:r>
            <a:endParaRPr/>
          </a:p>
        </p:txBody>
      </p:sp>
      <p:sp>
        <p:nvSpPr>
          <p:cNvPr id="84" name="Google Shape;84;p16"/>
          <p:cNvSpPr txBox="1"/>
          <p:nvPr/>
        </p:nvSpPr>
        <p:spPr>
          <a:xfrm>
            <a:off x="0" y="178725"/>
            <a:ext cx="4572000" cy="14160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Old Standard TT"/>
              <a:buChar char="❖"/>
            </a:pPr>
            <a:r>
              <a:rPr lang="en" sz="1600">
                <a:latin typeface="Old Standard TT"/>
                <a:ea typeface="Old Standard TT"/>
                <a:cs typeface="Old Standard TT"/>
                <a:sym typeface="Old Standard TT"/>
              </a:rPr>
              <a:t>No challenges were faced while procuring the data from UCI Machine Learning Repository because it is very well documented and has been pre-cleaned to have no null/missing values.</a:t>
            </a:r>
            <a:endParaRPr sz="1600">
              <a:latin typeface="Old Standard TT"/>
              <a:ea typeface="Old Standard TT"/>
              <a:cs typeface="Old Standard TT"/>
              <a:sym typeface="Old Standard TT"/>
            </a:endParaRPr>
          </a:p>
        </p:txBody>
      </p:sp>
      <p:sp>
        <p:nvSpPr>
          <p:cNvPr id="85" name="Google Shape;85;p16"/>
          <p:cNvSpPr txBox="1"/>
          <p:nvPr/>
        </p:nvSpPr>
        <p:spPr>
          <a:xfrm>
            <a:off x="0" y="1594725"/>
            <a:ext cx="4572000" cy="16623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We faced </a:t>
            </a:r>
            <a:r>
              <a:rPr lang="en" sz="1600">
                <a:solidFill>
                  <a:schemeClr val="dk1"/>
                </a:solidFill>
                <a:latin typeface="Old Standard TT"/>
                <a:ea typeface="Old Standard TT"/>
                <a:cs typeface="Old Standard TT"/>
                <a:sym typeface="Old Standard TT"/>
              </a:rPr>
              <a:t>challenges in the development of front because we were new to these concepts. We went through various videos, websites and learn about it and finally used the flasgger library for this purpose and swagger for the API development.</a:t>
            </a:r>
            <a:endParaRPr sz="1600">
              <a:solidFill>
                <a:schemeClr val="dk1"/>
              </a:solidFill>
              <a:latin typeface="Old Standard TT"/>
              <a:ea typeface="Old Standard TT"/>
              <a:cs typeface="Old Standard TT"/>
              <a:sym typeface="Old Standard TT"/>
            </a:endParaRPr>
          </a:p>
        </p:txBody>
      </p:sp>
      <p:sp>
        <p:nvSpPr>
          <p:cNvPr id="86" name="Google Shape;86;p16"/>
          <p:cNvSpPr txBox="1"/>
          <p:nvPr/>
        </p:nvSpPr>
        <p:spPr>
          <a:xfrm>
            <a:off x="-39575" y="3257025"/>
            <a:ext cx="4611600" cy="16623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Font typeface="Old Standard TT"/>
              <a:buChar char="❖"/>
            </a:pPr>
            <a:r>
              <a:rPr lang="en" sz="1600">
                <a:solidFill>
                  <a:schemeClr val="dk1"/>
                </a:solidFill>
                <a:latin typeface="Old Standard TT"/>
                <a:ea typeface="Old Standard TT"/>
                <a:cs typeface="Old Standard TT"/>
                <a:sym typeface="Old Standard TT"/>
              </a:rPr>
              <a:t>We are planning to dockerize our model but due to several system compatibility challenges we dropped that idea and we restricted ourselves to visualize the front end over web, and we also used postman for a better experience in API development. </a:t>
            </a:r>
            <a:endParaRPr sz="1600">
              <a:solidFill>
                <a:schemeClr val="dk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832975" y="1800225"/>
            <a:ext cx="4045200" cy="1845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Source of Data and Features Information</a:t>
            </a:r>
            <a:endParaRPr/>
          </a:p>
        </p:txBody>
      </p:sp>
      <p:sp>
        <p:nvSpPr>
          <p:cNvPr id="92" name="Google Shape;92;p17"/>
          <p:cNvSpPr txBox="1"/>
          <p:nvPr/>
        </p:nvSpPr>
        <p:spPr>
          <a:xfrm>
            <a:off x="0" y="0"/>
            <a:ext cx="4572000" cy="492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u="sng">
                <a:solidFill>
                  <a:schemeClr val="dk1"/>
                </a:solidFill>
                <a:latin typeface="Old Standard TT"/>
                <a:ea typeface="Old Standard TT"/>
                <a:cs typeface="Old Standard TT"/>
                <a:sym typeface="Old Standard TT"/>
              </a:rPr>
              <a:t>Source: </a:t>
            </a:r>
            <a:endParaRPr b="1" u="sng">
              <a:solidFill>
                <a:schemeClr val="dk1"/>
              </a:solidFill>
              <a:latin typeface="Old Standard TT"/>
              <a:ea typeface="Old Standard TT"/>
              <a:cs typeface="Old Standard TT"/>
              <a:sym typeface="Old Standard TT"/>
            </a:endParaRPr>
          </a:p>
          <a:p>
            <a:pPr indent="0" lvl="0" marL="0" rtl="0" algn="just">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just">
              <a:spcBef>
                <a:spcPts val="0"/>
              </a:spcBef>
              <a:spcAft>
                <a:spcPts val="0"/>
              </a:spcAft>
              <a:buNone/>
            </a:pPr>
            <a:r>
              <a:rPr lang="en">
                <a:solidFill>
                  <a:schemeClr val="dk1"/>
                </a:solidFill>
                <a:latin typeface="Old Standard TT"/>
                <a:ea typeface="Old Standard TT"/>
                <a:cs typeface="Old Standard TT"/>
                <a:sym typeface="Old Standard TT"/>
              </a:rPr>
              <a:t>UCI Machine Learning Repository; Volker Lohweg (University of Applied Sciences, Ostwestfalen-Lippe, volker.lohweg '@' hs-owl.de)</a:t>
            </a:r>
            <a:endParaRPr>
              <a:latin typeface="Old Standard TT"/>
              <a:ea typeface="Old Standard TT"/>
              <a:cs typeface="Old Standard TT"/>
              <a:sym typeface="Old Standard TT"/>
            </a:endParaRPr>
          </a:p>
          <a:p>
            <a:pPr indent="0" lvl="0" marL="0" rtl="0" algn="just">
              <a:spcBef>
                <a:spcPts val="0"/>
              </a:spcBef>
              <a:spcAft>
                <a:spcPts val="0"/>
              </a:spcAft>
              <a:buNone/>
            </a:pPr>
            <a:r>
              <a:t/>
            </a:r>
            <a:endParaRPr>
              <a:latin typeface="Old Standard TT"/>
              <a:ea typeface="Old Standard TT"/>
              <a:cs typeface="Old Standard TT"/>
              <a:sym typeface="Old Standard TT"/>
            </a:endParaRPr>
          </a:p>
          <a:p>
            <a:pPr indent="0" lvl="0" marL="0" rtl="0" algn="just">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just">
              <a:spcBef>
                <a:spcPts val="0"/>
              </a:spcBef>
              <a:spcAft>
                <a:spcPts val="0"/>
              </a:spcAft>
              <a:buNone/>
            </a:pPr>
            <a:r>
              <a:rPr b="1" lang="en" u="sng">
                <a:solidFill>
                  <a:schemeClr val="dk1"/>
                </a:solidFill>
                <a:latin typeface="Old Standard TT"/>
                <a:ea typeface="Old Standard TT"/>
                <a:cs typeface="Old Standard TT"/>
                <a:sym typeface="Old Standard TT"/>
              </a:rPr>
              <a:t>Link: </a:t>
            </a:r>
            <a:r>
              <a:rPr lang="en" u="sng">
                <a:solidFill>
                  <a:schemeClr val="hlink"/>
                </a:solidFill>
                <a:latin typeface="Old Standard TT"/>
                <a:ea typeface="Old Standard TT"/>
                <a:cs typeface="Old Standard TT"/>
                <a:sym typeface="Old Standard TT"/>
                <a:hlinkClick r:id="rId3"/>
              </a:rPr>
              <a:t>https://archive.ics.uci.edu/ml/datasets/banknote+authentication</a:t>
            </a:r>
            <a:endParaRPr>
              <a:solidFill>
                <a:schemeClr val="dk1"/>
              </a:solidFill>
              <a:latin typeface="Old Standard TT"/>
              <a:ea typeface="Old Standard TT"/>
              <a:cs typeface="Old Standard TT"/>
              <a:sym typeface="Old Standard TT"/>
            </a:endParaRPr>
          </a:p>
          <a:p>
            <a:pPr indent="0" lvl="0" marL="0" rtl="0" algn="just">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just">
              <a:spcBef>
                <a:spcPts val="0"/>
              </a:spcBef>
              <a:spcAft>
                <a:spcPts val="0"/>
              </a:spcAft>
              <a:buNone/>
            </a:pPr>
            <a:r>
              <a:t/>
            </a:r>
            <a:endParaRPr>
              <a:latin typeface="Old Standard TT"/>
              <a:ea typeface="Old Standard TT"/>
              <a:cs typeface="Old Standard TT"/>
              <a:sym typeface="Old Standard TT"/>
            </a:endParaRPr>
          </a:p>
          <a:p>
            <a:pPr indent="0" lvl="0" marL="0" rtl="0" algn="just">
              <a:spcBef>
                <a:spcPts val="0"/>
              </a:spcBef>
              <a:spcAft>
                <a:spcPts val="0"/>
              </a:spcAft>
              <a:buNone/>
            </a:pPr>
            <a:r>
              <a:rPr b="1" lang="en" u="sng">
                <a:latin typeface="Old Standard TT"/>
                <a:ea typeface="Old Standard TT"/>
                <a:cs typeface="Old Standard TT"/>
                <a:sym typeface="Old Standard TT"/>
              </a:rPr>
              <a:t>Feature Information: </a:t>
            </a:r>
            <a:endParaRPr b="1" u="sng">
              <a:latin typeface="Old Standard TT"/>
              <a:ea typeface="Old Standard TT"/>
              <a:cs typeface="Old Standard TT"/>
              <a:sym typeface="Old Standard TT"/>
            </a:endParaRPr>
          </a:p>
          <a:p>
            <a:pPr indent="0" lvl="0" marL="0" rtl="0" algn="just">
              <a:spcBef>
                <a:spcPts val="0"/>
              </a:spcBef>
              <a:spcAft>
                <a:spcPts val="0"/>
              </a:spcAft>
              <a:buNone/>
            </a:pPr>
            <a:r>
              <a:t/>
            </a:r>
            <a:endParaRPr>
              <a:latin typeface="Old Standard TT"/>
              <a:ea typeface="Old Standard TT"/>
              <a:cs typeface="Old Standard TT"/>
              <a:sym typeface="Old Standard TT"/>
            </a:endParaRPr>
          </a:p>
          <a:p>
            <a:pPr indent="0" lvl="0" marL="0" rtl="0" algn="just">
              <a:spcBef>
                <a:spcPts val="0"/>
              </a:spcBef>
              <a:spcAft>
                <a:spcPts val="0"/>
              </a:spcAft>
              <a:buNone/>
            </a:pPr>
            <a:r>
              <a:rPr lang="en">
                <a:latin typeface="Old Standard TT"/>
                <a:ea typeface="Old Standard TT"/>
                <a:cs typeface="Old Standard TT"/>
                <a:sym typeface="Old Standard TT"/>
              </a:rPr>
              <a:t>Variance of Wavelet Transformed Image,</a:t>
            </a:r>
            <a:endParaRPr>
              <a:latin typeface="Old Standard TT"/>
              <a:ea typeface="Old Standard TT"/>
              <a:cs typeface="Old Standard TT"/>
              <a:sym typeface="Old Standard TT"/>
            </a:endParaRPr>
          </a:p>
          <a:p>
            <a:pPr indent="0" lvl="0" marL="0" rtl="0" algn="just">
              <a:spcBef>
                <a:spcPts val="0"/>
              </a:spcBef>
              <a:spcAft>
                <a:spcPts val="0"/>
              </a:spcAft>
              <a:buNone/>
            </a:pPr>
            <a:r>
              <a:rPr lang="en">
                <a:latin typeface="Old Standard TT"/>
                <a:ea typeface="Old Standard TT"/>
                <a:cs typeface="Old Standard TT"/>
                <a:sym typeface="Old Standard TT"/>
              </a:rPr>
              <a:t>Skewness of Wavelet Transformed Image,</a:t>
            </a:r>
            <a:endParaRPr>
              <a:latin typeface="Old Standard TT"/>
              <a:ea typeface="Old Standard TT"/>
              <a:cs typeface="Old Standard TT"/>
              <a:sym typeface="Old Standard TT"/>
            </a:endParaRPr>
          </a:p>
          <a:p>
            <a:pPr indent="0" lvl="0" marL="0" rtl="0" algn="just">
              <a:spcBef>
                <a:spcPts val="0"/>
              </a:spcBef>
              <a:spcAft>
                <a:spcPts val="0"/>
              </a:spcAft>
              <a:buNone/>
            </a:pPr>
            <a:r>
              <a:rPr lang="en">
                <a:latin typeface="Old Standard TT"/>
                <a:ea typeface="Old Standard TT"/>
                <a:cs typeface="Old Standard TT"/>
                <a:sym typeface="Old Standard TT"/>
              </a:rPr>
              <a:t>Kurtosis of Wavelet Transformed Image,</a:t>
            </a:r>
            <a:endParaRPr>
              <a:latin typeface="Old Standard TT"/>
              <a:ea typeface="Old Standard TT"/>
              <a:cs typeface="Old Standard TT"/>
              <a:sym typeface="Old Standard TT"/>
            </a:endParaRPr>
          </a:p>
          <a:p>
            <a:pPr indent="0" lvl="0" marL="0" rtl="0" algn="just">
              <a:spcBef>
                <a:spcPts val="0"/>
              </a:spcBef>
              <a:spcAft>
                <a:spcPts val="0"/>
              </a:spcAft>
              <a:buNone/>
            </a:pPr>
            <a:r>
              <a:rPr lang="en">
                <a:latin typeface="Old Standard TT"/>
                <a:ea typeface="Old Standard TT"/>
                <a:cs typeface="Old Standard TT"/>
                <a:sym typeface="Old Standard TT"/>
              </a:rPr>
              <a:t>Entropy of Image and, </a:t>
            </a:r>
            <a:endParaRPr>
              <a:latin typeface="Old Standard TT"/>
              <a:ea typeface="Old Standard TT"/>
              <a:cs typeface="Old Standard TT"/>
              <a:sym typeface="Old Standard TT"/>
            </a:endParaRPr>
          </a:p>
          <a:p>
            <a:pPr indent="0" lvl="0" marL="0" rtl="0" algn="just">
              <a:spcBef>
                <a:spcPts val="0"/>
              </a:spcBef>
              <a:spcAft>
                <a:spcPts val="0"/>
              </a:spcAft>
              <a:buNone/>
            </a:pPr>
            <a:r>
              <a:rPr lang="en">
                <a:latin typeface="Old Standard TT"/>
                <a:ea typeface="Old Standard TT"/>
                <a:cs typeface="Old Standard TT"/>
                <a:sym typeface="Old Standard TT"/>
              </a:rPr>
              <a:t>Class (0 or 1)*</a:t>
            </a:r>
            <a:endParaRPr>
              <a:latin typeface="Old Standard TT"/>
              <a:ea typeface="Old Standard TT"/>
              <a:cs typeface="Old Standard TT"/>
              <a:sym typeface="Old Standard TT"/>
            </a:endParaRPr>
          </a:p>
          <a:p>
            <a:pPr indent="0" lvl="0" marL="0" rtl="0" algn="just">
              <a:spcBef>
                <a:spcPts val="0"/>
              </a:spcBef>
              <a:spcAft>
                <a:spcPts val="0"/>
              </a:spcAft>
              <a:buClr>
                <a:schemeClr val="dk1"/>
              </a:buClr>
              <a:buSzPts val="1100"/>
              <a:buFont typeface="Arial"/>
              <a:buNone/>
            </a:pPr>
            <a:r>
              <a:t/>
            </a:r>
            <a:endParaRPr>
              <a:latin typeface="Old Standard TT"/>
              <a:ea typeface="Old Standard TT"/>
              <a:cs typeface="Old Standard TT"/>
              <a:sym typeface="Old Standard TT"/>
            </a:endParaRPr>
          </a:p>
          <a:p>
            <a:pPr indent="0" lvl="0" marL="0" rtl="0" algn="just">
              <a:spcBef>
                <a:spcPts val="0"/>
              </a:spcBef>
              <a:spcAft>
                <a:spcPts val="0"/>
              </a:spcAft>
              <a:buNone/>
            </a:pPr>
            <a:r>
              <a:rPr i="1" lang="en">
                <a:latin typeface="Old Standard TT"/>
                <a:ea typeface="Old Standard TT"/>
                <a:cs typeface="Old Standard TT"/>
                <a:sym typeface="Old Standard TT"/>
              </a:rPr>
              <a:t>*0 means forged note and 1 means authentic note</a:t>
            </a:r>
            <a:endParaRPr>
              <a:latin typeface="Old Standard TT"/>
              <a:ea typeface="Old Standard TT"/>
              <a:cs typeface="Old Standard TT"/>
              <a:sym typeface="Old Standard TT"/>
            </a:endParaRPr>
          </a:p>
          <a:p>
            <a:pPr indent="0" lvl="0" marL="0" rtl="0" algn="just">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5242425" y="2314275"/>
            <a:ext cx="3283800" cy="825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750"/>
              <a:t>Procedure</a:t>
            </a:r>
            <a:endParaRPr sz="3750"/>
          </a:p>
        </p:txBody>
      </p:sp>
      <p:sp>
        <p:nvSpPr>
          <p:cNvPr id="98" name="Google Shape;98;p18"/>
          <p:cNvSpPr/>
          <p:nvPr/>
        </p:nvSpPr>
        <p:spPr>
          <a:xfrm>
            <a:off x="741700" y="66900"/>
            <a:ext cx="3210300" cy="38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a:t>
            </a:r>
            <a:endParaRPr/>
          </a:p>
        </p:txBody>
      </p:sp>
      <p:sp>
        <p:nvSpPr>
          <p:cNvPr id="99" name="Google Shape;99;p18"/>
          <p:cNvSpPr/>
          <p:nvPr/>
        </p:nvSpPr>
        <p:spPr>
          <a:xfrm>
            <a:off x="741700" y="690850"/>
            <a:ext cx="3210300" cy="38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Visualization and Pre-processing</a:t>
            </a:r>
            <a:endParaRPr/>
          </a:p>
        </p:txBody>
      </p:sp>
      <p:sp>
        <p:nvSpPr>
          <p:cNvPr id="100" name="Google Shape;100;p18"/>
          <p:cNvSpPr/>
          <p:nvPr/>
        </p:nvSpPr>
        <p:spPr>
          <a:xfrm>
            <a:off x="741700" y="1314800"/>
            <a:ext cx="32103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101" name="Google Shape;101;p18"/>
          <p:cNvSpPr/>
          <p:nvPr/>
        </p:nvSpPr>
        <p:spPr>
          <a:xfrm>
            <a:off x="741700" y="1965375"/>
            <a:ext cx="32103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Building and Validation</a:t>
            </a:r>
            <a:endParaRPr/>
          </a:p>
        </p:txBody>
      </p:sp>
      <p:sp>
        <p:nvSpPr>
          <p:cNvPr id="102" name="Google Shape;102;p18"/>
          <p:cNvSpPr/>
          <p:nvPr/>
        </p:nvSpPr>
        <p:spPr>
          <a:xfrm>
            <a:off x="741700" y="2619825"/>
            <a:ext cx="3210300" cy="38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Pickle File</a:t>
            </a:r>
            <a:endParaRPr/>
          </a:p>
        </p:txBody>
      </p:sp>
      <p:sp>
        <p:nvSpPr>
          <p:cNvPr id="103" name="Google Shape;103;p18"/>
          <p:cNvSpPr/>
          <p:nvPr/>
        </p:nvSpPr>
        <p:spPr>
          <a:xfrm>
            <a:off x="741700" y="3302975"/>
            <a:ext cx="3210300" cy="38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Front-End Development</a:t>
            </a:r>
            <a:endParaRPr/>
          </a:p>
        </p:txBody>
      </p:sp>
      <p:sp>
        <p:nvSpPr>
          <p:cNvPr id="104" name="Google Shape;104;p18"/>
          <p:cNvSpPr/>
          <p:nvPr/>
        </p:nvSpPr>
        <p:spPr>
          <a:xfrm>
            <a:off x="741700" y="4002175"/>
            <a:ext cx="32103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Deployment</a:t>
            </a:r>
            <a:endParaRPr/>
          </a:p>
        </p:txBody>
      </p:sp>
      <p:sp>
        <p:nvSpPr>
          <p:cNvPr id="105" name="Google Shape;105;p18"/>
          <p:cNvSpPr/>
          <p:nvPr/>
        </p:nvSpPr>
        <p:spPr>
          <a:xfrm>
            <a:off x="741700" y="4666875"/>
            <a:ext cx="3210300" cy="3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Postman API Development</a:t>
            </a:r>
            <a:endParaRPr/>
          </a:p>
        </p:txBody>
      </p:sp>
      <p:cxnSp>
        <p:nvCxnSpPr>
          <p:cNvPr id="106" name="Google Shape;106;p18"/>
          <p:cNvCxnSpPr>
            <a:stCxn id="98" idx="2"/>
            <a:endCxn id="99" idx="0"/>
          </p:cNvCxnSpPr>
          <p:nvPr/>
        </p:nvCxnSpPr>
        <p:spPr>
          <a:xfrm>
            <a:off x="2346850" y="450300"/>
            <a:ext cx="0" cy="240600"/>
          </a:xfrm>
          <a:prstGeom prst="straightConnector1">
            <a:avLst/>
          </a:prstGeom>
          <a:noFill/>
          <a:ln cap="flat" cmpd="sng" w="9525">
            <a:solidFill>
              <a:schemeClr val="dk1"/>
            </a:solidFill>
            <a:prstDash val="solid"/>
            <a:round/>
            <a:headEnd len="med" w="med" type="none"/>
            <a:tailEnd len="med" w="med" type="triangle"/>
          </a:ln>
        </p:spPr>
      </p:cxnSp>
      <p:cxnSp>
        <p:nvCxnSpPr>
          <p:cNvPr id="107" name="Google Shape;107;p18"/>
          <p:cNvCxnSpPr/>
          <p:nvPr/>
        </p:nvCxnSpPr>
        <p:spPr>
          <a:xfrm>
            <a:off x="2346850" y="1087538"/>
            <a:ext cx="0" cy="240600"/>
          </a:xfrm>
          <a:prstGeom prst="straightConnector1">
            <a:avLst/>
          </a:prstGeom>
          <a:noFill/>
          <a:ln cap="flat" cmpd="sng" w="9525">
            <a:solidFill>
              <a:schemeClr val="dk1"/>
            </a:solidFill>
            <a:prstDash val="solid"/>
            <a:round/>
            <a:headEnd len="med" w="med" type="none"/>
            <a:tailEnd len="med" w="med" type="triangle"/>
          </a:ln>
        </p:spPr>
      </p:cxnSp>
      <p:cxnSp>
        <p:nvCxnSpPr>
          <p:cNvPr id="108" name="Google Shape;108;p18"/>
          <p:cNvCxnSpPr>
            <a:stCxn id="100" idx="2"/>
          </p:cNvCxnSpPr>
          <p:nvPr/>
        </p:nvCxnSpPr>
        <p:spPr>
          <a:xfrm>
            <a:off x="2346850" y="1663700"/>
            <a:ext cx="0" cy="303600"/>
          </a:xfrm>
          <a:prstGeom prst="straightConnector1">
            <a:avLst/>
          </a:prstGeom>
          <a:noFill/>
          <a:ln cap="flat" cmpd="sng" w="9525">
            <a:solidFill>
              <a:schemeClr val="dk1"/>
            </a:solidFill>
            <a:prstDash val="solid"/>
            <a:round/>
            <a:headEnd len="med" w="med" type="none"/>
            <a:tailEnd len="med" w="med" type="triangle"/>
          </a:ln>
        </p:spPr>
      </p:cxnSp>
      <p:cxnSp>
        <p:nvCxnSpPr>
          <p:cNvPr id="109" name="Google Shape;109;p18"/>
          <p:cNvCxnSpPr/>
          <p:nvPr/>
        </p:nvCxnSpPr>
        <p:spPr>
          <a:xfrm>
            <a:off x="2346850" y="2346750"/>
            <a:ext cx="0" cy="240600"/>
          </a:xfrm>
          <a:prstGeom prst="straightConnector1">
            <a:avLst/>
          </a:prstGeom>
          <a:noFill/>
          <a:ln cap="flat" cmpd="sng" w="9525">
            <a:solidFill>
              <a:schemeClr val="dk1"/>
            </a:solidFill>
            <a:prstDash val="solid"/>
            <a:round/>
            <a:headEnd len="med" w="med" type="none"/>
            <a:tailEnd len="med" w="med" type="triangle"/>
          </a:ln>
        </p:spPr>
      </p:cxnSp>
      <p:cxnSp>
        <p:nvCxnSpPr>
          <p:cNvPr id="110" name="Google Shape;110;p18"/>
          <p:cNvCxnSpPr/>
          <p:nvPr/>
        </p:nvCxnSpPr>
        <p:spPr>
          <a:xfrm>
            <a:off x="2346850" y="3032800"/>
            <a:ext cx="0" cy="240600"/>
          </a:xfrm>
          <a:prstGeom prst="straightConnector1">
            <a:avLst/>
          </a:prstGeom>
          <a:noFill/>
          <a:ln cap="flat" cmpd="sng" w="9525">
            <a:solidFill>
              <a:schemeClr val="dk1"/>
            </a:solidFill>
            <a:prstDash val="solid"/>
            <a:round/>
            <a:headEnd len="med" w="med" type="none"/>
            <a:tailEnd len="med" w="med" type="triangle"/>
          </a:ln>
        </p:spPr>
      </p:cxnSp>
      <p:cxnSp>
        <p:nvCxnSpPr>
          <p:cNvPr id="111" name="Google Shape;111;p18"/>
          <p:cNvCxnSpPr/>
          <p:nvPr/>
        </p:nvCxnSpPr>
        <p:spPr>
          <a:xfrm>
            <a:off x="2346850" y="3723975"/>
            <a:ext cx="0" cy="240600"/>
          </a:xfrm>
          <a:prstGeom prst="straightConnector1">
            <a:avLst/>
          </a:prstGeom>
          <a:noFill/>
          <a:ln cap="flat" cmpd="sng" w="9525">
            <a:solidFill>
              <a:schemeClr val="dk1"/>
            </a:solidFill>
            <a:prstDash val="solid"/>
            <a:round/>
            <a:headEnd len="med" w="med" type="none"/>
            <a:tailEnd len="med" w="med" type="triangle"/>
          </a:ln>
        </p:spPr>
      </p:cxnSp>
      <p:cxnSp>
        <p:nvCxnSpPr>
          <p:cNvPr id="112" name="Google Shape;112;p18"/>
          <p:cNvCxnSpPr>
            <a:stCxn id="104" idx="2"/>
          </p:cNvCxnSpPr>
          <p:nvPr/>
        </p:nvCxnSpPr>
        <p:spPr>
          <a:xfrm flipH="1">
            <a:off x="2343250" y="4351075"/>
            <a:ext cx="3600" cy="285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6083400" y="1493600"/>
            <a:ext cx="3060600" cy="252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Validity and Completeness of Conclusions</a:t>
            </a:r>
            <a:endParaRPr/>
          </a:p>
        </p:txBody>
      </p:sp>
      <p:sp>
        <p:nvSpPr>
          <p:cNvPr id="118" name="Google Shape;118;p19"/>
          <p:cNvSpPr/>
          <p:nvPr/>
        </p:nvSpPr>
        <p:spPr>
          <a:xfrm>
            <a:off x="4470900" y="19825"/>
            <a:ext cx="16125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19" name="Google Shape;119;p19"/>
          <p:cNvGraphicFramePr/>
          <p:nvPr/>
        </p:nvGraphicFramePr>
        <p:xfrm>
          <a:off x="0" y="0"/>
          <a:ext cx="3000000" cy="3000000"/>
        </p:xfrm>
        <a:graphic>
          <a:graphicData uri="http://schemas.openxmlformats.org/drawingml/2006/table">
            <a:tbl>
              <a:tblPr>
                <a:noFill/>
                <a:tableStyleId>{31BCF8AF-1267-4BEB-BCE1-9699F36321CB}</a:tableStyleId>
              </a:tblPr>
              <a:tblGrid>
                <a:gridCol w="1561700"/>
                <a:gridCol w="2192575"/>
                <a:gridCol w="2329125"/>
              </a:tblGrid>
              <a:tr h="640000">
                <a:tc>
                  <a:txBody>
                    <a:bodyPr/>
                    <a:lstStyle/>
                    <a:p>
                      <a:pPr indent="0" lvl="0" marL="0" rtl="0" algn="ctr">
                        <a:lnSpc>
                          <a:spcPct val="115000"/>
                        </a:lnSpc>
                        <a:spcBef>
                          <a:spcPts val="1200"/>
                        </a:spcBef>
                        <a:spcAft>
                          <a:spcPts val="0"/>
                        </a:spcAft>
                        <a:buNone/>
                      </a:pPr>
                      <a:r>
                        <a:rPr b="1" i="1" lang="en" sz="1000">
                          <a:latin typeface="Times New Roman"/>
                          <a:ea typeface="Times New Roman"/>
                          <a:cs typeface="Times New Roman"/>
                          <a:sym typeface="Times New Roman"/>
                        </a:rPr>
                        <a:t>Classifier</a:t>
                      </a:r>
                      <a:endParaRPr b="1" i="1" sz="1000">
                        <a:latin typeface="Times New Roman"/>
                        <a:ea typeface="Times New Roman"/>
                        <a:cs typeface="Times New Roman"/>
                        <a:sym typeface="Times New Roman"/>
                      </a:endParaRPr>
                    </a:p>
                  </a:txBody>
                  <a:tcPr marT="91425" marB="91425" marR="68575" marL="68575">
                    <a:lnB cap="flat" cmpd="sng" w="12625">
                      <a:solidFill>
                        <a:srgbClr val="FFD966"/>
                      </a:solidFill>
                      <a:prstDash val="solid"/>
                      <a:round/>
                      <a:headEnd len="sm" w="sm" type="none"/>
                      <a:tailEnd len="sm" w="sm" type="none"/>
                    </a:lnB>
                    <a:solidFill>
                      <a:srgbClr val="FFFFFF"/>
                    </a:solidFill>
                  </a:tcPr>
                </a:tc>
                <a:tc>
                  <a:txBody>
                    <a:bodyPr/>
                    <a:lstStyle/>
                    <a:p>
                      <a:pPr indent="0" lvl="0" marL="0" rtl="0" algn="ctr">
                        <a:lnSpc>
                          <a:spcPct val="115000"/>
                        </a:lnSpc>
                        <a:spcBef>
                          <a:spcPts val="1200"/>
                        </a:spcBef>
                        <a:spcAft>
                          <a:spcPts val="0"/>
                        </a:spcAft>
                        <a:buNone/>
                      </a:pPr>
                      <a:r>
                        <a:rPr b="1" lang="en" sz="1000">
                          <a:latin typeface="Times New Roman"/>
                          <a:ea typeface="Times New Roman"/>
                          <a:cs typeface="Times New Roman"/>
                          <a:sym typeface="Times New Roman"/>
                        </a:rPr>
                        <a:t>Average Accuracy (approximate)</a:t>
                      </a:r>
                      <a:endParaRPr b="1" sz="1000">
                        <a:latin typeface="Times New Roman"/>
                        <a:ea typeface="Times New Roman"/>
                        <a:cs typeface="Times New Roman"/>
                        <a:sym typeface="Times New Roman"/>
                      </a:endParaRPr>
                    </a:p>
                  </a:txBody>
                  <a:tcPr marT="91425" marB="91425" marR="68575" marL="68575">
                    <a:lnB cap="flat" cmpd="sng" w="12625">
                      <a:solidFill>
                        <a:srgbClr val="FFD966"/>
                      </a:solidFill>
                      <a:prstDash val="solid"/>
                      <a:round/>
                      <a:headEnd len="sm" w="sm" type="none"/>
                      <a:tailEnd len="sm" w="sm" type="none"/>
                    </a:lnB>
                    <a:solidFill>
                      <a:srgbClr val="FFFFFF"/>
                    </a:solidFill>
                  </a:tcPr>
                </a:tc>
                <a:tc>
                  <a:txBody>
                    <a:bodyPr/>
                    <a:lstStyle/>
                    <a:p>
                      <a:pPr indent="0" lvl="0" marL="0" rtl="0" algn="ctr">
                        <a:lnSpc>
                          <a:spcPct val="115000"/>
                        </a:lnSpc>
                        <a:spcBef>
                          <a:spcPts val="1200"/>
                        </a:spcBef>
                        <a:spcAft>
                          <a:spcPts val="0"/>
                        </a:spcAft>
                        <a:buNone/>
                      </a:pPr>
                      <a:r>
                        <a:rPr b="1" lang="en" sz="1000">
                          <a:latin typeface="Times New Roman"/>
                          <a:ea typeface="Times New Roman"/>
                          <a:cs typeface="Times New Roman"/>
                          <a:sym typeface="Times New Roman"/>
                        </a:rPr>
                        <a:t>Maximum Accuracy (approximate)</a:t>
                      </a:r>
                      <a:endParaRPr b="1" sz="1000">
                        <a:latin typeface="Times New Roman"/>
                        <a:ea typeface="Times New Roman"/>
                        <a:cs typeface="Times New Roman"/>
                        <a:sym typeface="Times New Roman"/>
                      </a:endParaRPr>
                    </a:p>
                  </a:txBody>
                  <a:tcPr marT="91425" marB="91425" marR="68575" marL="68575">
                    <a:lnB cap="flat" cmpd="sng" w="12625">
                      <a:solidFill>
                        <a:srgbClr val="FFD966"/>
                      </a:solidFill>
                      <a:prstDash val="solid"/>
                      <a:round/>
                      <a:headEnd len="sm" w="sm" type="none"/>
                      <a:tailEnd len="sm" w="sm" type="none"/>
                    </a:lnB>
                    <a:solidFill>
                      <a:srgbClr val="FFFFFF"/>
                    </a:solidFill>
                  </a:tcPr>
                </a:tc>
              </a:tr>
              <a:tr h="447375">
                <a:tc>
                  <a:txBody>
                    <a:bodyPr/>
                    <a:lstStyle/>
                    <a:p>
                      <a:pPr indent="0" lvl="0" marL="0" rtl="0" algn="ctr">
                        <a:lnSpc>
                          <a:spcPct val="115000"/>
                        </a:lnSpc>
                        <a:spcBef>
                          <a:spcPts val="1200"/>
                        </a:spcBef>
                        <a:spcAft>
                          <a:spcPts val="0"/>
                        </a:spcAft>
                        <a:buNone/>
                      </a:pPr>
                      <a:r>
                        <a:rPr i="1" lang="en" sz="1000">
                          <a:latin typeface="Times New Roman"/>
                          <a:ea typeface="Times New Roman"/>
                          <a:cs typeface="Times New Roman"/>
                          <a:sym typeface="Times New Roman"/>
                        </a:rPr>
                        <a:t>Decision Trees</a:t>
                      </a:r>
                      <a:endParaRPr i="1" sz="1000">
                        <a:latin typeface="Times New Roman"/>
                        <a:ea typeface="Times New Roman"/>
                        <a:cs typeface="Times New Roman"/>
                        <a:sym typeface="Times New Roman"/>
                      </a:endParaRPr>
                    </a:p>
                  </a:txBody>
                  <a:tcPr marT="91425" marB="91425" marR="68575" marL="68575">
                    <a:lnR cap="flat" cmpd="sng" w="12625">
                      <a:solidFill>
                        <a:srgbClr val="FFD966"/>
                      </a:solidFill>
                      <a:prstDash val="solid"/>
                      <a:round/>
                      <a:headEnd len="sm" w="sm" type="none"/>
                      <a:tailEnd len="sm" w="sm" type="none"/>
                    </a:lnR>
                    <a:lnT cap="flat" cmpd="sng" w="12625">
                      <a:solidFill>
                        <a:srgbClr val="FFD966"/>
                      </a:solidFill>
                      <a:prstDash val="solid"/>
                      <a:round/>
                      <a:headEnd len="sm" w="sm" type="none"/>
                      <a:tailEnd len="sm" w="sm" type="none"/>
                    </a:lnT>
                    <a:solidFill>
                      <a:srgbClr val="FFFFFF"/>
                    </a:solidFill>
                  </a:tcPr>
                </a:tc>
                <a:tc>
                  <a:txBody>
                    <a:bodyPr/>
                    <a:lstStyle/>
                    <a:p>
                      <a:pPr indent="0" lvl="0" marL="0" rtl="0" algn="ctr">
                        <a:lnSpc>
                          <a:spcPct val="115000"/>
                        </a:lnSpc>
                        <a:spcBef>
                          <a:spcPts val="1200"/>
                        </a:spcBef>
                        <a:spcAft>
                          <a:spcPts val="0"/>
                        </a:spcAft>
                        <a:buNone/>
                      </a:pPr>
                      <a:r>
                        <a:rPr lang="en" sz="1000">
                          <a:latin typeface="Times New Roman"/>
                          <a:ea typeface="Times New Roman"/>
                          <a:cs typeface="Times New Roman"/>
                          <a:sym typeface="Times New Roman"/>
                        </a:rPr>
                        <a:t>0.978</a:t>
                      </a:r>
                      <a:endParaRPr sz="1000">
                        <a:latin typeface="Times New Roman"/>
                        <a:ea typeface="Times New Roman"/>
                        <a:cs typeface="Times New Roman"/>
                        <a:sym typeface="Times New Roman"/>
                      </a:endParaRPr>
                    </a:p>
                  </a:txBody>
                  <a:tcPr marT="91425" marB="91425" marR="68575" marL="68575">
                    <a:lnL cap="flat" cmpd="sng" w="12625">
                      <a:solidFill>
                        <a:srgbClr val="FFD966"/>
                      </a:solidFill>
                      <a:prstDash val="solid"/>
                      <a:round/>
                      <a:headEnd len="sm" w="sm" type="none"/>
                      <a:tailEnd len="sm" w="sm" type="none"/>
                    </a:lnL>
                    <a:lnR cap="flat" cmpd="sng" w="12625">
                      <a:solidFill>
                        <a:srgbClr val="FFD966"/>
                      </a:solidFill>
                      <a:prstDash val="solid"/>
                      <a:round/>
                      <a:headEnd len="sm" w="sm" type="none"/>
                      <a:tailEnd len="sm" w="sm" type="none"/>
                    </a:lnR>
                    <a:lnT cap="flat" cmpd="sng" w="12625">
                      <a:solidFill>
                        <a:srgbClr val="FFD966"/>
                      </a:solidFill>
                      <a:prstDash val="solid"/>
                      <a:round/>
                      <a:headEnd len="sm" w="sm" type="none"/>
                      <a:tailEnd len="sm" w="sm" type="none"/>
                    </a:lnT>
                    <a:lnB cap="flat" cmpd="sng" w="12625">
                      <a:solidFill>
                        <a:srgbClr val="FFD966"/>
                      </a:solidFill>
                      <a:prstDash val="solid"/>
                      <a:round/>
                      <a:headEnd len="sm" w="sm" type="none"/>
                      <a:tailEnd len="sm" w="sm" type="none"/>
                    </a:lnB>
                    <a:solidFill>
                      <a:srgbClr val="FFF2CC"/>
                    </a:solidFill>
                  </a:tcPr>
                </a:tc>
                <a:tc>
                  <a:txBody>
                    <a:bodyPr/>
                    <a:lstStyle/>
                    <a:p>
                      <a:pPr indent="0" lvl="0" marL="0" rtl="0" algn="ctr">
                        <a:lnSpc>
                          <a:spcPct val="115000"/>
                        </a:lnSpc>
                        <a:spcBef>
                          <a:spcPts val="1200"/>
                        </a:spcBef>
                        <a:spcAft>
                          <a:spcPts val="0"/>
                        </a:spcAft>
                        <a:buNone/>
                      </a:pPr>
                      <a:r>
                        <a:rPr lang="en" sz="1000">
                          <a:latin typeface="Times New Roman"/>
                          <a:ea typeface="Times New Roman"/>
                          <a:cs typeface="Times New Roman"/>
                          <a:sym typeface="Times New Roman"/>
                        </a:rPr>
                        <a:t>0.982</a:t>
                      </a:r>
                      <a:endParaRPr sz="1000">
                        <a:latin typeface="Times New Roman"/>
                        <a:ea typeface="Times New Roman"/>
                        <a:cs typeface="Times New Roman"/>
                        <a:sym typeface="Times New Roman"/>
                      </a:endParaRPr>
                    </a:p>
                  </a:txBody>
                  <a:tcPr marT="91425" marB="91425" marR="68575" marL="68575">
                    <a:lnL cap="flat" cmpd="sng" w="12625">
                      <a:solidFill>
                        <a:srgbClr val="FFD966"/>
                      </a:solidFill>
                      <a:prstDash val="solid"/>
                      <a:round/>
                      <a:headEnd len="sm" w="sm" type="none"/>
                      <a:tailEnd len="sm" w="sm" type="none"/>
                    </a:lnL>
                    <a:lnR cap="flat" cmpd="sng" w="12625">
                      <a:solidFill>
                        <a:srgbClr val="FFD966"/>
                      </a:solidFill>
                      <a:prstDash val="solid"/>
                      <a:round/>
                      <a:headEnd len="sm" w="sm" type="none"/>
                      <a:tailEnd len="sm" w="sm" type="none"/>
                    </a:lnR>
                    <a:lnT cap="flat" cmpd="sng" w="12625">
                      <a:solidFill>
                        <a:srgbClr val="FFD966"/>
                      </a:solidFill>
                      <a:prstDash val="solid"/>
                      <a:round/>
                      <a:headEnd len="sm" w="sm" type="none"/>
                      <a:tailEnd len="sm" w="sm" type="none"/>
                    </a:lnT>
                    <a:lnB cap="flat" cmpd="sng" w="12625">
                      <a:solidFill>
                        <a:srgbClr val="FFD966"/>
                      </a:solidFill>
                      <a:prstDash val="solid"/>
                      <a:round/>
                      <a:headEnd len="sm" w="sm" type="none"/>
                      <a:tailEnd len="sm" w="sm" type="none"/>
                    </a:lnB>
                    <a:solidFill>
                      <a:srgbClr val="FFF2CC"/>
                    </a:solidFill>
                  </a:tcPr>
                </a:tc>
              </a:tr>
              <a:tr h="393350">
                <a:tc>
                  <a:txBody>
                    <a:bodyPr/>
                    <a:lstStyle/>
                    <a:p>
                      <a:pPr indent="0" lvl="0" marL="0" rtl="0" algn="ctr">
                        <a:lnSpc>
                          <a:spcPct val="115000"/>
                        </a:lnSpc>
                        <a:spcBef>
                          <a:spcPts val="1200"/>
                        </a:spcBef>
                        <a:spcAft>
                          <a:spcPts val="0"/>
                        </a:spcAft>
                        <a:buNone/>
                      </a:pPr>
                      <a:r>
                        <a:rPr i="1" lang="en" sz="1000">
                          <a:latin typeface="Times New Roman"/>
                          <a:ea typeface="Times New Roman"/>
                          <a:cs typeface="Times New Roman"/>
                          <a:sym typeface="Times New Roman"/>
                        </a:rPr>
                        <a:t>Random Forest</a:t>
                      </a:r>
                      <a:endParaRPr i="1" sz="1000">
                        <a:latin typeface="Times New Roman"/>
                        <a:ea typeface="Times New Roman"/>
                        <a:cs typeface="Times New Roman"/>
                        <a:sym typeface="Times New Roman"/>
                      </a:endParaRPr>
                    </a:p>
                  </a:txBody>
                  <a:tcPr marT="91425" marB="91425" marR="68575" marL="68575">
                    <a:lnR cap="flat" cmpd="sng" w="12625">
                      <a:solidFill>
                        <a:srgbClr val="FFD966"/>
                      </a:solidFill>
                      <a:prstDash val="solid"/>
                      <a:round/>
                      <a:headEnd len="sm" w="sm" type="none"/>
                      <a:tailEnd len="sm" w="sm" type="none"/>
                    </a:lnR>
                    <a:solidFill>
                      <a:srgbClr val="FFFFFF"/>
                    </a:solidFill>
                  </a:tcPr>
                </a:tc>
                <a:tc>
                  <a:txBody>
                    <a:bodyPr/>
                    <a:lstStyle/>
                    <a:p>
                      <a:pPr indent="0" lvl="0" marL="0" rtl="0" algn="ctr">
                        <a:lnSpc>
                          <a:spcPct val="115000"/>
                        </a:lnSpc>
                        <a:spcBef>
                          <a:spcPts val="1200"/>
                        </a:spcBef>
                        <a:spcAft>
                          <a:spcPts val="0"/>
                        </a:spcAft>
                        <a:buNone/>
                      </a:pPr>
                      <a:r>
                        <a:rPr lang="en" sz="1000">
                          <a:latin typeface="Times New Roman"/>
                          <a:ea typeface="Times New Roman"/>
                          <a:cs typeface="Times New Roman"/>
                          <a:sym typeface="Times New Roman"/>
                        </a:rPr>
                        <a:t>0.993</a:t>
                      </a:r>
                      <a:endParaRPr sz="1000">
                        <a:latin typeface="Times New Roman"/>
                        <a:ea typeface="Times New Roman"/>
                        <a:cs typeface="Times New Roman"/>
                        <a:sym typeface="Times New Roman"/>
                      </a:endParaRPr>
                    </a:p>
                  </a:txBody>
                  <a:tcPr marT="91425" marB="91425" marR="68575" marL="68575">
                    <a:lnL cap="flat" cmpd="sng" w="12625">
                      <a:solidFill>
                        <a:srgbClr val="FFD966"/>
                      </a:solidFill>
                      <a:prstDash val="solid"/>
                      <a:round/>
                      <a:headEnd len="sm" w="sm" type="none"/>
                      <a:tailEnd len="sm" w="sm" type="none"/>
                    </a:lnL>
                    <a:lnR cap="flat" cmpd="sng" w="12625">
                      <a:solidFill>
                        <a:srgbClr val="FFD966"/>
                      </a:solidFill>
                      <a:prstDash val="solid"/>
                      <a:round/>
                      <a:headEnd len="sm" w="sm" type="none"/>
                      <a:tailEnd len="sm" w="sm" type="none"/>
                    </a:lnR>
                    <a:lnT cap="flat" cmpd="sng" w="12625">
                      <a:solidFill>
                        <a:srgbClr val="FFD966"/>
                      </a:solidFill>
                      <a:prstDash val="solid"/>
                      <a:round/>
                      <a:headEnd len="sm" w="sm" type="none"/>
                      <a:tailEnd len="sm" w="sm" type="none"/>
                    </a:lnT>
                    <a:lnB cap="flat" cmpd="sng" w="12625">
                      <a:solidFill>
                        <a:srgbClr val="FFD966"/>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latin typeface="Times New Roman"/>
                          <a:ea typeface="Times New Roman"/>
                          <a:cs typeface="Times New Roman"/>
                          <a:sym typeface="Times New Roman"/>
                        </a:rPr>
                        <a:t>0.994</a:t>
                      </a:r>
                      <a:endParaRPr sz="1000">
                        <a:latin typeface="Times New Roman"/>
                        <a:ea typeface="Times New Roman"/>
                        <a:cs typeface="Times New Roman"/>
                        <a:sym typeface="Times New Roman"/>
                      </a:endParaRPr>
                    </a:p>
                  </a:txBody>
                  <a:tcPr marT="91425" marB="91425" marR="68575" marL="68575">
                    <a:lnL cap="flat" cmpd="sng" w="12625">
                      <a:solidFill>
                        <a:srgbClr val="FFD966"/>
                      </a:solidFill>
                      <a:prstDash val="solid"/>
                      <a:round/>
                      <a:headEnd len="sm" w="sm" type="none"/>
                      <a:tailEnd len="sm" w="sm" type="none"/>
                    </a:lnL>
                    <a:lnR cap="flat" cmpd="sng" w="12625">
                      <a:solidFill>
                        <a:srgbClr val="FFD966"/>
                      </a:solidFill>
                      <a:prstDash val="solid"/>
                      <a:round/>
                      <a:headEnd len="sm" w="sm" type="none"/>
                      <a:tailEnd len="sm" w="sm" type="none"/>
                    </a:lnR>
                    <a:lnT cap="flat" cmpd="sng" w="12625">
                      <a:solidFill>
                        <a:srgbClr val="FFD966"/>
                      </a:solidFill>
                      <a:prstDash val="solid"/>
                      <a:round/>
                      <a:headEnd len="sm" w="sm" type="none"/>
                      <a:tailEnd len="sm" w="sm" type="none"/>
                    </a:lnT>
                    <a:lnB cap="flat" cmpd="sng" w="12625">
                      <a:solidFill>
                        <a:srgbClr val="FFD966"/>
                      </a:solidFill>
                      <a:prstDash val="solid"/>
                      <a:round/>
                      <a:headEnd len="sm" w="sm" type="none"/>
                      <a:tailEnd len="sm" w="sm" type="none"/>
                    </a:lnB>
                  </a:tcPr>
                </a:tc>
              </a:tr>
              <a:tr h="413125">
                <a:tc>
                  <a:txBody>
                    <a:bodyPr/>
                    <a:lstStyle/>
                    <a:p>
                      <a:pPr indent="0" lvl="0" marL="0" rtl="0" algn="ctr">
                        <a:lnSpc>
                          <a:spcPct val="115000"/>
                        </a:lnSpc>
                        <a:spcBef>
                          <a:spcPts val="1200"/>
                        </a:spcBef>
                        <a:spcAft>
                          <a:spcPts val="0"/>
                        </a:spcAft>
                        <a:buNone/>
                      </a:pPr>
                      <a:r>
                        <a:rPr i="1" lang="en" sz="1000">
                          <a:latin typeface="Times New Roman"/>
                          <a:ea typeface="Times New Roman"/>
                          <a:cs typeface="Times New Roman"/>
                          <a:sym typeface="Times New Roman"/>
                        </a:rPr>
                        <a:t>Gradient Boosting</a:t>
                      </a:r>
                      <a:endParaRPr i="1" sz="1000">
                        <a:latin typeface="Times New Roman"/>
                        <a:ea typeface="Times New Roman"/>
                        <a:cs typeface="Times New Roman"/>
                        <a:sym typeface="Times New Roman"/>
                      </a:endParaRPr>
                    </a:p>
                  </a:txBody>
                  <a:tcPr marT="91425" marB="91425" marR="68575" marL="68575">
                    <a:lnR cap="flat" cmpd="sng" w="12625">
                      <a:solidFill>
                        <a:srgbClr val="FFD966"/>
                      </a:solidFill>
                      <a:prstDash val="solid"/>
                      <a:round/>
                      <a:headEnd len="sm" w="sm" type="none"/>
                      <a:tailEnd len="sm" w="sm" type="none"/>
                    </a:lnR>
                    <a:solidFill>
                      <a:srgbClr val="FFFFFF"/>
                    </a:solidFill>
                  </a:tcPr>
                </a:tc>
                <a:tc>
                  <a:txBody>
                    <a:bodyPr/>
                    <a:lstStyle/>
                    <a:p>
                      <a:pPr indent="0" lvl="0" marL="0" rtl="0" algn="ctr">
                        <a:lnSpc>
                          <a:spcPct val="115000"/>
                        </a:lnSpc>
                        <a:spcBef>
                          <a:spcPts val="1200"/>
                        </a:spcBef>
                        <a:spcAft>
                          <a:spcPts val="0"/>
                        </a:spcAft>
                        <a:buNone/>
                      </a:pPr>
                      <a:r>
                        <a:rPr lang="en" sz="1000">
                          <a:latin typeface="Times New Roman"/>
                          <a:ea typeface="Times New Roman"/>
                          <a:cs typeface="Times New Roman"/>
                          <a:sym typeface="Times New Roman"/>
                        </a:rPr>
                        <a:t>0.994</a:t>
                      </a:r>
                      <a:endParaRPr sz="1000">
                        <a:latin typeface="Times New Roman"/>
                        <a:ea typeface="Times New Roman"/>
                        <a:cs typeface="Times New Roman"/>
                        <a:sym typeface="Times New Roman"/>
                      </a:endParaRPr>
                    </a:p>
                  </a:txBody>
                  <a:tcPr marT="91425" marB="91425" marR="68575" marL="68575">
                    <a:lnL cap="flat" cmpd="sng" w="12625">
                      <a:solidFill>
                        <a:srgbClr val="FFD966"/>
                      </a:solidFill>
                      <a:prstDash val="solid"/>
                      <a:round/>
                      <a:headEnd len="sm" w="sm" type="none"/>
                      <a:tailEnd len="sm" w="sm" type="none"/>
                    </a:lnL>
                    <a:lnR cap="flat" cmpd="sng" w="12625">
                      <a:solidFill>
                        <a:srgbClr val="FFD966"/>
                      </a:solidFill>
                      <a:prstDash val="solid"/>
                      <a:round/>
                      <a:headEnd len="sm" w="sm" type="none"/>
                      <a:tailEnd len="sm" w="sm" type="none"/>
                    </a:lnR>
                    <a:lnT cap="flat" cmpd="sng" w="12625">
                      <a:solidFill>
                        <a:srgbClr val="FFD966"/>
                      </a:solidFill>
                      <a:prstDash val="solid"/>
                      <a:round/>
                      <a:headEnd len="sm" w="sm" type="none"/>
                      <a:tailEnd len="sm" w="sm" type="none"/>
                    </a:lnT>
                    <a:lnB cap="flat" cmpd="sng" w="12625">
                      <a:solidFill>
                        <a:srgbClr val="FFD966"/>
                      </a:solidFill>
                      <a:prstDash val="solid"/>
                      <a:round/>
                      <a:headEnd len="sm" w="sm" type="none"/>
                      <a:tailEnd len="sm" w="sm" type="none"/>
                    </a:lnB>
                    <a:solidFill>
                      <a:srgbClr val="FFF2CC"/>
                    </a:solidFill>
                  </a:tcPr>
                </a:tc>
                <a:tc>
                  <a:txBody>
                    <a:bodyPr/>
                    <a:lstStyle/>
                    <a:p>
                      <a:pPr indent="0" lvl="0" marL="0" rtl="0" algn="ctr">
                        <a:lnSpc>
                          <a:spcPct val="115000"/>
                        </a:lnSpc>
                        <a:spcBef>
                          <a:spcPts val="1200"/>
                        </a:spcBef>
                        <a:spcAft>
                          <a:spcPts val="0"/>
                        </a:spcAft>
                        <a:buNone/>
                      </a:pPr>
                      <a:r>
                        <a:rPr lang="en" sz="1000">
                          <a:latin typeface="Times New Roman"/>
                          <a:ea typeface="Times New Roman"/>
                          <a:cs typeface="Times New Roman"/>
                          <a:sym typeface="Times New Roman"/>
                        </a:rPr>
                        <a:t>0.997</a:t>
                      </a:r>
                      <a:endParaRPr sz="1000">
                        <a:latin typeface="Times New Roman"/>
                        <a:ea typeface="Times New Roman"/>
                        <a:cs typeface="Times New Roman"/>
                        <a:sym typeface="Times New Roman"/>
                      </a:endParaRPr>
                    </a:p>
                  </a:txBody>
                  <a:tcPr marT="91425" marB="91425" marR="68575" marL="68575">
                    <a:lnL cap="flat" cmpd="sng" w="12625">
                      <a:solidFill>
                        <a:srgbClr val="FFD966"/>
                      </a:solidFill>
                      <a:prstDash val="solid"/>
                      <a:round/>
                      <a:headEnd len="sm" w="sm" type="none"/>
                      <a:tailEnd len="sm" w="sm" type="none"/>
                    </a:lnL>
                    <a:lnR cap="flat" cmpd="sng" w="12625">
                      <a:solidFill>
                        <a:srgbClr val="FFD966"/>
                      </a:solidFill>
                      <a:prstDash val="solid"/>
                      <a:round/>
                      <a:headEnd len="sm" w="sm" type="none"/>
                      <a:tailEnd len="sm" w="sm" type="none"/>
                    </a:lnR>
                    <a:lnT cap="flat" cmpd="sng" w="12625">
                      <a:solidFill>
                        <a:srgbClr val="FFD966"/>
                      </a:solidFill>
                      <a:prstDash val="solid"/>
                      <a:round/>
                      <a:headEnd len="sm" w="sm" type="none"/>
                      <a:tailEnd len="sm" w="sm" type="none"/>
                    </a:lnT>
                    <a:lnB cap="flat" cmpd="sng" w="12625">
                      <a:solidFill>
                        <a:srgbClr val="FFD966"/>
                      </a:solidFill>
                      <a:prstDash val="solid"/>
                      <a:round/>
                      <a:headEnd len="sm" w="sm" type="none"/>
                      <a:tailEnd len="sm" w="sm" type="none"/>
                    </a:lnB>
                    <a:solidFill>
                      <a:srgbClr val="FFF2CC"/>
                    </a:solidFill>
                  </a:tcPr>
                </a:tc>
              </a:tr>
              <a:tr h="521925">
                <a:tc>
                  <a:txBody>
                    <a:bodyPr/>
                    <a:lstStyle/>
                    <a:p>
                      <a:pPr indent="0" lvl="0" marL="0" rtl="0" algn="ctr">
                        <a:lnSpc>
                          <a:spcPct val="115000"/>
                        </a:lnSpc>
                        <a:spcBef>
                          <a:spcPts val="1200"/>
                        </a:spcBef>
                        <a:spcAft>
                          <a:spcPts val="0"/>
                        </a:spcAft>
                        <a:buNone/>
                      </a:pPr>
                      <a:r>
                        <a:rPr i="1" lang="en" sz="1000">
                          <a:latin typeface="Times New Roman"/>
                          <a:ea typeface="Times New Roman"/>
                          <a:cs typeface="Times New Roman"/>
                          <a:sym typeface="Times New Roman"/>
                        </a:rPr>
                        <a:t>Logistic Regression</a:t>
                      </a:r>
                      <a:endParaRPr i="1" sz="1000">
                        <a:latin typeface="Times New Roman"/>
                        <a:ea typeface="Times New Roman"/>
                        <a:cs typeface="Times New Roman"/>
                        <a:sym typeface="Times New Roman"/>
                      </a:endParaRPr>
                    </a:p>
                  </a:txBody>
                  <a:tcPr marT="91425" marB="91425" marR="68575" marL="68575">
                    <a:lnR cap="flat" cmpd="sng" w="12625">
                      <a:solidFill>
                        <a:srgbClr val="FFD966"/>
                      </a:solidFill>
                      <a:prstDash val="solid"/>
                      <a:round/>
                      <a:headEnd len="sm" w="sm" type="none"/>
                      <a:tailEnd len="sm" w="sm" type="none"/>
                    </a:lnR>
                    <a:solidFill>
                      <a:srgbClr val="FFFFFF"/>
                    </a:solidFill>
                  </a:tcPr>
                </a:tc>
                <a:tc>
                  <a:txBody>
                    <a:bodyPr/>
                    <a:lstStyle/>
                    <a:p>
                      <a:pPr indent="0" lvl="0" marL="0" rtl="0" algn="ctr">
                        <a:lnSpc>
                          <a:spcPct val="115000"/>
                        </a:lnSpc>
                        <a:spcBef>
                          <a:spcPts val="1200"/>
                        </a:spcBef>
                        <a:spcAft>
                          <a:spcPts val="0"/>
                        </a:spcAft>
                        <a:buNone/>
                      </a:pPr>
                      <a:r>
                        <a:rPr lang="en" sz="1000">
                          <a:latin typeface="Times New Roman"/>
                          <a:ea typeface="Times New Roman"/>
                          <a:cs typeface="Times New Roman"/>
                          <a:sym typeface="Times New Roman"/>
                        </a:rPr>
                        <a:t>0.989</a:t>
                      </a:r>
                      <a:endParaRPr sz="1000">
                        <a:latin typeface="Times New Roman"/>
                        <a:ea typeface="Times New Roman"/>
                        <a:cs typeface="Times New Roman"/>
                        <a:sym typeface="Times New Roman"/>
                      </a:endParaRPr>
                    </a:p>
                  </a:txBody>
                  <a:tcPr marT="91425" marB="91425" marR="68575" marL="68575">
                    <a:lnL cap="flat" cmpd="sng" w="12625">
                      <a:solidFill>
                        <a:srgbClr val="FFD966"/>
                      </a:solidFill>
                      <a:prstDash val="solid"/>
                      <a:round/>
                      <a:headEnd len="sm" w="sm" type="none"/>
                      <a:tailEnd len="sm" w="sm" type="none"/>
                    </a:lnL>
                    <a:lnR cap="flat" cmpd="sng" w="12625">
                      <a:solidFill>
                        <a:srgbClr val="FFD966"/>
                      </a:solidFill>
                      <a:prstDash val="solid"/>
                      <a:round/>
                      <a:headEnd len="sm" w="sm" type="none"/>
                      <a:tailEnd len="sm" w="sm" type="none"/>
                    </a:lnR>
                    <a:lnT cap="flat" cmpd="sng" w="12625">
                      <a:solidFill>
                        <a:srgbClr val="FFD966"/>
                      </a:solidFill>
                      <a:prstDash val="solid"/>
                      <a:round/>
                      <a:headEnd len="sm" w="sm" type="none"/>
                      <a:tailEnd len="sm" w="sm" type="none"/>
                    </a:lnT>
                    <a:lnB cap="flat" cmpd="sng" w="12625">
                      <a:solidFill>
                        <a:srgbClr val="FFD966"/>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latin typeface="Times New Roman"/>
                          <a:ea typeface="Times New Roman"/>
                          <a:cs typeface="Times New Roman"/>
                          <a:sym typeface="Times New Roman"/>
                        </a:rPr>
                        <a:t>0.990</a:t>
                      </a:r>
                      <a:endParaRPr sz="1000">
                        <a:latin typeface="Times New Roman"/>
                        <a:ea typeface="Times New Roman"/>
                        <a:cs typeface="Times New Roman"/>
                        <a:sym typeface="Times New Roman"/>
                      </a:endParaRPr>
                    </a:p>
                  </a:txBody>
                  <a:tcPr marT="91425" marB="91425" marR="68575" marL="68575">
                    <a:lnL cap="flat" cmpd="sng" w="12625">
                      <a:solidFill>
                        <a:srgbClr val="FFD966"/>
                      </a:solidFill>
                      <a:prstDash val="solid"/>
                      <a:round/>
                      <a:headEnd len="sm" w="sm" type="none"/>
                      <a:tailEnd len="sm" w="sm" type="none"/>
                    </a:lnL>
                    <a:lnR cap="flat" cmpd="sng" w="12625">
                      <a:solidFill>
                        <a:srgbClr val="FFD966"/>
                      </a:solidFill>
                      <a:prstDash val="solid"/>
                      <a:round/>
                      <a:headEnd len="sm" w="sm" type="none"/>
                      <a:tailEnd len="sm" w="sm" type="none"/>
                    </a:lnR>
                    <a:lnT cap="flat" cmpd="sng" w="12625">
                      <a:solidFill>
                        <a:srgbClr val="FFD966"/>
                      </a:solidFill>
                      <a:prstDash val="solid"/>
                      <a:round/>
                      <a:headEnd len="sm" w="sm" type="none"/>
                      <a:tailEnd len="sm" w="sm" type="none"/>
                    </a:lnT>
                    <a:lnB cap="flat" cmpd="sng" w="12625">
                      <a:solidFill>
                        <a:srgbClr val="FFD966"/>
                      </a:solidFill>
                      <a:prstDash val="solid"/>
                      <a:round/>
                      <a:headEnd len="sm" w="sm" type="none"/>
                      <a:tailEnd len="sm" w="sm" type="none"/>
                    </a:lnB>
                  </a:tcPr>
                </a:tc>
              </a:tr>
            </a:tbl>
          </a:graphicData>
        </a:graphic>
      </p:graphicFrame>
      <p:sp>
        <p:nvSpPr>
          <p:cNvPr id="120" name="Google Shape;120;p19"/>
          <p:cNvSpPr txBox="1"/>
          <p:nvPr/>
        </p:nvSpPr>
        <p:spPr>
          <a:xfrm>
            <a:off x="0" y="2682025"/>
            <a:ext cx="6083400" cy="2493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latin typeface="Old Standard TT"/>
                <a:ea typeface="Old Standard TT"/>
                <a:cs typeface="Old Standard TT"/>
                <a:sym typeface="Old Standard TT"/>
              </a:rPr>
              <a:t>As we can see, the Gradient Boosting model (with 150 estimators) resulted in the best </a:t>
            </a:r>
            <a:r>
              <a:rPr lang="en" sz="1500">
                <a:latin typeface="Old Standard TT"/>
                <a:ea typeface="Old Standard TT"/>
                <a:cs typeface="Old Standard TT"/>
                <a:sym typeface="Old Standard TT"/>
              </a:rPr>
              <a:t>performing model based on accuracy. Also, on comparing the average accuracy (averaged across tuned hyperparameter values), we can see that the gradient boosting classifier performs better even on average as compared to the other models. Also, after developing the front-end, we can see that using the complete end to end model is much more efficient, faster and accurate than simply checking forgery by hand or even by creating an array/dataframe of values, training the model, and finally predicting on the input array/dataframe.</a:t>
            </a:r>
            <a:endParaRPr sz="1500">
              <a:latin typeface="Old Standard TT"/>
              <a:ea typeface="Old Standard TT"/>
              <a:cs typeface="Old Standard TT"/>
              <a:sym typeface="Old Standard TT"/>
            </a:endParaRPr>
          </a:p>
        </p:txBody>
      </p:sp>
      <p:sp>
        <p:nvSpPr>
          <p:cNvPr id="121" name="Google Shape;121;p19"/>
          <p:cNvSpPr txBox="1"/>
          <p:nvPr/>
        </p:nvSpPr>
        <p:spPr>
          <a:xfrm>
            <a:off x="0" y="4229975"/>
            <a:ext cx="6083400" cy="84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22" name="Google Shape;122;p19"/>
          <p:cNvSpPr txBox="1"/>
          <p:nvPr/>
        </p:nvSpPr>
        <p:spPr>
          <a:xfrm>
            <a:off x="19800" y="3758100"/>
            <a:ext cx="60438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3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833200" y="2304675"/>
            <a:ext cx="4045200" cy="87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750"/>
              <a:t>Limitations</a:t>
            </a:r>
            <a:endParaRPr sz="3750"/>
          </a:p>
        </p:txBody>
      </p:sp>
      <p:sp>
        <p:nvSpPr>
          <p:cNvPr id="128" name="Google Shape;128;p20"/>
          <p:cNvSpPr txBox="1"/>
          <p:nvPr/>
        </p:nvSpPr>
        <p:spPr>
          <a:xfrm>
            <a:off x="0" y="0"/>
            <a:ext cx="4572000" cy="49254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In the future, we can improve the performance by collecting more and more data and improving our image capturing methods, to make our measurements more accurate.</a:t>
            </a:r>
            <a:endParaRPr>
              <a:solidFill>
                <a:schemeClr val="dk1"/>
              </a:solidFill>
              <a:latin typeface="Old Standard TT"/>
              <a:ea typeface="Old Standard TT"/>
              <a:cs typeface="Old Standard TT"/>
              <a:sym typeface="Old Standard TT"/>
            </a:endParaRPr>
          </a:p>
          <a:p>
            <a:pPr indent="0" lvl="0" marL="457200" rtl="0" algn="just">
              <a:spcBef>
                <a:spcPts val="0"/>
              </a:spcBef>
              <a:spcAft>
                <a:spcPts val="0"/>
              </a:spcAft>
              <a:buNone/>
            </a:pPr>
            <a:r>
              <a:t/>
            </a:r>
            <a:endParaRPr>
              <a:solidFill>
                <a:schemeClr val="dk1"/>
              </a:solidFill>
              <a:latin typeface="Old Standard TT"/>
              <a:ea typeface="Old Standard TT"/>
              <a:cs typeface="Old Standard TT"/>
              <a:sym typeface="Old Standard TT"/>
            </a:endParaRPr>
          </a:p>
          <a:p>
            <a:pPr indent="-317500" lvl="0" marL="457200" rtl="0" algn="just">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Also, we can make it more user-friendly for the front-end portion by hosting a separate mobile or web application. We can also use sophisticated deployment methods like Docker so that the application can be hosted on other systems. Moreover, we can make more options for inputting data, such as excel or text files.</a:t>
            </a:r>
            <a:endParaRPr>
              <a:solidFill>
                <a:schemeClr val="dk1"/>
              </a:solidFill>
              <a:latin typeface="Old Standard TT"/>
              <a:ea typeface="Old Standard TT"/>
              <a:cs typeface="Old Standard TT"/>
              <a:sym typeface="Old Standard TT"/>
            </a:endParaRPr>
          </a:p>
          <a:p>
            <a:pPr indent="0" lvl="0" marL="457200" rtl="0" algn="just">
              <a:spcBef>
                <a:spcPts val="0"/>
              </a:spcBef>
              <a:spcAft>
                <a:spcPts val="0"/>
              </a:spcAft>
              <a:buNone/>
            </a:pPr>
            <a:r>
              <a:t/>
            </a:r>
            <a:endParaRPr>
              <a:solidFill>
                <a:schemeClr val="dk1"/>
              </a:solidFill>
              <a:latin typeface="Old Standard TT"/>
              <a:ea typeface="Old Standard TT"/>
              <a:cs typeface="Old Standard TT"/>
              <a:sym typeface="Old Standard TT"/>
            </a:endParaRPr>
          </a:p>
          <a:p>
            <a:pPr indent="-317500" lvl="0" marL="457200" rtl="0" algn="just">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In the model selection and training part, we can do a wider range of hyperparameter tuning, such as varying multiple hyperparameters over a larger range of values. Also, we can use more types of classifiers for our selection procedure. We can also use a combination of a variety of cross-validation metrics (such as Sensitivity or Specificity) because classifying a forged note as authentic is more costly than classifying an authentic note as forged.</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813025" y="206340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Statement of Contributions </a:t>
            </a:r>
            <a:endParaRPr/>
          </a:p>
        </p:txBody>
      </p:sp>
      <p:sp>
        <p:nvSpPr>
          <p:cNvPr id="134" name="Google Shape;134;p21"/>
          <p:cNvSpPr txBox="1"/>
          <p:nvPr/>
        </p:nvSpPr>
        <p:spPr>
          <a:xfrm>
            <a:off x="0" y="590400"/>
            <a:ext cx="45720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Dipanshu Sharma was responsible for the project's conception, data collection, cleaning, pre-processing, and creating the pickle file. </a:t>
            </a:r>
            <a:r>
              <a:rPr b="1" lang="en">
                <a:latin typeface="Old Standard TT"/>
                <a:ea typeface="Old Standard TT"/>
                <a:cs typeface="Old Standard TT"/>
                <a:sym typeface="Old Standard TT"/>
              </a:rPr>
              <a:t>(5-6 hours)</a:t>
            </a:r>
            <a:endParaRPr b="1">
              <a:latin typeface="Old Standard TT"/>
              <a:ea typeface="Old Standard TT"/>
              <a:cs typeface="Old Standard TT"/>
              <a:sym typeface="Old Standard TT"/>
            </a:endParaRPr>
          </a:p>
          <a:p>
            <a:pPr indent="0" lvl="0" marL="457200" rtl="0" algn="l">
              <a:spcBef>
                <a:spcPts val="0"/>
              </a:spcBef>
              <a:spcAft>
                <a:spcPts val="0"/>
              </a:spcAft>
              <a:buNone/>
            </a:pPr>
            <a:r>
              <a:t/>
            </a:r>
            <a:endParaRPr b="1">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Ayushmaan Dev Verma carried out data visualisation, model selection, hyperparameter tuning and model testing. </a:t>
            </a:r>
            <a:r>
              <a:rPr b="1" lang="en">
                <a:latin typeface="Old Standard TT"/>
                <a:ea typeface="Old Standard TT"/>
                <a:cs typeface="Old Standard TT"/>
                <a:sym typeface="Old Standard TT"/>
              </a:rPr>
              <a:t>(8-9 hours)</a:t>
            </a:r>
            <a:endParaRPr b="1">
              <a:latin typeface="Old Standard TT"/>
              <a:ea typeface="Old Standard TT"/>
              <a:cs typeface="Old Standard TT"/>
              <a:sym typeface="Old Standard TT"/>
            </a:endParaRPr>
          </a:p>
          <a:p>
            <a:pPr indent="0" lvl="0" marL="457200" rtl="0" algn="l">
              <a:spcBef>
                <a:spcPts val="0"/>
              </a:spcBef>
              <a:spcAft>
                <a:spcPts val="0"/>
              </a:spcAft>
              <a:buNone/>
            </a:pPr>
            <a:r>
              <a:t/>
            </a:r>
            <a:endParaRPr b="1">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A</a:t>
            </a:r>
            <a:r>
              <a:rPr lang="en">
                <a:latin typeface="Old Standard TT"/>
                <a:ea typeface="Old Standard TT"/>
                <a:cs typeface="Old Standard TT"/>
                <a:sym typeface="Old Standard TT"/>
              </a:rPr>
              <a:t>lso, Dipanshu Sharma was responsible for the front-end development using Flask and Flasgger. </a:t>
            </a:r>
            <a:r>
              <a:rPr b="1" lang="en">
                <a:latin typeface="Old Standard TT"/>
                <a:ea typeface="Old Standard TT"/>
                <a:cs typeface="Old Standard TT"/>
                <a:sym typeface="Old Standard TT"/>
              </a:rPr>
              <a:t>(9-10 hours)</a:t>
            </a:r>
            <a:endParaRPr b="1">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Ayushmaan was responsible for the Postman API Development and the project report-writing as well. </a:t>
            </a:r>
            <a:r>
              <a:rPr b="1" lang="en">
                <a:latin typeface="Old Standard TT"/>
                <a:ea typeface="Old Standard TT"/>
                <a:cs typeface="Old Standard TT"/>
                <a:sym typeface="Old Standard TT"/>
              </a:rPr>
              <a:t>(6-7 hours)</a:t>
            </a:r>
            <a:r>
              <a:rPr lang="en">
                <a:latin typeface="Old Standard TT"/>
                <a:ea typeface="Old Standard TT"/>
                <a:cs typeface="Old Standard TT"/>
                <a:sym typeface="Old Standard TT"/>
              </a:rPr>
              <a:t> </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Both worked on the video-making and editing together. </a:t>
            </a:r>
            <a:r>
              <a:rPr b="1" lang="en">
                <a:latin typeface="Old Standard TT"/>
                <a:ea typeface="Old Standard TT"/>
                <a:cs typeface="Old Standard TT"/>
                <a:sym typeface="Old Standard TT"/>
              </a:rPr>
              <a:t>(6-7 hours)</a:t>
            </a:r>
            <a:endParaRPr b="1">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