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65" r:id="rId6"/>
    <p:sldId id="263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7" autoAdjust="0"/>
    <p:restoredTop sz="94660"/>
  </p:normalViewPr>
  <p:slideViewPr>
    <p:cSldViewPr snapToGrid="0">
      <p:cViewPr varScale="1">
        <p:scale>
          <a:sx n="80" d="100"/>
          <a:sy n="80" d="100"/>
        </p:scale>
        <p:origin x="80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E8BE3E-5EC0-631A-C99E-217DD0BEC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E874EA-B41A-BC07-648F-1DC4193A55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3C0190-FE0E-E2C2-C4EB-4CD4A6BE6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BC652-16A4-4E88-8706-DAA2288C404E}" type="datetimeFigureOut">
              <a:rPr lang="es-EC" smtClean="0"/>
              <a:t>20/7/2025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43E435-2BDC-2CD0-CA91-C3DA5D60B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A5E263-258F-C6BD-71ED-F0917D848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3846-01DC-4FA2-B621-532AC49FFB9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64941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0D00AD-2383-C113-84C7-24CDAEEAE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C133538-6DBA-A945-4575-6FB700871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44BBD1-D4EA-C087-4AF0-EF415E7A4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BC652-16A4-4E88-8706-DAA2288C404E}" type="datetimeFigureOut">
              <a:rPr lang="es-EC" smtClean="0"/>
              <a:t>20/7/2025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63FFBF-6E3F-5B25-7FCF-431EA4975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9F1C2C-1E0B-11E2-ED53-7733EDBB8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3846-01DC-4FA2-B621-532AC49FFB9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8477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D2959AD-D947-297A-33FD-D21D557ECE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AB521EB-3488-BF51-EF8C-BE9022523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13E73B-4A0F-F988-3947-F30BD08A8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BC652-16A4-4E88-8706-DAA2288C404E}" type="datetimeFigureOut">
              <a:rPr lang="es-EC" smtClean="0"/>
              <a:t>20/7/2025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6AD50D-407A-DE87-1C70-BA537ED40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D53486-B9F9-5DED-74A3-F2DC1EAC8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3846-01DC-4FA2-B621-532AC49FFB9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32255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21243B-F784-FE27-05FF-8E8B8DEDB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2B4019-E3B3-E8A6-EF9A-84447FA71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0FE3D3-4C3C-E396-523A-DE906BBB3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BC652-16A4-4E88-8706-DAA2288C404E}" type="datetimeFigureOut">
              <a:rPr lang="es-EC" smtClean="0"/>
              <a:t>20/7/2025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4C867F-8766-5039-F788-99A29BAE0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3A0EA1-2C76-9DEE-B452-846745F5D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3846-01DC-4FA2-B621-532AC49FFB9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65411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E77062-38C3-584C-71E0-12948C189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3F8728-3E78-E297-CB03-4DDAF7F63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5FECA6-A93C-ECB7-9C6C-2E0B64CFA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BC652-16A4-4E88-8706-DAA2288C404E}" type="datetimeFigureOut">
              <a:rPr lang="es-EC" smtClean="0"/>
              <a:t>20/7/2025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B9E78C-5C89-93D0-2C32-74A7323CD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1FB5E5-0A7B-5648-647B-E22B53E5D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3846-01DC-4FA2-B621-532AC49FFB9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96266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AF513-3B9C-36DB-9C67-C72260DA2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F4A56D-8E4A-343F-F7E3-7300A7F5CA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44ED2D4-93AE-64F5-45F7-620CFB226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C35E1A9-DE4C-6C8C-D29C-D06E60F61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BC652-16A4-4E88-8706-DAA2288C404E}" type="datetimeFigureOut">
              <a:rPr lang="es-EC" smtClean="0"/>
              <a:t>20/7/2025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D513B33-6F96-6CF7-84B2-2B6F77AEB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6586D0C-7F23-3DBF-D5E7-3B0713F3F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3846-01DC-4FA2-B621-532AC49FFB9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47292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30A8C8-C2DA-A267-C830-8D8C26EC3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467C16C-97F4-C682-21F1-15B4D2011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2767C27-C3C1-E467-44F6-0955949D6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CF93B40-D7DB-D673-4A72-DDC8850A91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9CB51F9-49D4-1670-2F28-4F9FB4D723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F6EA668-739C-B8E7-FE1E-9A9B742AF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BC652-16A4-4E88-8706-DAA2288C404E}" type="datetimeFigureOut">
              <a:rPr lang="es-EC" smtClean="0"/>
              <a:t>20/7/2025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E4D1DA5-FE9C-987F-286A-69655782C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19BD025-1F49-1A89-F5D0-4F522BD83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3846-01DC-4FA2-B621-532AC49FFB9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1173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6DA0BF-AD27-BD02-7880-A127E08F6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F910E7D-5D68-322F-672B-5D51A60AD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BC652-16A4-4E88-8706-DAA2288C404E}" type="datetimeFigureOut">
              <a:rPr lang="es-EC" smtClean="0"/>
              <a:t>20/7/2025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3E341F7-6A6B-9F96-BC79-38D822950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77F003F-B607-4FE1-D198-D02752502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3846-01DC-4FA2-B621-532AC49FFB9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0679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92FB147-9FB8-3E00-CAE4-9F702F5CC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BC652-16A4-4E88-8706-DAA2288C404E}" type="datetimeFigureOut">
              <a:rPr lang="es-EC" smtClean="0"/>
              <a:t>20/7/2025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A49FC32-EDAE-1FAF-8727-F32E4EF45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84AC879-80E7-FB2B-C1E0-453E6830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3846-01DC-4FA2-B621-532AC49FFB9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93727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54F98E-5BAA-5F37-4FE2-6FD42E1CF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324CAC-2FC2-528C-94D5-94B1FE798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DA1CA68-4C96-337C-11E9-5730E877C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BE714E-14FE-2E17-3510-7869E9E42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BC652-16A4-4E88-8706-DAA2288C404E}" type="datetimeFigureOut">
              <a:rPr lang="es-EC" smtClean="0"/>
              <a:t>20/7/2025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76AAC1-B36B-3C85-1C2C-90E32AA7C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75A348-4140-BA1B-B7B1-D5809D2AF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3846-01DC-4FA2-B621-532AC49FFB9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95625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20AA13-2354-8449-BBDC-349AE69A4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D007DD6-34D2-F3E9-D2C3-FC51FDDD3F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25EA181-68AE-7BDE-A651-D76853565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8EBC01-E883-6354-69C3-686E827B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BC652-16A4-4E88-8706-DAA2288C404E}" type="datetimeFigureOut">
              <a:rPr lang="es-EC" smtClean="0"/>
              <a:t>20/7/2025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45D441A-2704-731F-6CBE-095D3B95A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7514631-9BEC-5308-35B7-DB5F3795A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3846-01DC-4FA2-B621-532AC49FFB9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1844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6C2DC14-ADFA-EFDC-E749-6B96B9EB5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21D8ED-518F-5BAA-80A8-C82DCE480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EF31CD-5E94-130D-4412-EFAF195EC9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BC652-16A4-4E88-8706-DAA2288C404E}" type="datetimeFigureOut">
              <a:rPr lang="es-EC" smtClean="0"/>
              <a:t>20/7/2025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F94D2F-EB01-96D5-421F-6B5718BF6E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1D547F-B879-1E8A-E6A4-68675A841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23846-01DC-4FA2-B621-532AC49FFB9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03010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3B1B94E-292C-9D05-F859-F1F2B7082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44"/>
            <a:ext cx="12219182" cy="686084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6943936-0557-13EB-8630-53AC2CCF5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75753"/>
            <a:ext cx="9372600" cy="2387600"/>
          </a:xfrm>
        </p:spPr>
        <p:txBody>
          <a:bodyPr/>
          <a:lstStyle/>
          <a:p>
            <a:r>
              <a:rPr lang="es-EC" b="0" i="1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Fundamentos de Programación</a:t>
            </a:r>
            <a:endParaRPr lang="es-EC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99EFEF-4749-F7AA-6128-07266E526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3353"/>
            <a:ext cx="9144000" cy="1655762"/>
          </a:xfrm>
        </p:spPr>
        <p:txBody>
          <a:bodyPr/>
          <a:lstStyle/>
          <a:p>
            <a:r>
              <a:rPr lang="es-MX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 </a:t>
            </a:r>
            <a:r>
              <a:rPr lang="es-MX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es-EC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47A7DAA-E52E-EB9A-6AA2-6F26C6738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656" y="694273"/>
            <a:ext cx="3132688" cy="111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074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47932-345C-B5C1-CB85-7A0A76F24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E5423E4-C9F6-5DD4-18BD-30011FE9C49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118" y="0"/>
            <a:ext cx="12214118" cy="6858000"/>
          </a:xfr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9D1AAD0E-0A5C-4136-8F9C-D8B933B91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155575"/>
            <a:ext cx="10515600" cy="1325563"/>
          </a:xfrm>
        </p:spPr>
        <p:txBody>
          <a:bodyPr/>
          <a:lstStyle/>
          <a:p>
            <a:pPr algn="ctr"/>
            <a:r>
              <a:rPr lang="es-EC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Operadores 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ACE21252-7841-49E2-BA1F-A1BD74EAF6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947862" y="1387492"/>
            <a:ext cx="8615363" cy="4804142"/>
          </a:xfrm>
        </p:spPr>
      </p:pic>
    </p:spTree>
    <p:extLst>
      <p:ext uri="{BB962C8B-B14F-4D97-AF65-F5344CB8AC3E}">
        <p14:creationId xmlns:p14="http://schemas.microsoft.com/office/powerpoint/2010/main" val="451366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47932-345C-B5C1-CB85-7A0A76F24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E5423E4-C9F6-5DD4-18BD-30011FE9C49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118" y="0"/>
            <a:ext cx="12214118" cy="6858000"/>
          </a:xfr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9D1AAD0E-0A5C-4136-8F9C-D8B933B91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155575"/>
            <a:ext cx="10515600" cy="1325563"/>
          </a:xfrm>
        </p:spPr>
        <p:txBody>
          <a:bodyPr/>
          <a:lstStyle/>
          <a:p>
            <a:pPr algn="ctr"/>
            <a:r>
              <a:rPr lang="es-EC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Aritméticos, Relaciones y Lógicos 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9DEE277-16A6-4699-949A-766ED35C0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063" y="1476374"/>
            <a:ext cx="3495675" cy="48148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C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función </a:t>
            </a:r>
            <a:r>
              <a:rPr lang="es-EC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calcularTotalVenta</a:t>
            </a:r>
            <a:r>
              <a:rPr lang="es-EC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(precio, cantidad, descuento, </a:t>
            </a:r>
            <a:r>
              <a:rPr lang="es-EC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iva</a:t>
            </a:r>
            <a:r>
              <a:rPr lang="es-EC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es-EC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// Operadores aritméticos en contexto real</a:t>
            </a:r>
          </a:p>
          <a:p>
            <a:pPr marL="0" indent="0">
              <a:buNone/>
            </a:pPr>
            <a:r>
              <a:rPr lang="es-EC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subtotal = precio * cantidad</a:t>
            </a:r>
          </a:p>
          <a:p>
            <a:pPr marL="0" indent="0">
              <a:buNone/>
            </a:pPr>
            <a:r>
              <a:rPr lang="es-EC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C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montoDescuento</a:t>
            </a:r>
            <a:r>
              <a:rPr lang="es-EC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subtotal * descuento</a:t>
            </a:r>
          </a:p>
          <a:p>
            <a:pPr marL="0" indent="0">
              <a:buNone/>
            </a:pPr>
            <a:r>
              <a:rPr lang="es-EC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C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subtotalConDescuento</a:t>
            </a:r>
            <a:r>
              <a:rPr lang="es-EC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subtotal - </a:t>
            </a:r>
            <a:r>
              <a:rPr lang="es-EC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montoDescuento</a:t>
            </a:r>
            <a:endParaRPr lang="es-EC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EC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C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montoIVA</a:t>
            </a:r>
            <a:r>
              <a:rPr lang="es-EC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s-EC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subtotalConDescuento</a:t>
            </a:r>
            <a:r>
              <a:rPr lang="es-EC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s-EC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iva</a:t>
            </a:r>
            <a:endParaRPr lang="es-EC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EC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total = </a:t>
            </a:r>
            <a:r>
              <a:rPr lang="es-EC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subtotalConDescuento</a:t>
            </a:r>
            <a:r>
              <a:rPr lang="es-EC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s-EC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montoIVA</a:t>
            </a:r>
            <a:endParaRPr lang="es-EC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EC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indent="0">
              <a:buNone/>
            </a:pPr>
            <a:r>
              <a:rPr lang="es-EC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retornar {</a:t>
            </a:r>
          </a:p>
          <a:p>
            <a:pPr marL="0" indent="0">
              <a:buNone/>
            </a:pPr>
            <a:r>
              <a:rPr lang="es-EC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subtotal: subtotal,</a:t>
            </a:r>
          </a:p>
          <a:p>
            <a:pPr marL="0" indent="0">
              <a:buNone/>
            </a:pPr>
            <a:r>
              <a:rPr lang="es-EC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descuento: </a:t>
            </a:r>
            <a:r>
              <a:rPr lang="es-EC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montoDescuento</a:t>
            </a:r>
            <a:r>
              <a:rPr lang="es-EC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s-EC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s-EC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iva</a:t>
            </a:r>
            <a:r>
              <a:rPr lang="es-EC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s-EC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montoIVA</a:t>
            </a:r>
            <a:r>
              <a:rPr lang="es-EC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s-EC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total: total</a:t>
            </a:r>
          </a:p>
          <a:p>
            <a:pPr marL="0" indent="0">
              <a:buNone/>
            </a:pPr>
            <a:r>
              <a:rPr lang="es-EC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>
              <a:buNone/>
            </a:pPr>
            <a:endParaRPr lang="es-EC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EC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Ejemplo de uso</a:t>
            </a:r>
          </a:p>
          <a:p>
            <a:pPr marL="0" indent="0">
              <a:buNone/>
            </a:pPr>
            <a:r>
              <a:rPr lang="es-EC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 = </a:t>
            </a:r>
            <a:r>
              <a:rPr lang="es-EC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calcularTotalVenta</a:t>
            </a:r>
            <a:r>
              <a:rPr lang="es-EC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(25.00, 3, 0.10, 0.12)</a:t>
            </a:r>
          </a:p>
          <a:p>
            <a:pPr marL="0" indent="0">
              <a:buNone/>
            </a:pPr>
            <a:r>
              <a:rPr lang="es-EC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subtotal: $75.00, descuento: $7.50, </a:t>
            </a:r>
            <a:r>
              <a:rPr lang="es-EC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iva</a:t>
            </a:r>
            <a:r>
              <a:rPr lang="es-EC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$8.10, total: $75.60</a:t>
            </a:r>
          </a:p>
        </p:txBody>
      </p:sp>
      <p:sp>
        <p:nvSpPr>
          <p:cNvPr id="7" name="Marcador de contenido 3">
            <a:extLst>
              <a:ext uri="{FF2B5EF4-FFF2-40B4-BE49-F238E27FC236}">
                <a16:creationId xmlns:a16="http://schemas.microsoft.com/office/drawing/2014/main" id="{C8758620-569A-486E-AE7E-806F026F75D2}"/>
              </a:ext>
            </a:extLst>
          </p:cNvPr>
          <p:cNvSpPr txBox="1">
            <a:spLocks/>
          </p:cNvSpPr>
          <p:nvPr/>
        </p:nvSpPr>
        <p:spPr>
          <a:xfrm>
            <a:off x="4414837" y="1495421"/>
            <a:ext cx="3495675" cy="48148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C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función </a:t>
            </a:r>
            <a:r>
              <a:rPr lang="es-EC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validarTransaccion</a:t>
            </a:r>
            <a:r>
              <a:rPr lang="es-EC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(monto, </a:t>
            </a:r>
            <a:r>
              <a:rPr lang="es-EC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saldoDisponible</a:t>
            </a:r>
            <a:r>
              <a:rPr lang="es-EC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C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limiteDiario</a:t>
            </a:r>
            <a:r>
              <a:rPr lang="es-EC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C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// Operadores relacionales y lógicos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C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C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esMayorACero</a:t>
            </a:r>
            <a:r>
              <a:rPr lang="es-EC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(monto &gt; 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C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C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tieneFondosSuficientes</a:t>
            </a:r>
            <a:r>
              <a:rPr lang="es-EC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s-EC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saldoDisponible</a:t>
            </a:r>
            <a:r>
              <a:rPr lang="es-EC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&gt;= monto)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C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C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noExcedeLimite</a:t>
            </a:r>
            <a:r>
              <a:rPr lang="es-EC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(monto &lt;= </a:t>
            </a:r>
            <a:r>
              <a:rPr lang="es-EC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limiteDiario</a:t>
            </a:r>
            <a:r>
              <a:rPr lang="es-EC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C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C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// Operador lógico AND para validación completa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C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C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esTransaccionValida</a:t>
            </a:r>
            <a:r>
              <a:rPr lang="es-EC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s-EC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esMayorACero</a:t>
            </a:r>
            <a:r>
              <a:rPr lang="es-EC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s-EC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tieneFondosSuficientes</a:t>
            </a:r>
            <a:r>
              <a:rPr lang="es-EC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s-EC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noExcedeLimite</a:t>
            </a:r>
            <a:endParaRPr lang="es-EC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s-EC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C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C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s-EC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(NOT </a:t>
            </a:r>
            <a:r>
              <a:rPr lang="es-EC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esTransaccionValida</a:t>
            </a:r>
            <a:r>
              <a:rPr lang="es-EC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C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s-EC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s-EC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(monto &lt;= 0):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C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retornar "Error: Monto debe ser mayor a cero"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C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s-EC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s-EC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C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s-EC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s-EC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saldoDisponible</a:t>
            </a:r>
            <a:r>
              <a:rPr lang="es-EC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monto):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C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retornar "Error: Fondos insuficientes"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C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s-EC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s-EC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C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s-EC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(monto &gt; </a:t>
            </a:r>
            <a:r>
              <a:rPr lang="es-EC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limiteDiario</a:t>
            </a:r>
            <a:r>
              <a:rPr lang="es-EC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C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retornar "Error: Excede límite diario"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C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C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retornar "Transacción válida"</a:t>
            </a:r>
          </a:p>
        </p:txBody>
      </p:sp>
      <p:sp>
        <p:nvSpPr>
          <p:cNvPr id="8" name="Marcador de contenido 3">
            <a:extLst>
              <a:ext uri="{FF2B5EF4-FFF2-40B4-BE49-F238E27FC236}">
                <a16:creationId xmlns:a16="http://schemas.microsoft.com/office/drawing/2014/main" id="{CCCCCABC-3F72-4915-8012-2E99CEF3252E}"/>
              </a:ext>
            </a:extLst>
          </p:cNvPr>
          <p:cNvSpPr txBox="1">
            <a:spLocks/>
          </p:cNvSpPr>
          <p:nvPr/>
        </p:nvSpPr>
        <p:spPr>
          <a:xfrm>
            <a:off x="8246611" y="1514470"/>
            <a:ext cx="3495675" cy="48148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función </a:t>
            </a:r>
            <a:r>
              <a:rPr lang="es-MX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verificarAcceso</a:t>
            </a:r>
            <a:r>
              <a:rPr lang="es-MX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usuarioRol</a:t>
            </a:r>
            <a:r>
              <a:rPr lang="es-MX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MX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recursoRequerido</a:t>
            </a:r>
            <a:r>
              <a:rPr lang="es-MX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MX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accion</a:t>
            </a:r>
            <a:r>
              <a:rPr lang="es-MX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// Definir permisos por rol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permisos =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"</a:t>
            </a:r>
            <a:r>
              <a:rPr lang="es-MX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r>
              <a:rPr lang="es-MX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": ["crear", "leer", "actualizar", "eliminar"],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"editor": ["crear", "leer", "actualizar"],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"visualizador": ["leer"],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"invitado": []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// Operadores lógicos para control de acceso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MX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tieneRol</a:t>
            </a:r>
            <a:r>
              <a:rPr lang="es-MX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s-MX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usuarioRol</a:t>
            </a:r>
            <a:r>
              <a:rPr lang="es-MX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permisos)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MX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puedeRealizarAccion</a:t>
            </a:r>
            <a:r>
              <a:rPr lang="es-MX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s-MX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accion</a:t>
            </a:r>
            <a:r>
              <a:rPr lang="es-MX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permisos[</a:t>
            </a:r>
            <a:r>
              <a:rPr lang="es-MX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usuarioRol</a:t>
            </a:r>
            <a:r>
              <a:rPr lang="es-MX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// Operador AND para validación completa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MX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accesoPermitido</a:t>
            </a:r>
            <a:r>
              <a:rPr lang="es-MX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s-MX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tieneRol</a:t>
            </a:r>
            <a:r>
              <a:rPr lang="es-MX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s-MX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puedeRealizarAccion</a:t>
            </a:r>
            <a:endParaRPr lang="es-MX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MX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s-MX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s-MX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accesoPermitido</a:t>
            </a:r>
            <a:r>
              <a:rPr lang="es-MX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retornar "Acceso autorizado"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MX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s-MX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retornar "Acceso denegado - Permisos insuficientes"</a:t>
            </a:r>
            <a:endParaRPr lang="es-EC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64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47932-345C-B5C1-CB85-7A0A76F24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E5423E4-C9F6-5DD4-18BD-30011FE9C49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118" y="0"/>
            <a:ext cx="12214118" cy="6858000"/>
          </a:xfr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9D1AAD0E-0A5C-4136-8F9C-D8B933B91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155575"/>
            <a:ext cx="10515600" cy="1325563"/>
          </a:xfrm>
        </p:spPr>
        <p:txBody>
          <a:bodyPr/>
          <a:lstStyle/>
          <a:p>
            <a:pPr algn="ctr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Entrada y Salida de Datos</a:t>
            </a:r>
            <a:endParaRPr lang="es-EC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FCF5221-53CA-4C17-9A91-9AC62FE12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04875" y="1825625"/>
            <a:ext cx="10448925" cy="1193800"/>
          </a:xfrm>
        </p:spPr>
        <p:txBody>
          <a:bodyPr>
            <a:normAutofit/>
          </a:bodyPr>
          <a:lstStyle/>
          <a:p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refiere a la comunicación entre un programa y el mundo exterior, ya sea un usuario o un sistema externo. La entrada son los datos que el programa recibe, mientras que la salida son los datos que el programa produce. </a:t>
            </a:r>
            <a:endParaRPr lang="es-EC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Qué es una api rest? ¿Cómo funciona? ¿En que tipo de web utilizarlas?">
            <a:extLst>
              <a:ext uri="{FF2B5EF4-FFF2-40B4-BE49-F238E27FC236}">
                <a16:creationId xmlns:a16="http://schemas.microsoft.com/office/drawing/2014/main" id="{679841C8-43F0-4309-9E1C-C154AE9AC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4" y="3363912"/>
            <a:ext cx="9991725" cy="2496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473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47932-345C-B5C1-CB85-7A0A76F24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E5423E4-C9F6-5DD4-18BD-30011FE9C49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118" y="0"/>
            <a:ext cx="12214118" cy="6858000"/>
          </a:xfrm>
        </p:spPr>
      </p:pic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AA9E05AF-BD1D-4018-A6DB-0096635335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145244" y="0"/>
            <a:ext cx="6532156" cy="6496050"/>
          </a:xfrm>
        </p:spPr>
      </p:pic>
    </p:spTree>
    <p:extLst>
      <p:ext uri="{BB962C8B-B14F-4D97-AF65-F5344CB8AC3E}">
        <p14:creationId xmlns:p14="http://schemas.microsoft.com/office/powerpoint/2010/main" val="2566420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47932-345C-B5C1-CB85-7A0A76F24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E5423E4-C9F6-5DD4-18BD-30011FE9C49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118" y="0"/>
            <a:ext cx="12214118" cy="6858000"/>
          </a:xfr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9D1AAD0E-0A5C-4136-8F9C-D8B933B91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155575"/>
            <a:ext cx="10515600" cy="1325563"/>
          </a:xfrm>
        </p:spPr>
        <p:txBody>
          <a:bodyPr/>
          <a:lstStyle/>
          <a:p>
            <a:pPr algn="ctr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ESTRUCTURAS DE CONTROL</a:t>
            </a:r>
            <a:endParaRPr lang="es-EC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FCF5221-53CA-4C17-9A91-9AC62FE12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04875" y="1825624"/>
            <a:ext cx="10448925" cy="4384675"/>
          </a:xfrm>
        </p:spPr>
        <p:txBody>
          <a:bodyPr>
            <a:normAutofit lnSpcReduction="10000"/>
          </a:bodyPr>
          <a:lstStyle/>
          <a:p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 elementos clave que determinan el orden en que se ejecutan las instrucciones de un programa. Permiten crear lógica y hacer que el código sea más dinámico, tomando decisiones, repitiendo acciones o siguiendo secuencias. </a:t>
            </a:r>
          </a:p>
          <a:p>
            <a:r>
              <a:rPr lang="es-MX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Tipos de Estructuras de Control:</a:t>
            </a:r>
          </a:p>
          <a:p>
            <a:r>
              <a:rPr lang="es-MX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Estructuras Secuenciales: 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 la base de cualquier programa y ejecutan las instrucciones de forma lineal, una tras otra, en el orden en que aparecen. </a:t>
            </a:r>
          </a:p>
          <a:p>
            <a:r>
              <a:rPr lang="es-MX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Estructuras de Selección (Condicionales): 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Permiten ejecutar un bloque de código u otro, dependiendo de si una condición se cumple o no. Los ejemplos más comunes son </a:t>
            </a:r>
            <a:r>
              <a:rPr lang="es-MX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MX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 </a:t>
            </a:r>
            <a:r>
              <a:rPr lang="es-MX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s-MX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Estructuras Iterativas (Bucles): 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Permiten repetir un bloque de código varias veces, ya sea un número específico de veces o hasta que se cumpla una condición. Algunos ejemplos son </a:t>
            </a:r>
            <a:r>
              <a:rPr lang="es-MX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MX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do-</a:t>
            </a:r>
            <a:r>
              <a:rPr lang="es-MX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s-MX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MX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MX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C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389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47932-345C-B5C1-CB85-7A0A76F24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E5423E4-C9F6-5DD4-18BD-30011FE9C49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118" y="0"/>
            <a:ext cx="12214118" cy="6858000"/>
          </a:xfr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9D1AAD0E-0A5C-4136-8F9C-D8B933B91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155575"/>
            <a:ext cx="10515600" cy="1325563"/>
          </a:xfrm>
        </p:spPr>
        <p:txBody>
          <a:bodyPr/>
          <a:lstStyle/>
          <a:p>
            <a:pPr algn="ctr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ESTRUCTURAS DE CONTROL</a:t>
            </a:r>
            <a:endParaRPr lang="es-EC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FCF5221-53CA-4C17-9A91-9AC62FE12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04875" y="1381126"/>
            <a:ext cx="10448925" cy="4829174"/>
          </a:xfrm>
        </p:spPr>
        <p:txBody>
          <a:bodyPr>
            <a:normAutofit/>
          </a:bodyPr>
          <a:lstStyle/>
          <a:p>
            <a:r>
              <a:rPr lang="es-MX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Estructuras Secuenciales</a:t>
            </a:r>
            <a:endParaRPr lang="es-MX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MX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MX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MX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C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7A9DB92-67E0-4FE0-8F50-2312E891E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1985673"/>
            <a:ext cx="10002646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19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47932-345C-B5C1-CB85-7A0A76F24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E5423E4-C9F6-5DD4-18BD-30011FE9C49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118" y="0"/>
            <a:ext cx="12214118" cy="6858000"/>
          </a:xfr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9D1AAD0E-0A5C-4136-8F9C-D8B933B91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155575"/>
            <a:ext cx="10515600" cy="1325563"/>
          </a:xfrm>
        </p:spPr>
        <p:txBody>
          <a:bodyPr/>
          <a:lstStyle/>
          <a:p>
            <a:pPr algn="ctr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ESTRUCTURAS DE CONTROL</a:t>
            </a:r>
            <a:endParaRPr lang="es-EC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FCF5221-53CA-4C17-9A91-9AC62FE12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04875" y="1381126"/>
            <a:ext cx="10448925" cy="4829174"/>
          </a:xfrm>
        </p:spPr>
        <p:txBody>
          <a:bodyPr>
            <a:normAutofit/>
          </a:bodyPr>
          <a:lstStyle/>
          <a:p>
            <a:r>
              <a:rPr lang="es-MX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Estructuras de Selección (Condicionales):</a:t>
            </a:r>
            <a:endParaRPr lang="es-MX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MX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MX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C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10BC8A2-4DF7-48AB-BF88-E41FF221CD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532" b="6242"/>
          <a:stretch/>
        </p:blipFill>
        <p:spPr>
          <a:xfrm>
            <a:off x="1722985" y="1847849"/>
            <a:ext cx="8522637" cy="444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889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47932-345C-B5C1-CB85-7A0A76F24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E5423E4-C9F6-5DD4-18BD-30011FE9C49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118" y="0"/>
            <a:ext cx="12214118" cy="6858000"/>
          </a:xfr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9D1AAD0E-0A5C-4136-8F9C-D8B933B91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155575"/>
            <a:ext cx="10515600" cy="1325563"/>
          </a:xfrm>
        </p:spPr>
        <p:txBody>
          <a:bodyPr/>
          <a:lstStyle/>
          <a:p>
            <a:pPr algn="ctr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ESTRUCTURAS DE CONTROL</a:t>
            </a:r>
            <a:endParaRPr lang="es-EC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FCF5221-53CA-4C17-9A91-9AC62FE12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04875" y="1381126"/>
            <a:ext cx="10448925" cy="4829174"/>
          </a:xfrm>
        </p:spPr>
        <p:txBody>
          <a:bodyPr>
            <a:normAutofit/>
          </a:bodyPr>
          <a:lstStyle/>
          <a:p>
            <a:r>
              <a:rPr lang="es-MX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Estructuras de Selección (Condicionales):</a:t>
            </a:r>
            <a:endParaRPr lang="es-MX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MX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MX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C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C22487B-CBE2-4C2F-9DAF-D1614A773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807" y="1864258"/>
            <a:ext cx="10633331" cy="423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875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47932-345C-B5C1-CB85-7A0A76F24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E5423E4-C9F6-5DD4-18BD-30011FE9C49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118" y="0"/>
            <a:ext cx="12214118" cy="6858000"/>
          </a:xfrm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FCF5221-53CA-4C17-9A91-9AC62FE12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19076"/>
            <a:ext cx="10448925" cy="4829174"/>
          </a:xfrm>
        </p:spPr>
        <p:txBody>
          <a:bodyPr>
            <a:normAutofit/>
          </a:bodyPr>
          <a:lstStyle/>
          <a:p>
            <a:r>
              <a:rPr lang="es-MX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Estructuras de Selección (Condicionales):</a:t>
            </a:r>
            <a:endParaRPr lang="es-MX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MX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MX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C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0CD1BB5-CDB2-43B1-9CC5-EC9EE0EA8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374" y="648370"/>
            <a:ext cx="8869251" cy="556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972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47932-345C-B5C1-CB85-7A0A76F24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E5423E4-C9F6-5DD4-18BD-30011FE9C49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118" y="0"/>
            <a:ext cx="12214118" cy="6858000"/>
          </a:xfr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9D1AAD0E-0A5C-4136-8F9C-D8B933B91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155575"/>
            <a:ext cx="10515600" cy="1325563"/>
          </a:xfrm>
        </p:spPr>
        <p:txBody>
          <a:bodyPr/>
          <a:lstStyle/>
          <a:p>
            <a:pPr algn="ctr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ESTRUCTURAS DE CONTROL</a:t>
            </a:r>
            <a:endParaRPr lang="es-EC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FCF5221-53CA-4C17-9A91-9AC62FE12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04875" y="1266825"/>
            <a:ext cx="10448925" cy="4943475"/>
          </a:xfrm>
        </p:spPr>
        <p:txBody>
          <a:bodyPr>
            <a:normAutofit/>
          </a:bodyPr>
          <a:lstStyle/>
          <a:p>
            <a:r>
              <a:rPr lang="es-MX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Estructuras Iterativas (Bucles):</a:t>
            </a:r>
            <a:endParaRPr lang="es-MX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MX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C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BC64573-4972-4348-AC08-9FDAD0FA2C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83"/>
          <a:stretch/>
        </p:blipFill>
        <p:spPr>
          <a:xfrm>
            <a:off x="1574853" y="1721450"/>
            <a:ext cx="9692172" cy="456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160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811421E-E174-D262-143F-0732BBF569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489" y="9053"/>
            <a:ext cx="12211345" cy="6856444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74B2D68-2ED9-3000-13C6-E3A84E822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349625"/>
          </a:xfrm>
        </p:spPr>
        <p:txBody>
          <a:bodyPr>
            <a:no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EC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Objetivos del Día</a:t>
            </a:r>
            <a:br>
              <a:rPr lang="es-EC" sz="2400" b="1" i="0" dirty="0">
                <a:effectLst/>
                <a:latin typeface="quote-cjk-patch"/>
              </a:rPr>
            </a:br>
            <a:r>
              <a:rPr lang="es-MX" sz="2400" b="1" i="0" dirty="0">
                <a:effectLst/>
                <a:latin typeface="quote-cjk-patch"/>
              </a:rPr>
              <a:t>🎯 </a:t>
            </a:r>
            <a:r>
              <a:rPr lang="es-MX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Entender qué es programar y el pensamiento algorítmico.</a:t>
            </a:r>
            <a:br>
              <a:rPr lang="es-MX" sz="2400" b="1" i="0" dirty="0">
                <a:effectLst/>
                <a:latin typeface="quote-cjk-patch"/>
              </a:rPr>
            </a:br>
            <a:r>
              <a:rPr lang="es-MX" sz="2400" b="1" i="0" dirty="0">
                <a:effectLst/>
                <a:latin typeface="quote-cjk-patch"/>
              </a:rPr>
              <a:t>🛠️ </a:t>
            </a:r>
            <a:r>
              <a:rPr lang="es-MX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Dominar variables, operadores y estructuras de control.</a:t>
            </a:r>
            <a:br>
              <a:rPr lang="es-MX" sz="2400" b="1" i="0" dirty="0">
                <a:effectLst/>
                <a:latin typeface="quote-cjk-patch"/>
              </a:rPr>
            </a:br>
            <a:r>
              <a:rPr lang="es-MX" sz="2400" b="1" i="0" dirty="0">
                <a:effectLst/>
                <a:latin typeface="quote-cjk-patch"/>
              </a:rPr>
              <a:t>💻 </a:t>
            </a:r>
            <a:r>
              <a:rPr lang="es-MX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Configurar GitHub para guardar ejercicios.</a:t>
            </a:r>
            <a:br>
              <a:rPr lang="es-MX" sz="2400" b="1" i="0" dirty="0">
                <a:effectLst/>
                <a:latin typeface="quote-cjk-patch"/>
              </a:rPr>
            </a:br>
            <a:endParaRPr lang="es-EC" sz="2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3E2563A-A9A3-493A-867C-BBE7859D8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4349" y="3206750"/>
            <a:ext cx="4033667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40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47932-345C-B5C1-CB85-7A0A76F24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E5423E4-C9F6-5DD4-18BD-30011FE9C49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118" y="0"/>
            <a:ext cx="12214118" cy="6858000"/>
          </a:xfr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9D1AAD0E-0A5C-4136-8F9C-D8B933B91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155575"/>
            <a:ext cx="10515600" cy="1325563"/>
          </a:xfrm>
        </p:spPr>
        <p:txBody>
          <a:bodyPr/>
          <a:lstStyle/>
          <a:p>
            <a:pPr algn="ctr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ESTRUCTURAS DE CONTROL</a:t>
            </a:r>
            <a:endParaRPr lang="es-EC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FCF5221-53CA-4C17-9A91-9AC62FE12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04875" y="1266825"/>
            <a:ext cx="10448925" cy="4943475"/>
          </a:xfrm>
        </p:spPr>
        <p:txBody>
          <a:bodyPr>
            <a:normAutofit/>
          </a:bodyPr>
          <a:lstStyle/>
          <a:p>
            <a:r>
              <a:rPr lang="es-MX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Estructuras Iterativas (Bucles):</a:t>
            </a:r>
            <a:endParaRPr lang="es-MX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MX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C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B8547F9-DA4A-40CE-A972-5C124348E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460" y="1723399"/>
            <a:ext cx="8860389" cy="458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314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3E177-3FF7-9DB3-0B49-C7C0ACDC4B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BDED90E-6CF2-E048-D4AE-32D07713665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60" y="0"/>
            <a:ext cx="12214119" cy="6858000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0F8ACD7-6368-2C77-B6B4-483323452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dirty="0">
                <a:latin typeface="Times New Roman" panose="02020603050405020304" pitchFamily="18" charset="0"/>
                <a:cs typeface="Times New Roman" panose="02020603050405020304" pitchFamily="18" charset="0"/>
              </a:rPr>
              <a:t>¿Qué es Programar?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0055129-DD4F-48F5-8D20-FE283F86FD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“Programar es dar instrucciones precisas a una máquina para resolver problemas”</a:t>
            </a:r>
          </a:p>
          <a:p>
            <a:r>
              <a:rPr lang="es-MX" dirty="0"/>
              <a:t>Problema de Negocio: "Necesitamos automatizar la facturación para reducir errores y tiempo de procesamiento"</a:t>
            </a:r>
            <a:endParaRPr lang="es-EC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11241B5-2DCB-494C-A932-54FBBF35C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99" y="1825625"/>
            <a:ext cx="58293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173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47932-345C-B5C1-CB85-7A0A76F24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E5423E4-C9F6-5DD4-18BD-30011FE9C49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118" y="0"/>
            <a:ext cx="12214118" cy="6858000"/>
          </a:xfr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9D1AAD0E-0A5C-4136-8F9C-D8B933B91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Pensamiento Algorítmico y Resolución de Problemas Computacionales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21367FE-48C2-42C1-BC18-405E13A19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" y="1771650"/>
            <a:ext cx="10515600" cy="459581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C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Entender (Empatizar)</a:t>
            </a:r>
            <a:r>
              <a:rPr lang="es-EC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Entender el problema</a:t>
            </a:r>
          </a:p>
          <a:p>
            <a:pPr marL="0" indent="0">
              <a:buNone/>
            </a:pPr>
            <a:r>
              <a:rPr lang="es-MX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Ejemplo: E-</a:t>
            </a:r>
            <a:r>
              <a:rPr lang="es-MX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commerce</a:t>
            </a:r>
            <a:r>
              <a:rPr lang="es-MX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carritos abandonados</a:t>
            </a:r>
          </a:p>
          <a:p>
            <a:pPr marL="0" indent="0">
              <a:buNone/>
            </a:pPr>
            <a:r>
              <a:rPr lang="es-MX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¿Por qué los usuarios abandonan compras?</a:t>
            </a:r>
          </a:p>
          <a:p>
            <a:pPr marL="0" indent="0">
              <a:buNone/>
            </a:pPr>
            <a:r>
              <a:rPr lang="es-MX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¿Qué frustra al usuario en el proceso?</a:t>
            </a:r>
            <a:endParaRPr lang="es-EC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EC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Dividir (Definir) </a:t>
            </a:r>
            <a:r>
              <a:rPr lang="es-EC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Clarificar el problema (o los problemas)</a:t>
            </a:r>
          </a:p>
          <a:p>
            <a:pPr marL="0" indent="0">
              <a:buNone/>
            </a:pPr>
            <a:r>
              <a:rPr lang="es-MX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 definido:</a:t>
            </a:r>
          </a:p>
          <a:p>
            <a:pPr marL="0" indent="0">
              <a:buNone/>
            </a:pPr>
            <a:r>
              <a:rPr lang="es-MX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“Los usuarios abandonan el carrito porque el proceso de </a:t>
            </a:r>
            <a:r>
              <a:rPr lang="es-MX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checkout</a:t>
            </a:r>
            <a:r>
              <a:rPr lang="es-MX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 muy largo y confuso”</a:t>
            </a:r>
            <a:endParaRPr lang="es-EC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EC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Idear </a:t>
            </a:r>
            <a:r>
              <a:rPr lang="es-EC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Generar soluciones</a:t>
            </a:r>
          </a:p>
          <a:p>
            <a:pPr marL="0" indent="0">
              <a:buNone/>
            </a:pPr>
            <a:r>
              <a:rPr lang="es-MX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Soluciones posibles:</a:t>
            </a:r>
          </a:p>
          <a:p>
            <a:r>
              <a:rPr lang="es-MX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Checkout</a:t>
            </a:r>
            <a:r>
              <a:rPr lang="es-MX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 una sola página</a:t>
            </a:r>
          </a:p>
          <a:p>
            <a:r>
              <a:rPr lang="es-MX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Guardado automático de progreso</a:t>
            </a:r>
          </a:p>
          <a:p>
            <a:r>
              <a:rPr lang="es-MX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Múltiples métodos de pago</a:t>
            </a:r>
          </a:p>
        </p:txBody>
      </p:sp>
    </p:spTree>
    <p:extLst>
      <p:ext uri="{BB962C8B-B14F-4D97-AF65-F5344CB8AC3E}">
        <p14:creationId xmlns:p14="http://schemas.microsoft.com/office/powerpoint/2010/main" val="3073532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47932-345C-B5C1-CB85-7A0A76F24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E5423E4-C9F6-5DD4-18BD-30011FE9C49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118" y="0"/>
            <a:ext cx="12214118" cy="6858000"/>
          </a:xfr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9D1AAD0E-0A5C-4136-8F9C-D8B933B91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Pensamiento Algorítmico y Resolución de Problemas Computacionales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21367FE-48C2-42C1-BC18-405E13A19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7141" y="1690688"/>
            <a:ext cx="10515600" cy="45958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C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Diseñar (Prototipar)</a:t>
            </a:r>
            <a:r>
              <a:rPr lang="es-EC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Implementar</a:t>
            </a:r>
          </a:p>
          <a:p>
            <a:pPr marL="0" indent="0">
              <a:buNone/>
            </a:pPr>
            <a:r>
              <a:rPr lang="es-EC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función </a:t>
            </a:r>
            <a:r>
              <a:rPr lang="es-EC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checkoutRápido</a:t>
            </a:r>
            <a:r>
              <a:rPr lang="es-EC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(carrito, usuario):</a:t>
            </a:r>
          </a:p>
          <a:p>
            <a:pPr marL="0" indent="0">
              <a:buNone/>
            </a:pPr>
            <a:r>
              <a:rPr lang="es-EC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C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validarDatos</a:t>
            </a:r>
            <a:r>
              <a:rPr lang="es-EC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(usuario)</a:t>
            </a:r>
          </a:p>
          <a:p>
            <a:pPr marL="0" indent="0">
              <a:buNone/>
            </a:pPr>
            <a:r>
              <a:rPr lang="es-EC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C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calcularTotales</a:t>
            </a:r>
            <a:r>
              <a:rPr lang="es-EC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(carrito)</a:t>
            </a:r>
          </a:p>
          <a:p>
            <a:pPr marL="0" indent="0">
              <a:buNone/>
            </a:pPr>
            <a:r>
              <a:rPr lang="es-EC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C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procesarPago</a:t>
            </a:r>
            <a:r>
              <a:rPr lang="es-EC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C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metodoPago</a:t>
            </a:r>
            <a:r>
              <a:rPr lang="es-EC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s-EC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C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confirmarPedido</a:t>
            </a:r>
            <a:r>
              <a:rPr lang="es-EC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s-EC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Probar (Testear)</a:t>
            </a:r>
            <a:r>
              <a:rPr lang="es-EC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Validar solución</a:t>
            </a:r>
          </a:p>
          <a:p>
            <a:pPr marL="0" indent="0">
              <a:buNone/>
            </a:pPr>
            <a:r>
              <a:rPr lang="es-MX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Métricas de éxito:</a:t>
            </a:r>
          </a:p>
          <a:p>
            <a:r>
              <a:rPr lang="es-MX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Reducir abandono de carrito 25%</a:t>
            </a:r>
          </a:p>
          <a:p>
            <a:r>
              <a:rPr lang="es-MX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Tiempo de </a:t>
            </a:r>
            <a:r>
              <a:rPr lang="es-MX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checkout</a:t>
            </a:r>
            <a:r>
              <a:rPr lang="es-MX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2 minutos</a:t>
            </a:r>
          </a:p>
          <a:p>
            <a:r>
              <a:rPr lang="es-MX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Satisfacción del usuario &gt; 4.5/5</a:t>
            </a:r>
            <a:endParaRPr lang="es-EC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449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47932-345C-B5C1-CB85-7A0A76F24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E5423E4-C9F6-5DD4-18BD-30011FE9C49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775"/>
            <a:ext cx="12214118" cy="6858000"/>
          </a:xfr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9D1AAD0E-0A5C-4136-8F9C-D8B933B91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Pensamiento Algorítmico y Descomposición de Problemas 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21367FE-48C2-42C1-BC18-405E13A19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1825625"/>
            <a:ext cx="5599933" cy="4351338"/>
          </a:xfrm>
        </p:spPr>
        <p:txBody>
          <a:bodyPr>
            <a:noAutofit/>
          </a:bodyPr>
          <a:lstStyle/>
          <a:p>
            <a:r>
              <a:rPr lang="es-EC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Sistema ERP (Enterprise </a:t>
            </a:r>
            <a:r>
              <a:rPr lang="es-EC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Resource</a:t>
            </a:r>
            <a:r>
              <a:rPr lang="es-EC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C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Planning</a:t>
            </a:r>
            <a:r>
              <a:rPr lang="es-EC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s-MX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"Desarrollar un sistema integral para gestionar inventario, ventas, compras y reportes financieros“</a:t>
            </a:r>
          </a:p>
          <a:p>
            <a:pPr marL="0" indent="0">
              <a:buNone/>
            </a:pPr>
            <a:r>
              <a:rPr lang="es-EC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Descomposición en Microservicios:</a:t>
            </a:r>
          </a:p>
          <a:p>
            <a:pPr marL="0" indent="0">
              <a:buNone/>
            </a:pPr>
            <a:r>
              <a:rPr lang="es-EC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Módulo de Inventario:</a:t>
            </a:r>
          </a:p>
          <a:p>
            <a:pPr marL="0" indent="0">
              <a:buNone/>
            </a:pPr>
            <a:r>
              <a:rPr lang="es-EC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Gestión de productos</a:t>
            </a:r>
          </a:p>
          <a:p>
            <a:pPr marL="0" indent="0">
              <a:buNone/>
            </a:pPr>
            <a:r>
              <a:rPr lang="es-EC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Control de stock</a:t>
            </a:r>
          </a:p>
          <a:p>
            <a:pPr marL="0" indent="0">
              <a:buNone/>
            </a:pPr>
            <a:r>
              <a:rPr lang="es-EC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Alertas de reabastecimiento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C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Módulo de Ventas: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C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Registro de ventas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C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Facturación automática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C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Seguimiento de clientes</a:t>
            </a:r>
          </a:p>
          <a:p>
            <a:pPr marL="0" indent="0">
              <a:buNone/>
            </a:pPr>
            <a:endParaRPr lang="es-EC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Marcador de contenido 3">
            <a:extLst>
              <a:ext uri="{FF2B5EF4-FFF2-40B4-BE49-F238E27FC236}">
                <a16:creationId xmlns:a16="http://schemas.microsoft.com/office/drawing/2014/main" id="{E34AE18C-7CF2-4320-AABF-416F320165C0}"/>
              </a:ext>
            </a:extLst>
          </p:cNvPr>
          <p:cNvSpPr txBox="1">
            <a:spLocks/>
          </p:cNvSpPr>
          <p:nvPr/>
        </p:nvSpPr>
        <p:spPr>
          <a:xfrm>
            <a:off x="6438133" y="1825625"/>
            <a:ext cx="541173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C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Módulo de Compras: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C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Gestión de proveedores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C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Órdenes de compra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C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Control de recepciones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C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Módulo de Reportes: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C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</a:t>
            </a:r>
            <a:r>
              <a:rPr lang="es-EC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r>
              <a:rPr lang="es-EC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ejecutivo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C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Reportes financieros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C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</a:t>
            </a:r>
            <a:r>
              <a:rPr lang="es-EC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Analytics</a:t>
            </a:r>
            <a:r>
              <a:rPr lang="es-EC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ventas</a:t>
            </a:r>
          </a:p>
        </p:txBody>
      </p:sp>
    </p:spTree>
    <p:extLst>
      <p:ext uri="{BB962C8B-B14F-4D97-AF65-F5344CB8AC3E}">
        <p14:creationId xmlns:p14="http://schemas.microsoft.com/office/powerpoint/2010/main" val="4139855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47932-345C-B5C1-CB85-7A0A76F24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E5423E4-C9F6-5DD4-18BD-30011FE9C49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4118" cy="6858000"/>
          </a:xfr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9D1AAD0E-0A5C-4136-8F9C-D8B933B91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Paradigmas de Programación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21367FE-48C2-42C1-BC18-405E13A19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690688"/>
            <a:ext cx="5181600" cy="4351338"/>
          </a:xfrm>
        </p:spPr>
        <p:txBody>
          <a:bodyPr>
            <a:normAutofit/>
          </a:bodyPr>
          <a:lstStyle/>
          <a:p>
            <a:r>
              <a:rPr lang="es-MX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 paradigmas de programación son enfoques para estructurar y organizar el código en el desarrollo de  software</a:t>
            </a:r>
          </a:p>
          <a:p>
            <a:r>
              <a:rPr lang="es-MX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paradigma de programación es un estilo o filosofía para escribir código. Determina la organización de instrucciones, estructuras de control y datos en un programa. Su elección influye en la eficiencia, mantenibilidad y escalabilidad del software.</a:t>
            </a:r>
            <a:endParaRPr lang="es-EC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Marcador de contenido 3">
            <a:extLst>
              <a:ext uri="{FF2B5EF4-FFF2-40B4-BE49-F238E27FC236}">
                <a16:creationId xmlns:a16="http://schemas.microsoft.com/office/drawing/2014/main" id="{E5177485-09FF-4273-A1DF-F877E4E108E5}"/>
              </a:ext>
            </a:extLst>
          </p:cNvPr>
          <p:cNvSpPr txBox="1">
            <a:spLocks/>
          </p:cNvSpPr>
          <p:nvPr/>
        </p:nvSpPr>
        <p:spPr>
          <a:xfrm>
            <a:off x="6019800" y="1690688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Programación imperativa: </a:t>
            </a:r>
            <a:r>
              <a:rPr lang="es-MX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Ideal para tareas secuenciales y control directo del flujo del programa.</a:t>
            </a:r>
          </a:p>
          <a:p>
            <a:r>
              <a:rPr lang="es-MX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Programación funcional: </a:t>
            </a:r>
            <a:r>
              <a:rPr lang="es-MX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Excelente para manipulación de datos y cálculos complejos.</a:t>
            </a:r>
          </a:p>
          <a:p>
            <a:r>
              <a:rPr lang="es-MX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Programación orientada a objetos: </a:t>
            </a:r>
            <a:r>
              <a:rPr lang="es-MX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Perfecta para modelar sistemas del mundo real y crear código reutilizable.</a:t>
            </a:r>
            <a:endParaRPr lang="es-EC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985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47932-345C-B5C1-CB85-7A0A76F24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E5423E4-C9F6-5DD4-18BD-30011FE9C49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118" y="0"/>
            <a:ext cx="12214118" cy="6858000"/>
          </a:xfr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9D1AAD0E-0A5C-4136-8F9C-D8B933B91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ELEMENTOS BÁSICOS DE PROGRAMACIÓN</a:t>
            </a:r>
          </a:p>
        </p:txBody>
      </p:sp>
      <p:sp>
        <p:nvSpPr>
          <p:cNvPr id="6" name="Marcador de contenido 3">
            <a:extLst>
              <a:ext uri="{FF2B5EF4-FFF2-40B4-BE49-F238E27FC236}">
                <a16:creationId xmlns:a16="http://schemas.microsoft.com/office/drawing/2014/main" id="{9468205D-BE56-4B0E-B770-905C7BB35BE3}"/>
              </a:ext>
            </a:extLst>
          </p:cNvPr>
          <p:cNvSpPr txBox="1">
            <a:spLocks/>
          </p:cNvSpPr>
          <p:nvPr/>
        </p:nvSpPr>
        <p:spPr>
          <a:xfrm>
            <a:off x="838201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C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IVA_PORCENTAJE = 0.12</a:t>
            </a:r>
          </a:p>
          <a:p>
            <a:pPr marL="0" indent="0">
              <a:buNone/>
            </a:pPr>
            <a:r>
              <a:rPr lang="es-EC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DESCUENTO_MAYORISTA = 0.15</a:t>
            </a:r>
          </a:p>
          <a:p>
            <a:pPr marL="0" indent="0">
              <a:buNone/>
            </a:pPr>
            <a:r>
              <a:rPr lang="es-EC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LIMITE_CREDITO_NUEVO_CLIENTE = 1000</a:t>
            </a:r>
          </a:p>
          <a:p>
            <a:pPr marL="0" indent="0">
              <a:buNone/>
            </a:pPr>
            <a:r>
              <a:rPr lang="es-EC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DIAS_VENCIMIENTO_FACTURA = 30</a:t>
            </a:r>
          </a:p>
          <a:p>
            <a:pPr marL="0" indent="0">
              <a:buNone/>
            </a:pPr>
            <a:r>
              <a:rPr lang="es-EC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MONEDA_BASE = "USD"</a:t>
            </a:r>
          </a:p>
          <a:p>
            <a:pPr marL="0" indent="0">
              <a:buNone/>
            </a:pPr>
            <a:endParaRPr lang="es-EC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EC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ROLES_USUARIO = {</a:t>
            </a:r>
          </a:p>
          <a:p>
            <a:pPr marL="0" indent="0">
              <a:buNone/>
            </a:pPr>
            <a:r>
              <a:rPr lang="es-EC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ADMIN: "administrador",</a:t>
            </a:r>
          </a:p>
          <a:p>
            <a:pPr marL="0" indent="0">
              <a:buNone/>
            </a:pPr>
            <a:r>
              <a:rPr lang="es-EC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VENDEDOR: "vendedor", </a:t>
            </a:r>
          </a:p>
          <a:p>
            <a:pPr marL="0" indent="0">
              <a:buNone/>
            </a:pPr>
            <a:r>
              <a:rPr lang="es-EC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CONTADOR: "contador",</a:t>
            </a:r>
          </a:p>
          <a:p>
            <a:pPr marL="0" indent="0">
              <a:buNone/>
            </a:pPr>
            <a:r>
              <a:rPr lang="es-EC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CLIENTE: "cliente"</a:t>
            </a:r>
          </a:p>
          <a:p>
            <a:pPr marL="0" indent="0">
              <a:buNone/>
            </a:pPr>
            <a:r>
              <a:rPr lang="es-EC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AF75AC48-190C-409C-BD9B-5F5C213C35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C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API_URL = "https://api.empresa.com/v1"</a:t>
            </a:r>
          </a:p>
          <a:p>
            <a:pPr marL="0" indent="0">
              <a:buNone/>
            </a:pPr>
            <a:r>
              <a:rPr lang="es-EC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DATABASE_HOST = "localhost:5432"</a:t>
            </a:r>
          </a:p>
          <a:p>
            <a:pPr marL="0" indent="0">
              <a:buNone/>
            </a:pPr>
            <a:r>
              <a:rPr lang="es-EC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MAX_CONEXIONES = 100</a:t>
            </a:r>
          </a:p>
          <a:p>
            <a:pPr marL="0" indent="0">
              <a:buNone/>
            </a:pPr>
            <a:r>
              <a:rPr lang="es-EC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TIMEOUT_REQUEST = 30000  // 30 segundos</a:t>
            </a:r>
          </a:p>
          <a:p>
            <a:pPr marL="0" indent="0">
              <a:buNone/>
            </a:pPr>
            <a:endParaRPr lang="es-EC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EC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usuarioActual</a:t>
            </a:r>
            <a:r>
              <a:rPr lang="es-EC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s-EC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endParaRPr lang="es-EC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EC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tokenAutenticacion</a:t>
            </a:r>
            <a:r>
              <a:rPr lang="es-EC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""</a:t>
            </a:r>
          </a:p>
          <a:p>
            <a:pPr marL="0" indent="0">
              <a:buNone/>
            </a:pPr>
            <a:r>
              <a:rPr lang="es-EC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permisos = []</a:t>
            </a:r>
          </a:p>
          <a:p>
            <a:pPr marL="0" indent="0">
              <a:buNone/>
            </a:pPr>
            <a:r>
              <a:rPr lang="es-EC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ultimaActividad</a:t>
            </a:r>
            <a:r>
              <a:rPr lang="es-EC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Date()</a:t>
            </a:r>
          </a:p>
        </p:txBody>
      </p:sp>
    </p:spTree>
    <p:extLst>
      <p:ext uri="{BB962C8B-B14F-4D97-AF65-F5344CB8AC3E}">
        <p14:creationId xmlns:p14="http://schemas.microsoft.com/office/powerpoint/2010/main" val="1151900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47932-345C-B5C1-CB85-7A0A76F24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E5423E4-C9F6-5DD4-18BD-30011FE9C49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118" y="0"/>
            <a:ext cx="12214118" cy="6858000"/>
          </a:xfr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9D1AAD0E-0A5C-4136-8F9C-D8B933B91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Tipos de Datos</a:t>
            </a:r>
          </a:p>
        </p:txBody>
      </p:sp>
      <p:pic>
        <p:nvPicPr>
          <p:cNvPr id="3074" name="Picture 2" descr="que tipos de datos existen en programacion">
            <a:extLst>
              <a:ext uri="{FF2B5EF4-FFF2-40B4-BE49-F238E27FC236}">
                <a16:creationId xmlns:a16="http://schemas.microsoft.com/office/drawing/2014/main" id="{C5B0FD69-0BE6-4E47-8A91-7B14552EC60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50" y="1766888"/>
            <a:ext cx="8293181" cy="425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5314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1181</Words>
  <Application>Microsoft Office PowerPoint</Application>
  <PresentationFormat>Panorámica</PresentationFormat>
  <Paragraphs>164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quote-cjk-patch</vt:lpstr>
      <vt:lpstr>Times New Roman</vt:lpstr>
      <vt:lpstr>Wingdings</vt:lpstr>
      <vt:lpstr>Tema de Office</vt:lpstr>
      <vt:lpstr>Fundamentos de Programación</vt:lpstr>
      <vt:lpstr> Objetivos del Día 🎯 Entender qué es programar y el pensamiento algorítmico. 🛠️ Dominar variables, operadores y estructuras de control. 💻 Configurar GitHub para guardar ejercicios. </vt:lpstr>
      <vt:lpstr>¿Qué es Programar?</vt:lpstr>
      <vt:lpstr>Pensamiento Algorítmico y Resolución de Problemas Computacionales</vt:lpstr>
      <vt:lpstr>Pensamiento Algorítmico y Resolución de Problemas Computacionales</vt:lpstr>
      <vt:lpstr>Pensamiento Algorítmico y Descomposición de Problemas </vt:lpstr>
      <vt:lpstr>Paradigmas de Programación</vt:lpstr>
      <vt:lpstr>ELEMENTOS BÁSICOS DE PROGRAMACIÓN</vt:lpstr>
      <vt:lpstr>Tipos de Datos</vt:lpstr>
      <vt:lpstr>Operadores </vt:lpstr>
      <vt:lpstr>Aritméticos, Relaciones y Lógicos </vt:lpstr>
      <vt:lpstr>Entrada y Salida de Datos</vt:lpstr>
      <vt:lpstr>Presentación de PowerPoint</vt:lpstr>
      <vt:lpstr>ESTRUCTURAS DE CONTROL</vt:lpstr>
      <vt:lpstr>ESTRUCTURAS DE CONTROL</vt:lpstr>
      <vt:lpstr>ESTRUCTURAS DE CONTROL</vt:lpstr>
      <vt:lpstr>ESTRUCTURAS DE CONTROL</vt:lpstr>
      <vt:lpstr>Presentación de PowerPoint</vt:lpstr>
      <vt:lpstr>ESTRUCTURAS DE CONTROL</vt:lpstr>
      <vt:lpstr>ESTRUCTURAS DE CONTROL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Programación</dc:title>
  <dc:creator>LIZ</dc:creator>
  <cp:lastModifiedBy>Anthony Pilatasig</cp:lastModifiedBy>
  <cp:revision>12</cp:revision>
  <dcterms:created xsi:type="dcterms:W3CDTF">2024-12-10T17:40:23Z</dcterms:created>
  <dcterms:modified xsi:type="dcterms:W3CDTF">2025-07-21T05:57:20Z</dcterms:modified>
</cp:coreProperties>
</file>