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6327" autoAdjust="0"/>
  </p:normalViewPr>
  <p:slideViewPr>
    <p:cSldViewPr snapToGrid="0" snapToObjects="1">
      <p:cViewPr varScale="1">
        <p:scale>
          <a:sx n="165" d="100"/>
          <a:sy n="165" d="100"/>
        </p:scale>
        <p:origin x="5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4" Type="http://schemas.openxmlformats.org/officeDocument/2006/relationships/tableStyles" Target="tableStyles.xml"/>
<Relationship Id="rId13" Type="http://schemas.openxmlformats.org/officeDocument/2006/relationships/theme" Target="theme/theme1.xml"/>
<Relationship Id="rId1" Type="http://schemas.openxmlformats.org/officeDocument/2006/relationships/slideMaster" Target="slideMasters/slideMaster1.xml"/>
<Relationship Id="rId12" Type="http://schemas.openxmlformats.org/officeDocument/2006/relationships/viewProps" Target="viewProps.xml"/>
<Relationship Id="rId11" Type="http://schemas.openxmlformats.org/officeDocument/2006/relationships/presProps" Target="presProps.xml"/>
</Relationships>
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EF9F929A-BFBA-A342-9D97-5B08564C4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4444"/>
          <a:stretch/>
        </p:blipFill>
        <p:spPr>
          <a:xfrm>
            <a:off x="-1" y="0"/>
            <a:ext cx="9225023" cy="4594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109" y="79515"/>
            <a:ext cx="2133600" cy="27384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CDBC5A6A-A72D-6447-BE14-64EDA02DB0A6}" type="datetime1">
              <a:rPr lang="de-CH" smtClean="0"/>
              <a:pPr/>
              <a:t>19.04.21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645" y="49524"/>
            <a:ext cx="2133600" cy="273844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0F827CB-05CC-1F42-9FE6-72493269F8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1E26A-63A1-D644-BABA-AEFB031B22C6}" type="datetime1">
              <a:rPr lang="de-CH" smtClean="0"/>
              <a:t>19.04.21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F6B8-4DF8-9F42-B85A-D48730FB9EC4}" type="datetime1">
              <a:rPr lang="de-CH" smtClean="0"/>
              <a:t>19.04.21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8881-D495-0549-BBE8-DA3EEA3E36AF}" type="datetime1">
              <a:rPr lang="de-CH" smtClean="0"/>
              <a:t>19.04.21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A024-7C88-BB4F-963A-0AE4C1313A4D}" type="datetime1">
              <a:rPr lang="de-CH" smtClean="0"/>
              <a:t>19.04.21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CE46-DD0F-B84C-900D-1DDC3B11A3C0}" type="datetime1">
              <a:rPr lang="de-CH" smtClean="0"/>
              <a:t>19.04.21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72A8D-287C-834C-8D3E-DBE356442E27}" type="datetime1">
              <a:rPr lang="de-CH" smtClean="0"/>
              <a:t>19.04.21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7F74-1AB4-0F42-97F1-5FC4A2180FD9}" type="datetime1">
              <a:rPr lang="de-CH" smtClean="0"/>
              <a:t>19.04.21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61FA-0275-A847-9833-902ABE251E20}" type="datetime1">
              <a:rPr lang="de-CH" smtClean="0"/>
              <a:t>19.04.21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3E97-608A-0342-AEC6-FCED48971362}" type="datetime1">
              <a:rPr lang="de-CH" smtClean="0"/>
              <a:t>19.04.21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C92B5-49C5-0848-B8A7-DC05B7061CF4}" type="datetime1">
              <a:rPr lang="de-CH" smtClean="0"/>
              <a:t>19.04.21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utdoor, day&#10;&#10;Description automatically generated">
            <a:extLst>
              <a:ext uri="{FF2B5EF4-FFF2-40B4-BE49-F238E27FC236}">
                <a16:creationId xmlns:a16="http://schemas.microsoft.com/office/drawing/2014/main" id="{AF2513A8-078E-184B-A410-BE82E6A1B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54444"/>
          <a:stretch/>
        </p:blipFill>
        <p:spPr>
          <a:xfrm>
            <a:off x="-1" y="1"/>
            <a:ext cx="9144001" cy="47091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5607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F869-B25E-E949-86C6-F2FF68A541E9}" type="datetime1">
              <a:rPr lang="de-CH" smtClean="0"/>
              <a:t>19.04.21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5607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607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oogle Shape;14;p1">
            <a:extLst>
              <a:ext uri="{FF2B5EF4-FFF2-40B4-BE49-F238E27FC236}">
                <a16:creationId xmlns:a16="http://schemas.microsoft.com/office/drawing/2014/main" id="{DC4A3B21-F2C5-9A46-96BF-5D84BB597444}"/>
              </a:ext>
            </a:extLst>
          </p:cNvPr>
          <p:cNvSpPr/>
          <p:nvPr userDrawn="1"/>
        </p:nvSpPr>
        <p:spPr>
          <a:xfrm>
            <a:off x="0" y="4709162"/>
            <a:ext cx="9144000" cy="4343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5;p1">
            <a:extLst>
              <a:ext uri="{FF2B5EF4-FFF2-40B4-BE49-F238E27FC236}">
                <a16:creationId xmlns:a16="http://schemas.microsoft.com/office/drawing/2014/main" id="{BA97363A-3EE5-4B4D-BAB7-1CC4604DD5B9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44802" y="4726956"/>
            <a:ext cx="965329" cy="3851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;p1">
            <a:extLst>
              <a:ext uri="{FF2B5EF4-FFF2-40B4-BE49-F238E27FC236}">
                <a16:creationId xmlns:a16="http://schemas.microsoft.com/office/drawing/2014/main" id="{61157DB4-BA48-BE45-8C9D-C5F2022D5527}"/>
              </a:ext>
            </a:extLst>
          </p:cNvPr>
          <p:cNvSpPr/>
          <p:nvPr userDrawn="1"/>
        </p:nvSpPr>
        <p:spPr>
          <a:xfrm>
            <a:off x="3260021" y="4826370"/>
            <a:ext cx="3212157" cy="305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8" b="0" i="0" u="none" strike="noStrike" cap="none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Heath Emergency Information &amp; Risk Assessment</a:t>
            </a:r>
            <a:endParaRPr sz="1050" dirty="0">
              <a:latin typeface="Avenir Next" panose="020B0503020202020204" pitchFamily="34" charset="0"/>
            </a:endParaRPr>
          </a:p>
        </p:txBody>
      </p:sp>
      <p:sp>
        <p:nvSpPr>
          <p:cNvPr id="10" name="Google Shape;17;p1">
            <a:extLst>
              <a:ext uri="{FF2B5EF4-FFF2-40B4-BE49-F238E27FC236}">
                <a16:creationId xmlns:a16="http://schemas.microsoft.com/office/drawing/2014/main" id="{CF25A1F4-B2F6-6149-AEF1-5EF356656151}"/>
              </a:ext>
            </a:extLst>
          </p:cNvPr>
          <p:cNvSpPr/>
          <p:nvPr userDrawn="1"/>
        </p:nvSpPr>
        <p:spPr>
          <a:xfrm>
            <a:off x="7318563" y="4795581"/>
            <a:ext cx="16848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0" dirty="0">
                <a:solidFill>
                  <a:schemeClr val="lt1"/>
                </a:solidFill>
                <a:latin typeface="Avenir Next" panose="020B0503020202020204" pitchFamily="34" charset="0"/>
                <a:ea typeface="Twentieth Century"/>
                <a:cs typeface="Twentieth Century"/>
                <a:sym typeface="Twentieth Century"/>
              </a:rPr>
              <a:t>GoContactR Report</a:t>
            </a:r>
            <a:endParaRPr sz="135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3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4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image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COVID</a:t>
            </a:r>
            <a:r>
              <a:rPr/>
              <a:t> </a:t>
            </a:r>
            <a:r>
              <a:rPr/>
              <a:t>Contact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Côte</a:t>
            </a:r>
            <a:r>
              <a:rPr/>
              <a:t> </a:t>
            </a:r>
            <a:r>
              <a:rPr/>
              <a:t>d’Ivoire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Value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summaries</a:t>
            </a:r>
          </a:p>
        </p:txBody>
      </p:sp>
      <p:pic>
        <p:nvPicPr>
          <p:cNvPr descr="/tmp/RtmpvxY1m2/file18360b98d4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RtmpvxY1m2/file18360b98d4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RtmpvxY1m2/file18360b98d4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RtmpvxY1m2/file18360b98d4_files/figure-pptx/unnamed-chunk-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193800"/>
            <a:ext cx="593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contacts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contacts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ℹ: The table and plot show the count of all contacts recorded in each region since database inception.</a:t>
            </a:r>
          </a:p>
          <a:p>
            <a:pPr lvl="0" marL="0" indent="0">
              <a:buNone/>
            </a:pPr>
            <a:r>
              <a:rPr/>
              <a:t>The region with the most total contacts since database inception is Abidjan 2, with 193 contacts (48.7% of the total)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6550866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902326"/>
                <a:gridCol w="2269085"/>
                <a:gridCol w="1229248"/>
                <a:gridCol w="601371"/>
              </a:tblGrid>
              <a:tr h="244663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Region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District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Total contacts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%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5499C7">
                        <a:alpha val="100000"/>
                      </a:srgbClr>
                    </a:solidFill>
                  </a:tcPr>
                </a:tc>
              </a:tr>
              <a:tr h="243571">
                <a:tc rowSpan="5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Adjame &amp; plateau &amp; attecoube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50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12.6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6491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Port bouet &amp; vridi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41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10.3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43571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Cocody bingerville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40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10.1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6491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Koumassi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33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8.33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43571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2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Trechville &amp; marcory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29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7.32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43571">
                <a:tc rowSpan="5"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Yopougan est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50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12.6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16491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Abobo est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48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12.1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39274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Anyama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42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10.6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39274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Yopougan ouest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29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7.32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6491">
                <a:tc v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Abidjan 1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Abobo ouest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23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5.81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  <a:tr h="239274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Manquant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/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11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2.78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D4E6F1">
                        <a:alpha val="100000"/>
                      </a:srgbClr>
                    </a:solidFill>
                  </a:tcPr>
                </a:tc>
              </a:tr>
              <a:tr h="216491">
                <a:tc>
                  <a:txBody>
                    <a:bodyPr/>
                    <a:lstStyle/>
                    <a:p>
                      <a:pPr algn="l" marL="7620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Total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-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635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396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" marR="76200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</a:rPr>
                        <a:t>100   </a:t>
                      </a:r>
                    </a:p>
                  </a:txBody>
                  <a:tcPr anchor="t" marB="0" marT="0" marR="0" marL="0">
                    <a:lnL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A9CCE3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</a:p>
        </p:txBody>
      </p:sp>
      <p:pic>
        <p:nvPicPr>
          <p:cNvPr descr="/tmp/RtmpvxY1m2/file18360b98d4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On-screen Show (16:9)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</vt:lpstr>
      <vt:lpstr>Calibri</vt:lpstr>
      <vt:lpstr>Office Theme</vt:lpstr>
      <vt:lpstr>Summary Report COVID Contact Tracing Côte d’Ivoire</vt:lpstr>
      <vt:lpstr>All contacts</vt:lpstr>
      <vt:lpstr>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Summary Report COVID Contact Tracing Côte d’Ivoire</dc:title>
  <dc:creator/>
  <cp:keywords/>
  <dcterms:created xsi:type="dcterms:W3CDTF">2021-04-20T14:10:34Z</dcterms:created>
  <dcterms:modified xsi:type="dcterms:W3CDTF">2021-04-20T14:10:34Z</dcterms:modified>
  <cp:lastModifiedBy>shiny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fontsize">
    <vt:lpwstr>10pt</vt:lpwstr>
  </property>
  <property fmtid="{D5CDD505-2E9C-101B-9397-08002B2CF9AE}" pid="4" name="geometry">
    <vt:lpwstr>left=2cm,right=2cm,top=2.5cm,bottom=2cm</vt:lpwstr>
  </property>
  <property fmtid="{D5CDD505-2E9C-101B-9397-08002B2CF9AE}" pid="5" name="output">
    <vt:lpwstr/>
  </property>
  <property fmtid="{D5CDD505-2E9C-101B-9397-08002B2CF9AE}" pid="6" name="params">
    <vt:lpwstr/>
  </property>
</Properties>
</file>