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autoAdjust="0"/>
    <p:restoredTop sz="96327" autoAdjust="0"/>
  </p:normalViewPr>
  <p:slideViewPr>
    <p:cSldViewPr snapToGrid="0" snapToObjects="1">
      <p:cViewPr varScale="1">
        <p:scale>
          <a:sx n="165" d="100"/>
          <a:sy n="165" d="100"/>
        </p:scale>
        <p:origin x="56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41" Type="http://schemas.openxmlformats.org/officeDocument/2006/relationships/theme" Target="theme/theme1.xml"/>
<Relationship Id="rId1" Type="http://schemas.openxmlformats.org/officeDocument/2006/relationships/slideMaster" Target="slideMasters/slideMaster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outdoor, day&#10;&#10;Description automatically generated">
            <a:extLst>
              <a:ext uri="{FF2B5EF4-FFF2-40B4-BE49-F238E27FC236}">
                <a16:creationId xmlns:a16="http://schemas.microsoft.com/office/drawing/2014/main" id="{EF9F929A-BFBA-A342-9D97-5B08564C416D}"/>
              </a:ext>
            </a:extLst>
          </p:cNvPr>
          <p:cNvPicPr>
            <a:picLocks noChangeAspect="1"/>
          </p:cNvPicPr>
          <p:nvPr userDrawn="1"/>
        </p:nvPicPr>
        <p:blipFill rotWithShape="1">
          <a:blip r:embed="rId2"/>
          <a:srcRect t="54444"/>
          <a:stretch/>
        </p:blipFill>
        <p:spPr>
          <a:xfrm>
            <a:off x="-1" y="0"/>
            <a:ext cx="9225023" cy="4594860"/>
          </a:xfrm>
          <a:prstGeom prst="rect">
            <a:avLst/>
          </a:prstGeom>
        </p:spPr>
      </p:pic>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33109" y="79515"/>
            <a:ext cx="2133600" cy="273844"/>
          </a:xfrm>
        </p:spPr>
        <p:txBody>
          <a:bodyPr/>
          <a:lstStyle>
            <a:lvl1pPr>
              <a:defRPr b="1">
                <a:solidFill>
                  <a:schemeClr val="tx1"/>
                </a:solidFill>
              </a:defRPr>
            </a:lvl1pPr>
          </a:lstStyle>
          <a:p>
            <a:fld id="{CDBC5A6A-A72D-6447-BE14-64EDA02DB0A6}" type="datetime1">
              <a:rPr lang="de-CH" smtClean="0"/>
              <a:pPr/>
              <a:t>19.04.21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67645" y="49524"/>
            <a:ext cx="2133600" cy="273844"/>
          </a:xfrm>
        </p:spPr>
        <p:txBody>
          <a:bodyPr/>
          <a:lstStyle>
            <a:lvl1pPr>
              <a:defRPr b="1">
                <a:solidFill>
                  <a:schemeClr val="tx1"/>
                </a:solidFill>
              </a:defRPr>
            </a:lvl1pPr>
          </a:lstStyle>
          <a:p>
            <a:fld id="{40F827CB-05CC-1F42-9FE6-72493269F883}" type="slidenum">
              <a:rPr lang="en-US" smtClean="0"/>
              <a:pPr/>
              <a:t>‹#›</a:t>
            </a:fld>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1E26A-63A1-D644-BABA-AEFB031B22C6}" type="datetime1">
              <a:rPr lang="de-CH" smtClean="0"/>
              <a:t>19.04.21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2F6B8-4DF8-9F42-B85A-D48730FB9EC4}" type="datetime1">
              <a:rPr lang="de-CH" smtClean="0"/>
              <a:t>19.04.21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98881-D495-0549-BBE8-DA3EEA3E36AF}" type="datetime1">
              <a:rPr lang="de-CH" smtClean="0"/>
              <a:t>19.04.21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4A024-7C88-BB4F-963A-0AE4C1313A4D}" type="datetime1">
              <a:rPr lang="de-CH" smtClean="0"/>
              <a:t>19.04.21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CCE46-DD0F-B84C-900D-1DDC3B11A3C0}" type="datetime1">
              <a:rPr lang="de-CH" smtClean="0"/>
              <a:t>19.04.21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72A8D-287C-834C-8D3E-DBE356442E27}" type="datetime1">
              <a:rPr lang="de-CH" smtClean="0"/>
              <a:t>19.04.21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97F74-1AB4-0F42-97F1-5FC4A2180FD9}" type="datetime1">
              <a:rPr lang="de-CH" smtClean="0"/>
              <a:t>19.04.21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61FA-0275-A847-9833-902ABE251E20}" type="datetime1">
              <a:rPr lang="de-CH" smtClean="0"/>
              <a:t>19.04.21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2E3E97-608A-0342-AEC6-FCED48971362}" type="datetime1">
              <a:rPr lang="de-CH" smtClean="0"/>
              <a:t>19.04.21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44C92B5-49C5-0848-B8A7-DC05B7061CF4}" type="datetime1">
              <a:rPr lang="de-CH" smtClean="0"/>
              <a:t>19.04.21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A picture containing outdoor, day&#10;&#10;Description automatically generated">
            <a:extLst>
              <a:ext uri="{FF2B5EF4-FFF2-40B4-BE49-F238E27FC236}">
                <a16:creationId xmlns:a16="http://schemas.microsoft.com/office/drawing/2014/main" id="{AF2513A8-078E-184B-A410-BE82E6A1BE7D}"/>
              </a:ext>
            </a:extLst>
          </p:cNvPr>
          <p:cNvPicPr>
            <a:picLocks noChangeAspect="1"/>
          </p:cNvPicPr>
          <p:nvPr userDrawn="1"/>
        </p:nvPicPr>
        <p:blipFill rotWithShape="1">
          <a:blip r:embed="rId13"/>
          <a:srcRect t="54444"/>
          <a:stretch/>
        </p:blipFill>
        <p:spPr>
          <a:xfrm>
            <a:off x="-1" y="1"/>
            <a:ext cx="9144001" cy="4709162"/>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56072"/>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A32F869-B25E-E949-86C6-F2FF68A541E9}" type="datetime1">
              <a:rPr lang="de-CH" smtClean="0"/>
              <a:t>19.04.21</a:t>
            </a:fld>
            <a:endParaRPr lang="en-US"/>
          </a:p>
        </p:txBody>
      </p:sp>
      <p:sp>
        <p:nvSpPr>
          <p:cNvPr id="5" name="Footer Placeholder 4"/>
          <p:cNvSpPr>
            <a:spLocks noGrp="1"/>
          </p:cNvSpPr>
          <p:nvPr>
            <p:ph type="ftr" sz="quarter" idx="3"/>
          </p:nvPr>
        </p:nvSpPr>
        <p:spPr>
          <a:xfrm>
            <a:off x="3124200" y="4756072"/>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56072"/>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Google Shape;14;p1">
            <a:extLst>
              <a:ext uri="{FF2B5EF4-FFF2-40B4-BE49-F238E27FC236}">
                <a16:creationId xmlns:a16="http://schemas.microsoft.com/office/drawing/2014/main" id="{DC4A3B21-F2C5-9A46-96BF-5D84BB597444}"/>
              </a:ext>
            </a:extLst>
          </p:cNvPr>
          <p:cNvSpPr/>
          <p:nvPr userDrawn="1"/>
        </p:nvSpPr>
        <p:spPr>
          <a:xfrm>
            <a:off x="0" y="4709162"/>
            <a:ext cx="9144000" cy="434338"/>
          </a:xfrm>
          <a:prstGeom prst="rect">
            <a:avLst/>
          </a:prstGeom>
          <a:solidFill>
            <a:srgbClr val="0070C0"/>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8" name="Google Shape;15;p1">
            <a:extLst>
              <a:ext uri="{FF2B5EF4-FFF2-40B4-BE49-F238E27FC236}">
                <a16:creationId xmlns:a16="http://schemas.microsoft.com/office/drawing/2014/main" id="{BA97363A-3EE5-4B4D-BAB7-1CC4604DD5B9}"/>
              </a:ext>
            </a:extLst>
          </p:cNvPr>
          <p:cNvPicPr preferRelativeResize="0"/>
          <p:nvPr userDrawn="1"/>
        </p:nvPicPr>
        <p:blipFill rotWithShape="1">
          <a:blip r:embed="rId14">
            <a:alphaModFix/>
          </a:blip>
          <a:srcRect/>
          <a:stretch/>
        </p:blipFill>
        <p:spPr>
          <a:xfrm>
            <a:off x="44802" y="4726956"/>
            <a:ext cx="965329" cy="385134"/>
          </a:xfrm>
          <a:prstGeom prst="rect">
            <a:avLst/>
          </a:prstGeom>
          <a:noFill/>
          <a:ln>
            <a:noFill/>
          </a:ln>
        </p:spPr>
      </p:pic>
      <p:sp>
        <p:nvSpPr>
          <p:cNvPr id="9" name="Google Shape;16;p1">
            <a:extLst>
              <a:ext uri="{FF2B5EF4-FFF2-40B4-BE49-F238E27FC236}">
                <a16:creationId xmlns:a16="http://schemas.microsoft.com/office/drawing/2014/main" id="{61157DB4-BA48-BE45-8C9D-C5F2022D5527}"/>
              </a:ext>
            </a:extLst>
          </p:cNvPr>
          <p:cNvSpPr/>
          <p:nvPr userDrawn="1"/>
        </p:nvSpPr>
        <p:spPr>
          <a:xfrm>
            <a:off x="3260021" y="4826370"/>
            <a:ext cx="3212157" cy="30593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788" b="0" i="0" u="none" strike="noStrike" cap="none" dirty="0">
                <a:solidFill>
                  <a:schemeClr val="lt1"/>
                </a:solidFill>
                <a:latin typeface="Avenir Next" panose="020B0503020202020204" pitchFamily="34" charset="0"/>
                <a:ea typeface="Twentieth Century"/>
                <a:cs typeface="Twentieth Century"/>
                <a:sym typeface="Twentieth Century"/>
              </a:rPr>
              <a:t>Heath Emergency Information &amp; Risk Assessment</a:t>
            </a:r>
            <a:endParaRPr sz="1050" dirty="0">
              <a:latin typeface="Avenir Next" panose="020B0503020202020204" pitchFamily="34" charset="0"/>
            </a:endParaRPr>
          </a:p>
        </p:txBody>
      </p:sp>
      <p:sp>
        <p:nvSpPr>
          <p:cNvPr id="10" name="Google Shape;17;p1">
            <a:extLst>
              <a:ext uri="{FF2B5EF4-FFF2-40B4-BE49-F238E27FC236}">
                <a16:creationId xmlns:a16="http://schemas.microsoft.com/office/drawing/2014/main" id="{CF25A1F4-B2F6-6149-AEF1-5EF356656151}"/>
              </a:ext>
            </a:extLst>
          </p:cNvPr>
          <p:cNvSpPr/>
          <p:nvPr userDrawn="1"/>
        </p:nvSpPr>
        <p:spPr>
          <a:xfrm>
            <a:off x="7318563" y="4795581"/>
            <a:ext cx="1684894" cy="27699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1350" b="0" dirty="0">
                <a:solidFill>
                  <a:schemeClr val="lt1"/>
                </a:solidFill>
                <a:latin typeface="Avenir Next" panose="020B0503020202020204" pitchFamily="34" charset="0"/>
                <a:ea typeface="Twentieth Century"/>
                <a:cs typeface="Twentieth Century"/>
                <a:sym typeface="Twentieth Century"/>
              </a:rPr>
              <a:t>GoContactR Report</a:t>
            </a:r>
            <a:endParaRPr sz="1350" dirty="0">
              <a:latin typeface="Avenir Next" panose="020B0503020202020204" pitchFamily="34" charset="0"/>
            </a:endParaRP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COVID-19</a:t>
            </a:r>
            <a:r>
              <a:rPr/>
              <a:t> </a:t>
            </a:r>
            <a:r>
              <a:rPr/>
              <a:t>Contact</a:t>
            </a:r>
            <a:r>
              <a:rPr/>
              <a:t> </a:t>
            </a:r>
            <a:r>
              <a:rPr/>
              <a:t>Tracing</a:t>
            </a:r>
            <a:r>
              <a:rPr/>
              <a:t> </a:t>
            </a:r>
            <a:r>
              <a:rPr/>
              <a:t>Report</a:t>
            </a:r>
          </a:p>
        </p:txBody>
      </p:sp>
      <p:sp>
        <p:nvSpPr>
          <p:cNvPr id="3" name="Subtitle 2"/>
          <p:cNvSpPr>
            <a:spLocks noGrp="1"/>
          </p:cNvSpPr>
          <p:nvPr>
            <p:ph type="subTitle" idx="1"/>
          </p:nvPr>
        </p:nvSpPr>
        <p:spPr>
          <a:xfrm>
            <a:off x="1371600" y="2914650"/>
            <a:ext cx="6400800" cy="131445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breakdown</a:t>
            </a:r>
            <a:r>
              <a:rPr/>
              <a:t> </a:t>
            </a:r>
            <a:r>
              <a:rPr/>
              <a:t>bar</a:t>
            </a:r>
            <a:r>
              <a:rPr/>
              <a:t> </a:t>
            </a:r>
            <a:r>
              <a:rPr/>
              <a:t>chart</a:t>
            </a:r>
          </a:p>
        </p:txBody>
      </p:sp>
      <p:pic>
        <p:nvPicPr>
          <p:cNvPr descr="report_files/figure-pptx/unnamed-chunk-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breakdown</a:t>
            </a:r>
            <a:r>
              <a:rPr/>
              <a:t> </a:t>
            </a:r>
            <a:r>
              <a:rPr/>
              <a:t>sunburst</a:t>
            </a:r>
            <a:r>
              <a:rPr/>
              <a:t> </a:t>
            </a:r>
            <a:r>
              <a:rPr/>
              <a:t>plot</a:t>
            </a:r>
          </a:p>
        </p:txBody>
      </p:sp>
      <p:pic>
        <p:nvPicPr>
          <p:cNvPr descr="report_files/figure-pptx/unnamed-chunk-9-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NULL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breakdown</a:t>
            </a:r>
            <a:r>
              <a:rPr/>
              <a:t> </a:t>
            </a:r>
            <a:r>
              <a:rPr/>
              <a:t>table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Regional</a:t>
            </a:r>
            <a:r>
              <a:rPr/>
              <a:t> </a:t>
            </a:r>
            <a:r>
              <a:rPr/>
              <a:t>trends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show the number of contacts under surveillance on each day, whether or not they were successfully contacted.</a:t>
            </a:r>
          </a:p>
          <a:p>
            <a:pPr lvl="0" marL="0" indent="0">
              <a:buNone/>
            </a:pPr>
            <a:r>
              <a:rPr/>
              <a:t>The day on which the highest number contacts were under surveillance was Jan 26, 2021, with 56 contacts under surveillance.</a:t>
            </a:r>
          </a:p>
          <a:p>
            <a:pPr lvl="0" marL="0" indent="0">
              <a:buNone/>
            </a:pPr>
            <a:r>
              <a:rPr/>
              <a:t>NULL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trends</a:t>
            </a:r>
            <a:r>
              <a:rPr/>
              <a:t> </a:t>
            </a:r>
            <a:r>
              <a:rPr/>
              <a:t>absolute</a:t>
            </a:r>
            <a:r>
              <a:rPr/>
              <a:t> </a:t>
            </a:r>
            <a:r>
              <a:rPr/>
              <a:t>counts</a:t>
            </a:r>
          </a:p>
        </p:txBody>
      </p:sp>
      <p:pic>
        <p:nvPicPr>
          <p:cNvPr descr="report_files/figure-pptx/unnamed-chunk-1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trends</a:t>
            </a:r>
            <a:r>
              <a:rPr/>
              <a:t> </a:t>
            </a:r>
            <a:r>
              <a:rPr/>
              <a:t>relative</a:t>
            </a:r>
            <a:r>
              <a:rPr/>
              <a:t> </a:t>
            </a:r>
            <a:r>
              <a:rPr/>
              <a:t>proportions</a:t>
            </a:r>
          </a:p>
        </p:txBody>
      </p:sp>
      <p:pic>
        <p:nvPicPr>
          <p:cNvPr descr="report_files/figure-pptx/unnamed-chunk-1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VALUE</a:t>
            </a:r>
            <a:r>
              <a:rPr/>
              <a:t> </a:t>
            </a:r>
            <a:r>
              <a:rPr/>
              <a:t>BOX</a:t>
            </a:r>
            <a:r>
              <a:rPr/>
              <a:t> </a:t>
            </a:r>
            <a:r>
              <a:rPr/>
              <a:t>SUMMARIES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Contacts</a:t>
            </a:r>
            <a:r>
              <a:rPr/>
              <a:t> </a:t>
            </a:r>
            <a:r>
              <a:rPr/>
              <a:t>per</a:t>
            </a:r>
            <a:r>
              <a:rPr/>
              <a:t> </a:t>
            </a:r>
            <a:r>
              <a:rPr/>
              <a:t>case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show the number of contacts linked to each case.</a:t>
            </a:r>
          </a:p>
          <a:p>
            <a:pPr lvl="0" marL="0" indent="0">
              <a:buNone/>
            </a:pPr>
            <a:r>
              <a:rPr/>
              <a:t>The mean number of contacts per case is 12.8, (SD:5.3) with a minimum of 2 and a maximum of 24</a:t>
            </a:r>
          </a:p>
          <a:p>
            <a:pPr lvl="0" marL="0" indent="0">
              <a:buNone/>
            </a:pPr>
            <a:r>
              <a:rPr/>
              <a:t>NULL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Contacts</a:t>
            </a:r>
            <a:r>
              <a:rPr/>
              <a:t> </a:t>
            </a:r>
            <a:r>
              <a:rPr/>
              <a:t>per</a:t>
            </a:r>
            <a:r>
              <a:rPr/>
              <a:t> </a:t>
            </a:r>
            <a:r>
              <a:rPr/>
              <a:t>case</a:t>
            </a:r>
            <a:r>
              <a:rPr/>
              <a:t> </a:t>
            </a:r>
            <a:r>
              <a:rPr/>
              <a:t>donut</a:t>
            </a:r>
            <a:r>
              <a:rPr/>
              <a:t> </a:t>
            </a:r>
            <a:r>
              <a:rPr/>
              <a:t>plot</a:t>
            </a:r>
          </a:p>
        </p:txBody>
      </p:sp>
      <p:pic>
        <p:nvPicPr>
          <p:cNvPr descr="report_files/figure-pptx/unnamed-chunk-15-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Contacts</a:t>
            </a:r>
            <a:r>
              <a:rPr/>
              <a:t> </a:t>
            </a:r>
            <a:r>
              <a:rPr/>
              <a:t>per</a:t>
            </a:r>
            <a:r>
              <a:rPr/>
              <a:t> </a:t>
            </a:r>
            <a:r>
              <a:rPr/>
              <a:t>case</a:t>
            </a:r>
            <a:r>
              <a:rPr/>
              <a:t> </a:t>
            </a:r>
            <a:r>
              <a:rPr/>
              <a:t>bar</a:t>
            </a:r>
            <a:r>
              <a:rPr/>
              <a:t> </a:t>
            </a:r>
            <a:r>
              <a:rPr/>
              <a:t>chart</a:t>
            </a:r>
          </a:p>
        </p:txBody>
      </p:sp>
      <p:pic>
        <p:nvPicPr>
          <p:cNvPr descr="report_files/figure-pptx/unnamed-chunk-1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Link</a:t>
            </a:r>
            <a:r>
              <a:rPr/>
              <a:t> </a:t>
            </a:r>
            <a:r>
              <a:rPr/>
              <a:t>type</a:t>
            </a:r>
            <a:r>
              <a:rPr/>
              <a:t> </a:t>
            </a:r>
            <a:r>
              <a:rPr/>
              <a:t>between</a:t>
            </a:r>
            <a:r>
              <a:rPr/>
              <a:t> </a:t>
            </a:r>
            <a:r>
              <a:rPr/>
              <a:t>contacts</a:t>
            </a:r>
            <a:r>
              <a:rPr/>
              <a:t> </a:t>
            </a:r>
            <a:r>
              <a:rPr/>
              <a:t>and</a:t>
            </a:r>
            <a:r>
              <a:rPr/>
              <a:t> </a:t>
            </a:r>
            <a:r>
              <a:rPr/>
              <a:t>cases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show the number of contacts per type of type of link. The categories have been cleaned and condensed. Access the data in tabular form by clicking on the top-right button.</a:t>
            </a:r>
          </a:p>
          <a:p>
            <a:pPr lvl="0" marL="0" indent="0">
              <a:buNone/>
            </a:pPr>
            <a:r>
              <a:rPr/>
              <a:t>The most common link category is ‘parent proche’, with 66 contacts (16.67%).</a:t>
            </a:r>
          </a:p>
          <a:p>
            <a:pPr lvl="0" marL="0" indent="0">
              <a:buNone/>
            </a:pPr>
            <a:r>
              <a:rPr/>
              <a:t>NULL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a:t>
            </a:r>
            <a:r>
              <a:rPr/>
              <a:t> </a:t>
            </a:r>
            <a:r>
              <a:rPr/>
              <a:t>type</a:t>
            </a:r>
            <a:r>
              <a:rPr/>
              <a:t> </a:t>
            </a:r>
            <a:r>
              <a:rPr/>
              <a:t>donut</a:t>
            </a:r>
            <a:r>
              <a:rPr/>
              <a:t> </a:t>
            </a:r>
            <a:r>
              <a:rPr/>
              <a:t>plot</a:t>
            </a:r>
          </a:p>
        </p:txBody>
      </p:sp>
      <p:pic>
        <p:nvPicPr>
          <p:cNvPr descr="report_files/figure-pptx/unnamed-chunk-1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unnamed-chunk-5-1.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a:t>
            </a:r>
            <a:r>
              <a:rPr/>
              <a:t> </a:t>
            </a:r>
            <a:r>
              <a:rPr/>
              <a:t>type</a:t>
            </a:r>
            <a:r>
              <a:rPr/>
              <a:t> </a:t>
            </a:r>
            <a:r>
              <a:rPr/>
              <a:t>bar</a:t>
            </a:r>
            <a:r>
              <a:rPr/>
              <a:t> </a:t>
            </a:r>
            <a:r>
              <a:rPr/>
              <a:t>chart</a:t>
            </a:r>
          </a:p>
        </p:txBody>
      </p:sp>
      <p:pic>
        <p:nvPicPr>
          <p:cNvPr descr="report_files/figure-pptx/unnamed-chunk-19-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ACTIVE</a:t>
            </a:r>
            <a:r>
              <a:rPr/>
              <a:t> </a:t>
            </a:r>
            <a:r>
              <a:rPr/>
              <a:t>CONTACTS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Follow-up</a:t>
            </a:r>
            <a:r>
              <a:rPr/>
              <a:t> </a:t>
            </a:r>
            <a:r>
              <a:rPr/>
              <a:t>timelines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 are 13 active contacts</a:t>
            </a:r>
          </a:p>
          <a:p>
            <a:pPr lvl="0" marL="0" indent="0">
              <a:buNone/>
            </a:pPr>
            <a:r>
              <a:rPr/>
              <a:t>NULL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Follow-up</a:t>
            </a:r>
            <a:r>
              <a:rPr/>
              <a:t> </a:t>
            </a:r>
            <a:r>
              <a:rPr/>
              <a:t>timeline</a:t>
            </a:r>
            <a:r>
              <a:rPr/>
              <a:t> </a:t>
            </a:r>
            <a:r>
              <a:rPr/>
              <a:t>snake</a:t>
            </a:r>
            <a:r>
              <a:rPr/>
              <a:t> </a:t>
            </a:r>
            <a:r>
              <a:rPr/>
              <a:t>plot</a:t>
            </a:r>
          </a:p>
        </p:txBody>
      </p:sp>
      <p:pic>
        <p:nvPicPr>
          <p:cNvPr descr="report_files/figure-pptx/unnamed-chunk-21-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NULL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Follow-up</a:t>
            </a:r>
            <a:r>
              <a:rPr/>
              <a:t> </a:t>
            </a:r>
            <a:r>
              <a:rPr/>
              <a:t>timeline</a:t>
            </a:r>
            <a:r>
              <a:rPr/>
              <a:t> </a:t>
            </a:r>
            <a:r>
              <a:rPr/>
              <a:t>summary</a:t>
            </a:r>
            <a:r>
              <a:rPr/>
              <a:t> </a:t>
            </a:r>
            <a:r>
              <a:rPr/>
              <a:t>bar</a:t>
            </a:r>
            <a:r>
              <a:rPr/>
              <a:t> </a:t>
            </a:r>
            <a:r>
              <a:rPr/>
              <a:t>chart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unnamed-chunk-5-2.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unnamed-chunk-6-1.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unnamed-chunk-6-2.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ALL</a:t>
            </a:r>
            <a:r>
              <a:rPr/>
              <a:t> </a:t>
            </a:r>
            <a:r>
              <a:rPr/>
              <a:t>CONTACTS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marL="0" indent="0">
              <a:buNone/>
            </a:pPr>
            <a:r>
              <a:rPr/>
              <a:t>Regional</a:t>
            </a:r>
            <a:r>
              <a:rPr/>
              <a:t> </a:t>
            </a:r>
            <a:r>
              <a:rPr/>
              <a:t>breakdown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table and plots show the count of all contacts recorded in each region since database inception.</a:t>
            </a:r>
          </a:p>
          <a:p>
            <a:pPr lvl="0" marL="0" indent="0">
              <a:buNone/>
            </a:pPr>
            <a:r>
              <a:rPr/>
              <a:t>The region with the most total contacts since database inception is Abidjan 2, with 193 contacts (48.7% of the total)</a:t>
            </a:r>
          </a:p>
          <a:p>
            <a:pPr lvl="0" marL="0" indent="0">
              <a:buNone/>
            </a:pPr>
            <a:r>
              <a:rPr/>
              <a:t>NULL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Words>
  <Application>Microsoft Macintosh PowerPoint</Application>
  <PresentationFormat>On-screen Show (16:9)</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Avenir Next</vt:lpstr>
      <vt:lpstr>Calibri</vt:lpstr>
      <vt:lpstr>Office Theme</vt:lpstr>
      <vt:lpstr>Summary Report COVID Contact Tracing Côte d’Ivoire</vt:lpstr>
      <vt:lpstr>All contacts</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COVID-19 Contact Tracing Report</dc:title>
  <dc:creator/>
  <cp:keywords/>
  <dcterms:created xsi:type="dcterms:W3CDTF">2021-04-21T16:35:49Z</dcterms:created>
  <dcterms:modified xsi:type="dcterms:W3CDTF">2021-04-21T18:35:54Z</dcterms:modified>
  <cp:lastModifiedBy>kenwosu</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fontsize">
    <vt:lpwstr>10pt</vt:lpwstr>
  </property>
  <property fmtid="{D5CDD505-2E9C-101B-9397-08002B2CF9AE}" pid="4" name="geometry">
    <vt:lpwstr>left=2cm,right=2cm,top=2.5cm,bottom=2cm</vt:lpwstr>
  </property>
  <property fmtid="{D5CDD505-2E9C-101B-9397-08002B2CF9AE}" pid="5" name="google-font">
    <vt:lpwstr>True</vt:lpwstr>
  </property>
  <property fmtid="{D5CDD505-2E9C-101B-9397-08002B2CF9AE}" pid="6" name="knit">
    <vt:lpwstr>pagedown::chrome_print</vt:lpwstr>
  </property>
  <property fmtid="{D5CDD505-2E9C-101B-9397-08002B2CF9AE}" pid="7" name="main-color">
    <vt:lpwstr>#3391CF</vt:lpwstr>
  </property>
  <property fmtid="{D5CDD505-2E9C-101B-9397-08002B2CF9AE}" pid="8" name="main-font">
    <vt:lpwstr>Open Sans</vt:lpwstr>
  </property>
  <property fmtid="{D5CDD505-2E9C-101B-9397-08002B2CF9AE}" pid="9" name="mainfont">
    <vt:lpwstr>Avenir</vt:lpwstr>
  </property>
  <property fmtid="{D5CDD505-2E9C-101B-9397-08002B2CF9AE}" pid="10" name="output">
    <vt:lpwstr/>
  </property>
  <property fmtid="{D5CDD505-2E9C-101B-9397-08002B2CF9AE}" pid="11" name="params">
    <vt:lpwstr/>
  </property>
</Properties>
</file>