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autoAdjust="0"/>
    <p:restoredTop sz="96327" autoAdjust="0"/>
  </p:normalViewPr>
  <p:slideViewPr>
    <p:cSldViewPr snapToGrid="0" snapToObjects="1">
      <p:cViewPr varScale="1">
        <p:scale>
          <a:sx n="165" d="100"/>
          <a:sy n="165" d="100"/>
        </p:scale>
        <p:origin x="56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1" Type="http://schemas.openxmlformats.org/officeDocument/2006/relationships/slideMaster" Target="slideMasters/slideMaster1.xml"/>
<Relationship Id="rId37" Type="http://schemas.openxmlformats.org/officeDocument/2006/relationships/theme" Target="theme/theme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none" baseline="0"/>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4A024-7C88-BB4F-963A-0AE4C1313A4D}"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1E26A-63A1-D644-BABA-AEFB031B22C6}"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2F6B8-4DF8-9F42-B85A-D48730FB9EC4}"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98881-D495-0549-BBE8-DA3EEA3E36AF}"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outdoor, day&#10;&#10;Description automatically generated">
            <a:extLst>
              <a:ext uri="{FF2B5EF4-FFF2-40B4-BE49-F238E27FC236}">
                <a16:creationId xmlns:a16="http://schemas.microsoft.com/office/drawing/2014/main" id="{EF9F929A-BFBA-A342-9D97-5B08564C416D}"/>
              </a:ext>
            </a:extLst>
          </p:cNvPr>
          <p:cNvPicPr>
            <a:picLocks noChangeAspect="1"/>
          </p:cNvPicPr>
          <p:nvPr userDrawn="1"/>
        </p:nvPicPr>
        <p:blipFill rotWithShape="1">
          <a:blip r:embed="rId2"/>
          <a:srcRect t="54444"/>
          <a:stretch/>
        </p:blipFill>
        <p:spPr>
          <a:xfrm>
            <a:off x="-1" y="-1"/>
            <a:ext cx="9144001" cy="4706343"/>
          </a:xfrm>
          <a:prstGeom prst="rect">
            <a:avLst/>
          </a:prstGeom>
        </p:spPr>
      </p:pic>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33109" y="79515"/>
            <a:ext cx="2133600" cy="273844"/>
          </a:xfrm>
        </p:spPr>
        <p:txBody>
          <a:bodyPr/>
          <a:lstStyle>
            <a:lvl1pPr>
              <a:defRPr b="1">
                <a:solidFill>
                  <a:schemeClr val="tx1"/>
                </a:solidFill>
              </a:defRPr>
            </a:lvl1pPr>
          </a:lstStyle>
          <a:p>
            <a:fld id="{CDBC5A6A-A72D-6447-BE14-64EDA02DB0A6}" type="datetime1">
              <a:rPr lang="de-CH" smtClean="0"/>
              <a:pPr/>
              <a:t>22.04.21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67645" y="49524"/>
            <a:ext cx="2133600" cy="273844"/>
          </a:xfrm>
        </p:spPr>
        <p:txBody>
          <a:bodyPr/>
          <a:lstStyle>
            <a:lvl1pPr>
              <a:defRPr b="1">
                <a:solidFill>
                  <a:schemeClr val="tx1"/>
                </a:solidFill>
              </a:defRPr>
            </a:lvl1pPr>
          </a:lstStyle>
          <a:p>
            <a:fld id="{40F827CB-05CC-1F42-9FE6-72493269F883}" type="slidenum">
              <a:rPr lang="en-US" smtClean="0"/>
              <a:pPr/>
              <a:t>‹#›</a:t>
            </a:fld>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CCE46-DD0F-B84C-900D-1DDC3B11A3C0}"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72A8D-287C-834C-8D3E-DBE356442E27}" type="datetime1">
              <a:rPr lang="de-CH" smtClean="0"/>
              <a:t>22.04.21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97F74-1AB4-0F42-97F1-5FC4A2180FD9}" type="datetime1">
              <a:rPr lang="de-CH" smtClean="0"/>
              <a:t>22.04.21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61FA-0275-A847-9833-902ABE251E20}" type="datetime1">
              <a:rPr lang="de-CH" smtClean="0"/>
              <a:t>22.04.21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2E3E97-608A-0342-AEC6-FCED48971362}"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44C92B5-49C5-0848-B8A7-DC05B7061CF4}"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56072"/>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A32F869-B25E-E949-86C6-F2FF68A541E9}" type="datetime1">
              <a:rPr lang="de-CH" smtClean="0"/>
              <a:t>22.04.21</a:t>
            </a:fld>
            <a:endParaRPr lang="en-US"/>
          </a:p>
        </p:txBody>
      </p:sp>
      <p:sp>
        <p:nvSpPr>
          <p:cNvPr id="5" name="Footer Placeholder 4"/>
          <p:cNvSpPr>
            <a:spLocks noGrp="1"/>
          </p:cNvSpPr>
          <p:nvPr>
            <p:ph type="ftr" sz="quarter" idx="3"/>
          </p:nvPr>
        </p:nvSpPr>
        <p:spPr>
          <a:xfrm>
            <a:off x="3124200" y="4756072"/>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56072"/>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Google Shape;14;p1">
            <a:extLst>
              <a:ext uri="{FF2B5EF4-FFF2-40B4-BE49-F238E27FC236}">
                <a16:creationId xmlns:a16="http://schemas.microsoft.com/office/drawing/2014/main" id="{DC4A3B21-F2C5-9A46-96BF-5D84BB597444}"/>
              </a:ext>
            </a:extLst>
          </p:cNvPr>
          <p:cNvSpPr/>
          <p:nvPr userDrawn="1"/>
        </p:nvSpPr>
        <p:spPr>
          <a:xfrm>
            <a:off x="0" y="4709162"/>
            <a:ext cx="9144000" cy="434338"/>
          </a:xfrm>
          <a:prstGeom prst="rect">
            <a:avLst/>
          </a:prstGeom>
          <a:solidFill>
            <a:srgbClr val="0070C0"/>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8" name="Google Shape;15;p1">
            <a:extLst>
              <a:ext uri="{FF2B5EF4-FFF2-40B4-BE49-F238E27FC236}">
                <a16:creationId xmlns:a16="http://schemas.microsoft.com/office/drawing/2014/main" id="{BA97363A-3EE5-4B4D-BAB7-1CC4604DD5B9}"/>
              </a:ext>
            </a:extLst>
          </p:cNvPr>
          <p:cNvPicPr preferRelativeResize="0"/>
          <p:nvPr userDrawn="1"/>
        </p:nvPicPr>
        <p:blipFill rotWithShape="1">
          <a:blip r:embed="rId13">
            <a:alphaModFix/>
          </a:blip>
          <a:srcRect/>
          <a:stretch/>
        </p:blipFill>
        <p:spPr>
          <a:xfrm>
            <a:off x="44802" y="4726956"/>
            <a:ext cx="965329" cy="385134"/>
          </a:xfrm>
          <a:prstGeom prst="rect">
            <a:avLst/>
          </a:prstGeom>
          <a:noFill/>
          <a:ln>
            <a:noFill/>
          </a:ln>
        </p:spPr>
      </p:pic>
      <p:sp>
        <p:nvSpPr>
          <p:cNvPr id="9" name="Google Shape;16;p1">
            <a:extLst>
              <a:ext uri="{FF2B5EF4-FFF2-40B4-BE49-F238E27FC236}">
                <a16:creationId xmlns:a16="http://schemas.microsoft.com/office/drawing/2014/main" id="{61157DB4-BA48-BE45-8C9D-C5F2022D5527}"/>
              </a:ext>
            </a:extLst>
          </p:cNvPr>
          <p:cNvSpPr/>
          <p:nvPr userDrawn="1"/>
        </p:nvSpPr>
        <p:spPr>
          <a:xfrm>
            <a:off x="3260021" y="4826370"/>
            <a:ext cx="3212157" cy="30593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788" b="0" i="0" u="none" strike="noStrike" cap="none" dirty="0">
                <a:solidFill>
                  <a:schemeClr val="lt1"/>
                </a:solidFill>
                <a:latin typeface="Avenir Next" panose="020B0503020202020204" pitchFamily="34" charset="0"/>
                <a:ea typeface="Twentieth Century"/>
                <a:cs typeface="Twentieth Century"/>
                <a:sym typeface="Twentieth Century"/>
              </a:rPr>
              <a:t>Heath Emergency Information &amp; Risk Assessment</a:t>
            </a:r>
            <a:endParaRPr sz="1050" dirty="0">
              <a:latin typeface="Avenir Next" panose="020B0503020202020204" pitchFamily="34" charset="0"/>
            </a:endParaRPr>
          </a:p>
        </p:txBody>
      </p:sp>
      <p:sp>
        <p:nvSpPr>
          <p:cNvPr id="10" name="Google Shape;17;p1">
            <a:extLst>
              <a:ext uri="{FF2B5EF4-FFF2-40B4-BE49-F238E27FC236}">
                <a16:creationId xmlns:a16="http://schemas.microsoft.com/office/drawing/2014/main" id="{CF25A1F4-B2F6-6149-AEF1-5EF356656151}"/>
              </a:ext>
            </a:extLst>
          </p:cNvPr>
          <p:cNvSpPr/>
          <p:nvPr userDrawn="1"/>
        </p:nvSpPr>
        <p:spPr>
          <a:xfrm>
            <a:off x="7318563" y="4795581"/>
            <a:ext cx="1684894" cy="27699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1350" b="0" dirty="0">
                <a:solidFill>
                  <a:schemeClr val="lt1"/>
                </a:solidFill>
                <a:latin typeface="Avenir Next" panose="020B0503020202020204" pitchFamily="34" charset="0"/>
                <a:ea typeface="Twentieth Century"/>
                <a:cs typeface="Twentieth Century"/>
                <a:sym typeface="Twentieth Century"/>
              </a:rPr>
              <a:t>GoContactR Report</a:t>
            </a:r>
            <a:endParaRPr sz="1350" dirty="0">
              <a:latin typeface="Avenir Next" panose="020B0503020202020204" pitchFamily="34" charset="0"/>
            </a:endParaRP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342900" rtl="0" eaLnBrk="1" latinLnBrk="0" hangingPunct="1">
        <a:spcBef>
          <a:spcPct val="0"/>
        </a:spcBef>
        <a:buNone/>
        <a:defRPr sz="3300" kern="1200">
          <a:solidFill>
            <a:srgbClr val="0070C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0070C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0070C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0070C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0070C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0070C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breakdown</a:t>
            </a:r>
            <a:r>
              <a:rPr/>
              <a:t> </a:t>
            </a:r>
            <a:r>
              <a:rPr/>
              <a:t>bar</a:t>
            </a:r>
            <a:r>
              <a:rPr/>
              <a:t> </a:t>
            </a:r>
            <a:r>
              <a:rPr/>
              <a:t>chart</a:t>
            </a:r>
          </a:p>
        </p:txBody>
      </p:sp>
      <p:pic>
        <p:nvPicPr>
          <p:cNvPr descr="report_files/figure-pptx/allContactsPerRegionBarChar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breakdown</a:t>
            </a:r>
            <a:r>
              <a:rPr/>
              <a:t> </a:t>
            </a:r>
            <a:r>
              <a:rPr/>
              <a:t>sunburst</a:t>
            </a:r>
            <a:r>
              <a:rPr/>
              <a:t> </a:t>
            </a:r>
            <a:r>
              <a:rPr/>
              <a:t>plot</a:t>
            </a:r>
          </a:p>
        </p:txBody>
      </p:sp>
      <p:pic>
        <p:nvPicPr>
          <p:cNvPr descr="report_files/figure-pptx/allContactsPerRegionSunburstPlo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breakdown</a:t>
            </a:r>
            <a:r>
              <a:rPr/>
              <a:t> </a:t>
            </a:r>
            <a:r>
              <a:rPr/>
              <a:t>table</a:t>
            </a:r>
          </a:p>
        </p:txBody>
      </p:sp>
      <p:graphicFrame xmlns:a="http://schemas.openxmlformats.org/drawingml/2006/main" xmlns:r="http://schemas.openxmlformats.org/officeDocument/2006/relationships" xmlns:p="http://schemas.openxmlformats.org/presentationml/2006/main">
        <p:nvGraphicFramePr>
          <p:cNvPr id="668466738" name=""/>
          <p:cNvGraphicFramePr>
            <a:graphicFrameLocks noGrp="true"/>
          </p:cNvGraphicFramePr>
          <p:nvPr/>
        </p:nvGraphicFramePr>
        <p:xfrm rot="0">
          <a:off x="914400" y="1828800"/>
          <a:ext cx="9144000" cy="5486400"/>
        </p:xfrm>
        <a:graphic>
          <a:graphicData uri="http://schemas.openxmlformats.org/drawingml/2006/table">
            <a:tbl>
              <a:tblPr/>
              <a:tblGrid>
                <a:gridCol w="784045"/>
                <a:gridCol w="2026588"/>
                <a:gridCol w="1055373"/>
                <a:gridCol w="551030"/>
              </a:tblGrid>
              <a:tr h="239956">
                <a:tc>
                  <a:txBody>
                    <a:bodyPr/>
                    <a:lstStyle/>
                    <a:p>
                      <a:pPr algn="l" marL="76200" marR="6350">
                        <a:lnSpc>
                          <a:spcPct val="100000"/>
                        </a:lnSpc>
                        <a:spcBef>
                          <a:spcPts val="50"/>
                        </a:spcBef>
                        <a:spcAft>
                          <a:spcPts val="50"/>
                        </a:spcAft>
                        <a:buNone/>
                      </a:pPr>
                      <a:r>
                        <a:rPr sz="1100" b="1">
                          <a:solidFill>
                            <a:srgbClr val="FFFFFF">
                              <a:alpha val="100000"/>
                            </a:srgbClr>
                          </a:solidFill>
                          <a:latin typeface="Helvetica"/>
                        </a:rPr>
                        <a:t>Region</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5499C7">
                        <a:alpha val="100000"/>
                      </a:srgbClr>
                    </a:solidFill>
                  </a:tcPr>
                </a:tc>
                <a:tc>
                  <a:txBody>
                    <a:bodyPr/>
                    <a:lstStyle/>
                    <a:p>
                      <a:pPr algn="l" marL="6350" marR="6350">
                        <a:lnSpc>
                          <a:spcPct val="100000"/>
                        </a:lnSpc>
                        <a:spcBef>
                          <a:spcPts val="50"/>
                        </a:spcBef>
                        <a:spcAft>
                          <a:spcPts val="50"/>
                        </a:spcAft>
                        <a:buNone/>
                      </a:pPr>
                      <a:r>
                        <a:rPr sz="1100" b="1">
                          <a:solidFill>
                            <a:srgbClr val="FFFFFF">
                              <a:alpha val="100000"/>
                            </a:srgbClr>
                          </a:solidFill>
                          <a:latin typeface="Helvetica"/>
                        </a:rPr>
                        <a:t>District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5499C7">
                        <a:alpha val="100000"/>
                      </a:srgbClr>
                    </a:solidFill>
                  </a:tcPr>
                </a:tc>
                <a:tc>
                  <a:txBody>
                    <a:bodyPr/>
                    <a:lstStyle/>
                    <a:p>
                      <a:pPr algn="r" marL="6350" marR="6350">
                        <a:lnSpc>
                          <a:spcPct val="100000"/>
                        </a:lnSpc>
                        <a:spcBef>
                          <a:spcPts val="50"/>
                        </a:spcBef>
                        <a:spcAft>
                          <a:spcPts val="50"/>
                        </a:spcAft>
                        <a:buNone/>
                      </a:pPr>
                      <a:r>
                        <a:rPr sz="1100" b="1">
                          <a:solidFill>
                            <a:srgbClr val="FFFFFF">
                              <a:alpha val="100000"/>
                            </a:srgbClr>
                          </a:solidFill>
                          <a:latin typeface="Helvetica"/>
                        </a:rPr>
                        <a:t>Total contacts</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5499C7">
                        <a:alpha val="100000"/>
                      </a:srgbClr>
                    </a:solidFill>
                  </a:tcPr>
                </a:tc>
                <a:tc>
                  <a:txBody>
                    <a:bodyPr/>
                    <a:lstStyle/>
                    <a:p>
                      <a:pPr algn="r" marL="6350" marR="76200">
                        <a:lnSpc>
                          <a:spcPct val="100000"/>
                        </a:lnSpc>
                        <a:spcBef>
                          <a:spcPts val="50"/>
                        </a:spcBef>
                        <a:spcAft>
                          <a:spcPts val="50"/>
                        </a:spcAft>
                        <a:buNone/>
                      </a:pPr>
                      <a:r>
                        <a:rPr sz="1100" b="1">
                          <a:solidFill>
                            <a:srgbClr val="FFFFFF">
                              <a:alpha val="100000"/>
                            </a:srgbClr>
                          </a:solidFill>
                          <a:latin typeface="Helvetica"/>
                        </a:rPr>
                        <a: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5499C7">
                        <a:alpha val="100000"/>
                      </a:srgbClr>
                    </a:solidFill>
                  </a:tcPr>
                </a:tc>
              </a:tr>
              <a:tr h="23838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Adjame &amp; Plateau &amp; Attecoube</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50</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12.6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r>
              <a:tr h="23838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Port Bouet &amp; Vridi</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41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10.3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r>
              <a:tr h="24220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Cocody Bingerville</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40</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10.1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r>
              <a:tr h="23838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Koumassi</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33</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8.33</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r>
              <a:tr h="238865">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Trechville &amp; Marcory</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29</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7.32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r>
              <a:tr h="239479">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Yopougan Est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50</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12.6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r>
              <a:tr h="23838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Abobo Est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48</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12.1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r>
              <a:tr h="238524">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Anyama</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42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10.6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r>
              <a:tr h="24220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Yopougan Ouest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29</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7.32</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r>
              <a:tr h="238387">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Abidjan 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Abobo Ouest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23</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5.81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r>
              <a:tr h="209192">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NA</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NA</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11</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2.78</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D4E6F1">
                        <a:alpha val="100000"/>
                      </a:srgbClr>
                    </a:solidFill>
                  </a:tcPr>
                </a:tc>
              </a:tr>
              <a:tr h="211238">
                <a:tc>
                  <a:txBody>
                    <a:bodyPr/>
                    <a:lstStyle/>
                    <a:p>
                      <a:pPr algn="l" marL="76200" marR="6350">
                        <a:lnSpc>
                          <a:spcPct val="100000"/>
                        </a:lnSpc>
                        <a:spcBef>
                          <a:spcPts val="50"/>
                        </a:spcBef>
                        <a:spcAft>
                          <a:spcPts val="50"/>
                        </a:spcAft>
                        <a:buNone/>
                      </a:pPr>
                      <a:r>
                        <a:rPr sz="1100">
                          <a:solidFill>
                            <a:srgbClr val="000000">
                              <a:alpha val="100000"/>
                            </a:srgbClr>
                          </a:solidFill>
                          <a:latin typeface="Helvetica"/>
                        </a:rPr>
                        <a:t>Total</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l" marL="6350" marR="6350">
                        <a:lnSpc>
                          <a:spcPct val="100000"/>
                        </a:lnSpc>
                        <a:spcBef>
                          <a:spcPts val="50"/>
                        </a:spcBef>
                        <a:spcAft>
                          <a:spcPts val="50"/>
                        </a:spcAft>
                        <a:buNone/>
                      </a:pPr>
                      <a:r>
                        <a:rPr sz="1100">
                          <a:solidFill>
                            <a:srgbClr val="000000">
                              <a:alpha val="100000"/>
                            </a:srgbClr>
                          </a:solidFill>
                          <a:latin typeface="Helvetica"/>
                        </a:rPr>
                        <a:t>-</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6350">
                        <a:lnSpc>
                          <a:spcPct val="100000"/>
                        </a:lnSpc>
                        <a:spcBef>
                          <a:spcPts val="50"/>
                        </a:spcBef>
                        <a:spcAft>
                          <a:spcPts val="50"/>
                        </a:spcAft>
                        <a:buNone/>
                      </a:pPr>
                      <a:r>
                        <a:rPr sz="1100">
                          <a:solidFill>
                            <a:srgbClr val="000000">
                              <a:alpha val="100000"/>
                            </a:srgbClr>
                          </a:solidFill>
                          <a:latin typeface="Helvetica"/>
                        </a:rPr>
                        <a:t>396</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c>
                  <a:txBody>
                    <a:bodyPr/>
                    <a:lstStyle/>
                    <a:p>
                      <a:pPr algn="r" marL="6350" marR="76200">
                        <a:lnSpc>
                          <a:spcPct val="100000"/>
                        </a:lnSpc>
                        <a:spcBef>
                          <a:spcPts val="50"/>
                        </a:spcBef>
                        <a:spcAft>
                          <a:spcPts val="50"/>
                        </a:spcAft>
                        <a:buNone/>
                      </a:pPr>
                      <a:r>
                        <a:rPr sz="1100">
                          <a:solidFill>
                            <a:srgbClr val="000000">
                              <a:alpha val="100000"/>
                            </a:srgbClr>
                          </a:solidFill>
                          <a:latin typeface="Helvetica"/>
                        </a:rPr>
                        <a:t>100   </a:t>
                      </a:r>
                    </a:p>
                  </a:txBody>
                  <a:tcPr anchor="t" marB="0" marT="0" marR="0" marL="0">
                    <a:lnL w="12700" cmpd="sng" algn="ctr" cap="flat">
                      <a:solidFill>
                        <a:srgbClr val="FFFFFF">
                          <a:alpha val="100000"/>
                        </a:srgbClr>
                      </a:solidFill>
                      <a:prstDash val="solid"/>
                    </a:lnL>
                    <a:lnR w="12700" cmpd="sng" algn="ctr" cap="flat">
                      <a:solidFill>
                        <a:srgbClr val="FFFFFF">
                          <a:alpha val="100000"/>
                        </a:srgbClr>
                      </a:solidFill>
                      <a:prstDash val="solid"/>
                    </a:lnR>
                    <a:lnT w="12700" cmpd="sng" algn="ctr" cap="flat">
                      <a:solidFill>
                        <a:srgbClr val="FFFFFF">
                          <a:alpha val="100000"/>
                        </a:srgbClr>
                      </a:solidFill>
                      <a:prstDash val="solid"/>
                    </a:lnT>
                    <a:lnB w="12700" cmpd="sng" algn="ctr" cap="flat">
                      <a:solidFill>
                        <a:srgbClr val="FFFFFF">
                          <a:alpha val="100000"/>
                        </a:srgbClr>
                      </a:solidFill>
                      <a:prstDash val="solid"/>
                    </a:lnB>
                    <a:solidFill>
                      <a:srgbClr val="A9CCE3">
                        <a:alpha val="100000"/>
                      </a:srgbClr>
                    </a:solidFill>
                  </a:tcPr>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Regional</a:t>
            </a:r>
            <a:r>
              <a:rPr/>
              <a:t> </a:t>
            </a:r>
            <a:r>
              <a:rPr/>
              <a:t>trends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show the number of contacts under surveillance on each day, whether or not they were successfully contacted.</a:t>
            </a:r>
          </a:p>
          <a:p>
            <a:pPr lvl="0" marL="0" indent="0">
              <a:buNone/>
            </a:pPr>
            <a:r>
              <a:rPr/>
              <a:t>The day on which the highest number contacts were under surveillance was Jan 26, 2021, with 56 contacts under surveillance.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trends</a:t>
            </a:r>
            <a:r>
              <a:rPr/>
              <a:t> </a:t>
            </a:r>
            <a:r>
              <a:rPr/>
              <a:t>absolute</a:t>
            </a:r>
            <a:r>
              <a:rPr/>
              <a:t> </a:t>
            </a:r>
            <a:r>
              <a:rPr/>
              <a:t>counts</a:t>
            </a:r>
          </a:p>
        </p:txBody>
      </p:sp>
      <p:pic>
        <p:nvPicPr>
          <p:cNvPr descr="report_files/figure-pptx/contactsUnderSurveillancePerRegionOverTimeBarChar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Regional</a:t>
            </a:r>
            <a:r>
              <a:rPr/>
              <a:t> </a:t>
            </a:r>
            <a:r>
              <a:rPr/>
              <a:t>trends</a:t>
            </a:r>
            <a:r>
              <a:rPr/>
              <a:t> </a:t>
            </a:r>
            <a:r>
              <a:rPr/>
              <a:t>relative</a:t>
            </a:r>
            <a:r>
              <a:rPr/>
              <a:t> </a:t>
            </a:r>
            <a:r>
              <a:rPr/>
              <a:t>proportions</a:t>
            </a:r>
          </a:p>
        </p:txBody>
      </p:sp>
      <p:pic>
        <p:nvPicPr>
          <p:cNvPr descr="report_files/figure-pptx/contactsUnderSurveillancePerRegionOverTimeBarChartRelative-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Contacts</a:t>
            </a:r>
            <a:r>
              <a:rPr/>
              <a:t> </a:t>
            </a:r>
            <a:r>
              <a:rPr/>
              <a:t>per</a:t>
            </a:r>
            <a:r>
              <a:rPr/>
              <a:t> </a:t>
            </a:r>
            <a:r>
              <a:rPr/>
              <a:t>case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show the number of contacts linked to each case.</a:t>
            </a:r>
          </a:p>
          <a:p>
            <a:pPr lvl="0" marL="0" indent="0">
              <a:buNone/>
            </a:pPr>
            <a:r>
              <a:rPr/>
              <a:t>The mean number of contacts per case is 12.8, (SD:5.3) with a minimum of 2 and a maximum of 24</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Contacts</a:t>
            </a:r>
            <a:r>
              <a:rPr/>
              <a:t> </a:t>
            </a:r>
            <a:r>
              <a:rPr/>
              <a:t>per</a:t>
            </a:r>
            <a:r>
              <a:rPr/>
              <a:t> </a:t>
            </a:r>
            <a:r>
              <a:rPr/>
              <a:t>case</a:t>
            </a:r>
            <a:r>
              <a:rPr/>
              <a:t> </a:t>
            </a:r>
            <a:r>
              <a:rPr/>
              <a:t>donut</a:t>
            </a:r>
            <a:r>
              <a:rPr/>
              <a:t> </a:t>
            </a:r>
            <a:r>
              <a:rPr/>
              <a:t>plot</a:t>
            </a:r>
          </a:p>
        </p:txBody>
      </p:sp>
      <p:pic>
        <p:nvPicPr>
          <p:cNvPr descr="report_files/figure-pptx/totalContactsPerCaseDonutPlo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VALUE</a:t>
            </a:r>
            <a:r>
              <a:rPr/>
              <a:t> </a:t>
            </a:r>
            <a:r>
              <a:rPr/>
              <a:t>BOX</a:t>
            </a:r>
            <a:r>
              <a:rPr/>
              <a:t> </a:t>
            </a:r>
            <a:r>
              <a:rPr/>
              <a:t>SUMMARIES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Contacts</a:t>
            </a:r>
            <a:r>
              <a:rPr/>
              <a:t> </a:t>
            </a:r>
            <a:r>
              <a:rPr/>
              <a:t>per</a:t>
            </a:r>
            <a:r>
              <a:rPr/>
              <a:t> </a:t>
            </a:r>
            <a:r>
              <a:rPr/>
              <a:t>case</a:t>
            </a:r>
            <a:r>
              <a:rPr/>
              <a:t> </a:t>
            </a:r>
            <a:r>
              <a:rPr/>
              <a:t>bar</a:t>
            </a:r>
            <a:r>
              <a:rPr/>
              <a:t> </a:t>
            </a:r>
            <a:r>
              <a:rPr/>
              <a:t>chart</a:t>
            </a:r>
          </a:p>
        </p:txBody>
      </p:sp>
      <p:pic>
        <p:nvPicPr>
          <p:cNvPr descr="report_files/figure-pptx/totalContactsPerCaseBarChar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Case-contact</a:t>
            </a:r>
            <a:r>
              <a:rPr/>
              <a:t> </a:t>
            </a:r>
            <a:r>
              <a:rPr/>
              <a:t>relationships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show the number of contacts per type of type of link. The categories have been cleaned and condensed. Access the data in tabular form by clicking on the top-right button.</a:t>
            </a:r>
          </a:p>
          <a:p>
            <a:pPr lvl="0" marL="0" indent="0">
              <a:buNone/>
            </a:pPr>
            <a:r>
              <a:rPr/>
              <a:t>The most common link category is ‘parent proche’, with 66 contacts (16.67%).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Case-contact</a:t>
            </a:r>
            <a:r>
              <a:rPr/>
              <a:t> </a:t>
            </a:r>
            <a:r>
              <a:rPr/>
              <a:t>relationships</a:t>
            </a:r>
            <a:r>
              <a:rPr/>
              <a:t> </a:t>
            </a:r>
            <a:r>
              <a:rPr/>
              <a:t>donut</a:t>
            </a:r>
            <a:r>
              <a:rPr/>
              <a:t> </a:t>
            </a:r>
            <a:r>
              <a:rPr/>
              <a:t>plot</a:t>
            </a:r>
          </a:p>
        </p:txBody>
      </p:sp>
      <p:pic>
        <p:nvPicPr>
          <p:cNvPr descr="report_files/figure-pptx/totalContactsPerLinkTypeDonutPlo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Case-contact</a:t>
            </a:r>
            <a:r>
              <a:rPr/>
              <a:t> </a:t>
            </a:r>
            <a:r>
              <a:rPr/>
              <a:t>relationships</a:t>
            </a:r>
            <a:r>
              <a:rPr/>
              <a:t> </a:t>
            </a:r>
            <a:r>
              <a:rPr/>
              <a:t>bar</a:t>
            </a:r>
            <a:r>
              <a:rPr/>
              <a:t> </a:t>
            </a:r>
            <a:r>
              <a:rPr/>
              <a:t>chart</a:t>
            </a:r>
          </a:p>
        </p:txBody>
      </p:sp>
      <p:pic>
        <p:nvPicPr>
          <p:cNvPr descr="report_files/figure-pptx/totalContactsPerLinkTypeBarChar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DATA</a:t>
            </a:r>
            <a:r>
              <a:rPr/>
              <a:t> </a:t>
            </a:r>
            <a:r>
              <a:rPr/>
              <a:t>PERTAINING</a:t>
            </a:r>
            <a:r>
              <a:rPr/>
              <a:t> </a:t>
            </a:r>
            <a:r>
              <a:rPr/>
              <a:t>TO</a:t>
            </a:r>
            <a:r>
              <a:rPr/>
              <a:t> </a:t>
            </a:r>
            <a:r>
              <a:rPr/>
              <a:t>ACTIVE</a:t>
            </a:r>
            <a:r>
              <a:rPr/>
              <a:t> </a:t>
            </a:r>
            <a:r>
              <a:rPr/>
              <a:t>CONTACTS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Follow-up</a:t>
            </a:r>
            <a:r>
              <a:rPr/>
              <a:t> </a:t>
            </a:r>
            <a:r>
              <a:rPr/>
              <a:t>timelines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plots track the status of each active contact over all 10 days of follow-up.</a:t>
            </a:r>
          </a:p>
          <a:p>
            <a:pPr lvl="0" marL="0" indent="0">
              <a:buNone/>
            </a:pPr>
            <a:r>
              <a:rPr/>
              <a:t>There are 5 active contacts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Follow-up</a:t>
            </a:r>
            <a:r>
              <a:rPr/>
              <a:t> </a:t>
            </a:r>
            <a:r>
              <a:rPr/>
              <a:t>timeline</a:t>
            </a:r>
            <a:r>
              <a:rPr/>
              <a:t> </a:t>
            </a:r>
            <a:r>
              <a:rPr/>
              <a:t>snake</a:t>
            </a:r>
            <a:r>
              <a:rPr/>
              <a:t> </a:t>
            </a:r>
            <a:r>
              <a:rPr/>
              <a:t>plot</a:t>
            </a:r>
          </a:p>
        </p:txBody>
      </p:sp>
      <p:pic>
        <p:nvPicPr>
          <p:cNvPr descr="report_files/figure-pptx/activeContactsTimelineSnakePlo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Follow-up</a:t>
            </a:r>
            <a:r>
              <a:rPr/>
              <a:t> </a:t>
            </a:r>
            <a:r>
              <a:rPr/>
              <a:t>summary</a:t>
            </a:r>
            <a:r>
              <a:rPr/>
              <a:t> </a:t>
            </a:r>
            <a:r>
              <a:rPr/>
              <a:t>bar</a:t>
            </a:r>
            <a:r>
              <a:rPr/>
              <a:t> </a:t>
            </a:r>
            <a:r>
              <a:rPr/>
              <a:t>chart</a:t>
            </a:r>
          </a:p>
        </p:txBody>
      </p:sp>
      <p:pic>
        <p:nvPicPr>
          <p:cNvPr descr="report_files/figure-pptx/activeContactsBreakdownBarChart-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valueBoxes1-1.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Contacts</a:t>
            </a:r>
            <a:r>
              <a:rPr/>
              <a:t> </a:t>
            </a:r>
            <a:r>
              <a:rPr/>
              <a:t>not</a:t>
            </a:r>
            <a:r>
              <a:rPr/>
              <a:t> </a:t>
            </a:r>
            <a:r>
              <a:rPr/>
              <a:t>seen</a:t>
            </a:r>
            <a:r>
              <a:rPr/>
              <a:t> </a:t>
            </a:r>
            <a:r>
              <a:rPr/>
              <a:t>recently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tables track the contacts who should be under surveillance but have not been followed for an extended period.</a:t>
            </a:r>
          </a:p>
          <a:p>
            <a:pPr lvl="0" marL="0" indent="0">
              <a:buNone/>
            </a:pPr>
            <a:r>
              <a:rPr/>
              <a:t>No lost to follow-up (LTFU) contacts to show. (An LTFU contact is a contact that has been seen for more than two days.)</a:t>
            </a:r>
          </a:p>
          <a:p>
            <a:pPr lvl="0" marL="0" indent="0">
              <a:buNone/>
            </a:pPr>
            <a:r>
              <a:rPr/>
              <a:t>[1]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Loss</a:t>
            </a:r>
            <a:r>
              <a:rPr/>
              <a:t> </a:t>
            </a:r>
            <a:r>
              <a:rPr/>
              <a:t>to</a:t>
            </a:r>
            <a:r>
              <a:rPr/>
              <a:t> </a:t>
            </a:r>
            <a:r>
              <a:rPr/>
              <a:t>follow-up,</a:t>
            </a:r>
            <a:r>
              <a:rPr/>
              <a:t> </a:t>
            </a:r>
            <a:r>
              <a:rPr/>
              <a:t>past</a:t>
            </a:r>
            <a:r>
              <a:rPr/>
              <a:t> </a:t>
            </a:r>
            <a:r>
              <a:rPr/>
              <a:t>3</a:t>
            </a:r>
            <a:r>
              <a:rPr/>
              <a:t> </a:t>
            </a:r>
            <a:r>
              <a:rPr/>
              <a:t>days</a:t>
            </a:r>
          </a:p>
        </p:txBody>
      </p:sp>
      <p:pic>
        <p:nvPicPr>
          <p:cNvPr descr="report_files/figure-pptx/contactsLost24To72HoursTable-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a:t>
            </a:r>
            <a:r>
              <a:rPr/>
              <a:t> </a:t>
            </a:r>
            <a:r>
              <a:rPr/>
              <a:t>of</a:t>
            </a:r>
            <a:r>
              <a:rPr/>
              <a:t> </a:t>
            </a:r>
            <a:r>
              <a:rPr/>
              <a:t>contacts</a:t>
            </a:r>
            <a:r>
              <a:rPr/>
              <a:t> </a:t>
            </a:r>
            <a:r>
              <a:rPr/>
              <a:t>not</a:t>
            </a:r>
            <a:r>
              <a:rPr/>
              <a:t> </a:t>
            </a:r>
            <a:r>
              <a:rPr/>
              <a:t>seen</a:t>
            </a:r>
          </a:p>
        </p:txBody>
      </p:sp>
      <p:sp>
        <p:nvSpPr>
          <p:cNvPr id="3" name="Content Placeholder 2"/>
          <p:cNvSpPr>
            <a:spLocks noGrp="1"/>
          </p:cNvSpPr>
          <p:nvPr>
            <p:ph idx="1"/>
          </p:nvPr>
        </p:nvSpPr>
        <p:spPr/>
        <p:txBody>
          <a:bodyPr/>
          <a:lstStyle/>
          <a:p>
            <a:pPr lvl="0" marL="0" indent="0">
              <a:buNone/>
            </a:pPr>
            <a:r>
              <a:rPr/>
              <a:t>NULL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valueBoxes1-2.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valueBoxes2-1.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port_files/figure-pptx/valueBoxes2-2.png" id="0" name="Picture 1"/>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DATA</a:t>
            </a:r>
            <a:r>
              <a:rPr/>
              <a:t> </a:t>
            </a:r>
            <a:r>
              <a:rPr/>
              <a:t>PERTAINING</a:t>
            </a:r>
            <a:r>
              <a:rPr/>
              <a:t> </a:t>
            </a:r>
            <a:r>
              <a:rPr/>
              <a:t>TO</a:t>
            </a:r>
            <a:r>
              <a:rPr/>
              <a:t> </a:t>
            </a:r>
            <a:r>
              <a:rPr/>
              <a:t>ALL</a:t>
            </a:r>
            <a:r>
              <a:rPr/>
              <a:t> </a:t>
            </a:r>
            <a:r>
              <a:rPr/>
              <a:t>CONTACTS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marL="0" indent="0">
              <a:buNone/>
            </a:pPr>
            <a:r>
              <a:rPr/>
              <a:t>Regional</a:t>
            </a:r>
            <a:r>
              <a:rPr/>
              <a:t> </a:t>
            </a:r>
            <a:r>
              <a:rPr/>
              <a:t>breakdown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ℹ: The table and plots show the count of all contacts recorded in each region since database inception.</a:t>
            </a:r>
          </a:p>
          <a:p>
            <a:pPr lvl="0" marL="0" indent="0">
              <a:buNone/>
            </a:pPr>
            <a:r>
              <a:rPr/>
              <a:t>The region with the most total contacts since database inception is Abidjan 2, with 193 contacts (48.7% of the total)</a:t>
            </a:r>
          </a:p>
        </p:txBody>
      </p:sp>
    </p:spTree>
  </p:cSld>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420</Words>
  <Application>Microsoft Macintosh PowerPoint</Application>
  <PresentationFormat>On-screen Show (16:9)</PresentationFormat>
  <Paragraphs>88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Avenir Next</vt:lpstr>
      <vt:lpstr>Calibri</vt:lpstr>
      <vt:lpstr>Courier</vt:lpstr>
      <vt:lpstr>Helvetica</vt:lpstr>
      <vt:lpstr>Office Theme</vt:lpstr>
      <vt:lpstr>PowerPoint Presentation</vt:lpstr>
      <vt:lpstr>VALUE BOX SUMMARIES</vt:lpstr>
      <vt:lpstr>PowerPoint Presentation</vt:lpstr>
      <vt:lpstr>PowerPoint Presentation</vt:lpstr>
      <vt:lpstr>PowerPoint Presentation</vt:lpstr>
      <vt:lpstr>PowerPoint Presentation</vt:lpstr>
      <vt:lpstr>DATA PERTAINING TO ALL CONTACTS</vt:lpstr>
      <vt:lpstr>Regional breakdown</vt:lpstr>
      <vt:lpstr>PowerPoint Presentation</vt:lpstr>
      <vt:lpstr>Regional breakdown bar chart</vt:lpstr>
      <vt:lpstr>Regional breakdown sunburst plot</vt:lpstr>
      <vt:lpstr>Regional breakdown table</vt:lpstr>
      <vt:lpstr>Regional trends</vt:lpstr>
      <vt:lpstr>PowerPoint Presentation</vt:lpstr>
      <vt:lpstr>Regional trends absolute counts</vt:lpstr>
      <vt:lpstr>Regional trends relative proportions</vt:lpstr>
      <vt:lpstr>Contacts per case</vt:lpstr>
      <vt:lpstr>PowerPoint Presentation</vt:lpstr>
      <vt:lpstr>Contacts per case donut plot</vt:lpstr>
      <vt:lpstr>Contacts per case bar chart</vt:lpstr>
      <vt:lpstr>Case-contact relationships</vt:lpstr>
      <vt:lpstr>PowerPoint Presentation</vt:lpstr>
      <vt:lpstr>Case-contact relationships donut plot</vt:lpstr>
      <vt:lpstr>Case-contact relationships bar chart</vt:lpstr>
      <vt:lpstr>DATA PERTAINING TO ACTIVE CONTACTS</vt:lpstr>
      <vt:lpstr>Follow-up timelines</vt:lpstr>
      <vt:lpstr>PowerPoint Presentation</vt:lpstr>
      <vt:lpstr>Follow-up timeline snake plot</vt:lpstr>
      <vt:lpstr>Follow-up summary bar chart</vt:lpstr>
      <vt:lpstr>Contacts not seen recently</vt:lpstr>
      <vt:lpstr>PowerPoint Presentation</vt:lpstr>
      <vt:lpstr>Loss to follow-up, past 3 days</vt:lpstr>
      <vt:lpstr>List of contacts not seen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COVID-19 Contact Tracing Report</dc:title>
  <dc:creator/>
  <cp:keywords/>
  <dcterms:created xsi:type="dcterms:W3CDTF">2021-04-22T14:03:32Z</dcterms:created>
  <dcterms:modified xsi:type="dcterms:W3CDTF">2021-04-22T16:03:34Z</dcterms:modified>
  <cp:lastModifiedBy>kenwosu</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fontsize">
    <vt:lpwstr>10pt</vt:lpwstr>
  </property>
  <property fmtid="{D5CDD505-2E9C-101B-9397-08002B2CF9AE}" pid="4" name="geometry">
    <vt:lpwstr>left=2cm,right=2cm,top=2.5cm,bottom=2cm</vt:lpwstr>
  </property>
  <property fmtid="{D5CDD505-2E9C-101B-9397-08002B2CF9AE}" pid="5" name="google-font">
    <vt:lpwstr>True</vt:lpwstr>
  </property>
  <property fmtid="{D5CDD505-2E9C-101B-9397-08002B2CF9AE}" pid="6" name="main-color">
    <vt:lpwstr>#3391CF</vt:lpwstr>
  </property>
  <property fmtid="{D5CDD505-2E9C-101B-9397-08002B2CF9AE}" pid="7" name="main-font">
    <vt:lpwstr>Open Sans</vt:lpwstr>
  </property>
  <property fmtid="{D5CDD505-2E9C-101B-9397-08002B2CF9AE}" pid="8" name="mainfont">
    <vt:lpwstr>Avenir</vt:lpwstr>
  </property>
  <property fmtid="{D5CDD505-2E9C-101B-9397-08002B2CF9AE}" pid="9" name="output">
    <vt:lpwstr/>
  </property>
  <property fmtid="{D5CDD505-2E9C-101B-9397-08002B2CF9AE}" pid="10" name="params">
    <vt:lpwstr/>
  </property>
</Properties>
</file>