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autoAdjust="0"/>
    <p:restoredTop sz="96327" autoAdjust="0"/>
  </p:normalViewPr>
  <p:slideViewPr>
    <p:cSldViewPr snapToGrid="0" snapToObjects="1">
      <p:cViewPr varScale="1">
        <p:scale>
          <a:sx n="165" d="100"/>
          <a:sy n="165" d="100"/>
        </p:scale>
        <p:origin x="568"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none" baseline="0"/>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4A024-7C88-BB4F-963A-0AE4C1313A4D}" type="datetime1">
              <a:rPr lang="de-CH" smtClean="0"/>
              <a:t>22.04.21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71E26A-63A1-D644-BABA-AEFB031B22C6}" type="datetime1">
              <a:rPr lang="de-CH" smtClean="0"/>
              <a:t>22.04.21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2F6B8-4DF8-9F42-B85A-D48730FB9EC4}" type="datetime1">
              <a:rPr lang="de-CH" smtClean="0"/>
              <a:t>22.04.21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698881-D495-0549-BBE8-DA3EEA3E36AF}" type="datetime1">
              <a:rPr lang="de-CH" smtClean="0"/>
              <a:t>22.04.21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A picture containing outdoor, day&#10;&#10;Description automatically generated">
            <a:extLst>
              <a:ext uri="{FF2B5EF4-FFF2-40B4-BE49-F238E27FC236}">
                <a16:creationId xmlns:a16="http://schemas.microsoft.com/office/drawing/2014/main" id="{EF9F929A-BFBA-A342-9D97-5B08564C416D}"/>
              </a:ext>
            </a:extLst>
          </p:cNvPr>
          <p:cNvPicPr>
            <a:picLocks noChangeAspect="1"/>
          </p:cNvPicPr>
          <p:nvPr userDrawn="1"/>
        </p:nvPicPr>
        <p:blipFill rotWithShape="1">
          <a:blip r:embed="rId2"/>
          <a:srcRect t="54444"/>
          <a:stretch/>
        </p:blipFill>
        <p:spPr>
          <a:xfrm>
            <a:off x="-1" y="-1"/>
            <a:ext cx="9144001" cy="4706343"/>
          </a:xfrm>
          <a:prstGeom prst="rect">
            <a:avLst/>
          </a:prstGeom>
        </p:spPr>
      </p:pic>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133109" y="79515"/>
            <a:ext cx="2133600" cy="273844"/>
          </a:xfrm>
        </p:spPr>
        <p:txBody>
          <a:bodyPr/>
          <a:lstStyle>
            <a:lvl1pPr>
              <a:defRPr b="1">
                <a:solidFill>
                  <a:schemeClr val="tx1"/>
                </a:solidFill>
              </a:defRPr>
            </a:lvl1pPr>
          </a:lstStyle>
          <a:p>
            <a:fld id="{CDBC5A6A-A72D-6447-BE14-64EDA02DB0A6}" type="datetime1">
              <a:rPr lang="de-CH" smtClean="0"/>
              <a:pPr/>
              <a:t>22.04.21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67645" y="49524"/>
            <a:ext cx="2133600" cy="273844"/>
          </a:xfrm>
        </p:spPr>
        <p:txBody>
          <a:bodyPr/>
          <a:lstStyle>
            <a:lvl1pPr>
              <a:defRPr b="1">
                <a:solidFill>
                  <a:schemeClr val="tx1"/>
                </a:solidFill>
              </a:defRPr>
            </a:lvl1pPr>
          </a:lstStyle>
          <a:p>
            <a:fld id="{40F827CB-05CC-1F42-9FE6-72493269F883}" type="slidenum">
              <a:rPr lang="en-US" smtClean="0"/>
              <a:pPr/>
              <a:t>‹#›</a:t>
            </a:fld>
            <a:endParaRPr lang="en-US" dirty="0"/>
          </a:p>
        </p:txBody>
      </p:sp>
    </p:spTree>
    <p:extLst>
      <p:ext uri="{BB962C8B-B14F-4D97-AF65-F5344CB8AC3E}">
        <p14:creationId xmlns:p14="http://schemas.microsoft.com/office/powerpoint/2010/main" val="144435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FCCE46-DD0F-B84C-900D-1DDC3B11A3C0}" type="datetime1">
              <a:rPr lang="de-CH" smtClean="0"/>
              <a:t>22.04.21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972A8D-287C-834C-8D3E-DBE356442E27}" type="datetime1">
              <a:rPr lang="de-CH" smtClean="0"/>
              <a:t>22.04.21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497F74-1AB4-0F42-97F1-5FC4A2180FD9}" type="datetime1">
              <a:rPr lang="de-CH" smtClean="0"/>
              <a:t>22.04.21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A61FA-0275-A847-9833-902ABE251E20}" type="datetime1">
              <a:rPr lang="de-CH" smtClean="0"/>
              <a:t>22.04.21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F2E3E97-608A-0342-AEC6-FCED48971362}" type="datetime1">
              <a:rPr lang="de-CH" smtClean="0"/>
              <a:t>22.04.21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44C92B5-49C5-0848-B8A7-DC05B7061CF4}" type="datetime1">
              <a:rPr lang="de-CH" smtClean="0"/>
              <a:t>22.04.21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56072"/>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A32F869-B25E-E949-86C6-F2FF68A541E9}" type="datetime1">
              <a:rPr lang="de-CH" smtClean="0"/>
              <a:t>22.04.21</a:t>
            </a:fld>
            <a:endParaRPr lang="en-US"/>
          </a:p>
        </p:txBody>
      </p:sp>
      <p:sp>
        <p:nvSpPr>
          <p:cNvPr id="5" name="Footer Placeholder 4"/>
          <p:cNvSpPr>
            <a:spLocks noGrp="1"/>
          </p:cNvSpPr>
          <p:nvPr>
            <p:ph type="ftr" sz="quarter" idx="3"/>
          </p:nvPr>
        </p:nvSpPr>
        <p:spPr>
          <a:xfrm>
            <a:off x="3124200" y="4756072"/>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56072"/>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
        <p:nvSpPr>
          <p:cNvPr id="7" name="Google Shape;14;p1">
            <a:extLst>
              <a:ext uri="{FF2B5EF4-FFF2-40B4-BE49-F238E27FC236}">
                <a16:creationId xmlns:a16="http://schemas.microsoft.com/office/drawing/2014/main" id="{DC4A3B21-F2C5-9A46-96BF-5D84BB597444}"/>
              </a:ext>
            </a:extLst>
          </p:cNvPr>
          <p:cNvSpPr/>
          <p:nvPr userDrawn="1"/>
        </p:nvSpPr>
        <p:spPr>
          <a:xfrm>
            <a:off x="0" y="4709162"/>
            <a:ext cx="9144000" cy="434338"/>
          </a:xfrm>
          <a:prstGeom prst="rect">
            <a:avLst/>
          </a:prstGeom>
          <a:solidFill>
            <a:srgbClr val="0070C0"/>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pic>
        <p:nvPicPr>
          <p:cNvPr id="8" name="Google Shape;15;p1">
            <a:extLst>
              <a:ext uri="{FF2B5EF4-FFF2-40B4-BE49-F238E27FC236}">
                <a16:creationId xmlns:a16="http://schemas.microsoft.com/office/drawing/2014/main" id="{BA97363A-3EE5-4B4D-BAB7-1CC4604DD5B9}"/>
              </a:ext>
            </a:extLst>
          </p:cNvPr>
          <p:cNvPicPr preferRelativeResize="0"/>
          <p:nvPr userDrawn="1"/>
        </p:nvPicPr>
        <p:blipFill rotWithShape="1">
          <a:blip r:embed="rId13">
            <a:alphaModFix/>
          </a:blip>
          <a:srcRect/>
          <a:stretch/>
        </p:blipFill>
        <p:spPr>
          <a:xfrm>
            <a:off x="44802" y="4726956"/>
            <a:ext cx="965329" cy="385134"/>
          </a:xfrm>
          <a:prstGeom prst="rect">
            <a:avLst/>
          </a:prstGeom>
          <a:noFill/>
          <a:ln>
            <a:noFill/>
          </a:ln>
        </p:spPr>
      </p:pic>
      <p:sp>
        <p:nvSpPr>
          <p:cNvPr id="9" name="Google Shape;16;p1">
            <a:extLst>
              <a:ext uri="{FF2B5EF4-FFF2-40B4-BE49-F238E27FC236}">
                <a16:creationId xmlns:a16="http://schemas.microsoft.com/office/drawing/2014/main" id="{61157DB4-BA48-BE45-8C9D-C5F2022D5527}"/>
              </a:ext>
            </a:extLst>
          </p:cNvPr>
          <p:cNvSpPr/>
          <p:nvPr userDrawn="1"/>
        </p:nvSpPr>
        <p:spPr>
          <a:xfrm>
            <a:off x="3260021" y="4826370"/>
            <a:ext cx="3212157" cy="305939"/>
          </a:xfrm>
          <a:prstGeom prst="rect">
            <a:avLst/>
          </a:prstGeom>
          <a:noFill/>
          <a:ln>
            <a:noFill/>
          </a:ln>
        </p:spPr>
        <p:txBody>
          <a:bodyPr spcFirstLastPara="1" wrap="square" lIns="68569" tIns="34275" rIns="68569" bIns="34275" anchor="t" anchorCtr="0">
            <a:noAutofit/>
          </a:bodyPr>
          <a:lstStyle/>
          <a:p>
            <a:pPr marL="0" marR="0" lvl="0" indent="0" algn="l" rtl="0">
              <a:spcBef>
                <a:spcPts val="0"/>
              </a:spcBef>
              <a:spcAft>
                <a:spcPts val="0"/>
              </a:spcAft>
              <a:buNone/>
            </a:pPr>
            <a:r>
              <a:rPr lang="en-US" sz="788" b="0" i="0" u="none" strike="noStrike" cap="none" dirty="0">
                <a:solidFill>
                  <a:schemeClr val="lt1"/>
                </a:solidFill>
                <a:latin typeface="Avenir Next" panose="020B0503020202020204" pitchFamily="34" charset="0"/>
                <a:ea typeface="Twentieth Century"/>
                <a:cs typeface="Twentieth Century"/>
                <a:sym typeface="Twentieth Century"/>
              </a:rPr>
              <a:t>Heath Emergency Information &amp; Risk Assessment</a:t>
            </a:r>
            <a:endParaRPr sz="1050" dirty="0">
              <a:latin typeface="Avenir Next" panose="020B0503020202020204" pitchFamily="34" charset="0"/>
            </a:endParaRPr>
          </a:p>
        </p:txBody>
      </p:sp>
      <p:sp>
        <p:nvSpPr>
          <p:cNvPr id="10" name="Google Shape;17;p1">
            <a:extLst>
              <a:ext uri="{FF2B5EF4-FFF2-40B4-BE49-F238E27FC236}">
                <a16:creationId xmlns:a16="http://schemas.microsoft.com/office/drawing/2014/main" id="{CF25A1F4-B2F6-6149-AEF1-5EF356656151}"/>
              </a:ext>
            </a:extLst>
          </p:cNvPr>
          <p:cNvSpPr/>
          <p:nvPr userDrawn="1"/>
        </p:nvSpPr>
        <p:spPr>
          <a:xfrm>
            <a:off x="7318563" y="4795581"/>
            <a:ext cx="1684894" cy="276999"/>
          </a:xfrm>
          <a:prstGeom prst="rect">
            <a:avLst/>
          </a:prstGeom>
          <a:noFill/>
          <a:ln>
            <a:noFill/>
          </a:ln>
        </p:spPr>
        <p:txBody>
          <a:bodyPr spcFirstLastPara="1" wrap="square" lIns="68569" tIns="34275" rIns="68569" bIns="34275" anchor="t" anchorCtr="0">
            <a:noAutofit/>
          </a:bodyPr>
          <a:lstStyle/>
          <a:p>
            <a:pPr marL="0" marR="0" lvl="0" indent="0" algn="l" rtl="0">
              <a:spcBef>
                <a:spcPts val="0"/>
              </a:spcBef>
              <a:spcAft>
                <a:spcPts val="0"/>
              </a:spcAft>
              <a:buNone/>
            </a:pPr>
            <a:r>
              <a:rPr lang="en-US" sz="1350" b="0" dirty="0">
                <a:solidFill>
                  <a:schemeClr val="lt1"/>
                </a:solidFill>
                <a:latin typeface="Avenir Next" panose="020B0503020202020204" pitchFamily="34" charset="0"/>
                <a:ea typeface="Twentieth Century"/>
                <a:cs typeface="Twentieth Century"/>
                <a:sym typeface="Twentieth Century"/>
              </a:rPr>
              <a:t>GoContactR Report</a:t>
            </a:r>
            <a:endParaRPr sz="1350" dirty="0">
              <a:latin typeface="Avenir Next" panose="020B0503020202020204" pitchFamily="34" charset="0"/>
            </a:endParaRPr>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49"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342900" rtl="0" eaLnBrk="1" latinLnBrk="0" hangingPunct="1">
        <a:spcBef>
          <a:spcPct val="0"/>
        </a:spcBef>
        <a:buNone/>
        <a:defRPr sz="3300" kern="1200">
          <a:solidFill>
            <a:srgbClr val="0070C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0070C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0070C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0070C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0070C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0070C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p:nvPr/>
        </p:nvSpPr>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Regional breakdown bar chart</a:t>
            </a:r>
          </a:p>
        </p:txBody>
      </p:sp>
      <p:pic>
        <p:nvPicPr>
          <p:cNvPr id="3" name="Picture 1" descr="report_files/figure-pptx/allContactsPerRegionBarChar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Regional breakdown sunburst plot</a:t>
            </a:r>
          </a:p>
        </p:txBody>
      </p:sp>
      <p:pic>
        <p:nvPicPr>
          <p:cNvPr id="3" name="Picture 1" descr="report_files/figure-pptx/allContactsPerRegionSunburstPlo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Regional breakdown table</a:t>
            </a:r>
          </a:p>
        </p:txBody>
      </p:sp>
      <p:graphicFrame>
        <p:nvGraphicFramePr>
          <p:cNvPr id="668466738" name="Table 668466737"/>
          <p:cNvGraphicFramePr>
            <a:graphicFrameLocks noGrp="1"/>
          </p:cNvGraphicFramePr>
          <p:nvPr/>
        </p:nvGraphicFramePr>
        <p:xfrm>
          <a:off x="914400" y="1828800"/>
          <a:ext cx="9144000" cy="5486400"/>
        </p:xfrm>
        <a:graphic>
          <a:graphicData uri="http://schemas.openxmlformats.org/drawingml/2006/table">
            <a:tbl>
              <a:tblPr/>
              <a:tblGrid>
                <a:gridCol w="784045">
                  <a:extLst>
                    <a:ext uri="{9D8B030D-6E8A-4147-A177-3AD203B41FA5}">
                      <a16:colId xmlns:a16="http://schemas.microsoft.com/office/drawing/2014/main" val="20000"/>
                    </a:ext>
                  </a:extLst>
                </a:gridCol>
                <a:gridCol w="2026588">
                  <a:extLst>
                    <a:ext uri="{9D8B030D-6E8A-4147-A177-3AD203B41FA5}">
                      <a16:colId xmlns:a16="http://schemas.microsoft.com/office/drawing/2014/main" val="20001"/>
                    </a:ext>
                  </a:extLst>
                </a:gridCol>
                <a:gridCol w="1055373">
                  <a:extLst>
                    <a:ext uri="{9D8B030D-6E8A-4147-A177-3AD203B41FA5}">
                      <a16:colId xmlns:a16="http://schemas.microsoft.com/office/drawing/2014/main" val="20002"/>
                    </a:ext>
                  </a:extLst>
                </a:gridCol>
                <a:gridCol w="551030">
                  <a:extLst>
                    <a:ext uri="{9D8B030D-6E8A-4147-A177-3AD203B41FA5}">
                      <a16:colId xmlns:a16="http://schemas.microsoft.com/office/drawing/2014/main" val="20003"/>
                    </a:ext>
                  </a:extLst>
                </a:gridCol>
              </a:tblGrid>
              <a:tr h="239956">
                <a:tc>
                  <a:txBody>
                    <a:bodyPr/>
                    <a:lstStyle/>
                    <a:p>
                      <a:pPr marL="76200" marR="6350" algn="l">
                        <a:lnSpc>
                          <a:spcPct val="100000"/>
                        </a:lnSpc>
                        <a:spcBef>
                          <a:spcPts val="50"/>
                        </a:spcBef>
                        <a:spcAft>
                          <a:spcPts val="50"/>
                        </a:spcAft>
                        <a:buNone/>
                      </a:pPr>
                      <a:r>
                        <a:rPr sz="1100" b="1">
                          <a:solidFill>
                            <a:srgbClr val="FFFFFF">
                              <a:alpha val="100000"/>
                            </a:srgbClr>
                          </a:solidFill>
                          <a:latin typeface="Helvetica"/>
                        </a:rPr>
                        <a:t>Region</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5499C7">
                        <a:alpha val="100000"/>
                      </a:srgbClr>
                    </a:solidFill>
                  </a:tcPr>
                </a:tc>
                <a:tc>
                  <a:txBody>
                    <a:bodyPr/>
                    <a:lstStyle/>
                    <a:p>
                      <a:pPr marL="6350" marR="6350" algn="l">
                        <a:lnSpc>
                          <a:spcPct val="100000"/>
                        </a:lnSpc>
                        <a:spcBef>
                          <a:spcPts val="50"/>
                        </a:spcBef>
                        <a:spcAft>
                          <a:spcPts val="50"/>
                        </a:spcAft>
                        <a:buNone/>
                      </a:pPr>
                      <a:r>
                        <a:rPr sz="1100" b="1">
                          <a:solidFill>
                            <a:srgbClr val="FFFFFF">
                              <a:alpha val="100000"/>
                            </a:srgbClr>
                          </a:solidFill>
                          <a:latin typeface="Helvetica"/>
                        </a:rPr>
                        <a:t>District</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5499C7">
                        <a:alpha val="100000"/>
                      </a:srgbClr>
                    </a:solidFill>
                  </a:tcPr>
                </a:tc>
                <a:tc>
                  <a:txBody>
                    <a:bodyPr/>
                    <a:lstStyle/>
                    <a:p>
                      <a:pPr marL="6350" marR="6350" algn="r">
                        <a:lnSpc>
                          <a:spcPct val="100000"/>
                        </a:lnSpc>
                        <a:spcBef>
                          <a:spcPts val="50"/>
                        </a:spcBef>
                        <a:spcAft>
                          <a:spcPts val="50"/>
                        </a:spcAft>
                        <a:buNone/>
                      </a:pPr>
                      <a:r>
                        <a:rPr sz="1100" b="1">
                          <a:solidFill>
                            <a:srgbClr val="FFFFFF">
                              <a:alpha val="100000"/>
                            </a:srgbClr>
                          </a:solidFill>
                          <a:latin typeface="Helvetica"/>
                        </a:rPr>
                        <a:t>Total contacts</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5499C7">
                        <a:alpha val="100000"/>
                      </a:srgbClr>
                    </a:solidFill>
                  </a:tcPr>
                </a:tc>
                <a:tc>
                  <a:txBody>
                    <a:bodyPr/>
                    <a:lstStyle/>
                    <a:p>
                      <a:pPr marL="6350" marR="76200" algn="r">
                        <a:lnSpc>
                          <a:spcPct val="100000"/>
                        </a:lnSpc>
                        <a:spcBef>
                          <a:spcPts val="50"/>
                        </a:spcBef>
                        <a:spcAft>
                          <a:spcPts val="50"/>
                        </a:spcAft>
                        <a:buNone/>
                      </a:pPr>
                      <a:r>
                        <a:rPr sz="1100" b="1">
                          <a:solidFill>
                            <a:srgbClr val="FFFFFF">
                              <a:alpha val="100000"/>
                            </a:srgbClr>
                          </a:solidFill>
                          <a:latin typeface="Helvetica"/>
                        </a:rPr>
                        <a:t>%</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5499C7">
                        <a:alpha val="100000"/>
                      </a:srgbClr>
                    </a:solidFill>
                  </a:tcPr>
                </a:tc>
                <a:extLst>
                  <a:ext uri="{0D108BD9-81ED-4DB2-BD59-A6C34878D82A}">
                    <a16:rowId xmlns:a16="http://schemas.microsoft.com/office/drawing/2014/main" val="10000"/>
                  </a:ext>
                </a:extLst>
              </a:tr>
              <a:tr h="238387">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2</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Adjame &amp; Plateau &amp; Attecoube</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50</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12.6 </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extLst>
                  <a:ext uri="{0D108BD9-81ED-4DB2-BD59-A6C34878D82A}">
                    <a16:rowId xmlns:a16="http://schemas.microsoft.com/office/drawing/2014/main" val="10001"/>
                  </a:ext>
                </a:extLst>
              </a:tr>
              <a:tr h="238387">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2</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Port Bouet &amp; Vridi</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41</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10.3 </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extLst>
                  <a:ext uri="{0D108BD9-81ED-4DB2-BD59-A6C34878D82A}">
                    <a16:rowId xmlns:a16="http://schemas.microsoft.com/office/drawing/2014/main" val="10002"/>
                  </a:ext>
                </a:extLst>
              </a:tr>
              <a:tr h="242207">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2</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Cocody Bingerville</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40</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10.1 </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extLst>
                  <a:ext uri="{0D108BD9-81ED-4DB2-BD59-A6C34878D82A}">
                    <a16:rowId xmlns:a16="http://schemas.microsoft.com/office/drawing/2014/main" val="10003"/>
                  </a:ext>
                </a:extLst>
              </a:tr>
              <a:tr h="238387">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2</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Koumassi</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33</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8.33</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extLst>
                  <a:ext uri="{0D108BD9-81ED-4DB2-BD59-A6C34878D82A}">
                    <a16:rowId xmlns:a16="http://schemas.microsoft.com/office/drawing/2014/main" val="10004"/>
                  </a:ext>
                </a:extLst>
              </a:tr>
              <a:tr h="238865">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2</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Trechville &amp; Marcory</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29</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7.32</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extLst>
                  <a:ext uri="{0D108BD9-81ED-4DB2-BD59-A6C34878D82A}">
                    <a16:rowId xmlns:a16="http://schemas.microsoft.com/office/drawing/2014/main" val="10005"/>
                  </a:ext>
                </a:extLst>
              </a:tr>
              <a:tr h="239479">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1</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Yopougan Est</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50</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12.6 </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extLst>
                  <a:ext uri="{0D108BD9-81ED-4DB2-BD59-A6C34878D82A}">
                    <a16:rowId xmlns:a16="http://schemas.microsoft.com/office/drawing/2014/main" val="10006"/>
                  </a:ext>
                </a:extLst>
              </a:tr>
              <a:tr h="238387">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1</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Abobo Est</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48</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12.1 </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extLst>
                  <a:ext uri="{0D108BD9-81ED-4DB2-BD59-A6C34878D82A}">
                    <a16:rowId xmlns:a16="http://schemas.microsoft.com/office/drawing/2014/main" val="10007"/>
                  </a:ext>
                </a:extLst>
              </a:tr>
              <a:tr h="238524">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1</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Anyama</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42</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10.6 </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extLst>
                  <a:ext uri="{0D108BD9-81ED-4DB2-BD59-A6C34878D82A}">
                    <a16:rowId xmlns:a16="http://schemas.microsoft.com/office/drawing/2014/main" val="10008"/>
                  </a:ext>
                </a:extLst>
              </a:tr>
              <a:tr h="242207">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1</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Yopougan Ouest</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29</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7.32</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extLst>
                  <a:ext uri="{0D108BD9-81ED-4DB2-BD59-A6C34878D82A}">
                    <a16:rowId xmlns:a16="http://schemas.microsoft.com/office/drawing/2014/main" val="10009"/>
                  </a:ext>
                </a:extLst>
              </a:tr>
              <a:tr h="238387">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1</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Abobo Ouest</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23</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5.81</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extLst>
                  <a:ext uri="{0D108BD9-81ED-4DB2-BD59-A6C34878D82A}">
                    <a16:rowId xmlns:a16="http://schemas.microsoft.com/office/drawing/2014/main" val="10010"/>
                  </a:ext>
                </a:extLst>
              </a:tr>
              <a:tr h="209192">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NA</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NA</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11</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2.78</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extLst>
                  <a:ext uri="{0D108BD9-81ED-4DB2-BD59-A6C34878D82A}">
                    <a16:rowId xmlns:a16="http://schemas.microsoft.com/office/drawing/2014/main" val="10011"/>
                  </a:ext>
                </a:extLst>
              </a:tr>
              <a:tr h="211238">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Total</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396</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100   </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Regional trends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ℹ: The plots show the number of contacts under surveillance on each day, whether or not they were successfully contacted.</a:t>
            </a:r>
          </a:p>
          <a:p>
            <a:pPr marL="0" lvl="0" indent="0">
              <a:buNone/>
            </a:pPr>
            <a:r>
              <a:t>The day on which the highest number contacts were under surveillance was Jan 26, 2021, with 56 contacts under surveillance.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Regional trends absolute counts</a:t>
            </a:r>
          </a:p>
        </p:txBody>
      </p:sp>
      <p:pic>
        <p:nvPicPr>
          <p:cNvPr id="3" name="Picture 1" descr="report_files/figure-pptx/contactsUnderSurveillancePerRegionOverTimeBarChar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Regional trends relative proportions</a:t>
            </a:r>
          </a:p>
        </p:txBody>
      </p:sp>
      <p:pic>
        <p:nvPicPr>
          <p:cNvPr id="3" name="Picture 1" descr="report_files/figure-pptx/contactsUnderSurveillancePerRegionOverTimeBarChartRelative-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Contacts per case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ℹ: The plots show the number of contacts linked to each case.</a:t>
            </a:r>
          </a:p>
          <a:p>
            <a:pPr marL="0" lvl="0" indent="0">
              <a:buNone/>
            </a:pPr>
            <a:r>
              <a:t>The mean number of contacts per case is 12.8, (SD:5.3) with a minimum of 2 and a maximum of 24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Contacts per case donut plot</a:t>
            </a:r>
          </a:p>
        </p:txBody>
      </p:sp>
      <p:pic>
        <p:nvPicPr>
          <p:cNvPr id="3" name="Picture 1" descr="report_files/figure-pptx/totalContactsPerCaseDonutPlo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VALUE BOX SUMMARIES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Contacts per case bar chart</a:t>
            </a:r>
          </a:p>
        </p:txBody>
      </p:sp>
      <p:pic>
        <p:nvPicPr>
          <p:cNvPr id="3" name="Picture 1" descr="report_files/figure-pptx/totalContactsPerCaseBarChar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Case-contact relationships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ℹ: The plots show the number of contacts per type of type of link. The categories have been cleaned and condensed. Access the data in tabular form by clicking on the top-right button.</a:t>
            </a:r>
          </a:p>
          <a:p>
            <a:pPr marL="0" lvl="0" indent="0">
              <a:buNone/>
            </a:pPr>
            <a:r>
              <a:t>The most common link category is ‘parent proche’, with 66 contacts (16.67%).</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Case-contact relationships donut plot</a:t>
            </a:r>
          </a:p>
        </p:txBody>
      </p:sp>
      <p:pic>
        <p:nvPicPr>
          <p:cNvPr id="3" name="Picture 1" descr="report_files/figure-pptx/totalContactsPerLinkTypeDonutPlo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Case-contact relationships bar chart</a:t>
            </a:r>
          </a:p>
        </p:txBody>
      </p:sp>
      <p:pic>
        <p:nvPicPr>
          <p:cNvPr id="3" name="Picture 1" descr="report_files/figure-pptx/totalContactsPerLinkTypeBarChar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DATA PERTAINING TO ACTIVE CONTACTS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Follow-up timelines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ℹ: The plots track the status of each active contact over all 10 days of follow-up.</a:t>
            </a:r>
          </a:p>
          <a:p>
            <a:pPr marL="0" lvl="0" indent="0">
              <a:buNone/>
            </a:pPr>
            <a:r>
              <a:t>There are 5 active contacts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Follow-up timeline snake plot</a:t>
            </a:r>
          </a:p>
        </p:txBody>
      </p:sp>
      <p:pic>
        <p:nvPicPr>
          <p:cNvPr id="3" name="Picture 1" descr="report_files/figure-pptx/activeContactsTimelineSnakePlo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Follow-up summary bar chart</a:t>
            </a:r>
          </a:p>
        </p:txBody>
      </p:sp>
      <p:pic>
        <p:nvPicPr>
          <p:cNvPr id="3" name="Picture 1" descr="report_files/figure-pptx/activeContactsBreakdownBarChar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port_files/figure-pptx/valueBoxes1-1.png"/>
          <p:cNvPicPr>
            <a:picLocks noGrp="1" noChangeAspect="1"/>
          </p:cNvPicPr>
          <p:nvPr/>
        </p:nvPicPr>
        <p:blipFill>
          <a:blip r:embed="rId2"/>
          <a:stretch>
            <a:fillRect/>
          </a:stretch>
        </p:blipFill>
        <p:spPr bwMode="auto">
          <a:xfrm>
            <a:off x="1600200" y="1193800"/>
            <a:ext cx="5930900" cy="3390900"/>
          </a:xfrm>
          <a:prstGeom prst="rect">
            <a:avLst/>
          </a:prstGeom>
          <a:noFill/>
          <a:ln w="9525">
            <a:noFill/>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Contacts not seen recently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ℹ: The tables track the contacts who should be under surveillance but have not been followed for an extended period.</a:t>
            </a:r>
          </a:p>
          <a:p>
            <a:pPr marL="0" lvl="0" indent="0">
              <a:buNone/>
            </a:pPr>
            <a:r>
              <a:t>No lost to follow-up (LTFU) contacts to show. (An LTFU contact is a contact that has been seen for more than two days.)</a:t>
            </a:r>
          </a:p>
          <a:p>
            <a:pPr marL="0" lvl="0" indent="0">
              <a:buNone/>
            </a:pPr>
            <a:r>
              <a:t>NULL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Loss to follow-up, past 3 days</a:t>
            </a:r>
          </a:p>
        </p:txBody>
      </p:sp>
      <p:pic>
        <p:nvPicPr>
          <p:cNvPr id="3" name="Picture 1" descr="report_files/figure-pptx/contactsLost24To72HoursTable-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List of contacts not seen</a:t>
            </a:r>
          </a:p>
        </p:txBody>
      </p:sp>
      <p:sp>
        <p:nvSpPr>
          <p:cNvPr id="3" name="Content Placeholder 2"/>
          <p:cNvSpPr>
            <a:spLocks noGrp="1"/>
          </p:cNvSpPr>
          <p:nvPr>
            <p:ph idx="1"/>
          </p:nvPr>
        </p:nvSpPr>
        <p:spPr/>
        <p:txBody>
          <a:bodyPr/>
          <a:lstStyle/>
          <a:p>
            <a:pPr lvl="0" indent="0">
              <a:buNone/>
            </a:pPr>
            <a:r>
              <a:rPr>
                <a:latin typeface="Courier"/>
              </a:rPr>
              <a:t>## NULL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port_files/figure-pptx/valueBoxes1-2.png"/>
          <p:cNvPicPr>
            <a:picLocks noGrp="1" noChangeAspect="1"/>
          </p:cNvPicPr>
          <p:nvPr/>
        </p:nvPicPr>
        <p:blipFill>
          <a:blip r:embed="rId2"/>
          <a:stretch>
            <a:fillRect/>
          </a:stretch>
        </p:blipFill>
        <p:spPr bwMode="auto">
          <a:xfrm>
            <a:off x="1600200" y="1193800"/>
            <a:ext cx="5930900" cy="33909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port_files/figure-pptx/valueBoxes2-1.png"/>
          <p:cNvPicPr>
            <a:picLocks noGrp="1" noChangeAspect="1"/>
          </p:cNvPicPr>
          <p:nvPr/>
        </p:nvPicPr>
        <p:blipFill>
          <a:blip r:embed="rId2"/>
          <a:stretch>
            <a:fillRect/>
          </a:stretch>
        </p:blipFill>
        <p:spPr bwMode="auto">
          <a:xfrm>
            <a:off x="1600200" y="1193800"/>
            <a:ext cx="5930900" cy="33909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port_files/figure-pptx/valueBoxes2-2.png"/>
          <p:cNvPicPr>
            <a:picLocks noGrp="1" noChangeAspect="1"/>
          </p:cNvPicPr>
          <p:nvPr/>
        </p:nvPicPr>
        <p:blipFill>
          <a:blip r:embed="rId2"/>
          <a:stretch>
            <a:fillRect/>
          </a:stretch>
        </p:blipFill>
        <p:spPr bwMode="auto">
          <a:xfrm>
            <a:off x="1600200" y="1193800"/>
            <a:ext cx="5930900" cy="33909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DATA PERTAINING TO ALL CONTACTS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Regional breakdown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ℹ: The table and plots show the count of all contacts recorded in each region since database inception.</a:t>
            </a:r>
          </a:p>
          <a:p>
            <a:pPr marL="0" lvl="0" indent="0">
              <a:buNone/>
            </a:pPr>
            <a:r>
              <a:t>The region with the most total contacts since database inception is Abidjan 2, with 193 contacts (48.7% of the total)</a:t>
            </a:r>
          </a:p>
        </p:txBody>
      </p:sp>
    </p:spTree>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420</Words>
  <Application>Microsoft Macintosh PowerPoint</Application>
  <PresentationFormat>On-screen Show (16:9)</PresentationFormat>
  <Paragraphs>88</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Avenir Next</vt:lpstr>
      <vt:lpstr>Calibri</vt:lpstr>
      <vt:lpstr>Courier</vt:lpstr>
      <vt:lpstr>Helvetica</vt:lpstr>
      <vt:lpstr>Office Theme</vt:lpstr>
      <vt:lpstr>PowerPoint Presentation</vt:lpstr>
      <vt:lpstr>VALUE BOX SUMMARIES</vt:lpstr>
      <vt:lpstr>PowerPoint Presentation</vt:lpstr>
      <vt:lpstr>PowerPoint Presentation</vt:lpstr>
      <vt:lpstr>PowerPoint Presentation</vt:lpstr>
      <vt:lpstr>PowerPoint Presentation</vt:lpstr>
      <vt:lpstr>DATA PERTAINING TO ALL CONTACTS</vt:lpstr>
      <vt:lpstr>Regional breakdown</vt:lpstr>
      <vt:lpstr>PowerPoint Presentation</vt:lpstr>
      <vt:lpstr>Regional breakdown bar chart</vt:lpstr>
      <vt:lpstr>Regional breakdown sunburst plot</vt:lpstr>
      <vt:lpstr>Regional breakdown table</vt:lpstr>
      <vt:lpstr>Regional trends</vt:lpstr>
      <vt:lpstr>PowerPoint Presentation</vt:lpstr>
      <vt:lpstr>Regional trends absolute counts</vt:lpstr>
      <vt:lpstr>Regional trends relative proportions</vt:lpstr>
      <vt:lpstr>Contacts per case</vt:lpstr>
      <vt:lpstr>PowerPoint Presentation</vt:lpstr>
      <vt:lpstr>Contacts per case donut plot</vt:lpstr>
      <vt:lpstr>Contacts per case bar chart</vt:lpstr>
      <vt:lpstr>Case-contact relationships</vt:lpstr>
      <vt:lpstr>PowerPoint Presentation</vt:lpstr>
      <vt:lpstr>Case-contact relationships donut plot</vt:lpstr>
      <vt:lpstr>Case-contact relationships bar chart</vt:lpstr>
      <vt:lpstr>DATA PERTAINING TO ACTIVE CONTACTS</vt:lpstr>
      <vt:lpstr>Follow-up timelines</vt:lpstr>
      <vt:lpstr>PowerPoint Presentation</vt:lpstr>
      <vt:lpstr>Follow-up timeline snake plot</vt:lpstr>
      <vt:lpstr>Follow-up summary bar chart</vt:lpstr>
      <vt:lpstr>Contacts not seen recently</vt:lpstr>
      <vt:lpstr>PowerPoint Presentation</vt:lpstr>
      <vt:lpstr>Loss to follow-up, past 3 days</vt:lpstr>
      <vt:lpstr>List of contacts not seen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374</Words>
  <Application>Microsoft Macintosh PowerPoint</Application>
  <PresentationFormat>On-screen Show (16:9)</PresentationFormat>
  <Paragraphs>85</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Avenir Next</vt:lpstr>
      <vt:lpstr>Calibri</vt:lpstr>
      <vt:lpstr>Courier</vt:lpstr>
      <vt:lpstr>Helvetica</vt:lpstr>
      <vt:lpstr>Office Theme</vt:lpstr>
      <vt:lpstr>PowerPoint Presentation</vt:lpstr>
      <vt:lpstr>VALUE BOX SUMMARIES</vt:lpstr>
      <vt:lpstr>PowerPoint Presentation</vt:lpstr>
      <vt:lpstr>PowerPoint Presentation</vt:lpstr>
      <vt:lpstr>PowerPoint Presentation</vt:lpstr>
      <vt:lpstr>PowerPoint Presentation</vt:lpstr>
      <vt:lpstr>DATA PERTAINING TO ALL CONTACTS</vt:lpstr>
      <vt:lpstr>Regional breakdown</vt:lpstr>
      <vt:lpstr>PowerPoint Presentation</vt:lpstr>
      <vt:lpstr>Regional breakdown bar chart</vt:lpstr>
      <vt:lpstr>Regional breakdown sunburst plot</vt:lpstr>
      <vt:lpstr>Regional breakdown table</vt:lpstr>
      <vt:lpstr>Regional trends</vt:lpstr>
      <vt:lpstr>PowerPoint Presentation</vt:lpstr>
      <vt:lpstr>Regional trends absolute counts</vt:lpstr>
      <vt:lpstr>Regional trends relative proportions</vt:lpstr>
      <vt:lpstr>Contacts per case</vt:lpstr>
      <vt:lpstr>PowerPoint Presentation</vt:lpstr>
      <vt:lpstr>Contacts per case donut plot</vt:lpstr>
      <vt:lpstr>Contacts per case bar chart</vt:lpstr>
      <vt:lpstr>Case-contact relationships</vt:lpstr>
      <vt:lpstr>PowerPoint Presentation</vt:lpstr>
      <vt:lpstr>Case-contact relationships donut plot</vt:lpstr>
      <vt:lpstr>Case-contact relationships bar chart</vt:lpstr>
      <vt:lpstr>DATA PERTAINING TO ACTIVE CONTACTS</vt:lpstr>
      <vt:lpstr>Follow-up timelines</vt:lpstr>
      <vt:lpstr>PowerPoint Presentation</vt:lpstr>
      <vt:lpstr>Follow-up timeline snake plot</vt:lpstr>
      <vt:lpstr>Follow-up summary bar chart</vt:lpstr>
      <vt:lpstr>Contacts not seen recently</vt:lpstr>
      <vt:lpstr>PowerPoint Presentation</vt:lpstr>
      <vt:lpstr>Loss to follow-up, past 3 days</vt:lpstr>
      <vt:lpstr>List of contacts not seen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Contact Tracing Report</dc:title>
  <dc:creator/>
  <cp:keywords/>
  <cp:lastModifiedBy>Kenechukwu Nwosu</cp:lastModifiedBy>
  <cp:revision>1</cp:revision>
  <dcterms:created xsi:type="dcterms:W3CDTF">2021-04-22T13:55:08Z</dcterms:created>
  <dcterms:modified xsi:type="dcterms:W3CDTF">2021-04-22T14:02:12Z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fontsize">
    <vt:lpwstr>10pt</vt:lpwstr>
  </property>
  <property fmtid="{D5CDD505-2E9C-101B-9397-08002B2CF9AE}" pid="4" name="geometry">
    <vt:lpwstr>left=2cm,right=2cm,top=2.5cm,bottom=2cm</vt:lpwstr>
  </property>
  <property fmtid="{D5CDD505-2E9C-101B-9397-08002B2CF9AE}" pid="5" name="google-font">
    <vt:lpwstr>True</vt:lpwstr>
  </property>
  <property fmtid="{D5CDD505-2E9C-101B-9397-08002B2CF9AE}" pid="6" name="main-color">
    <vt:lpwstr>#3391CF</vt:lpwstr>
  </property>
  <property fmtid="{D5CDD505-2E9C-101B-9397-08002B2CF9AE}" pid="7" name="main-font">
    <vt:lpwstr>Open Sans</vt:lpwstr>
  </property>
  <property fmtid="{D5CDD505-2E9C-101B-9397-08002B2CF9AE}" pid="8" name="mainfont">
    <vt:lpwstr>Avenir</vt:lpwstr>
  </property>
  <property fmtid="{D5CDD505-2E9C-101B-9397-08002B2CF9AE}" pid="9" name="output">
    <vt:lpwstr/>
  </property>
  <property fmtid="{D5CDD505-2E9C-101B-9397-08002B2CF9AE}" pid="10" name="params">
    <vt:lpwstr/>
  </property>
</Properties>
</file>