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312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54100"/>
            <a:ext cx="0" cy="5664200"/>
          </a:xfrm>
          <a:custGeom>
            <a:avLst/>
            <a:gdLst/>
            <a:ahLst/>
            <a:cxnLst/>
            <a:rect l="l" t="t" r="r" b="b"/>
            <a:pathLst>
              <a:path h="5664200">
                <a:moveTo>
                  <a:pt x="0" y="5664200"/>
                </a:move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6B6C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28700" y="2719666"/>
            <a:ext cx="1257300" cy="76835"/>
          </a:xfrm>
          <a:custGeom>
            <a:avLst/>
            <a:gdLst/>
            <a:ahLst/>
            <a:cxnLst/>
            <a:rect l="l" t="t" r="r" b="b"/>
            <a:pathLst>
              <a:path w="1257300" h="76835">
                <a:moveTo>
                  <a:pt x="0" y="0"/>
                </a:moveTo>
                <a:lnTo>
                  <a:pt x="1257300" y="0"/>
                </a:lnTo>
                <a:lnTo>
                  <a:pt x="1257300" y="76288"/>
                </a:lnTo>
                <a:lnTo>
                  <a:pt x="0" y="76288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65400" y="2719666"/>
            <a:ext cx="1257300" cy="76835"/>
          </a:xfrm>
          <a:custGeom>
            <a:avLst/>
            <a:gdLst/>
            <a:ahLst/>
            <a:cxnLst/>
            <a:rect l="l" t="t" r="r" b="b"/>
            <a:pathLst>
              <a:path w="1257300" h="76835">
                <a:moveTo>
                  <a:pt x="0" y="0"/>
                </a:moveTo>
                <a:lnTo>
                  <a:pt x="1257300" y="0"/>
                </a:lnTo>
                <a:lnTo>
                  <a:pt x="1257300" y="76288"/>
                </a:lnTo>
                <a:lnTo>
                  <a:pt x="0" y="76288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16000" y="165802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712">
            <a:solidFill>
              <a:srgbClr val="00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8856" y="1684194"/>
            <a:ext cx="8040687" cy="64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862" y="2823565"/>
            <a:ext cx="8040674" cy="3486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162" y="5499735"/>
            <a:ext cx="7657465" cy="67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A9A9A9"/>
                </a:solidFill>
                <a:latin typeface="Helvetica Neue Light"/>
                <a:cs typeface="Helvetica Neue Light"/>
              </a:rPr>
              <a:t>SPONSORSHIP</a:t>
            </a:r>
            <a:r>
              <a:rPr sz="4400" spc="-70" dirty="0">
                <a:solidFill>
                  <a:srgbClr val="A9A9A9"/>
                </a:solidFill>
                <a:latin typeface="Helvetica Neue Light"/>
                <a:cs typeface="Helvetica Neue Light"/>
              </a:rPr>
              <a:t> </a:t>
            </a:r>
            <a:r>
              <a:rPr sz="4400" spc="-5" dirty="0">
                <a:solidFill>
                  <a:srgbClr val="A9A9A9"/>
                </a:solidFill>
                <a:latin typeface="Helvetica Neue Light"/>
                <a:cs typeface="Helvetica Neue Light"/>
              </a:rPr>
              <a:t>PROSPECTUS</a:t>
            </a:r>
            <a:endParaRPr sz="4400" dirty="0">
              <a:latin typeface="Helvetica Neue Light"/>
              <a:cs typeface="Helvetica Neue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1204"/>
            <a:ext cx="5791200" cy="4318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00000"/>
              </a:lnSpc>
            </a:pPr>
            <a:r>
              <a:rPr spc="-30" dirty="0">
                <a:solidFill>
                  <a:srgbClr val="797979"/>
                </a:solidFill>
              </a:rPr>
              <a:t>TABLE </a:t>
            </a:r>
            <a:r>
              <a:rPr spc="10" dirty="0">
                <a:solidFill>
                  <a:srgbClr val="797979"/>
                </a:solidFill>
              </a:rPr>
              <a:t>OF</a:t>
            </a:r>
            <a:r>
              <a:rPr spc="-30" dirty="0">
                <a:solidFill>
                  <a:srgbClr val="797979"/>
                </a:solidFill>
              </a:rPr>
              <a:t> </a:t>
            </a:r>
            <a:r>
              <a:rPr spc="10" dirty="0">
                <a:solidFill>
                  <a:srgbClr val="797979"/>
                </a:solidFill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617" y="2441867"/>
            <a:ext cx="2855595" cy="120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indent="-104775">
              <a:lnSpc>
                <a:spcPct val="100000"/>
              </a:lnSpc>
              <a:buClr>
                <a:srgbClr val="1A98FC"/>
              </a:buClr>
              <a:buSzPct val="51724"/>
              <a:buChar char="•"/>
              <a:tabLst>
                <a:tab pos="117475" algn="l"/>
              </a:tabLst>
            </a:pPr>
            <a:r>
              <a:rPr sz="1450" spc="20" dirty="0">
                <a:solidFill>
                  <a:srgbClr val="606060"/>
                </a:solidFill>
                <a:latin typeface="Helvetica Light"/>
                <a:cs typeface="Helvetica Light"/>
              </a:rPr>
              <a:t>Why</a:t>
            </a:r>
            <a:r>
              <a:rPr sz="1450" spc="-6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Sponsor?</a:t>
            </a:r>
            <a:endParaRPr sz="1450">
              <a:latin typeface="Helvetica Light"/>
              <a:cs typeface="Helvetica Light"/>
            </a:endParaRPr>
          </a:p>
          <a:p>
            <a:pPr marL="117475" indent="-104775">
              <a:lnSpc>
                <a:spcPct val="100000"/>
              </a:lnSpc>
              <a:spcBef>
                <a:spcPts val="830"/>
              </a:spcBef>
              <a:buClr>
                <a:srgbClr val="1A98FC"/>
              </a:buClr>
              <a:buSzPct val="51724"/>
              <a:buChar char="•"/>
              <a:tabLst>
                <a:tab pos="117475" algn="l"/>
              </a:tabLst>
            </a:pPr>
            <a:r>
              <a:rPr sz="1450" spc="20" dirty="0">
                <a:solidFill>
                  <a:srgbClr val="606060"/>
                </a:solidFill>
                <a:latin typeface="Helvetica Light"/>
                <a:cs typeface="Helvetica Light"/>
              </a:rPr>
              <a:t>What </a:t>
            </a:r>
            <a:r>
              <a:rPr sz="1450" spc="10" dirty="0">
                <a:solidFill>
                  <a:srgbClr val="606060"/>
                </a:solidFill>
                <a:latin typeface="Helvetica Light"/>
                <a:cs typeface="Helvetica Light"/>
              </a:rPr>
              <a:t>is </a:t>
            </a: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World IA</a:t>
            </a:r>
            <a:r>
              <a:rPr sz="1450" spc="-10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450" spc="20" dirty="0">
                <a:solidFill>
                  <a:srgbClr val="606060"/>
                </a:solidFill>
                <a:latin typeface="Helvetica Light"/>
                <a:cs typeface="Helvetica Light"/>
              </a:rPr>
              <a:t>Day?</a:t>
            </a:r>
            <a:endParaRPr sz="1450">
              <a:latin typeface="Helvetica Light"/>
              <a:cs typeface="Helvetica Light"/>
            </a:endParaRPr>
          </a:p>
          <a:p>
            <a:pPr marL="117475" indent="-104775">
              <a:lnSpc>
                <a:spcPct val="100000"/>
              </a:lnSpc>
              <a:spcBef>
                <a:spcPts val="830"/>
              </a:spcBef>
              <a:buClr>
                <a:srgbClr val="1A98FC"/>
              </a:buClr>
              <a:buSzPct val="51724"/>
              <a:buChar char="•"/>
              <a:tabLst>
                <a:tab pos="117475" algn="l"/>
              </a:tabLst>
            </a:pP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2017</a:t>
            </a:r>
            <a:r>
              <a:rPr sz="1450" spc="-6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Locations</a:t>
            </a:r>
            <a:endParaRPr sz="1450">
              <a:latin typeface="Helvetica Light"/>
              <a:cs typeface="Helvetica Light"/>
            </a:endParaRPr>
          </a:p>
          <a:p>
            <a:pPr marL="117475" indent="-104775">
              <a:lnSpc>
                <a:spcPct val="100000"/>
              </a:lnSpc>
              <a:spcBef>
                <a:spcPts val="830"/>
              </a:spcBef>
              <a:buClr>
                <a:srgbClr val="1A98FC"/>
              </a:buClr>
              <a:buSzPct val="51724"/>
              <a:buChar char="•"/>
              <a:tabLst>
                <a:tab pos="117475" algn="l"/>
              </a:tabLst>
            </a:pP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Local Sponsor Levels </a:t>
            </a:r>
            <a:r>
              <a:rPr sz="1450" spc="20" dirty="0">
                <a:solidFill>
                  <a:srgbClr val="606060"/>
                </a:solidFill>
                <a:latin typeface="Helvetica Light"/>
                <a:cs typeface="Helvetica Light"/>
              </a:rPr>
              <a:t>&amp;</a:t>
            </a:r>
            <a:r>
              <a:rPr sz="1450" spc="-7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450" spc="15" dirty="0">
                <a:solidFill>
                  <a:srgbClr val="606060"/>
                </a:solidFill>
                <a:latin typeface="Helvetica Light"/>
                <a:cs typeface="Helvetica Light"/>
              </a:rPr>
              <a:t>Benefits</a:t>
            </a:r>
            <a:endParaRPr sz="1450">
              <a:latin typeface="Helvetica Light"/>
              <a:cs typeface="Helvetica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000" y="166438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25">
            <a:solidFill>
              <a:srgbClr val="00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21137" y="6452025"/>
            <a:ext cx="1132840" cy="10413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SPONSORSHIP</a:t>
            </a:r>
            <a:r>
              <a:rPr sz="600" spc="-50" dirty="0">
                <a:solidFill>
                  <a:srgbClr val="C0C0C0"/>
                </a:solidFill>
                <a:latin typeface="Helvetica Neue"/>
                <a:cs typeface="Helvetica Neue"/>
              </a:rPr>
              <a:t> </a:t>
            </a: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PROSPECTUS</a:t>
            </a:r>
            <a:endParaRPr sz="6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862" y="3581400"/>
            <a:ext cx="8021955" cy="2418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304165" indent="-104775">
              <a:lnSpc>
                <a:spcPts val="1320"/>
              </a:lnSpc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lang="en-US" sz="1150" dirty="0" smtClean="0">
                <a:solidFill>
                  <a:srgbClr val="606060"/>
                </a:solidFill>
                <a:latin typeface="Helvetica Light"/>
                <a:cs typeface="Helvetica Light"/>
              </a:rPr>
              <a:t>&lt;</a:t>
            </a:r>
            <a:r>
              <a:rPr lang="en-US" sz="1150" i="1" dirty="0" smtClean="0">
                <a:solidFill>
                  <a:srgbClr val="606060"/>
                </a:solidFill>
                <a:latin typeface="Helvetica Light"/>
                <a:cs typeface="Helvetica Light"/>
              </a:rPr>
              <a:t>Keep these or insert facts about your location below</a:t>
            </a:r>
            <a:r>
              <a:rPr lang="en-US" sz="1150" dirty="0" smtClean="0">
                <a:solidFill>
                  <a:srgbClr val="606060"/>
                </a:solidFill>
                <a:latin typeface="Helvetica Light"/>
                <a:cs typeface="Helvetica Light"/>
              </a:rPr>
              <a:t>&gt;</a:t>
            </a:r>
          </a:p>
          <a:p>
            <a:pPr marL="117475" marR="304165" indent="-104775">
              <a:lnSpc>
                <a:spcPts val="1320"/>
              </a:lnSpc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endParaRPr lang="en-US" sz="1150" dirty="0" smtClean="0">
              <a:solidFill>
                <a:srgbClr val="606060"/>
              </a:solidFill>
              <a:latin typeface="Helvetica Light"/>
              <a:cs typeface="Helvetica Light"/>
            </a:endParaRPr>
          </a:p>
          <a:p>
            <a:pPr marL="117475" marR="304165" indent="-104775">
              <a:lnSpc>
                <a:spcPts val="1320"/>
              </a:lnSpc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sz="1150" dirty="0" smtClean="0">
                <a:solidFill>
                  <a:srgbClr val="606060"/>
                </a:solidFill>
                <a:latin typeface="Helvetica Light"/>
                <a:cs typeface="Helvetica Light"/>
              </a:rPr>
              <a:t>World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IA Day is about bringing the information architecture community </a:t>
            </a:r>
            <a:r>
              <a:rPr sz="1150" spc="-10" dirty="0">
                <a:solidFill>
                  <a:srgbClr val="606060"/>
                </a:solidFill>
                <a:latin typeface="Helvetica Light"/>
                <a:cs typeface="Helvetica Light"/>
              </a:rPr>
              <a:t>together.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We're fostering links within the local  communities and on a global scale. We're sharing information, ideas, and research. And we're doing it through  unconventional, exciting, and engaging IA events next </a:t>
            </a:r>
            <a:r>
              <a:rPr sz="1150" spc="-10" dirty="0">
                <a:solidFill>
                  <a:srgbClr val="606060"/>
                </a:solidFill>
                <a:latin typeface="Helvetica Light"/>
                <a:cs typeface="Helvetica Light"/>
              </a:rPr>
              <a:t>February.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We are a global community and our celebration is  open and accessible to the</a:t>
            </a:r>
            <a:r>
              <a:rPr sz="1150" spc="-3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public.</a:t>
            </a:r>
            <a:endParaRPr sz="1150" dirty="0">
              <a:latin typeface="Helvetica Light"/>
              <a:cs typeface="Helvetica Light"/>
            </a:endParaRPr>
          </a:p>
          <a:p>
            <a:pPr marL="117475" indent="-104775">
              <a:lnSpc>
                <a:spcPct val="100000"/>
              </a:lnSpc>
              <a:spcBef>
                <a:spcPts val="610"/>
              </a:spcBef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World IA Day is a one day event that occurs simultaneously across the</a:t>
            </a:r>
            <a:r>
              <a:rPr sz="1150" spc="5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world.</a:t>
            </a:r>
            <a:endParaRPr sz="1150" dirty="0">
              <a:latin typeface="Helvetica Light"/>
              <a:cs typeface="Helvetica Light"/>
            </a:endParaRPr>
          </a:p>
          <a:p>
            <a:pPr marL="117475" indent="-104775">
              <a:lnSpc>
                <a:spcPct val="100000"/>
              </a:lnSpc>
              <a:spcBef>
                <a:spcPts val="765"/>
              </a:spcBef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WIAD 2016 attendees lived </a:t>
            </a:r>
            <a:r>
              <a:rPr sz="1150">
                <a:solidFill>
                  <a:srgbClr val="606060"/>
                </a:solidFill>
                <a:latin typeface="Helvetica Light"/>
                <a:cs typeface="Helvetica Light"/>
              </a:rPr>
              <a:t>in </a:t>
            </a:r>
            <a:r>
              <a:rPr sz="1150" smtClean="0">
                <a:solidFill>
                  <a:srgbClr val="606060"/>
                </a:solidFill>
                <a:latin typeface="Helvetica Light"/>
                <a:cs typeface="Helvetica Light"/>
              </a:rPr>
              <a:t>5</a:t>
            </a:r>
            <a:r>
              <a:rPr lang="en-US" sz="1150" smtClean="0">
                <a:solidFill>
                  <a:srgbClr val="606060"/>
                </a:solidFill>
                <a:latin typeface="Helvetica Light"/>
                <a:cs typeface="Helvetica Light"/>
              </a:rPr>
              <a:t>5</a:t>
            </a:r>
            <a:r>
              <a:rPr sz="1150" smtClean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locations from 27 countries across 6</a:t>
            </a:r>
            <a:r>
              <a:rPr sz="1150" spc="6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continents.</a:t>
            </a:r>
            <a:endParaRPr sz="1150" dirty="0">
              <a:latin typeface="Helvetica Light"/>
              <a:cs typeface="Helvetica Light"/>
            </a:endParaRPr>
          </a:p>
          <a:p>
            <a:pPr marL="117475" marR="5080" indent="-104775">
              <a:lnSpc>
                <a:spcPct val="100000"/>
              </a:lnSpc>
              <a:spcBef>
                <a:spcPts val="640"/>
              </a:spcBef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2017 represents </a:t>
            </a:r>
            <a:r>
              <a:rPr lang="en-US" sz="1150" dirty="0" smtClean="0">
                <a:solidFill>
                  <a:srgbClr val="606060"/>
                </a:solidFill>
                <a:latin typeface="Helvetica Light"/>
                <a:cs typeface="Helvetica Light"/>
              </a:rPr>
              <a:t>65 </a:t>
            </a:r>
            <a:r>
              <a:rPr sz="1150" dirty="0" smtClean="0">
                <a:solidFill>
                  <a:srgbClr val="606060"/>
                </a:solidFill>
                <a:latin typeface="Helvetica Light"/>
                <a:cs typeface="Helvetica Light"/>
              </a:rPr>
              <a:t>participating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locations, a growth of over 400% from our inaugural celebration in 2012, with attendees  from 28 countries across 6</a:t>
            </a:r>
            <a:r>
              <a:rPr sz="1150" spc="-2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continents.</a:t>
            </a:r>
            <a:endParaRPr sz="1150" dirty="0">
              <a:latin typeface="Helvetica Light"/>
              <a:cs typeface="Helvetica Light"/>
            </a:endParaRPr>
          </a:p>
          <a:p>
            <a:pPr marL="117475" marR="812165" indent="-104775">
              <a:lnSpc>
                <a:spcPts val="1340"/>
              </a:lnSpc>
              <a:spcBef>
                <a:spcPts val="720"/>
              </a:spcBef>
              <a:buClr>
                <a:srgbClr val="1A98FC"/>
              </a:buClr>
              <a:buSzPct val="47826"/>
              <a:buChar char="•"/>
              <a:tabLst>
                <a:tab pos="117475" algn="l"/>
              </a:tabLst>
            </a:pP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Attendees include information architects, user experience designers, scholars, students, content strategists,  entrepreneurs, business leaders, developers and others interested in learning and discussing</a:t>
            </a:r>
            <a:r>
              <a:rPr sz="1150" spc="10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150" dirty="0">
                <a:solidFill>
                  <a:srgbClr val="606060"/>
                </a:solidFill>
                <a:latin typeface="Helvetica Light"/>
                <a:cs typeface="Helvetica Light"/>
              </a:rPr>
              <a:t>IA.</a:t>
            </a:r>
            <a:endParaRPr sz="1150" dirty="0">
              <a:latin typeface="Helvetica Light"/>
              <a:cs typeface="Helvetica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pc="10" dirty="0">
                <a:solidFill>
                  <a:srgbClr val="797979"/>
                </a:solidFill>
              </a:rPr>
              <a:t>WHY</a:t>
            </a:r>
            <a:r>
              <a:rPr spc="-60" dirty="0">
                <a:solidFill>
                  <a:srgbClr val="797979"/>
                </a:solidFill>
              </a:rPr>
              <a:t> </a:t>
            </a:r>
            <a:r>
              <a:rPr spc="10" dirty="0">
                <a:solidFill>
                  <a:srgbClr val="797979"/>
                </a:solidFill>
              </a:rPr>
              <a:t>SPONSOR?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0158" y="2333510"/>
            <a:ext cx="82251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600" i="1" spc="-5" dirty="0">
                <a:solidFill>
                  <a:srgbClr val="797979"/>
                </a:solidFill>
                <a:latin typeface="Helvetica Neue Thin"/>
                <a:cs typeface="Helvetica Neue Thin"/>
              </a:rPr>
              <a:t>&lt;Insert a short paragraph about how their organization can benefit from sponsoring. If you created  personas for your sponsorship campaign, consider modifying this section for</a:t>
            </a:r>
            <a:r>
              <a:rPr sz="1600" i="1" spc="195" dirty="0">
                <a:solidFill>
                  <a:srgbClr val="797979"/>
                </a:solidFill>
                <a:latin typeface="Helvetica Neue Thin"/>
                <a:cs typeface="Helvetica Neue Thin"/>
              </a:rPr>
              <a:t> </a:t>
            </a:r>
            <a:r>
              <a:rPr sz="1600" i="1" spc="-5" dirty="0">
                <a:solidFill>
                  <a:srgbClr val="797979"/>
                </a:solidFill>
                <a:latin typeface="Helvetica Neue Thin"/>
                <a:cs typeface="Helvetica Neue Thin"/>
              </a:rPr>
              <a:t>each.&gt;</a:t>
            </a:r>
            <a:endParaRPr sz="1600">
              <a:latin typeface="Helvetica Neue Thin"/>
              <a:cs typeface="Helvetica Neue Thi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6000" y="166438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25425">
            <a:solidFill>
              <a:srgbClr val="00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21137" y="6452025"/>
            <a:ext cx="1132840" cy="10413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SPONSORSHIP</a:t>
            </a:r>
            <a:r>
              <a:rPr sz="600" spc="-50" dirty="0">
                <a:solidFill>
                  <a:srgbClr val="C0C0C0"/>
                </a:solidFill>
                <a:latin typeface="Helvetica Neue"/>
                <a:cs typeface="Helvetica Neue"/>
              </a:rPr>
              <a:t> </a:t>
            </a: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PROSPECTUS</a:t>
            </a:r>
            <a:endParaRPr sz="6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856" y="1684194"/>
            <a:ext cx="8040687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pc="-40" dirty="0">
                <a:solidFill>
                  <a:srgbClr val="797979"/>
                </a:solidFill>
              </a:rPr>
              <a:t>WHAT </a:t>
            </a:r>
            <a:r>
              <a:rPr spc="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spc="5" dirty="0">
                <a:solidFill>
                  <a:srgbClr val="00D5FF"/>
                </a:solidFill>
              </a:rPr>
              <a:t> </a:t>
            </a:r>
            <a:r>
              <a:rPr spc="10" dirty="0">
                <a:solidFill>
                  <a:srgbClr val="797979"/>
                </a:solidFill>
              </a:rPr>
              <a:t>WORLD </a:t>
            </a:r>
            <a:r>
              <a:rPr spc="5" dirty="0">
                <a:solidFill>
                  <a:srgbClr val="797979"/>
                </a:solidFill>
              </a:rPr>
              <a:t>IA</a:t>
            </a:r>
            <a:r>
              <a:rPr spc="-5" dirty="0">
                <a:solidFill>
                  <a:srgbClr val="797979"/>
                </a:solidFill>
              </a:rPr>
              <a:t> </a:t>
            </a:r>
            <a:r>
              <a:rPr spc="-45" dirty="0">
                <a:solidFill>
                  <a:srgbClr val="797979"/>
                </a:solidFill>
              </a:rPr>
              <a:t>DAY?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200" y="2295410"/>
            <a:ext cx="8481695" cy="54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</a:pP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World Information Architecture Day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is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 annual celebration hosted by the Information Architecture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Institute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and held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dozens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locations  across the globe.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are a community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like-minded professionals and enthusiasts who share the common goal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teaching,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learning,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and  shaping the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future 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Information</a:t>
            </a:r>
            <a:r>
              <a:rPr sz="1050" spc="-5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Architecture.</a:t>
            </a:r>
            <a:endParaRPr sz="1050" dirty="0">
              <a:latin typeface="Helvetica Light"/>
              <a:cs typeface="Helvetica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0" y="1664385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25425">
            <a:solidFill>
              <a:srgbClr val="00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237" y="3075666"/>
            <a:ext cx="2701290" cy="64135"/>
          </a:xfrm>
          <a:custGeom>
            <a:avLst/>
            <a:gdLst/>
            <a:ahLst/>
            <a:cxnLst/>
            <a:rect l="l" t="t" r="r" b="b"/>
            <a:pathLst>
              <a:path w="2701290" h="64135">
                <a:moveTo>
                  <a:pt x="0" y="0"/>
                </a:moveTo>
                <a:lnTo>
                  <a:pt x="2701148" y="0"/>
                </a:lnTo>
                <a:lnTo>
                  <a:pt x="2701148" y="63576"/>
                </a:lnTo>
                <a:lnTo>
                  <a:pt x="0" y="63576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1600" y="3075666"/>
            <a:ext cx="2755900" cy="64135"/>
          </a:xfrm>
          <a:custGeom>
            <a:avLst/>
            <a:gdLst/>
            <a:ahLst/>
            <a:cxnLst/>
            <a:rect l="l" t="t" r="r" b="b"/>
            <a:pathLst>
              <a:path w="2755900" h="64135">
                <a:moveTo>
                  <a:pt x="0" y="0"/>
                </a:moveTo>
                <a:lnTo>
                  <a:pt x="2755900" y="0"/>
                </a:lnTo>
                <a:lnTo>
                  <a:pt x="2755900" y="63576"/>
                </a:lnTo>
                <a:lnTo>
                  <a:pt x="0" y="63576"/>
                </a:lnTo>
                <a:lnTo>
                  <a:pt x="0" y="0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0624" y="3075666"/>
            <a:ext cx="2677795" cy="64135"/>
          </a:xfrm>
          <a:custGeom>
            <a:avLst/>
            <a:gdLst/>
            <a:ahLst/>
            <a:cxnLst/>
            <a:rect l="l" t="t" r="r" b="b"/>
            <a:pathLst>
              <a:path w="2677795" h="64135">
                <a:moveTo>
                  <a:pt x="0" y="0"/>
                </a:moveTo>
                <a:lnTo>
                  <a:pt x="2677650" y="0"/>
                </a:lnTo>
                <a:lnTo>
                  <a:pt x="2677650" y="63576"/>
                </a:lnTo>
                <a:lnTo>
                  <a:pt x="0" y="63576"/>
                </a:lnTo>
                <a:lnTo>
                  <a:pt x="0" y="0"/>
                </a:lnTo>
                <a:close/>
              </a:path>
            </a:pathLst>
          </a:custGeom>
          <a:solidFill>
            <a:srgbClr val="FF3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1107" y="3306762"/>
            <a:ext cx="26136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WE </a:t>
            </a:r>
            <a:r>
              <a:rPr sz="1050" b="1" spc="10" dirty="0">
                <a:solidFill>
                  <a:srgbClr val="606060"/>
                </a:solidFill>
                <a:latin typeface="Helvetica"/>
                <a:cs typeface="Helvetica"/>
              </a:rPr>
              <a:t>BELIEVE IN </a:t>
            </a: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COMMUNITY</a:t>
            </a:r>
            <a:r>
              <a:rPr sz="1050" b="1" spc="-50" dirty="0">
                <a:solidFill>
                  <a:srgbClr val="606060"/>
                </a:solidFill>
                <a:latin typeface="Helvetica"/>
                <a:cs typeface="Helvetica"/>
              </a:rPr>
              <a:t> </a:t>
            </a:r>
            <a:r>
              <a:rPr sz="1050" b="1" spc="10" dirty="0">
                <a:solidFill>
                  <a:srgbClr val="606060"/>
                </a:solidFill>
                <a:latin typeface="Helvetica"/>
                <a:cs typeface="Helvetica"/>
              </a:rPr>
              <a:t>BUILDING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1137" y="6452025"/>
            <a:ext cx="1132840" cy="10413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SPONSORSHIP</a:t>
            </a:r>
            <a:r>
              <a:rPr sz="600" spc="-50" dirty="0">
                <a:solidFill>
                  <a:srgbClr val="C0C0C0"/>
                </a:solidFill>
                <a:latin typeface="Helvetica Neue"/>
                <a:cs typeface="Helvetica Neue"/>
              </a:rPr>
              <a:t> </a:t>
            </a:r>
            <a:r>
              <a:rPr sz="600" spc="10" dirty="0">
                <a:solidFill>
                  <a:srgbClr val="C0C0C0"/>
                </a:solidFill>
                <a:latin typeface="Helvetica Neue"/>
                <a:cs typeface="Helvetica Neue"/>
              </a:rPr>
              <a:t>PROSPECTUS</a:t>
            </a:r>
            <a:endParaRPr sz="600">
              <a:latin typeface="Helvetica Neue"/>
              <a:cs typeface="Helvetica Neu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107" y="3645677"/>
            <a:ext cx="2614295" cy="2522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800"/>
              </a:lnSpc>
            </a:pP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Our focus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is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on building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local</a:t>
            </a:r>
            <a:r>
              <a:rPr sz="1050" spc="-5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communities 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practice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within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 global network.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recognize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our best chance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at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reaching our common goals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is to foster  participation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from anyone who may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benefit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from a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better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understanding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Information  Architecture. To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this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end, we hold</a:t>
            </a:r>
            <a:r>
              <a:rPr sz="1050" spc="-7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</a:t>
            </a:r>
            <a:endParaRPr sz="1050">
              <a:latin typeface="Helvetica Light"/>
              <a:cs typeface="Helvetica Light"/>
            </a:endParaRPr>
          </a:p>
          <a:p>
            <a:pPr marL="12700" marR="42545">
              <a:lnSpc>
                <a:spcPct val="111800"/>
              </a:lnSpc>
            </a:pP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open-door policy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encourages our  greater community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get involved.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hold open planning meetings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anyone  may attend, get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local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businesses</a:t>
            </a:r>
            <a:r>
              <a:rPr sz="1050" spc="-5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involved  through targeted event sponsorship, and  hold each other accountable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for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maintaining our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spirit of</a:t>
            </a:r>
            <a:r>
              <a:rPr sz="1050" spc="-2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inclusivity.</a:t>
            </a:r>
            <a:endParaRPr sz="1050">
              <a:latin typeface="Helvetica Light"/>
              <a:cs typeface="Helvetica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2694" y="3308299"/>
            <a:ext cx="27273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WE </a:t>
            </a:r>
            <a:r>
              <a:rPr sz="1050" b="1" spc="10" dirty="0">
                <a:solidFill>
                  <a:srgbClr val="606060"/>
                </a:solidFill>
                <a:latin typeface="Helvetica"/>
                <a:cs typeface="Helvetica"/>
              </a:rPr>
              <a:t>BELIEVE IN </a:t>
            </a: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EMPOWERING</a:t>
            </a:r>
            <a:r>
              <a:rPr sz="1050" b="1" spc="-70" dirty="0">
                <a:solidFill>
                  <a:srgbClr val="606060"/>
                </a:solidFill>
                <a:latin typeface="Helvetica"/>
                <a:cs typeface="Helvetica"/>
              </a:rPr>
              <a:t> </a:t>
            </a: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LEADERS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2694" y="3647214"/>
            <a:ext cx="2743200" cy="234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545">
              <a:lnSpc>
                <a:spcPct val="111800"/>
              </a:lnSpc>
            </a:pP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have a deep understanding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</a:t>
            </a:r>
            <a:r>
              <a:rPr sz="1050" spc="-6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leaders  are created when people are given  permission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lead.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remember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we  were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all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new once, and we make space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for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those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are new today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have the  opportunity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succeed. Small or  inexperienced communities are 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enthusiastically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welcomed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hold  celebrations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 their locations,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and we  provide the support they need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</a:t>
            </a:r>
            <a:r>
              <a:rPr sz="1050" spc="-5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flourish.</a:t>
            </a:r>
            <a:endParaRPr sz="1050">
              <a:latin typeface="Helvetica Light"/>
              <a:cs typeface="Helvetica Light"/>
            </a:endParaRPr>
          </a:p>
          <a:p>
            <a:pPr marL="12700" marR="5080">
              <a:lnSpc>
                <a:spcPct val="111800"/>
              </a:lnSpc>
            </a:pP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First-time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organizers, speakers,and  volunteers are championed as the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potential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leaders who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will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carry our event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the</a:t>
            </a:r>
            <a:r>
              <a:rPr sz="1050" spc="-50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future.</a:t>
            </a:r>
            <a:endParaRPr sz="1050">
              <a:latin typeface="Helvetica Light"/>
              <a:cs typeface="Helvetica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01903" y="3307308"/>
            <a:ext cx="25533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WE </a:t>
            </a:r>
            <a:r>
              <a:rPr sz="1050" b="1" spc="10" dirty="0">
                <a:solidFill>
                  <a:srgbClr val="606060"/>
                </a:solidFill>
                <a:latin typeface="Helvetica"/>
                <a:cs typeface="Helvetica"/>
              </a:rPr>
              <a:t>BELIEVE IN </a:t>
            </a: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GROWING</a:t>
            </a:r>
            <a:r>
              <a:rPr sz="1050" b="1" spc="-70" dirty="0">
                <a:solidFill>
                  <a:srgbClr val="606060"/>
                </a:solidFill>
                <a:latin typeface="Helvetica"/>
                <a:cs typeface="Helvetica"/>
              </a:rPr>
              <a:t> </a:t>
            </a:r>
            <a:r>
              <a:rPr sz="1050" b="1" spc="15" dirty="0">
                <a:solidFill>
                  <a:srgbClr val="606060"/>
                </a:solidFill>
                <a:latin typeface="Helvetica"/>
                <a:cs typeface="Helvetica"/>
              </a:rPr>
              <a:t>TOGETHER</a:t>
            </a:r>
            <a:endParaRPr sz="10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1903" y="3614552"/>
            <a:ext cx="2645410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00"/>
              </a:lnSpc>
            </a:pP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Humility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is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our cornerstone, and we  recognize each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us as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individuals,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as 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well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as the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field 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Information Architecture 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itself,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always has room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grow.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share  our thoughts, ideas, and work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freely within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 framework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openness, with the  understanding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advancement depends  on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collaboration.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The content we create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is  freely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available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the public and we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invite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conversation around the work we’re doing.  </a:t>
            </a:r>
            <a:r>
              <a:rPr sz="1050" spc="15" dirty="0">
                <a:solidFill>
                  <a:srgbClr val="606060"/>
                </a:solidFill>
                <a:latin typeface="Helvetica Light"/>
                <a:cs typeface="Helvetica Light"/>
              </a:rPr>
              <a:t>We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seek opportunities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learn from those  outside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of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the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field,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and ensure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that 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everyone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feels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welcome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to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have </a:t>
            </a:r>
            <a:r>
              <a:rPr sz="1050" spc="5" dirty="0">
                <a:solidFill>
                  <a:srgbClr val="606060"/>
                </a:solidFill>
                <a:latin typeface="Helvetica Light"/>
                <a:cs typeface="Helvetica Light"/>
              </a:rPr>
              <a:t>their</a:t>
            </a:r>
            <a:r>
              <a:rPr sz="1050" spc="-15" dirty="0">
                <a:solidFill>
                  <a:srgbClr val="606060"/>
                </a:solidFill>
                <a:latin typeface="Helvetica Light"/>
                <a:cs typeface="Helvetica Light"/>
              </a:rPr>
              <a:t> </a:t>
            </a:r>
            <a:r>
              <a:rPr sz="1050" spc="10" dirty="0">
                <a:solidFill>
                  <a:srgbClr val="606060"/>
                </a:solidFill>
                <a:latin typeface="Helvetica Light"/>
                <a:cs typeface="Helvetica Light"/>
              </a:rPr>
              <a:t>voice  heard.</a:t>
            </a:r>
            <a:endParaRPr sz="1050">
              <a:latin typeface="Helvetica Light"/>
              <a:cs typeface="Helvetic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pc="10" dirty="0"/>
              <a:t>2017 WORLD </a:t>
            </a:r>
            <a:r>
              <a:rPr spc="5" dirty="0"/>
              <a:t>IA </a:t>
            </a:r>
            <a:r>
              <a:rPr spc="-65" dirty="0"/>
              <a:t>DAY</a:t>
            </a:r>
            <a:r>
              <a:rPr spc="-45" dirty="0"/>
              <a:t> </a:t>
            </a:r>
            <a:r>
              <a:rPr spc="10" dirty="0"/>
              <a:t>LOCATIONS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883" y="2334882"/>
            <a:ext cx="326517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6</a:t>
            </a:r>
            <a:r>
              <a:rPr lang="en-US" sz="115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5</a:t>
            </a:r>
            <a:r>
              <a:rPr sz="115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sz="1150" dirty="0">
                <a:solidFill>
                  <a:srgbClr val="FFFFFF"/>
                </a:solidFill>
                <a:latin typeface="Helvetica Neue Light"/>
                <a:cs typeface="Helvetica Neue Light"/>
              </a:rPr>
              <a:t>LOCATIONS. 28 COUNTRIES. 6 CONTINENTS.</a:t>
            </a:r>
            <a:endParaRPr sz="1150" dirty="0">
              <a:latin typeface="Helvetica Neue Light"/>
              <a:cs typeface="Helvetica Neue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3159" y="2717749"/>
            <a:ext cx="2434590" cy="78105"/>
          </a:xfrm>
          <a:custGeom>
            <a:avLst/>
            <a:gdLst/>
            <a:ahLst/>
            <a:cxnLst/>
            <a:rect l="l" t="t" r="r" b="b"/>
            <a:pathLst>
              <a:path w="2434590" h="78105">
                <a:moveTo>
                  <a:pt x="0" y="0"/>
                </a:moveTo>
                <a:lnTo>
                  <a:pt x="2434349" y="0"/>
                </a:lnTo>
                <a:lnTo>
                  <a:pt x="2434349" y="77485"/>
                </a:lnTo>
                <a:lnTo>
                  <a:pt x="0" y="77485"/>
                </a:lnTo>
                <a:lnTo>
                  <a:pt x="0" y="0"/>
                </a:lnTo>
                <a:close/>
              </a:path>
            </a:pathLst>
          </a:custGeom>
          <a:solidFill>
            <a:srgbClr val="FF39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2627" y="2719667"/>
            <a:ext cx="2020570" cy="76835"/>
          </a:xfrm>
          <a:custGeom>
            <a:avLst/>
            <a:gdLst/>
            <a:ahLst/>
            <a:cxnLst/>
            <a:rect l="l" t="t" r="r" b="b"/>
            <a:pathLst>
              <a:path w="2020570" h="76835">
                <a:moveTo>
                  <a:pt x="0" y="0"/>
                </a:moveTo>
                <a:lnTo>
                  <a:pt x="2020186" y="0"/>
                </a:lnTo>
                <a:lnTo>
                  <a:pt x="2020186" y="76288"/>
                </a:lnTo>
                <a:lnTo>
                  <a:pt x="0" y="76288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16393" y="2862300"/>
            <a:ext cx="1125855" cy="2680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ASIA /</a:t>
            </a:r>
            <a:r>
              <a:rPr sz="1200" spc="-55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OCEANIA</a:t>
            </a:r>
            <a:endParaRPr sz="1200" dirty="0">
              <a:latin typeface="Helvetica Neue Light"/>
              <a:cs typeface="Helvetica Neue Light"/>
            </a:endParaRPr>
          </a:p>
          <a:p>
            <a:pPr marL="113030" indent="-86360">
              <a:lnSpc>
                <a:spcPct val="100000"/>
              </a:lnSpc>
              <a:spcBef>
                <a:spcPts val="745"/>
              </a:spcBef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Bengaluru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Beirut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Dubai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Hong</a:t>
            </a:r>
            <a:r>
              <a:rPr sz="1200" spc="-7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Kong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Hyderabad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Kyoto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Manila</a:t>
            </a:r>
            <a:endParaRPr lang="en-US" sz="1200" spc="-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lang="en-US"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Mumbai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Okinawa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Singapore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Sydney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Tehran</a:t>
            </a:r>
            <a:endParaRPr sz="1200" dirty="0">
              <a:latin typeface="Helvetica Light"/>
              <a:cs typeface="Helvetica Light"/>
            </a:endParaRPr>
          </a:p>
          <a:p>
            <a:pPr marL="113030" indent="-86360">
              <a:lnSpc>
                <a:spcPct val="100000"/>
              </a:lnSpc>
              <a:buClr>
                <a:srgbClr val="00D5FF"/>
              </a:buClr>
              <a:buSzPct val="50000"/>
              <a:buChar char="•"/>
              <a:tabLst>
                <a:tab pos="113664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Tokyo</a:t>
            </a:r>
            <a:endParaRPr sz="1200" dirty="0">
              <a:latin typeface="Helvetica Light"/>
              <a:cs typeface="Helvetica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2615" y="2879001"/>
            <a:ext cx="2042160" cy="141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CENTRAL / SOUTH</a:t>
            </a:r>
            <a:r>
              <a:rPr sz="1200" spc="-25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AMERICA</a:t>
            </a:r>
            <a:endParaRPr sz="1200" dirty="0">
              <a:latin typeface="Helvetica Neue Light"/>
              <a:cs typeface="Helvetica Neue Light"/>
            </a:endParaRPr>
          </a:p>
          <a:p>
            <a:pPr marL="106680" indent="-93980">
              <a:lnSpc>
                <a:spcPct val="100000"/>
              </a:lnSpc>
              <a:spcBef>
                <a:spcPts val="70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sz="1200" spc="20" dirty="0">
                <a:solidFill>
                  <a:srgbClr val="FFFFFF"/>
                </a:solidFill>
                <a:latin typeface="Helvetica Light"/>
                <a:cs typeface="Helvetica Light"/>
              </a:rPr>
              <a:t>Bogata</a:t>
            </a:r>
            <a:endParaRPr sz="1200" dirty="0">
              <a:latin typeface="Helvetica Light"/>
              <a:cs typeface="Helvetica Light"/>
            </a:endParaRPr>
          </a:p>
          <a:p>
            <a:pPr marL="106680" indent="-93980">
              <a:lnSpc>
                <a:spcPct val="100000"/>
              </a:lnSpc>
              <a:spcBef>
                <a:spcPts val="4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sz="1200" spc="20" dirty="0">
                <a:solidFill>
                  <a:srgbClr val="FFFFFF"/>
                </a:solidFill>
                <a:latin typeface="Helvetica Light"/>
                <a:cs typeface="Helvetica Light"/>
              </a:rPr>
              <a:t>Mar de</a:t>
            </a:r>
            <a:r>
              <a:rPr sz="1200" spc="-8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Helvetica Light"/>
                <a:cs typeface="Helvetica Light"/>
              </a:rPr>
              <a:t>Plata</a:t>
            </a:r>
            <a:endParaRPr sz="1200" dirty="0">
              <a:latin typeface="Helvetica Light"/>
              <a:cs typeface="Helvetica Light"/>
            </a:endParaRPr>
          </a:p>
          <a:p>
            <a:pPr marL="106680" indent="-93980">
              <a:lnSpc>
                <a:spcPct val="100000"/>
              </a:lnSpc>
              <a:spcBef>
                <a:spcPts val="4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sz="1200" spc="15" dirty="0">
                <a:solidFill>
                  <a:srgbClr val="FFFFFF"/>
                </a:solidFill>
                <a:latin typeface="Helvetica Light"/>
                <a:cs typeface="Helvetica Light"/>
              </a:rPr>
              <a:t>Rio </a:t>
            </a:r>
            <a:r>
              <a:rPr sz="1200" spc="20" dirty="0">
                <a:solidFill>
                  <a:srgbClr val="FFFFFF"/>
                </a:solidFill>
                <a:latin typeface="Helvetica Light"/>
                <a:cs typeface="Helvetica Light"/>
              </a:rPr>
              <a:t>de</a:t>
            </a:r>
            <a:r>
              <a:rPr sz="1200" spc="-6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15" dirty="0" smtClean="0">
                <a:solidFill>
                  <a:srgbClr val="FFFFFF"/>
                </a:solidFill>
                <a:latin typeface="Helvetica Light"/>
                <a:cs typeface="Helvetica Light"/>
              </a:rPr>
              <a:t>Janeiro</a:t>
            </a:r>
            <a:endParaRPr lang="en-US" sz="1200" spc="1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06680" indent="-93980">
              <a:lnSpc>
                <a:spcPct val="100000"/>
              </a:lnSpc>
              <a:spcBef>
                <a:spcPts val="4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lang="en-US" sz="1200" spc="15" dirty="0" smtClean="0">
                <a:solidFill>
                  <a:srgbClr val="FFFFFF"/>
                </a:solidFill>
                <a:latin typeface="Helvetica Light"/>
                <a:cs typeface="Helvetica Light"/>
              </a:rPr>
              <a:t>San Jose</a:t>
            </a:r>
            <a:endParaRPr sz="1200" dirty="0">
              <a:latin typeface="Helvetica Light"/>
              <a:cs typeface="Helvetica Light"/>
            </a:endParaRPr>
          </a:p>
          <a:p>
            <a:pPr marL="106680" indent="-93980">
              <a:lnSpc>
                <a:spcPct val="100000"/>
              </a:lnSpc>
              <a:spcBef>
                <a:spcPts val="4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sz="1200" spc="20" dirty="0">
                <a:solidFill>
                  <a:srgbClr val="FFFFFF"/>
                </a:solidFill>
                <a:latin typeface="Helvetica Light"/>
                <a:cs typeface="Helvetica Light"/>
              </a:rPr>
              <a:t>São</a:t>
            </a:r>
            <a:r>
              <a:rPr sz="1200" spc="-7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Helvetica Light"/>
                <a:cs typeface="Helvetica Light"/>
              </a:rPr>
              <a:t>Paulo</a:t>
            </a:r>
            <a:endParaRPr sz="1200" dirty="0">
              <a:latin typeface="Helvetica Light"/>
              <a:cs typeface="Helvetica Light"/>
            </a:endParaRPr>
          </a:p>
          <a:p>
            <a:pPr marL="106680" indent="-93980">
              <a:lnSpc>
                <a:spcPct val="100000"/>
              </a:lnSpc>
              <a:spcBef>
                <a:spcPts val="45"/>
              </a:spcBef>
              <a:buClr>
                <a:srgbClr val="00D5FF"/>
              </a:buClr>
              <a:buSzPct val="50000"/>
              <a:buChar char="•"/>
              <a:tabLst>
                <a:tab pos="107314" algn="l"/>
              </a:tabLst>
            </a:pPr>
            <a:r>
              <a:rPr sz="1200" spc="15" dirty="0">
                <a:solidFill>
                  <a:srgbClr val="FFFFFF"/>
                </a:solidFill>
                <a:latin typeface="Helvetica Light"/>
                <a:cs typeface="Helvetica Light"/>
              </a:rPr>
              <a:t>Viña del</a:t>
            </a:r>
            <a:r>
              <a:rPr sz="1200" spc="-7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Helvetica Light"/>
                <a:cs typeface="Helvetica Light"/>
              </a:rPr>
              <a:t>Mar</a:t>
            </a:r>
            <a:endParaRPr sz="1200" dirty="0">
              <a:latin typeface="Helvetica Light"/>
              <a:cs typeface="Helvetica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1996" y="2862300"/>
            <a:ext cx="1277620" cy="3409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EUROPE /</a:t>
            </a:r>
            <a:r>
              <a:rPr sz="1200" spc="-55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AFRICA</a:t>
            </a:r>
            <a:endParaRPr sz="1200" dirty="0">
              <a:latin typeface="Helvetica Neue Light"/>
              <a:cs typeface="Helvetica Neue Light"/>
            </a:endParaRPr>
          </a:p>
          <a:p>
            <a:pPr marL="130810" indent="-104139">
              <a:lnSpc>
                <a:spcPct val="100000"/>
              </a:lnSpc>
              <a:spcBef>
                <a:spcPts val="670"/>
              </a:spcBef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Barcelona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Bristol</a:t>
            </a:r>
            <a:endParaRPr lang="en-US" sz="1200" spc="-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lang="en-US"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Bucharest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Copenhagen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Johannesburg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Jönköping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Ljublana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London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Lyon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Manchester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Palermo</a:t>
            </a:r>
            <a:endParaRPr lang="en-US" sz="1200" spc="-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30810" indent="-104139">
              <a:buClr>
                <a:srgbClr val="FFFB00"/>
              </a:buClr>
              <a:buSzPct val="50000"/>
              <a:buFontTx/>
              <a:buChar char="•"/>
              <a:tabLst>
                <a:tab pos="131445" algn="l"/>
              </a:tabLst>
            </a:pPr>
            <a:r>
              <a:rPr lang="en-US" sz="1200" spc="-5" dirty="0" err="1">
                <a:solidFill>
                  <a:srgbClr val="FFFFFF"/>
                </a:solidFill>
                <a:latin typeface="Helvetica Light"/>
                <a:cs typeface="Helvetica Light"/>
              </a:rPr>
              <a:t>Rhein</a:t>
            </a:r>
            <a:r>
              <a:rPr lang="en-US"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-</a:t>
            </a:r>
            <a:r>
              <a:rPr lang="en-US"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Neckar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Rome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Saint</a:t>
            </a:r>
            <a:r>
              <a:rPr sz="1200" spc="-4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Petersburg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Stockholm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Verona-Trento</a:t>
            </a:r>
            <a:endParaRPr sz="1200" dirty="0">
              <a:latin typeface="Helvetica Light"/>
              <a:cs typeface="Helvetica Light"/>
            </a:endParaRPr>
          </a:p>
          <a:p>
            <a:pPr marL="130810" indent="-104139">
              <a:lnSpc>
                <a:spcPct val="100000"/>
              </a:lnSpc>
              <a:buClr>
                <a:srgbClr val="FFFB00"/>
              </a:buClr>
              <a:buSzPct val="50000"/>
              <a:buChar char="•"/>
              <a:tabLst>
                <a:tab pos="13144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Zürich</a:t>
            </a:r>
            <a:endParaRPr sz="1200" dirty="0">
              <a:latin typeface="Helvetica Light"/>
              <a:cs typeface="Helvetica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0403" y="2866301"/>
            <a:ext cx="1230630" cy="2853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NORTH</a:t>
            </a:r>
            <a:r>
              <a:rPr sz="1200" spc="-60" dirty="0">
                <a:solidFill>
                  <a:srgbClr val="FFFFFF"/>
                </a:solidFill>
                <a:latin typeface="Helvetica Neue Light"/>
                <a:cs typeface="Helvetica Neue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Neue Light"/>
                <a:cs typeface="Helvetica Neue Light"/>
              </a:rPr>
              <a:t>AMERICA</a:t>
            </a:r>
            <a:endParaRPr sz="1200" dirty="0">
              <a:latin typeface="Helvetica Neue Light"/>
              <a:cs typeface="Helvetica Neue Light"/>
            </a:endParaRPr>
          </a:p>
          <a:p>
            <a:pPr marL="128270" indent="-109220">
              <a:lnSpc>
                <a:spcPct val="100000"/>
              </a:lnSpc>
              <a:spcBef>
                <a:spcPts val="660"/>
              </a:spcBef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Ann</a:t>
            </a:r>
            <a:r>
              <a:rPr sz="1200" spc="-7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Arbor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Atlanta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Boston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spcBef>
                <a:spcPts val="20"/>
              </a:spcBef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Charlotte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ts val="1405"/>
              </a:lnSpc>
              <a:spcBef>
                <a:spcPts val="45"/>
              </a:spcBef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800" spc="-7" baseline="2314" dirty="0">
                <a:solidFill>
                  <a:srgbClr val="FFFFFF"/>
                </a:solidFill>
                <a:latin typeface="Helvetica Light"/>
                <a:cs typeface="Helvetica Light"/>
              </a:rPr>
              <a:t>Chattanooga</a:t>
            </a:r>
            <a:endParaRPr sz="1800" baseline="2314" dirty="0">
              <a:latin typeface="Helvetica Light"/>
              <a:cs typeface="Helvetica Light"/>
            </a:endParaRPr>
          </a:p>
          <a:p>
            <a:pPr marL="128270" indent="-109220">
              <a:lnSpc>
                <a:spcPts val="1405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Chicago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Dallas</a:t>
            </a:r>
            <a:endParaRPr lang="en-US" sz="1200" spc="-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lang="en-US"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Denver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Des</a:t>
            </a:r>
            <a:r>
              <a:rPr sz="1200" spc="-7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Moines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Kent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Los</a:t>
            </a:r>
            <a:r>
              <a:rPr sz="1200" spc="-6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Angeles</a:t>
            </a:r>
            <a:endParaRPr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Mexico</a:t>
            </a:r>
            <a:r>
              <a:rPr sz="1200" spc="-6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City</a:t>
            </a: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Miami</a:t>
            </a:r>
            <a:endParaRPr sz="1200" dirty="0" smtClean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Milwaukee</a:t>
            </a:r>
            <a:endParaRPr sz="1200" dirty="0" smtClean="0">
              <a:latin typeface="Helvetica Light"/>
              <a:cs typeface="Helvetica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8785" y="3166033"/>
            <a:ext cx="1189990" cy="2768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Minneapolis</a:t>
            </a:r>
            <a:endParaRPr lang="en-US"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Monterrey</a:t>
            </a:r>
            <a:endParaRPr lang="en-US" sz="1200" dirty="0">
              <a:latin typeface="Helvetica Light"/>
              <a:cs typeface="Helvetica Light"/>
            </a:endParaRPr>
          </a:p>
          <a:p>
            <a:pPr marL="128270" indent="-109220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28905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Montreal</a:t>
            </a:r>
            <a:endParaRPr lang="en-US"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New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York</a:t>
            </a:r>
            <a:r>
              <a:rPr sz="1200" spc="-6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City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Ottawa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Philadelphia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Pittsburgh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ct val="100000"/>
              </a:lnSpc>
              <a:spcBef>
                <a:spcPts val="15"/>
              </a:spcBef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Portland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05"/>
              </a:lnSpc>
              <a:spcBef>
                <a:spcPts val="45"/>
              </a:spcBef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800" spc="-7" baseline="2314" dirty="0">
                <a:solidFill>
                  <a:srgbClr val="FFFFFF"/>
                </a:solidFill>
                <a:latin typeface="Helvetica Light"/>
                <a:cs typeface="Helvetica Light"/>
              </a:rPr>
              <a:t>Richmond</a:t>
            </a:r>
            <a:endParaRPr sz="1800" baseline="2314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05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San</a:t>
            </a:r>
            <a:r>
              <a:rPr sz="1200" spc="-6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Antonio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San</a:t>
            </a:r>
            <a:r>
              <a:rPr sz="1200" spc="-5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Francisco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Seattle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ts val="144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Tampa</a:t>
            </a:r>
            <a:r>
              <a:rPr sz="1200" spc="-7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Bay</a:t>
            </a:r>
            <a:endParaRPr sz="1200" dirty="0">
              <a:latin typeface="Helvetica Light"/>
              <a:cs typeface="Helvetica Light"/>
            </a:endParaRPr>
          </a:p>
          <a:p>
            <a:pPr marL="111125" indent="-98425">
              <a:lnSpc>
                <a:spcPct val="100000"/>
              </a:lnSpc>
              <a:buClr>
                <a:srgbClr val="FF82D5"/>
              </a:buClr>
              <a:buSzPct val="50000"/>
              <a:buChar char="•"/>
              <a:tabLst>
                <a:tab pos="111760" algn="l"/>
              </a:tabLst>
            </a:pPr>
            <a:r>
              <a:rPr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Vancouver</a:t>
            </a:r>
            <a:endParaRPr lang="en-US" sz="1200" spc="-5" dirty="0" smtClean="0">
              <a:solidFill>
                <a:srgbClr val="FFFFFF"/>
              </a:solidFill>
              <a:latin typeface="Helvetica Light"/>
              <a:cs typeface="Helvetica Light"/>
            </a:endParaRPr>
          </a:p>
          <a:p>
            <a:pPr marL="111125" indent="-98425">
              <a:buClr>
                <a:srgbClr val="FF82D5"/>
              </a:buClr>
              <a:buSzPct val="50000"/>
              <a:buFontTx/>
              <a:buChar char="•"/>
              <a:tabLst>
                <a:tab pos="11176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Helvetica Light"/>
                <a:cs typeface="Helvetica Light"/>
              </a:rPr>
              <a:t>Washington</a:t>
            </a:r>
            <a:r>
              <a:rPr lang="en-US" sz="1200" spc="-5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lang="en-US" sz="1200" spc="-5" dirty="0" smtClean="0">
                <a:solidFill>
                  <a:srgbClr val="FFFFFF"/>
                </a:solidFill>
                <a:latin typeface="Helvetica Light"/>
                <a:cs typeface="Helvetica Light"/>
              </a:rPr>
              <a:t>DC</a:t>
            </a:r>
            <a:endParaRPr lang="en-US" sz="1200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0" cy="5664200"/>
          </a:xfrm>
          <a:custGeom>
            <a:avLst/>
            <a:gdLst/>
            <a:ahLst/>
            <a:cxnLst/>
            <a:rect l="l" t="t" r="r" b="b"/>
            <a:pathLst>
              <a:path h="5664200">
                <a:moveTo>
                  <a:pt x="0" y="5664200"/>
                </a:move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4100"/>
            <a:ext cx="0" cy="5664200"/>
          </a:xfrm>
          <a:custGeom>
            <a:avLst/>
            <a:gdLst/>
            <a:ahLst/>
            <a:cxnLst/>
            <a:rect l="l" t="t" r="r" b="b"/>
            <a:pathLst>
              <a:path h="5664200">
                <a:moveTo>
                  <a:pt x="0" y="5664200"/>
                </a:move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20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797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6000" y="2516239"/>
            <a:ext cx="7899400" cy="64135"/>
          </a:xfrm>
          <a:custGeom>
            <a:avLst/>
            <a:gdLst/>
            <a:ahLst/>
            <a:cxnLst/>
            <a:rect l="l" t="t" r="r" b="b"/>
            <a:pathLst>
              <a:path w="7899400" h="64135">
                <a:moveTo>
                  <a:pt x="0" y="0"/>
                </a:moveTo>
                <a:lnTo>
                  <a:pt x="7899400" y="0"/>
                </a:lnTo>
                <a:lnTo>
                  <a:pt x="7899400" y="63576"/>
                </a:lnTo>
                <a:lnTo>
                  <a:pt x="0" y="63576"/>
                </a:lnTo>
                <a:lnTo>
                  <a:pt x="0" y="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00" y="1658028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</a:path>
            </a:pathLst>
          </a:custGeom>
          <a:ln w="12712">
            <a:solidFill>
              <a:srgbClr val="00D5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LOCAL</a:t>
            </a:r>
            <a:r>
              <a:rPr spc="-55" dirty="0"/>
              <a:t> </a:t>
            </a:r>
            <a:r>
              <a:rPr spc="10" dirty="0" smtClean="0"/>
              <a:t>SPONSORS</a:t>
            </a:r>
            <a:r>
              <a:rPr lang="en-US" spc="10" dirty="0" smtClean="0"/>
              <a:t>HIP LEVELS</a:t>
            </a:r>
            <a:endParaRPr spc="10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50" dirty="0" smtClean="0"/>
              <a:t>&lt; </a:t>
            </a:r>
            <a:r>
              <a:rPr lang="en-US" sz="1150" i="1" dirty="0" smtClean="0"/>
              <a:t>these are suggestions to get you started and we encourage you to make them fit the needs of your location</a:t>
            </a:r>
            <a:r>
              <a:rPr lang="en-US" sz="1150" dirty="0" smtClean="0"/>
              <a:t>&gt;</a:t>
            </a:r>
            <a:endParaRPr sz="1150" dirty="0"/>
          </a:p>
        </p:txBody>
      </p:sp>
      <p:sp>
        <p:nvSpPr>
          <p:cNvPr id="8" name="object 8"/>
          <p:cNvSpPr txBox="1"/>
          <p:nvPr/>
        </p:nvSpPr>
        <p:spPr>
          <a:xfrm>
            <a:off x="1008862" y="2823565"/>
            <a:ext cx="7808595" cy="348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Host a Coffee</a:t>
            </a:r>
            <a:r>
              <a:rPr sz="1000" b="1" spc="-2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Break</a:t>
            </a:r>
            <a:endParaRPr sz="1000" dirty="0">
              <a:latin typeface="Helvetica"/>
              <a:cs typeface="Helvetica"/>
            </a:endParaRPr>
          </a:p>
          <a:p>
            <a:pPr marL="12700">
              <a:lnSpc>
                <a:spcPts val="1135"/>
              </a:lnSpc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Buy everyone a cup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of coffee/tea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and a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snack.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The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local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team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will personally thank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in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opening and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closing remarks.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They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will</a:t>
            </a:r>
            <a:r>
              <a:rPr sz="1000" spc="18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also</a:t>
            </a:r>
            <a:endParaRPr sz="1000" dirty="0">
              <a:latin typeface="Helvetica Light"/>
              <a:cs typeface="Helvetica Ligh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mention your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brand on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their social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media accounts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leading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up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to the</a:t>
            </a:r>
            <a:r>
              <a:rPr sz="1000" spc="3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event.!</a:t>
            </a:r>
            <a:endParaRPr sz="1000" dirty="0">
              <a:latin typeface="Helvetica Light"/>
              <a:cs typeface="Helvetica Light"/>
            </a:endParaRPr>
          </a:p>
          <a:p>
            <a:pPr marL="12700">
              <a:lnSpc>
                <a:spcPts val="1225"/>
              </a:lnSpc>
              <a:spcBef>
                <a:spcPts val="35"/>
              </a:spcBef>
            </a:pPr>
            <a:endParaRPr sz="1050" dirty="0">
              <a:latin typeface="Helvetica"/>
              <a:cs typeface="Helvetica"/>
            </a:endParaRPr>
          </a:p>
          <a:p>
            <a:pPr marL="12700">
              <a:lnSpc>
                <a:spcPts val="1160"/>
              </a:lnSpc>
            </a:pP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Host a</a:t>
            </a:r>
            <a:r>
              <a:rPr sz="1000" b="1" spc="-7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Lunch</a:t>
            </a:r>
            <a:endParaRPr sz="1000" dirty="0">
              <a:latin typeface="Helvetica"/>
              <a:cs typeface="Helvetica"/>
            </a:endParaRPr>
          </a:p>
          <a:p>
            <a:pPr marL="12700" marR="5080">
              <a:lnSpc>
                <a:spcPts val="1180"/>
              </a:lnSpc>
              <a:spcBef>
                <a:spcPts val="45"/>
              </a:spcBef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all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have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to eat,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why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stop the IA fun.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Make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sure that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one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location worth of attendees is able to enjoy lunch </a:t>
            </a:r>
            <a:r>
              <a:rPr sz="1000" spc="-15" dirty="0">
                <a:solidFill>
                  <a:srgbClr val="FFFFFF"/>
                </a:solidFill>
                <a:latin typeface="Helvetica Light"/>
                <a:cs typeface="Helvetica Light"/>
              </a:rPr>
              <a:t>together. </a:t>
            </a:r>
            <a:r>
              <a:rPr sz="1000" spc="-40" dirty="0">
                <a:solidFill>
                  <a:srgbClr val="FFFFFF"/>
                </a:solidFill>
                <a:latin typeface="Helvetica Light"/>
                <a:cs typeface="Helvetica Light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will of course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be  thanked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before, during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and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after</a:t>
            </a:r>
            <a:r>
              <a:rPr sz="1000" spc="-4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lunch.</a:t>
            </a:r>
            <a:endParaRPr sz="1000" dirty="0">
              <a:latin typeface="Helvetica Light"/>
              <a:cs typeface="Helvetica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15" dirty="0">
                <a:solidFill>
                  <a:srgbClr val="FFFFFF"/>
                </a:solidFill>
                <a:latin typeface="Helvetica"/>
                <a:cs typeface="Helvetica"/>
              </a:rPr>
              <a:t>Reimburse </a:t>
            </a: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a</a:t>
            </a:r>
            <a:r>
              <a:rPr sz="1000" b="1" spc="-20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Speaker</a:t>
            </a:r>
            <a:endParaRPr sz="1000" dirty="0">
              <a:latin typeface="Helvetica"/>
              <a:cs typeface="Helvetica"/>
            </a:endParaRPr>
          </a:p>
          <a:p>
            <a:pPr marL="12700" marR="189865">
              <a:lnSpc>
                <a:spcPts val="1180"/>
              </a:lnSpc>
              <a:spcBef>
                <a:spcPts val="45"/>
              </a:spcBef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Help a speaker pay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for their travel to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speak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in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 new </a:t>
            </a:r>
            <a:r>
              <a:rPr sz="1000" spc="-15" dirty="0">
                <a:solidFill>
                  <a:srgbClr val="FFFFFF"/>
                </a:solidFill>
                <a:latin typeface="Helvetica Light"/>
                <a:cs typeface="Helvetica Light"/>
              </a:rPr>
              <a:t>community.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The speaker 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assist will thank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personally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on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stage that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day and 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feature your logo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on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their thank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slide for the world to</a:t>
            </a:r>
            <a:r>
              <a:rPr sz="1000" spc="-5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see.</a:t>
            </a:r>
            <a:endParaRPr sz="1000" dirty="0">
              <a:latin typeface="Helvetica Light"/>
              <a:cs typeface="Helvetica Light"/>
            </a:endParaRPr>
          </a:p>
          <a:p>
            <a:pPr marL="12700">
              <a:lnSpc>
                <a:spcPts val="1225"/>
              </a:lnSpc>
            </a:pPr>
            <a:endParaRPr sz="1050" dirty="0">
              <a:latin typeface="Helvetica"/>
              <a:cs typeface="Helvetica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solidFill>
                  <a:srgbClr val="FFFFFF"/>
                </a:solidFill>
                <a:latin typeface="Helvetica"/>
                <a:cs typeface="Helvetica"/>
              </a:rPr>
              <a:t>Exhibit </a:t>
            </a: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on</a:t>
            </a:r>
            <a:r>
              <a:rPr sz="1000" b="1" spc="-9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Helvetica"/>
                <a:cs typeface="Helvetica"/>
              </a:rPr>
              <a:t>Site</a:t>
            </a:r>
            <a:endParaRPr sz="1000" dirty="0">
              <a:latin typeface="Helvetica"/>
              <a:cs typeface="Helvetica"/>
            </a:endParaRPr>
          </a:p>
          <a:p>
            <a:pPr marL="12700">
              <a:lnSpc>
                <a:spcPts val="1190"/>
              </a:lnSpc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We can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always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make room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for cool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companies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show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cool stuff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and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talk to our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amazing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attendees.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(Depending on space</a:t>
            </a:r>
            <a:r>
              <a:rPr sz="1000" spc="20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available)</a:t>
            </a:r>
            <a:endParaRPr sz="1000" dirty="0">
              <a:latin typeface="Helvetica Light"/>
              <a:cs typeface="Helvetica Light"/>
            </a:endParaRPr>
          </a:p>
          <a:p>
            <a:pPr marL="12700">
              <a:lnSpc>
                <a:spcPts val="1225"/>
              </a:lnSpc>
              <a:spcBef>
                <a:spcPts val="35"/>
              </a:spcBef>
            </a:pPr>
            <a:endParaRPr sz="1050" dirty="0">
              <a:latin typeface="Helvetica"/>
              <a:cs typeface="Helvetica"/>
            </a:endParaRPr>
          </a:p>
          <a:p>
            <a:pPr marL="12700">
              <a:lnSpc>
                <a:spcPts val="1160"/>
              </a:lnSpc>
            </a:pPr>
            <a:r>
              <a:rPr sz="1000" b="1" spc="-5" dirty="0">
                <a:solidFill>
                  <a:srgbClr val="FFFFFF"/>
                </a:solidFill>
                <a:latin typeface="Helvetica"/>
                <a:cs typeface="Helvetica"/>
              </a:rPr>
              <a:t>In-Kind</a:t>
            </a:r>
            <a:endParaRPr sz="1000" dirty="0">
              <a:latin typeface="Helvetica"/>
              <a:cs typeface="Helvetica"/>
            </a:endParaRPr>
          </a:p>
          <a:p>
            <a:pPr marL="12700" marR="156845">
              <a:lnSpc>
                <a:spcPts val="1180"/>
              </a:lnSpc>
              <a:spcBef>
                <a:spcPts val="45"/>
              </a:spcBef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Whether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it is snacks,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A/V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or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 venue we want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make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sure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you can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give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what you have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or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what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your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people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are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good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at.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(Depending on 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local</a:t>
            </a:r>
            <a:r>
              <a:rPr sz="1000" spc="-7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needs)</a:t>
            </a:r>
            <a:endParaRPr sz="1000" dirty="0">
              <a:latin typeface="Helvetica Light"/>
              <a:cs typeface="Helvetica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135"/>
              </a:lnSpc>
            </a:pPr>
            <a:r>
              <a:rPr sz="1000" b="1" spc="-10" dirty="0">
                <a:solidFill>
                  <a:srgbClr val="FFFFFF"/>
                </a:solidFill>
                <a:latin typeface="Helvetica"/>
                <a:cs typeface="Helvetica"/>
              </a:rPr>
              <a:t>Throw a</a:t>
            </a:r>
            <a:r>
              <a:rPr sz="1000" b="1" spc="-75" dirty="0">
                <a:solidFill>
                  <a:srgbClr val="FFFFFF"/>
                </a:solidFill>
                <a:latin typeface="Helvetica"/>
                <a:cs typeface="Helvetica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Helvetica"/>
                <a:cs typeface="Helvetica"/>
              </a:rPr>
              <a:t>Party!!</a:t>
            </a:r>
            <a:endParaRPr sz="1000" dirty="0">
              <a:latin typeface="Helvetica"/>
              <a:cs typeface="Helvetica"/>
            </a:endParaRPr>
          </a:p>
          <a:p>
            <a:pPr marL="12700">
              <a:lnSpc>
                <a:spcPts val="1130"/>
              </a:lnSpc>
            </a:pP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No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Celebration of IA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would be complete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without the after party.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Make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sure that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one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location worth of attendees is able to extend the</a:t>
            </a:r>
            <a:r>
              <a:rPr sz="1000" spc="80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day</a:t>
            </a:r>
            <a:endParaRPr sz="1000" dirty="0">
              <a:latin typeface="Helvetica Light"/>
              <a:cs typeface="Helvetica Light"/>
            </a:endParaRPr>
          </a:p>
          <a:p>
            <a:pPr marL="12700" marR="380365">
              <a:lnSpc>
                <a:spcPts val="1180"/>
              </a:lnSpc>
              <a:spcBef>
                <a:spcPts val="45"/>
              </a:spcBef>
            </a:pP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into the evening,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and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enjoy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some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relaxing the networking after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a jam packed day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of content.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will of course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be thanked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profusely  throughout the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day and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in the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weeks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leading </a:t>
            </a:r>
            <a:r>
              <a:rPr sz="1000" spc="-10" dirty="0">
                <a:solidFill>
                  <a:srgbClr val="FFFFFF"/>
                </a:solidFill>
                <a:latin typeface="Helvetica Light"/>
                <a:cs typeface="Helvetica Light"/>
              </a:rPr>
              <a:t>up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Helvetica Light"/>
                <a:cs typeface="Helvetica Ligh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Helvetica Light"/>
                <a:cs typeface="Helvetica Light"/>
              </a:rPr>
              <a:t>it.</a:t>
            </a:r>
            <a:endParaRPr sz="1000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4100"/>
            <a:ext cx="0" cy="5664200"/>
          </a:xfrm>
          <a:custGeom>
            <a:avLst/>
            <a:gdLst/>
            <a:ahLst/>
            <a:cxnLst/>
            <a:rect l="l" t="t" r="r" b="b"/>
            <a:pathLst>
              <a:path h="5664200">
                <a:moveTo>
                  <a:pt x="0" y="5664200"/>
                </a:move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054100"/>
            <a:ext cx="10058400" cy="566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650">
              <a:latin typeface="Times New Roman"/>
              <a:cs typeface="Times New Roman"/>
            </a:endParaRPr>
          </a:p>
          <a:p>
            <a:pPr marL="3194685">
              <a:lnSpc>
                <a:spcPct val="100000"/>
              </a:lnSpc>
              <a:tabLst>
                <a:tab pos="5407660" algn="l"/>
              </a:tabLst>
            </a:pPr>
            <a:r>
              <a:rPr sz="4950" dirty="0">
                <a:solidFill>
                  <a:srgbClr val="FFFFFF"/>
                </a:solidFill>
                <a:latin typeface="Helvetica Neue Light"/>
                <a:cs typeface="Helvetica Neue Light"/>
              </a:rPr>
              <a:t>THANK	YOU.</a:t>
            </a:r>
            <a:endParaRPr sz="4950">
              <a:latin typeface="Helvetica Neue Light"/>
              <a:cs typeface="Helvetica Neue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0" y="5664200"/>
                </a:moveTo>
                <a:lnTo>
                  <a:pt x="10058400" y="5664200"/>
                </a:lnTo>
                <a:lnTo>
                  <a:pt x="10058400" y="0"/>
                </a:lnTo>
                <a:lnTo>
                  <a:pt x="0" y="0"/>
                </a:lnTo>
                <a:lnTo>
                  <a:pt x="0" y="5664200"/>
                </a:lnTo>
                <a:close/>
              </a:path>
            </a:pathLst>
          </a:custGeom>
          <a:solidFill>
            <a:srgbClr val="00D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2412" y="3456633"/>
            <a:ext cx="3693795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25040" algn="l"/>
              </a:tabLst>
            </a:pPr>
            <a:r>
              <a:rPr sz="4950" dirty="0"/>
              <a:t>THANK	YOU.</a:t>
            </a:r>
          </a:p>
        </p:txBody>
      </p:sp>
      <p:sp>
        <p:nvSpPr>
          <p:cNvPr id="6" name="object 5"/>
          <p:cNvSpPr txBox="1">
            <a:spLocks/>
          </p:cNvSpPr>
          <p:nvPr/>
        </p:nvSpPr>
        <p:spPr>
          <a:xfrm>
            <a:off x="3581400" y="5331023"/>
            <a:ext cx="2931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Helvetica Neue Light"/>
                <a:ea typeface="+mj-ea"/>
                <a:cs typeface="Helvetica Neue Light"/>
              </a:defRPr>
            </a:lvl1pPr>
          </a:lstStyle>
          <a:p>
            <a:pPr marL="12700">
              <a:tabLst>
                <a:tab pos="2225040" algn="l"/>
              </a:tabLst>
            </a:pPr>
            <a:r>
              <a:rPr lang="en-US" sz="2000" i="1" dirty="0" smtClean="0"/>
              <a:t>&lt;insert contact Info here&gt;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1000</Words>
  <Application>Microsoft Macintosh PowerPoint</Application>
  <PresentationFormat>Custom</PresentationFormat>
  <Paragraphs>126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TABLE OF CONTENTS</vt:lpstr>
      <vt:lpstr>WHY SPONSOR?</vt:lpstr>
      <vt:lpstr>WHAT IS WORLD IA DAY?</vt:lpstr>
      <vt:lpstr>2017 WORLD IA DAY LOCATIONS</vt:lpstr>
      <vt:lpstr>LOCAL SPONSORSHIP LEVELS &lt; these are suggestions to get you started and we encourage you to make them fit the needs of your location&gt;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SPONSORSHIP_WIAD_2015_080814</dc:title>
  <dc:creator>Lara Fedoroff</dc:creator>
  <cp:lastModifiedBy>Dots Cubes</cp:lastModifiedBy>
  <cp:revision>6</cp:revision>
  <dcterms:created xsi:type="dcterms:W3CDTF">2016-08-12T18:50:18Z</dcterms:created>
  <dcterms:modified xsi:type="dcterms:W3CDTF">2016-09-04T16:14:49Z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2014-09-03T00:00:00Z</vt:filetime>
  </property>
  <property fmtid="{D5CDD505-2E9C-101B-9397-08002B2CF9AE}" pid="3" name="Creator">
    <vt:lpwstr>Keynote</vt:lpwstr>
  </property>
  <property fmtid="{D5CDD505-2E9C-101B-9397-08002B2CF9AE}" pid="4" name="LastSaved">
    <vt:filetime>2016-08-12T00:00:00Z</vt:filetime>
  </property>
</Properties>
</file>