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93" r:id="rId4"/>
    <p:sldId id="294" r:id="rId5"/>
    <p:sldId id="295" r:id="rId6"/>
    <p:sldId id="296" r:id="rId7"/>
    <p:sldId id="278" r:id="rId8"/>
    <p:sldId id="277" r:id="rId9"/>
    <p:sldId id="258" r:id="rId10"/>
    <p:sldId id="259" r:id="rId11"/>
    <p:sldId id="260" r:id="rId12"/>
    <p:sldId id="283" r:id="rId13"/>
    <p:sldId id="282" r:id="rId14"/>
    <p:sldId id="281" r:id="rId15"/>
    <p:sldId id="276" r:id="rId16"/>
    <p:sldId id="262" r:id="rId17"/>
    <p:sldId id="264" r:id="rId18"/>
    <p:sldId id="263" r:id="rId19"/>
    <p:sldId id="279" r:id="rId20"/>
    <p:sldId id="291" r:id="rId21"/>
    <p:sldId id="292" r:id="rId22"/>
    <p:sldId id="267" r:id="rId23"/>
    <p:sldId id="268" r:id="rId24"/>
    <p:sldId id="274" r:id="rId25"/>
    <p:sldId id="265" r:id="rId26"/>
    <p:sldId id="275" r:id="rId27"/>
    <p:sldId id="266" r:id="rId28"/>
    <p:sldId id="270" r:id="rId29"/>
    <p:sldId id="271" r:id="rId30"/>
    <p:sldId id="272" r:id="rId31"/>
    <p:sldId id="273" r:id="rId32"/>
    <p:sldId id="285" r:id="rId33"/>
    <p:sldId id="286" r:id="rId34"/>
    <p:sldId id="287" r:id="rId35"/>
    <p:sldId id="288" r:id="rId36"/>
    <p:sldId id="290" r:id="rId37"/>
    <p:sldId id="289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0" autoAdjust="0"/>
    <p:restoredTop sz="88162" autoAdjust="0"/>
  </p:normalViewPr>
  <p:slideViewPr>
    <p:cSldViewPr>
      <p:cViewPr>
        <p:scale>
          <a:sx n="66" d="100"/>
          <a:sy n="66" d="100"/>
        </p:scale>
        <p:origin x="-200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CF787-3689-4B06-88CF-0377F93614D4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D6FCC-94E2-4217-B947-6CBB8E649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12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地址是從</a:t>
            </a:r>
            <a:r>
              <a:rPr lang="en-US" altLang="zh-TW" dirty="0" err="1" smtClean="0"/>
              <a:t>utxo</a:t>
            </a:r>
            <a:r>
              <a:rPr lang="zh-TW" altLang="en-US" dirty="0" smtClean="0"/>
              <a:t>解析出來的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每個網站的交易詳細資料都不一樣，決定於瀏覽器是否願意將相關資料從區塊鏈換算出來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3</a:t>
            </a:r>
            <a:r>
              <a:rPr lang="zh-TW" altLang="en-US" dirty="0" smtClean="0"/>
              <a:t>交易</a:t>
            </a:r>
            <a:r>
              <a:rPr lang="en-US" altLang="zh-TW" dirty="0" smtClean="0"/>
              <a:t>id </a:t>
            </a:r>
            <a:r>
              <a:rPr lang="en-US" altLang="zh-TW" dirty="0" smtClean="0">
                <a:solidFill>
                  <a:srgbClr val="FF0000"/>
                </a:solidFill>
              </a:rPr>
              <a:t>0627052b6f28912f2703066a912ea577f2ce4da4caa5a5fbd8a57286c345c2f2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FCC-94E2-4217-B947-6CBB8E649DC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847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手續費由系統自行估算</a:t>
            </a:r>
            <a:endParaRPr lang="en-US" altLang="zh-TW" dirty="0" smtClean="0"/>
          </a:p>
          <a:p>
            <a:r>
              <a:rPr lang="zh-TW" altLang="en-US" dirty="0" smtClean="0"/>
              <a:t>多寡決定被放進塊的優先順序</a:t>
            </a:r>
            <a:endParaRPr lang="en-US" altLang="zh-TW" dirty="0" smtClean="0"/>
          </a:p>
          <a:p>
            <a:r>
              <a:rPr lang="zh-TW" altLang="zh-TW" dirty="0" smtClean="0"/>
              <a:t>比特幣錢包通過掃描區塊鏈並聚集所有屬於該用戶的</a:t>
            </a:r>
            <a:r>
              <a:rPr lang="en-US" altLang="zh-TW" dirty="0" smtClean="0"/>
              <a:t>UTXO</a:t>
            </a:r>
            <a:r>
              <a:rPr lang="zh-TW" altLang="zh-TW" dirty="0" smtClean="0"/>
              <a:t>來計算該用戶的餘額</a:t>
            </a:r>
            <a:endParaRPr lang="en-US" altLang="zh-TW" dirty="0" smtClean="0"/>
          </a:p>
          <a:p>
            <a:r>
              <a:rPr lang="en-US" altLang="zh-TW" dirty="0" smtClean="0"/>
              <a:t>UTXO</a:t>
            </a:r>
            <a:r>
              <a:rPr lang="zh-TW" altLang="en-US" dirty="0" smtClean="0"/>
              <a:t>不可被分割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FCC-94E2-4217-B947-6CBB8E649DC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633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自己決定的交易費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FCC-94E2-4217-B947-6CBB8E649DC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217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FCC-94E2-4217-B947-6CBB8E649DC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419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FCC-94E2-4217-B947-6CBB8E649DC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419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FCC-94E2-4217-B947-6CBB8E649DC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419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標誌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FCC-94E2-4217-B947-6CBB8E649DC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7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地址是從</a:t>
            </a:r>
            <a:r>
              <a:rPr lang="en-US" altLang="zh-TW" dirty="0" err="1" smtClean="0"/>
              <a:t>utxo</a:t>
            </a:r>
            <a:r>
              <a:rPr lang="zh-TW" altLang="en-US" dirty="0" smtClean="0"/>
              <a:t>解析出來的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每個網站的交易詳細資料都不一樣，決定於瀏覽器是否願意將相關資料從區塊鏈換算出來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3</a:t>
            </a:r>
            <a:r>
              <a:rPr lang="zh-TW" altLang="en-US" dirty="0" smtClean="0"/>
              <a:t>交易</a:t>
            </a:r>
            <a:r>
              <a:rPr lang="en-US" altLang="zh-TW" dirty="0" smtClean="0"/>
              <a:t>id </a:t>
            </a:r>
            <a:r>
              <a:rPr lang="en-US" altLang="zh-TW" dirty="0" smtClean="0">
                <a:solidFill>
                  <a:srgbClr val="FF0000"/>
                </a:solidFill>
              </a:rPr>
              <a:t>0627052b6f28912f2703066a912ea577f2ce4da4caa5a5fbd8a57286c345c2f2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FCC-94E2-4217-B947-6CBB8E649DC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84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地址是從</a:t>
            </a:r>
            <a:r>
              <a:rPr lang="en-US" altLang="zh-TW" dirty="0" err="1" smtClean="0"/>
              <a:t>utxo</a:t>
            </a:r>
            <a:r>
              <a:rPr lang="zh-TW" altLang="en-US" dirty="0" smtClean="0"/>
              <a:t>解析出來的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每個網站的交易詳細資料都不一樣，決定於瀏覽器是否願意將相關資料從區塊鏈換算出來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3</a:t>
            </a:r>
            <a:r>
              <a:rPr lang="zh-TW" altLang="en-US" dirty="0" smtClean="0"/>
              <a:t>交易</a:t>
            </a:r>
            <a:r>
              <a:rPr lang="en-US" altLang="zh-TW" dirty="0" smtClean="0"/>
              <a:t>id </a:t>
            </a:r>
            <a:r>
              <a:rPr lang="en-US" altLang="zh-TW" dirty="0" smtClean="0">
                <a:solidFill>
                  <a:srgbClr val="FF0000"/>
                </a:solidFill>
              </a:rPr>
              <a:t>0627052b6f28912f2703066a912ea577f2ce4da4caa5a5fbd8a57286c345c2f2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FCC-94E2-4217-B947-6CBB8E649DC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84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地址是從</a:t>
            </a:r>
            <a:r>
              <a:rPr lang="en-US" altLang="zh-TW" dirty="0" err="1" smtClean="0"/>
              <a:t>utxo</a:t>
            </a:r>
            <a:r>
              <a:rPr lang="zh-TW" altLang="en-US" dirty="0" smtClean="0"/>
              <a:t>解析出來的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每個網站的交易詳細資料都不一樣，決定於瀏覽器是否願意將相關資料從區塊鏈換算出來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3</a:t>
            </a:r>
            <a:r>
              <a:rPr lang="zh-TW" altLang="en-US" dirty="0" smtClean="0"/>
              <a:t>交易</a:t>
            </a:r>
            <a:r>
              <a:rPr lang="en-US" altLang="zh-TW" dirty="0" smtClean="0"/>
              <a:t>id </a:t>
            </a:r>
            <a:r>
              <a:rPr lang="en-US" altLang="zh-TW" dirty="0" smtClean="0">
                <a:solidFill>
                  <a:srgbClr val="FF0000"/>
                </a:solidFill>
              </a:rPr>
              <a:t>0627052b6f28912f2703066a912ea577f2ce4da4caa5a5fbd8a57286c345c2f2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FCC-94E2-4217-B947-6CBB8E649DC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847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地址是從</a:t>
            </a:r>
            <a:r>
              <a:rPr lang="en-US" altLang="zh-TW" dirty="0" err="1" smtClean="0"/>
              <a:t>utxo</a:t>
            </a:r>
            <a:r>
              <a:rPr lang="zh-TW" altLang="en-US" dirty="0" smtClean="0"/>
              <a:t>解析出來的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每個網站的交易詳細資料都不一樣，決定於瀏覽器是否願意將相關資料從區塊鏈換算出來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3</a:t>
            </a:r>
            <a:r>
              <a:rPr lang="zh-TW" altLang="en-US" dirty="0" smtClean="0"/>
              <a:t>交易</a:t>
            </a:r>
            <a:r>
              <a:rPr lang="en-US" altLang="zh-TW" dirty="0" smtClean="0"/>
              <a:t>id </a:t>
            </a:r>
            <a:r>
              <a:rPr lang="en-US" altLang="zh-TW" dirty="0" smtClean="0">
                <a:solidFill>
                  <a:srgbClr val="FF0000"/>
                </a:solidFill>
              </a:rPr>
              <a:t>0627052b6f28912f2703066a912ea577f2ce4da4caa5a5fbd8a57286c345c2f2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FCC-94E2-4217-B947-6CBB8E649DC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847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這邊的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格式和</a:t>
            </a:r>
            <a:r>
              <a:rPr lang="en-US" altLang="zh-TW" dirty="0" smtClean="0"/>
              <a:t>master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bitcoin</a:t>
            </a:r>
            <a:r>
              <a:rPr lang="zh-TW" altLang="en-US" baseline="0" dirty="0" smtClean="0"/>
              <a:t>有些許不同，因為 </a:t>
            </a:r>
            <a:r>
              <a:rPr lang="en-US" altLang="zh-TW" baseline="0" dirty="0" err="1" smtClean="0"/>
              <a:t>bitcoin</a:t>
            </a:r>
            <a:r>
              <a:rPr lang="en-US" altLang="zh-TW" baseline="0" dirty="0" smtClean="0"/>
              <a:t>-cli</a:t>
            </a:r>
            <a:r>
              <a:rPr lang="zh-TW" altLang="en-US" baseline="0" dirty="0" smtClean="0"/>
              <a:t>每個人使用的版本不同，甚至會因為版本過舊無法解碼較新的交易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FCC-94E2-4217-B947-6CBB8E649DC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35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1json</a:t>
            </a:r>
            <a:r>
              <a:rPr lang="zh-TW" altLang="en-US" dirty="0" smtClean="0"/>
              <a:t>格式在每個地方顯示不盡相同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FCC-94E2-4217-B947-6CBB8E649DC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09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手續費由系統自行估算</a:t>
            </a:r>
            <a:endParaRPr lang="en-US" altLang="zh-TW" dirty="0" smtClean="0"/>
          </a:p>
          <a:p>
            <a:r>
              <a:rPr lang="zh-TW" altLang="en-US" dirty="0" smtClean="0"/>
              <a:t>多寡決定被放進塊的優先順序</a:t>
            </a:r>
            <a:endParaRPr lang="en-US" altLang="zh-TW" dirty="0" smtClean="0"/>
          </a:p>
          <a:p>
            <a:r>
              <a:rPr lang="zh-TW" altLang="zh-TW" dirty="0" smtClean="0"/>
              <a:t>比特幣錢包通過掃描區塊鏈並聚集所有屬於該用戶的</a:t>
            </a:r>
            <a:r>
              <a:rPr lang="en-US" altLang="zh-TW" dirty="0" smtClean="0"/>
              <a:t>UTXO</a:t>
            </a:r>
            <a:r>
              <a:rPr lang="zh-TW" altLang="zh-TW" dirty="0" smtClean="0"/>
              <a:t>來計算該用戶的餘額</a:t>
            </a:r>
            <a:endParaRPr lang="en-US" altLang="zh-TW" dirty="0" smtClean="0"/>
          </a:p>
          <a:p>
            <a:r>
              <a:rPr lang="en-US" altLang="zh-TW" dirty="0" smtClean="0"/>
              <a:t>UTXO</a:t>
            </a:r>
            <a:r>
              <a:rPr lang="zh-TW" altLang="en-US" dirty="0" smtClean="0"/>
              <a:t>不可被分割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FCC-94E2-4217-B947-6CBB8E649DC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63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手續費由系統自行估算</a:t>
            </a:r>
            <a:endParaRPr lang="en-US" altLang="zh-TW" dirty="0" smtClean="0"/>
          </a:p>
          <a:p>
            <a:r>
              <a:rPr lang="zh-TW" altLang="en-US" dirty="0" smtClean="0"/>
              <a:t>多寡決定被放進塊的優先順序</a:t>
            </a:r>
            <a:endParaRPr lang="en-US" altLang="zh-TW" dirty="0" smtClean="0"/>
          </a:p>
          <a:p>
            <a:r>
              <a:rPr lang="zh-TW" altLang="zh-TW" dirty="0" smtClean="0"/>
              <a:t>比特幣錢包通過掃描區塊鏈並聚集所有屬於該用戶的</a:t>
            </a:r>
            <a:r>
              <a:rPr lang="en-US" altLang="zh-TW" dirty="0" smtClean="0"/>
              <a:t>UTXO</a:t>
            </a:r>
            <a:r>
              <a:rPr lang="zh-TW" altLang="zh-TW" dirty="0" smtClean="0"/>
              <a:t>來計算該用戶的餘額</a:t>
            </a:r>
            <a:endParaRPr lang="en-US" altLang="zh-TW" dirty="0" smtClean="0"/>
          </a:p>
          <a:p>
            <a:r>
              <a:rPr lang="en-US" altLang="zh-TW" dirty="0" smtClean="0"/>
              <a:t>UTXO</a:t>
            </a:r>
            <a:r>
              <a:rPr lang="zh-TW" altLang="en-US" dirty="0" smtClean="0"/>
              <a:t>不可被分割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FCC-94E2-4217-B947-6CBB8E649DC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63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824607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00B0F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5261460"/>
            <a:ext cx="8246070" cy="45811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55808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6558080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88290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88290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1277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2018/8/16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140968"/>
            <a:ext cx="9144000" cy="859205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Chapter 6 Transaction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014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36547"/>
            <a:ext cx="9144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"</a:t>
            </a:r>
            <a:r>
              <a:rPr lang="en-US" altLang="zh-TW" sz="1200" dirty="0" err="1">
                <a:solidFill>
                  <a:schemeClr val="bg1"/>
                </a:solidFill>
              </a:rPr>
              <a:t>txid</a:t>
            </a:r>
            <a:r>
              <a:rPr lang="en-US" altLang="zh-TW" sz="1200" dirty="0">
                <a:solidFill>
                  <a:schemeClr val="bg1"/>
                </a:solidFill>
              </a:rPr>
              <a:t>": "0627052b6f28912f2703066a912ea577f2ce4da4caa5a5fbd8a57286c345c2f2</a:t>
            </a:r>
            <a:r>
              <a:rPr lang="en-US" altLang="zh-TW" sz="1200" dirty="0" smtClean="0">
                <a:solidFill>
                  <a:schemeClr val="bg1"/>
                </a:solidFill>
              </a:rPr>
              <a:t>",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"version": 1,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"</a:t>
            </a:r>
            <a:r>
              <a:rPr lang="en-US" altLang="zh-TW" sz="1200" dirty="0" err="1">
                <a:solidFill>
                  <a:schemeClr val="bg1"/>
                </a:solidFill>
              </a:rPr>
              <a:t>locktime</a:t>
            </a:r>
            <a:r>
              <a:rPr lang="en-US" altLang="zh-TW" sz="1200" dirty="0">
                <a:solidFill>
                  <a:schemeClr val="bg1"/>
                </a:solidFill>
              </a:rPr>
              <a:t>": 0</a:t>
            </a:r>
            <a:r>
              <a:rPr lang="en-US" altLang="zh-TW" sz="1200" dirty="0" smtClean="0">
                <a:solidFill>
                  <a:schemeClr val="bg1"/>
                </a:solidFill>
              </a:rPr>
              <a:t>,</a:t>
            </a:r>
            <a:r>
              <a:rPr lang="en-US" altLang="zh-TW" sz="1200" dirty="0" smtClean="0">
                <a:solidFill>
                  <a:srgbClr val="0070C0"/>
                </a:solidFill>
              </a:rPr>
              <a:t>(Chapter7)</a:t>
            </a:r>
            <a:endParaRPr lang="zh-TW" altLang="zh-TW" sz="1200" dirty="0">
              <a:solidFill>
                <a:srgbClr val="0070C0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"vin": [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{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  </a:t>
            </a:r>
            <a:r>
              <a:rPr lang="en-US" altLang="zh-TW" sz="1200" dirty="0" smtClean="0">
                <a:solidFill>
                  <a:schemeClr val="bg1"/>
                </a:solidFill>
              </a:rPr>
              <a:t>“txid”:“7957a35fe64f80d234d76d83a2a8f1a0d8149a41d81de548f0a65a8a999f6f18”,</a:t>
            </a:r>
            <a:r>
              <a:rPr lang="zh-TW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(hash of transaction)</a:t>
            </a:r>
            <a:endParaRPr lang="zh-TW" altLang="zh-TW" sz="1200" dirty="0">
              <a:solidFill>
                <a:srgbClr val="FF0000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  </a:t>
            </a:r>
            <a:r>
              <a:rPr lang="en-US" altLang="zh-TW" sz="1200" dirty="0" smtClean="0">
                <a:solidFill>
                  <a:schemeClr val="bg1"/>
                </a:solidFill>
              </a:rPr>
              <a:t>“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vout</a:t>
            </a:r>
            <a:r>
              <a:rPr lang="en-US" altLang="zh-TW" sz="1200" dirty="0" smtClean="0">
                <a:solidFill>
                  <a:schemeClr val="bg1"/>
                </a:solidFill>
              </a:rPr>
              <a:t>”: </a:t>
            </a:r>
            <a:r>
              <a:rPr lang="en-US" altLang="zh-TW" sz="1200" dirty="0">
                <a:solidFill>
                  <a:schemeClr val="bg1"/>
                </a:solidFill>
              </a:rPr>
              <a:t>0</a:t>
            </a:r>
            <a:r>
              <a:rPr lang="en-US" altLang="zh-TW" sz="1200" dirty="0" smtClean="0">
                <a:solidFill>
                  <a:schemeClr val="bg1"/>
                </a:solidFill>
              </a:rPr>
              <a:t>,</a:t>
            </a:r>
            <a:r>
              <a:rPr lang="zh-TW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zh-TW" altLang="en-US" sz="1200" dirty="0">
                <a:solidFill>
                  <a:srgbClr val="FF0000"/>
                </a:solidFill>
              </a:rPr>
              <a:t>標示</a:t>
            </a:r>
            <a:r>
              <a:rPr lang="zh-TW" altLang="en-US" sz="1200" dirty="0" smtClean="0">
                <a:solidFill>
                  <a:srgbClr val="FF0000"/>
                </a:solidFill>
              </a:rPr>
              <a:t>來自前次交易的第</a:t>
            </a:r>
            <a:r>
              <a:rPr lang="en-US" altLang="zh-TW" sz="1200" dirty="0" smtClean="0">
                <a:solidFill>
                  <a:srgbClr val="FF0000"/>
                </a:solidFill>
              </a:rPr>
              <a:t>n</a:t>
            </a:r>
            <a:r>
              <a:rPr lang="zh-TW" altLang="en-US" sz="1200" dirty="0">
                <a:solidFill>
                  <a:srgbClr val="FF0000"/>
                </a:solidFill>
              </a:rPr>
              <a:t>筆</a:t>
            </a:r>
            <a:r>
              <a:rPr lang="zh-TW" altLang="en-US" sz="1200" dirty="0" smtClean="0">
                <a:solidFill>
                  <a:srgbClr val="FF0000"/>
                </a:solidFill>
              </a:rPr>
              <a:t>輸出</a:t>
            </a:r>
            <a:r>
              <a:rPr lang="en-US" altLang="zh-TW" sz="1200" dirty="0" smtClean="0">
                <a:solidFill>
                  <a:srgbClr val="FF0000"/>
                </a:solidFill>
              </a:rPr>
              <a:t>UTXO</a:t>
            </a:r>
            <a:r>
              <a:rPr lang="zh-TW" altLang="en-US" sz="1200" dirty="0" smtClean="0">
                <a:solidFill>
                  <a:srgbClr val="FF0000"/>
                </a:solidFill>
              </a:rPr>
              <a:t>被引用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chemeClr val="bg1"/>
                </a:solidFill>
              </a:rPr>
              <a:t>      “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scriptSig</a:t>
            </a:r>
            <a:r>
              <a:rPr lang="en-US" altLang="zh-TW" sz="1200" dirty="0" smtClean="0">
                <a:solidFill>
                  <a:schemeClr val="bg1"/>
                </a:solidFill>
              </a:rPr>
              <a:t>”: “3045022100884d142d86652a3f47ba4746ec719bbfbd040a570b1deccbb6498c75c4ae24cb02204b9f039ff08df09cbe9f6addac960298cad530a863ea8f53982c09db8f6e381301400484ecc0d46f1918b30928fa0e4ed99f16a0fb4fde0735e7ade8416ab9fe423cc5412336376789d172787ec3457eee41c04f4938de5cc17b4a10fa336a8d752adf”,</a:t>
            </a:r>
            <a:r>
              <a:rPr lang="zh-TW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</a:rPr>
              <a:t>滿足放置在</a:t>
            </a:r>
            <a:r>
              <a:rPr lang="en-US" altLang="zh-TW" sz="1200" dirty="0" smtClean="0">
                <a:solidFill>
                  <a:srgbClr val="FF0000"/>
                </a:solidFill>
              </a:rPr>
              <a:t>UTXO</a:t>
            </a:r>
            <a:r>
              <a:rPr lang="zh-TW" altLang="en-US" sz="1200" dirty="0" smtClean="0">
                <a:solidFill>
                  <a:srgbClr val="FF0000"/>
                </a:solidFill>
              </a:rPr>
              <a:t>上面的解鎖條件也就是簽名</a:t>
            </a:r>
            <a:r>
              <a:rPr lang="en-US" altLang="zh-TW" sz="1200" dirty="0" smtClean="0">
                <a:solidFill>
                  <a:srgbClr val="FF0000"/>
                </a:solidFill>
              </a:rPr>
              <a:t>)(</a:t>
            </a:r>
            <a:r>
              <a:rPr lang="zh-TW" altLang="en-US" sz="1200" dirty="0" smtClean="0">
                <a:solidFill>
                  <a:srgbClr val="FF0000"/>
                </a:solidFill>
              </a:rPr>
              <a:t>由</a:t>
            </a:r>
            <a:r>
              <a:rPr lang="en-US" altLang="zh-TW" sz="1200" dirty="0" smtClean="0">
                <a:solidFill>
                  <a:srgbClr val="FF0000"/>
                </a:solidFill>
              </a:rPr>
              <a:t>Alice</a:t>
            </a:r>
            <a:r>
              <a:rPr lang="zh-TW" altLang="en-US" sz="1200" dirty="0" smtClean="0">
                <a:solidFill>
                  <a:srgbClr val="FF0000"/>
                </a:solidFill>
              </a:rPr>
              <a:t>錢包創建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chemeClr val="bg1"/>
                </a:solidFill>
              </a:rPr>
              <a:t>      </a:t>
            </a:r>
            <a:r>
              <a:rPr lang="en-US" altLang="zh-TW" sz="1200" dirty="0">
                <a:solidFill>
                  <a:schemeClr val="bg1"/>
                </a:solidFill>
              </a:rPr>
              <a:t>"sequence": 4294967295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</a:t>
            </a:r>
            <a:r>
              <a:rPr lang="en-US" altLang="zh-TW" sz="12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</a:rPr>
              <a:t>   </a:t>
            </a:r>
            <a:r>
              <a:rPr lang="en-US" altLang="zh-TW" sz="1200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 </a:t>
            </a:r>
            <a:r>
              <a:rPr lang="en-US" altLang="zh-TW" sz="1200" dirty="0" smtClean="0">
                <a:solidFill>
                  <a:srgbClr val="FFFF00"/>
                </a:solidFill>
              </a:rPr>
              <a:t>      </a:t>
            </a:r>
            <a:r>
              <a:rPr lang="en-US" altLang="zh-TW" sz="1200" dirty="0">
                <a:solidFill>
                  <a:srgbClr val="FFFF00"/>
                </a:solidFill>
              </a:rPr>
              <a:t>“</a:t>
            </a:r>
            <a:r>
              <a:rPr lang="en-US" altLang="zh-TW" sz="1200" dirty="0" err="1">
                <a:solidFill>
                  <a:srgbClr val="FFFF00"/>
                </a:solidFill>
              </a:rPr>
              <a:t>txid</a:t>
            </a:r>
            <a:r>
              <a:rPr lang="en-US" altLang="zh-TW" sz="1200" dirty="0" smtClean="0">
                <a:solidFill>
                  <a:srgbClr val="FFFF00"/>
                </a:solidFill>
              </a:rPr>
              <a:t>”(</a:t>
            </a:r>
            <a:r>
              <a:rPr lang="zh-TW" altLang="en-US" sz="1200" dirty="0" smtClean="0">
                <a:solidFill>
                  <a:srgbClr val="FFFF00"/>
                </a:solidFill>
              </a:rPr>
              <a:t>如果引用的</a:t>
            </a:r>
            <a:r>
              <a:rPr lang="en-US" altLang="zh-TW" sz="1200" dirty="0" smtClean="0">
                <a:solidFill>
                  <a:srgbClr val="FFFF00"/>
                </a:solidFill>
              </a:rPr>
              <a:t>UTXO</a:t>
            </a:r>
            <a:r>
              <a:rPr lang="zh-TW" altLang="en-US" sz="1200" dirty="0" smtClean="0">
                <a:solidFill>
                  <a:srgbClr val="FFFF00"/>
                </a:solidFill>
              </a:rPr>
              <a:t>不只一個會在此繼續引用</a:t>
            </a:r>
            <a:r>
              <a:rPr lang="en-US" altLang="zh-TW" sz="12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 </a:t>
            </a:r>
            <a:r>
              <a:rPr lang="en-US" altLang="zh-TW" sz="1200" dirty="0" smtClean="0">
                <a:solidFill>
                  <a:srgbClr val="FFFF00"/>
                </a:solidFill>
              </a:rPr>
              <a:t>      “</a:t>
            </a:r>
            <a:r>
              <a:rPr lang="en-US" altLang="zh-TW" sz="1200" dirty="0" err="1">
                <a:solidFill>
                  <a:srgbClr val="FFFF00"/>
                </a:solidFill>
              </a:rPr>
              <a:t>vout</a:t>
            </a:r>
            <a:r>
              <a:rPr lang="en-US" altLang="zh-TW" sz="1200" dirty="0">
                <a:solidFill>
                  <a:srgbClr val="FFFF00"/>
                </a:solidFill>
              </a:rPr>
              <a:t>”: </a:t>
            </a:r>
            <a:r>
              <a:rPr lang="en-US" altLang="zh-TW" sz="1200" dirty="0" smtClean="0">
                <a:solidFill>
                  <a:srgbClr val="FFFF00"/>
                </a:solidFill>
              </a:rPr>
              <a:t>100 </a:t>
            </a:r>
          </a:p>
          <a:p>
            <a:r>
              <a:rPr lang="en-US" altLang="zh-TW" sz="1200" dirty="0">
                <a:solidFill>
                  <a:srgbClr val="FFFF00"/>
                </a:solidFill>
              </a:rPr>
              <a:t> </a:t>
            </a:r>
            <a:r>
              <a:rPr lang="en-US" altLang="zh-TW" sz="1200" dirty="0" smtClean="0">
                <a:solidFill>
                  <a:srgbClr val="FFFF00"/>
                </a:solidFill>
              </a:rPr>
              <a:t>    }</a:t>
            </a:r>
            <a:endParaRPr lang="zh-TW" altLang="zh-TW" sz="1200" dirty="0">
              <a:solidFill>
                <a:srgbClr val="FFFF00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],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"</a:t>
            </a:r>
            <a:r>
              <a:rPr lang="en-US" altLang="zh-TW" sz="1200" dirty="0" err="1">
                <a:solidFill>
                  <a:schemeClr val="bg1"/>
                </a:solidFill>
              </a:rPr>
              <a:t>vout</a:t>
            </a:r>
            <a:r>
              <a:rPr lang="en-US" altLang="zh-TW" sz="1200" dirty="0">
                <a:solidFill>
                  <a:schemeClr val="bg1"/>
                </a:solidFill>
              </a:rPr>
              <a:t>": [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{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  </a:t>
            </a:r>
            <a:r>
              <a:rPr lang="en-US" altLang="zh-TW" sz="1200" dirty="0" smtClean="0">
                <a:solidFill>
                  <a:schemeClr val="bg1"/>
                </a:solidFill>
              </a:rPr>
              <a:t>“value”: </a:t>
            </a:r>
            <a:r>
              <a:rPr lang="en-US" altLang="zh-TW" sz="1200" dirty="0">
                <a:solidFill>
                  <a:schemeClr val="bg1"/>
                </a:solidFill>
              </a:rPr>
              <a:t>0.01500000</a:t>
            </a:r>
            <a:r>
              <a:rPr lang="en-US" altLang="zh-TW" sz="1200" dirty="0" smtClean="0">
                <a:solidFill>
                  <a:schemeClr val="bg1"/>
                </a:solidFill>
              </a:rPr>
              <a:t>,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</a:rPr>
              <a:t>第一筆輸出由</a:t>
            </a:r>
            <a:r>
              <a:rPr lang="en-US" altLang="zh-TW" sz="1200" dirty="0" smtClean="0">
                <a:solidFill>
                  <a:srgbClr val="FF0000"/>
                </a:solidFill>
              </a:rPr>
              <a:t>Alice</a:t>
            </a:r>
            <a:r>
              <a:rPr lang="zh-TW" altLang="en-US" sz="1200" dirty="0" smtClean="0">
                <a:solidFill>
                  <a:srgbClr val="FF0000"/>
                </a:solidFill>
              </a:rPr>
              <a:t>至</a:t>
            </a:r>
            <a:r>
              <a:rPr lang="en-US" altLang="zh-TW" sz="1200" dirty="0" smtClean="0">
                <a:solidFill>
                  <a:srgbClr val="FF0000"/>
                </a:solidFill>
              </a:rPr>
              <a:t>Bob)</a:t>
            </a:r>
            <a:endParaRPr lang="zh-TW" altLang="zh-TW" sz="1200" dirty="0">
              <a:solidFill>
                <a:srgbClr val="FF0000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  </a:t>
            </a:r>
            <a:r>
              <a:rPr lang="en-US" altLang="zh-TW" sz="1200" dirty="0" smtClean="0">
                <a:solidFill>
                  <a:schemeClr val="bg1"/>
                </a:solidFill>
              </a:rPr>
              <a:t>“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scriptPubKey</a:t>
            </a:r>
            <a:r>
              <a:rPr lang="en-US" altLang="zh-TW" sz="1200" dirty="0" smtClean="0">
                <a:solidFill>
                  <a:schemeClr val="bg1"/>
                </a:solidFill>
              </a:rPr>
              <a:t>”: “OP_DUP </a:t>
            </a:r>
            <a:r>
              <a:rPr lang="en-US" altLang="zh-TW" sz="1200" dirty="0">
                <a:solidFill>
                  <a:schemeClr val="bg1"/>
                </a:solidFill>
              </a:rPr>
              <a:t>OP_HASH160 ab68025513c3dbd2f7b92a94e0581f5d50f654e7 OP_EQUALVERIFY </a:t>
            </a:r>
            <a:r>
              <a:rPr lang="en-US" altLang="zh-TW" sz="1200" dirty="0" smtClean="0">
                <a:solidFill>
                  <a:schemeClr val="bg1"/>
                </a:solidFill>
              </a:rPr>
              <a:t>OP_CHECKSIG“</a:t>
            </a:r>
            <a:r>
              <a:rPr lang="zh-TW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</a:rPr>
              <a:t>該</a:t>
            </a:r>
            <a:r>
              <a:rPr lang="en-US" altLang="zh-TW" sz="1200" dirty="0" smtClean="0">
                <a:solidFill>
                  <a:srgbClr val="FF0000"/>
                </a:solidFill>
              </a:rPr>
              <a:t>UTXO</a:t>
            </a:r>
            <a:r>
              <a:rPr lang="zh-TW" altLang="en-US" sz="1200" dirty="0">
                <a:solidFill>
                  <a:srgbClr val="FF0000"/>
                </a:solidFill>
              </a:rPr>
              <a:t>解鎖</a:t>
            </a:r>
            <a:r>
              <a:rPr lang="zh-TW" altLang="en-US" sz="1200" dirty="0" smtClean="0">
                <a:solidFill>
                  <a:srgbClr val="FF0000"/>
                </a:solidFill>
              </a:rPr>
              <a:t>腳本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zh-TW" sz="1200" dirty="0">
              <a:solidFill>
                <a:srgbClr val="FF0000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},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{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  </a:t>
            </a:r>
            <a:r>
              <a:rPr lang="en-US" altLang="zh-TW" sz="1200" dirty="0" smtClean="0">
                <a:solidFill>
                  <a:schemeClr val="bg1"/>
                </a:solidFill>
              </a:rPr>
              <a:t>“value”: 0.08450000</a:t>
            </a:r>
            <a:r>
              <a:rPr lang="en-US" altLang="zh-TW" sz="1200" dirty="0">
                <a:solidFill>
                  <a:schemeClr val="bg1"/>
                </a:solidFill>
              </a:rPr>
              <a:t>,</a:t>
            </a:r>
            <a:r>
              <a:rPr lang="en-US" altLang="zh-TW" sz="1200" dirty="0">
                <a:solidFill>
                  <a:srgbClr val="FF0000"/>
                </a:solidFill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</a:rPr>
              <a:t>第二筆</a:t>
            </a:r>
            <a:r>
              <a:rPr lang="zh-TW" altLang="en-US" sz="1200" dirty="0">
                <a:solidFill>
                  <a:srgbClr val="FF0000"/>
                </a:solidFill>
              </a:rPr>
              <a:t>輸出由</a:t>
            </a:r>
            <a:r>
              <a:rPr lang="en-US" altLang="zh-TW" sz="1200" dirty="0">
                <a:solidFill>
                  <a:srgbClr val="FF0000"/>
                </a:solidFill>
              </a:rPr>
              <a:t>Alice</a:t>
            </a:r>
            <a:r>
              <a:rPr lang="zh-TW" altLang="en-US" sz="1200" dirty="0" smtClean="0">
                <a:solidFill>
                  <a:srgbClr val="FF0000"/>
                </a:solidFill>
              </a:rPr>
              <a:t>至</a:t>
            </a:r>
            <a:r>
              <a:rPr lang="en-US" altLang="zh-TW" sz="1200" dirty="0" smtClean="0">
                <a:solidFill>
                  <a:srgbClr val="FF0000"/>
                </a:solidFill>
              </a:rPr>
              <a:t>Alice</a:t>
            </a:r>
            <a:r>
              <a:rPr lang="zh-TW" altLang="en-US" sz="1200" dirty="0">
                <a:solidFill>
                  <a:srgbClr val="FF0000"/>
                </a:solidFill>
              </a:rPr>
              <a:t>錢</a:t>
            </a:r>
            <a:r>
              <a:rPr lang="zh-TW" altLang="en-US" sz="1200" dirty="0" smtClean="0">
                <a:solidFill>
                  <a:srgbClr val="FF0000"/>
                </a:solidFill>
              </a:rPr>
              <a:t>包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zh-TW" sz="1200" dirty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chemeClr val="bg1"/>
                </a:solidFill>
              </a:rPr>
              <a:t>      “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scriptPubKey</a:t>
            </a:r>
            <a:r>
              <a:rPr lang="en-US" altLang="zh-TW" sz="1200" dirty="0" smtClean="0">
                <a:solidFill>
                  <a:schemeClr val="bg1"/>
                </a:solidFill>
              </a:rPr>
              <a:t>”: “OP_DUP </a:t>
            </a:r>
            <a:r>
              <a:rPr lang="en-US" altLang="zh-TW" sz="1200" dirty="0">
                <a:solidFill>
                  <a:schemeClr val="bg1"/>
                </a:solidFill>
              </a:rPr>
              <a:t>OP_HASH160 7f9b1a7fb68d60c536c2fd8aeaa53a8f3cc025a8 OP_EQUALVERIFY </a:t>
            </a:r>
            <a:r>
              <a:rPr lang="en-US" altLang="zh-TW" sz="1200" dirty="0" smtClean="0">
                <a:solidFill>
                  <a:schemeClr val="bg1"/>
                </a:solidFill>
              </a:rPr>
              <a:t>OP_CHECKSIG”,</a:t>
            </a:r>
            <a:r>
              <a:rPr lang="zh-TW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zh-TW" altLang="en-US" sz="1200" dirty="0" smtClean="0">
                <a:solidFill>
                  <a:srgbClr val="FF0000"/>
                </a:solidFill>
              </a:rPr>
              <a:t>該</a:t>
            </a:r>
            <a:r>
              <a:rPr lang="en-US" altLang="zh-TW" sz="1200" dirty="0" smtClean="0">
                <a:solidFill>
                  <a:srgbClr val="FF0000"/>
                </a:solidFill>
              </a:rPr>
              <a:t>UTXO</a:t>
            </a:r>
            <a:r>
              <a:rPr lang="zh-TW" altLang="en-US" sz="1200" dirty="0" smtClean="0">
                <a:solidFill>
                  <a:srgbClr val="FF0000"/>
                </a:solidFill>
              </a:rPr>
              <a:t>解鎖腳本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zh-TW" altLang="zh-TW" sz="1200" dirty="0">
              <a:solidFill>
                <a:srgbClr val="FF0000"/>
              </a:solidFill>
            </a:endParaRPr>
          </a:p>
          <a:p>
            <a:r>
              <a:rPr lang="en-US" altLang="zh-TW" sz="1200" dirty="0">
                <a:solidFill>
                  <a:srgbClr val="FF0000"/>
                </a:solidFill>
              </a:rPr>
              <a:t>    </a:t>
            </a:r>
            <a:r>
              <a:rPr lang="en-US" altLang="zh-TW" sz="1200" dirty="0">
                <a:solidFill>
                  <a:schemeClr val="bg1"/>
                </a:solidFill>
              </a:rPr>
              <a:t>}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]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 smtClean="0">
                <a:solidFill>
                  <a:schemeClr val="bg1"/>
                </a:solidFill>
              </a:rPr>
              <a:t>}</a:t>
            </a:r>
            <a:endParaRPr lang="zh-TW" altLang="zh-TW" sz="1200" dirty="0">
              <a:solidFill>
                <a:schemeClr val="bg1"/>
              </a:solidFill>
            </a:endParaRPr>
          </a:p>
        </p:txBody>
      </p:sp>
      <p:pic>
        <p:nvPicPr>
          <p:cNvPr id="3" name="圖片 2" descr="图6-1Alice与Bob的咖啡交易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09"/>
          <a:stretch/>
        </p:blipFill>
        <p:spPr bwMode="auto">
          <a:xfrm>
            <a:off x="4355976" y="3383496"/>
            <a:ext cx="4464496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字方塊 4"/>
          <p:cNvSpPr txBox="1"/>
          <p:nvPr/>
        </p:nvSpPr>
        <p:spPr>
          <a:xfrm>
            <a:off x="0" y="6206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structure 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060848"/>
                <a:ext cx="8229600" cy="391880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1</m:t>
                    </m:r>
                    <m:r>
                      <a:rPr lang="en-US" altLang="zh-TW" i="1" dirty="0" smtClean="0">
                        <a:latin typeface="Cambria Math"/>
                      </a:rPr>
                      <m:t>𝐵𝑇𝐶</m:t>
                    </m:r>
                    <m:r>
                      <a:rPr lang="en-US" altLang="zh-TW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8</m:t>
                        </m:r>
                      </m:sup>
                    </m:sSup>
                    <m:r>
                      <a:rPr lang="en-US" altLang="zh-TW" i="1" dirty="0" smtClean="0">
                        <a:latin typeface="Cambria Math"/>
                      </a:rPr>
                      <m:t>𝑠𝑎𝑡𝑜𝑠h𝑖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A transaction output can have an arbitrary (integer) value denominated as a multiple of </a:t>
                </a:r>
                <a:r>
                  <a:rPr lang="en-US" altLang="zh-TW" dirty="0" err="1"/>
                  <a:t>satoshis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Although an output can have any arbitrary value, once created it is indivisible.</a:t>
                </a:r>
              </a:p>
              <a:p>
                <a:r>
                  <a:rPr lang="en-US" altLang="zh-TW" dirty="0"/>
                  <a:t>An unspent output can only be consumed in its entirety by a transaction.</a:t>
                </a:r>
                <a:endParaRPr lang="zh-TW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060848"/>
                <a:ext cx="8229600" cy="3918803"/>
              </a:xfrm>
              <a:blipFill rotWithShape="1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0" y="155679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UTXO </a:t>
            </a:r>
            <a:r>
              <a:rPr lang="en-US" altLang="zh-TW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intruduction</a:t>
            </a:r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4257" y="2609557"/>
            <a:ext cx="1699113" cy="45811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Vout:96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846264" y="2675083"/>
            <a:ext cx="648072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846264" y="3717032"/>
            <a:ext cx="648072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846264" y="4741982"/>
            <a:ext cx="648072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流程圖: 磁碟 8"/>
          <p:cNvSpPr/>
          <p:nvPr/>
        </p:nvSpPr>
        <p:spPr>
          <a:xfrm>
            <a:off x="3851920" y="974174"/>
            <a:ext cx="1008112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240415" y="4751919"/>
            <a:ext cx="1422735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/>
              <a:t>Vout:</a:t>
            </a:r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240415" y="3726969"/>
            <a:ext cx="1605849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/>
              <a:t>Vout:</a:t>
            </a:r>
            <a:r>
              <a:rPr lang="en-US" altLang="zh-TW" sz="3200" dirty="0" smtClean="0"/>
              <a:t>47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16768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Scenario of transaction(1/3)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4257" y="2609557"/>
            <a:ext cx="1699113" cy="45811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Vout:96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846264" y="2675083"/>
            <a:ext cx="648072" cy="4680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846264" y="3717032"/>
            <a:ext cx="648072" cy="4680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846264" y="4741982"/>
            <a:ext cx="648072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流程圖: 磁碟 8"/>
          <p:cNvSpPr/>
          <p:nvPr/>
        </p:nvSpPr>
        <p:spPr>
          <a:xfrm>
            <a:off x="3851920" y="974174"/>
            <a:ext cx="1008112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240415" y="4751919"/>
            <a:ext cx="1422735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/>
              <a:t>Vout:</a:t>
            </a:r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240415" y="3726969"/>
            <a:ext cx="1605849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/>
              <a:t>Vout:</a:t>
            </a:r>
            <a:r>
              <a:rPr lang="en-US" altLang="zh-TW" sz="3200" dirty="0" smtClean="0"/>
              <a:t>47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16768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Scenario of transaction(2/3)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0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4257" y="2609557"/>
            <a:ext cx="1699113" cy="45811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Vout:96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846264" y="2675083"/>
            <a:ext cx="648072" cy="4680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846264" y="3717032"/>
            <a:ext cx="648072" cy="4680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846264" y="4741982"/>
            <a:ext cx="648072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流程圖: 磁碟 8"/>
          <p:cNvSpPr/>
          <p:nvPr/>
        </p:nvSpPr>
        <p:spPr>
          <a:xfrm>
            <a:off x="3851920" y="974174"/>
            <a:ext cx="1008112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240415" y="4751919"/>
            <a:ext cx="1422735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/>
              <a:t>Vout:</a:t>
            </a:r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240415" y="3726969"/>
            <a:ext cx="1605849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/>
              <a:t>Vout:</a:t>
            </a:r>
            <a:r>
              <a:rPr lang="en-US" altLang="zh-TW" sz="3200" dirty="0" smtClean="0"/>
              <a:t>47</a:t>
            </a:r>
            <a:endParaRPr lang="zh-TW" altLang="en-US" sz="3200" dirty="0"/>
          </a:p>
        </p:txBody>
      </p:sp>
      <p:sp>
        <p:nvSpPr>
          <p:cNvPr id="3" name="向右箭號 2"/>
          <p:cNvSpPr/>
          <p:nvPr/>
        </p:nvSpPr>
        <p:spPr>
          <a:xfrm>
            <a:off x="3635896" y="3213697"/>
            <a:ext cx="115212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5580110" y="2675083"/>
            <a:ext cx="1422735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Vout:1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7002847" y="2665146"/>
            <a:ext cx="648072" cy="4680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7002847" y="3727938"/>
            <a:ext cx="648072" cy="4680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5580111" y="3717032"/>
            <a:ext cx="1422735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/>
              <a:t>Vout:</a:t>
            </a:r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-16768" y="1886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Scenario of transaction(3/3)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图6-2bitcoinfees.21.co提供的费用估算服务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567170" cy="5320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文字方塊 1"/>
          <p:cNvSpPr txBox="1"/>
          <p:nvPr/>
        </p:nvSpPr>
        <p:spPr>
          <a:xfrm>
            <a:off x="3131840" y="581455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 Fee:</a:t>
            </a:r>
          </a:p>
          <a:p>
            <a:r>
              <a:rPr lang="en-US" altLang="zh-TW" dirty="0" smtClean="0"/>
              <a:t>258byte*80Satoshi/byte=40.72TWD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6768" y="9182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Transaction Fee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向右箭號 6"/>
          <p:cNvSpPr/>
          <p:nvPr/>
        </p:nvSpPr>
        <p:spPr>
          <a:xfrm rot="19302381">
            <a:off x="153132" y="4017440"/>
            <a:ext cx="2274216" cy="287645"/>
          </a:xfrm>
          <a:prstGeom prst="rightArrow">
            <a:avLst>
              <a:gd name="adj1" fmla="val 12498"/>
              <a:gd name="adj2" fmla="val 47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 rot="19316152">
            <a:off x="625263" y="387252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input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 rot="19246677">
            <a:off x="541595" y="3913618"/>
            <a:ext cx="252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1.Unlock script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2.</a:t>
            </a:r>
            <a:r>
              <a:rPr lang="zh-TW" altLang="en-US" dirty="0" smtClean="0">
                <a:solidFill>
                  <a:schemeClr val="bg1"/>
                </a:solidFill>
              </a:rPr>
              <a:t>引用</a:t>
            </a:r>
            <a:r>
              <a:rPr lang="en-US" altLang="zh-TW" dirty="0" smtClean="0">
                <a:solidFill>
                  <a:schemeClr val="bg1"/>
                </a:solidFill>
              </a:rPr>
              <a:t>UTXO(Lock script)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0041" y="6084137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數位簽章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由私鑰產生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ScriptSig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827584" y="4869160"/>
            <a:ext cx="244448" cy="121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1021307" y="5085184"/>
            <a:ext cx="958405" cy="82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987104" y="4705602"/>
            <a:ext cx="3191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定</a:t>
            </a:r>
            <a:r>
              <a:rPr lang="zh-TW" altLang="en-US" dirty="0" smtClean="0">
                <a:solidFill>
                  <a:schemeClr val="bg1"/>
                </a:solidFill>
              </a:rPr>
              <a:t>出花費該</a:t>
            </a:r>
            <a:r>
              <a:rPr lang="en-US" altLang="zh-TW" dirty="0" smtClean="0">
                <a:solidFill>
                  <a:schemeClr val="bg1"/>
                </a:solidFill>
              </a:rPr>
              <a:t>UTXO</a:t>
            </a:r>
            <a:r>
              <a:rPr lang="zh-TW" altLang="en-US" dirty="0" smtClean="0">
                <a:solidFill>
                  <a:schemeClr val="bg1"/>
                </a:solidFill>
              </a:rPr>
              <a:t>的條件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公鑰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地址</a:t>
            </a:r>
          </a:p>
        </p:txBody>
      </p:sp>
      <p:sp>
        <p:nvSpPr>
          <p:cNvPr id="19" name="框架 18"/>
          <p:cNvSpPr/>
          <p:nvPr/>
        </p:nvSpPr>
        <p:spPr>
          <a:xfrm>
            <a:off x="263209" y="1484784"/>
            <a:ext cx="8529180" cy="1944216"/>
          </a:xfrm>
          <a:prstGeom prst="frame">
            <a:avLst>
              <a:gd name="adj1" fmla="val 3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5639" y="2648354"/>
            <a:ext cx="75911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Lock </a:t>
            </a:r>
            <a:r>
              <a:rPr lang="en-US" altLang="zh-TW" dirty="0" smtClean="0">
                <a:solidFill>
                  <a:schemeClr val="bg1"/>
                </a:solidFill>
              </a:rPr>
              <a:t>script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OP_DUP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OP_HASH160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&lt;Cafe Public Key Hash&gt; </a:t>
            </a:r>
            <a:r>
              <a:rPr lang="en-US" altLang="zh-TW" dirty="0">
                <a:solidFill>
                  <a:srgbClr val="0070C0"/>
                </a:solidFill>
              </a:rPr>
              <a:t>OP_EQUALVERIFY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OP_CHECKSIG</a:t>
            </a:r>
            <a:endParaRPr lang="zh-TW" altLang="zh-TW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3477" y="1688409"/>
            <a:ext cx="3473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Unlock </a:t>
            </a:r>
            <a:r>
              <a:rPr lang="en-US" altLang="zh-TW" dirty="0" smtClean="0">
                <a:solidFill>
                  <a:schemeClr val="bg1"/>
                </a:solidFill>
              </a:rPr>
              <a:t>script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&lt;Cafe Signature&gt; </a:t>
            </a:r>
            <a:r>
              <a:rPr lang="en-US" altLang="zh-TW" dirty="0">
                <a:solidFill>
                  <a:srgbClr val="0070C0"/>
                </a:solidFill>
              </a:rPr>
              <a:t>&lt;Cafe Public Key</a:t>
            </a:r>
            <a:r>
              <a:rPr lang="en-US" altLang="zh-TW" dirty="0" smtClean="0">
                <a:solidFill>
                  <a:srgbClr val="0070C0"/>
                </a:solidFill>
              </a:rPr>
              <a:t>&gt;</a:t>
            </a:r>
            <a:endParaRPr lang="zh-TW" altLang="zh-TW" dirty="0">
              <a:solidFill>
                <a:srgbClr val="0070C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047973" y="1826908"/>
            <a:ext cx="329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P2PKH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:pay to pub key hash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5094257" y="3444609"/>
            <a:ext cx="773016" cy="528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888481" y="3782272"/>
            <a:ext cx="319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True of False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0" y="9087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Verify process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323528" y="1484666"/>
            <a:ext cx="8529180" cy="1944216"/>
          </a:xfrm>
          <a:prstGeom prst="frame">
            <a:avLst>
              <a:gd name="adj1" fmla="val 3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5958" y="2648236"/>
            <a:ext cx="75911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Lock </a:t>
            </a:r>
            <a:r>
              <a:rPr lang="en-US" altLang="zh-TW" dirty="0" smtClean="0">
                <a:solidFill>
                  <a:schemeClr val="bg1"/>
                </a:solidFill>
              </a:rPr>
              <a:t>script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OP_DUP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OP_HASH160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&lt;Cafe Public Key Hash&gt; </a:t>
            </a:r>
            <a:r>
              <a:rPr lang="en-US" altLang="zh-TW" dirty="0">
                <a:solidFill>
                  <a:srgbClr val="0070C0"/>
                </a:solidFill>
              </a:rPr>
              <a:t>OP_EQUALVERIFY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OP_CHECKSIG</a:t>
            </a:r>
            <a:endParaRPr lang="zh-TW" altLang="zh-TW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3796" y="1688291"/>
            <a:ext cx="3473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Unlock </a:t>
            </a:r>
            <a:r>
              <a:rPr lang="en-US" altLang="zh-TW" dirty="0" smtClean="0">
                <a:solidFill>
                  <a:schemeClr val="bg1"/>
                </a:solidFill>
              </a:rPr>
              <a:t>script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&lt;Cafe Signature&gt; </a:t>
            </a:r>
            <a:r>
              <a:rPr lang="en-US" altLang="zh-TW" dirty="0">
                <a:solidFill>
                  <a:srgbClr val="0070C0"/>
                </a:solidFill>
              </a:rPr>
              <a:t>&lt;Cafe Public Key</a:t>
            </a:r>
            <a:r>
              <a:rPr lang="en-US" altLang="zh-TW" dirty="0" smtClean="0">
                <a:solidFill>
                  <a:srgbClr val="0070C0"/>
                </a:solidFill>
              </a:rPr>
              <a:t>&gt;</a:t>
            </a:r>
            <a:endParaRPr lang="zh-TW" altLang="zh-TW" dirty="0">
              <a:solidFill>
                <a:srgbClr val="0070C0"/>
              </a:solidFill>
            </a:endParaRPr>
          </a:p>
        </p:txBody>
      </p:sp>
      <p:pic>
        <p:nvPicPr>
          <p:cNvPr id="19" name="圖片 18" descr="图6-3结合scriptSig和scriptPubKey来评估交易脚本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51" y="3789040"/>
            <a:ext cx="7893697" cy="28083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文字方塊 1"/>
          <p:cNvSpPr txBox="1"/>
          <p:nvPr/>
        </p:nvSpPr>
        <p:spPr>
          <a:xfrm>
            <a:off x="5108292" y="1826790"/>
            <a:ext cx="329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P2PKH</a:t>
            </a:r>
            <a:r>
              <a:rPr lang="en-US" altLang="zh-TW" dirty="0">
                <a:solidFill>
                  <a:schemeClr val="bg1"/>
                </a:solidFill>
              </a:rPr>
              <a:t> :pay to pub key hash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9087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图6-5评估P2PKH交易的脚本（第1部分，共2部分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5497524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12458" y="117033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Stack process(1/2)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图6-6评估P2PKH交易的脚本（第2部分，共2部分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31667"/>
            <a:ext cx="5047905" cy="5276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字方塊 2"/>
          <p:cNvSpPr txBox="1"/>
          <p:nvPr/>
        </p:nvSpPr>
        <p:spPr>
          <a:xfrm>
            <a:off x="-15944" y="90872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Stack process(2/2)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图6-1Alice与Bob的咖啡交易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87" y="1916832"/>
            <a:ext cx="7232278" cy="4536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字方塊 4"/>
          <p:cNvSpPr txBox="1"/>
          <p:nvPr/>
        </p:nvSpPr>
        <p:spPr>
          <a:xfrm>
            <a:off x="0" y="13407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Transaction on browser(1/5)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156196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假設世界上所有人都會乘法，沒有人會除法</a:t>
            </a:r>
            <a:endParaRPr lang="zh-TW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966" y="2070866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有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天</a:t>
            </a:r>
            <a:r>
              <a:rPr lang="en-US" altLang="zh-TW" dirty="0" smtClean="0">
                <a:solidFill>
                  <a:srgbClr val="FF0000"/>
                </a:solidFill>
              </a:rPr>
              <a:t>Alice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挑出了兩個數字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123,456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930" y="2422833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由於</a:t>
            </a:r>
            <a:r>
              <a:rPr lang="en-US" altLang="zh-TW" dirty="0" smtClean="0">
                <a:solidFill>
                  <a:srgbClr val="FF0000"/>
                </a:solidFill>
              </a:rPr>
              <a:t>Alice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會乘法，於是計算出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123x456=56088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，並告訴</a:t>
            </a:r>
            <a:r>
              <a:rPr lang="en-US" altLang="zh-TW" dirty="0" smtClean="0">
                <a:solidFill>
                  <a:srgbClr val="00B050"/>
                </a:solidFill>
              </a:rPr>
              <a:t>Bob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：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123x???=50688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5822" y="2800877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Bob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想告訴</a:t>
            </a:r>
            <a:r>
              <a:rPr lang="en-US" altLang="zh-TW" dirty="0" smtClean="0">
                <a:solidFill>
                  <a:srgbClr val="FF0000"/>
                </a:solidFill>
              </a:rPr>
              <a:t>Alice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一個秘密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67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但不想讓別人知道，於是</a:t>
            </a:r>
            <a:r>
              <a:rPr lang="en-US" altLang="zh-TW" dirty="0" smtClean="0">
                <a:solidFill>
                  <a:srgbClr val="00B050"/>
                </a:solidFill>
              </a:rPr>
              <a:t>Bob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自己先計算</a:t>
            </a:r>
            <a:endParaRPr lang="en-US" altLang="zh-TW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123x222=27306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56088x222+67=12451603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432" y="4638696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Alice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可利用已知訊息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(123x456=56088)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計算出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x</a:t>
            </a:r>
          </a:p>
        </p:txBody>
      </p:sp>
      <p:sp>
        <p:nvSpPr>
          <p:cNvPr id="9" name="矩形 8"/>
          <p:cNvSpPr/>
          <p:nvPr/>
        </p:nvSpPr>
        <p:spPr>
          <a:xfrm>
            <a:off x="36090" y="37242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Bob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再告訴</a:t>
            </a:r>
            <a:r>
              <a:rPr lang="en-US" altLang="zh-TW" dirty="0" smtClean="0">
                <a:solidFill>
                  <a:srgbClr val="FF0000"/>
                </a:solidFill>
              </a:rPr>
              <a:t>Alice</a:t>
            </a:r>
          </a:p>
          <a:p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123x</a:t>
            </a:r>
            <a:r>
              <a:rPr lang="en-US" altLang="zh-TW" dirty="0">
                <a:solidFill>
                  <a:schemeClr val="tx2">
                    <a:lumMod val="20000"/>
                    <a:lumOff val="80000"/>
                  </a:schemeClr>
                </a:solidFill>
              </a:rPr>
              <a:t>???=27306</a:t>
            </a:r>
          </a:p>
          <a:p>
            <a:r>
              <a:rPr lang="en-US" altLang="zh-TW" dirty="0">
                <a:solidFill>
                  <a:schemeClr val="tx2">
                    <a:lumMod val="20000"/>
                    <a:lumOff val="80000"/>
                  </a:schemeClr>
                </a:solidFill>
              </a:rPr>
              <a:t>56088x???+x=12451603</a:t>
            </a:r>
          </a:p>
        </p:txBody>
      </p:sp>
    </p:spTree>
    <p:extLst>
      <p:ext uri="{BB962C8B-B14F-4D97-AF65-F5344CB8AC3E}">
        <p14:creationId xmlns:p14="http://schemas.microsoft.com/office/powerpoint/2010/main" val="416278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1561960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假設世界上所有人都會乘法，沒有人會除法</a:t>
            </a:r>
            <a:endParaRPr lang="zh-TW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966" y="2070866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有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天</a:t>
            </a:r>
            <a:r>
              <a:rPr lang="en-US" altLang="zh-TW" dirty="0" smtClean="0">
                <a:solidFill>
                  <a:srgbClr val="FF0000"/>
                </a:solidFill>
              </a:rPr>
              <a:t>Alice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挑出了兩個數字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123(</a:t>
            </a:r>
            <a:r>
              <a:rPr lang="en-US" altLang="zh-TW" dirty="0" smtClean="0">
                <a:solidFill>
                  <a:srgbClr val="00B0F0"/>
                </a:solidFill>
              </a:rPr>
              <a:t>G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),456(</a:t>
            </a:r>
            <a:r>
              <a:rPr lang="en-US" altLang="zh-TW" dirty="0" err="1" smtClean="0">
                <a:solidFill>
                  <a:srgbClr val="00B0F0"/>
                </a:solidFill>
              </a:rPr>
              <a:t>dA</a:t>
            </a:r>
            <a:r>
              <a:rPr lang="en-US" altLang="zh-TW" dirty="0" smtClean="0">
                <a:solidFill>
                  <a:srgbClr val="00B0F0"/>
                </a:solidFill>
              </a:rPr>
              <a:t>(Alice</a:t>
            </a:r>
            <a:r>
              <a:rPr lang="zh-TW" altLang="en-US" dirty="0" smtClean="0">
                <a:solidFill>
                  <a:srgbClr val="00B0F0"/>
                </a:solidFill>
              </a:rPr>
              <a:t>私鑰</a:t>
            </a:r>
            <a:r>
              <a:rPr lang="en-US" altLang="zh-TW" dirty="0" smtClean="0">
                <a:solidFill>
                  <a:srgbClr val="00B0F0"/>
                </a:solidFill>
              </a:rPr>
              <a:t>)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930" y="2422833"/>
            <a:ext cx="913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由於</a:t>
            </a:r>
            <a:r>
              <a:rPr lang="en-US" altLang="zh-TW" sz="1400" dirty="0" smtClean="0">
                <a:solidFill>
                  <a:srgbClr val="FF0000"/>
                </a:solidFill>
              </a:rPr>
              <a:t>Alice</a:t>
            </a:r>
            <a:r>
              <a:rPr lang="zh-TW" alt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會乘法，於是計算出</a:t>
            </a:r>
            <a:r>
              <a:rPr lang="en-US" altLang="zh-TW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123(</a:t>
            </a:r>
            <a:r>
              <a:rPr lang="en-US" altLang="zh-TW" sz="1400" dirty="0" smtClean="0">
                <a:solidFill>
                  <a:srgbClr val="00B0F0"/>
                </a:solidFill>
              </a:rPr>
              <a:t>G</a:t>
            </a:r>
            <a:r>
              <a:rPr lang="en-US" altLang="zh-TW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)x456(</a:t>
            </a:r>
            <a:r>
              <a:rPr lang="en-US" altLang="zh-TW" sz="1400" dirty="0" err="1" smtClean="0">
                <a:solidFill>
                  <a:srgbClr val="00B0F0"/>
                </a:solidFill>
              </a:rPr>
              <a:t>dA</a:t>
            </a:r>
            <a:r>
              <a:rPr lang="en-US" altLang="zh-TW" sz="1400" dirty="0" smtClean="0">
                <a:solidFill>
                  <a:srgbClr val="00B0F0"/>
                </a:solidFill>
              </a:rPr>
              <a:t>(Alice</a:t>
            </a:r>
            <a:r>
              <a:rPr lang="zh-TW" altLang="en-US" sz="1400" dirty="0" smtClean="0">
                <a:solidFill>
                  <a:srgbClr val="00B0F0"/>
                </a:solidFill>
              </a:rPr>
              <a:t>私鑰</a:t>
            </a:r>
            <a:r>
              <a:rPr lang="en-US" altLang="zh-TW" sz="1400" dirty="0" smtClean="0">
                <a:solidFill>
                  <a:srgbClr val="00B0F0"/>
                </a:solidFill>
              </a:rPr>
              <a:t>)</a:t>
            </a:r>
            <a:r>
              <a:rPr lang="en-US" altLang="zh-TW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)=56088</a:t>
            </a:r>
            <a:r>
              <a:rPr lang="zh-TW" alt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，並告訴</a:t>
            </a:r>
            <a:r>
              <a:rPr lang="en-US" altLang="zh-TW" sz="1400" dirty="0" smtClean="0">
                <a:solidFill>
                  <a:srgbClr val="00B050"/>
                </a:solidFill>
              </a:rPr>
              <a:t>Bob</a:t>
            </a:r>
            <a:r>
              <a:rPr lang="zh-TW" alt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：</a:t>
            </a:r>
            <a:r>
              <a:rPr lang="en-US" altLang="zh-TW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123(</a:t>
            </a:r>
            <a:r>
              <a:rPr lang="en-US" altLang="zh-TW" sz="1400" dirty="0" smtClean="0">
                <a:solidFill>
                  <a:srgbClr val="00B0F0"/>
                </a:solidFill>
              </a:rPr>
              <a:t>G</a:t>
            </a:r>
            <a:r>
              <a:rPr lang="en-US" altLang="zh-TW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)x???=50688(</a:t>
            </a:r>
            <a:r>
              <a:rPr lang="en-US" altLang="zh-TW" sz="1400" dirty="0" smtClean="0">
                <a:solidFill>
                  <a:srgbClr val="00B0F0"/>
                </a:solidFill>
              </a:rPr>
              <a:t>Alice</a:t>
            </a:r>
            <a:r>
              <a:rPr lang="zh-TW" altLang="en-US" sz="1400" dirty="0" smtClean="0">
                <a:solidFill>
                  <a:srgbClr val="00B0F0"/>
                </a:solidFill>
              </a:rPr>
              <a:t>公鑰</a:t>
            </a:r>
            <a:r>
              <a:rPr lang="en-US" altLang="zh-TW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5822" y="2800877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Bob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想告訴</a:t>
            </a:r>
            <a:r>
              <a:rPr lang="en-US" altLang="zh-TW" dirty="0" smtClean="0">
                <a:solidFill>
                  <a:srgbClr val="FF0000"/>
                </a:solidFill>
              </a:rPr>
              <a:t>Alice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一個秘密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67(</a:t>
            </a:r>
            <a:r>
              <a:rPr lang="en-US" altLang="zh-TW" dirty="0" smtClean="0">
                <a:solidFill>
                  <a:srgbClr val="00B0F0"/>
                </a:solidFill>
              </a:rPr>
              <a:t>Hash(</a:t>
            </a:r>
            <a:r>
              <a:rPr lang="zh-TW" altLang="en-US" dirty="0" smtClean="0">
                <a:solidFill>
                  <a:srgbClr val="00B0F0"/>
                </a:solidFill>
              </a:rPr>
              <a:t>交易訊息</a:t>
            </a:r>
            <a:r>
              <a:rPr lang="en-US" altLang="zh-TW" dirty="0" smtClean="0">
                <a:solidFill>
                  <a:srgbClr val="00B0F0"/>
                </a:solidFill>
              </a:rPr>
              <a:t>)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但不想讓別人知道，於是</a:t>
            </a:r>
            <a:r>
              <a:rPr lang="en-US" altLang="zh-TW" dirty="0" smtClean="0">
                <a:solidFill>
                  <a:srgbClr val="00B050"/>
                </a:solidFill>
              </a:rPr>
              <a:t>Bob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自己先計算</a:t>
            </a:r>
            <a:endParaRPr lang="en-US" altLang="zh-TW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123(</a:t>
            </a:r>
            <a:r>
              <a:rPr lang="en-US" altLang="zh-TW" dirty="0" smtClean="0">
                <a:solidFill>
                  <a:srgbClr val="00B0F0"/>
                </a:solidFill>
              </a:rPr>
              <a:t>G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)x222(</a:t>
            </a:r>
            <a:r>
              <a:rPr lang="en-US" altLang="zh-TW" dirty="0" smtClean="0">
                <a:solidFill>
                  <a:srgbClr val="00B0F0"/>
                </a:solidFill>
              </a:rPr>
              <a:t>Bob</a:t>
            </a:r>
            <a:r>
              <a:rPr lang="zh-TW" altLang="en-US" dirty="0" smtClean="0">
                <a:solidFill>
                  <a:srgbClr val="00B0F0"/>
                </a:solidFill>
              </a:rPr>
              <a:t>創的臨時私鑰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)=27306(</a:t>
            </a:r>
            <a:r>
              <a:rPr lang="en-US" altLang="zh-TW" dirty="0" smtClean="0">
                <a:solidFill>
                  <a:srgbClr val="00B0F0"/>
                </a:solidFill>
              </a:rPr>
              <a:t>Bob</a:t>
            </a:r>
            <a:r>
              <a:rPr lang="zh-TW" altLang="en-US" dirty="0" smtClean="0">
                <a:solidFill>
                  <a:srgbClr val="00B0F0"/>
                </a:solidFill>
              </a:rPr>
              <a:t>臨時公鑰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56088(</a:t>
            </a:r>
            <a:r>
              <a:rPr lang="en-US" altLang="zh-TW" dirty="0" smtClean="0">
                <a:solidFill>
                  <a:srgbClr val="00B0F0"/>
                </a:solidFill>
              </a:rPr>
              <a:t>Alice</a:t>
            </a:r>
            <a:r>
              <a:rPr lang="zh-TW" altLang="en-US" dirty="0" smtClean="0">
                <a:solidFill>
                  <a:srgbClr val="00B0F0"/>
                </a:solidFill>
              </a:rPr>
              <a:t>公鑰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)x222(</a:t>
            </a:r>
            <a:r>
              <a:rPr lang="en-US" altLang="zh-TW" dirty="0">
                <a:solidFill>
                  <a:srgbClr val="00B0F0"/>
                </a:solidFill>
              </a:rPr>
              <a:t>Bob</a:t>
            </a:r>
            <a:r>
              <a:rPr lang="zh-TW" altLang="en-US" dirty="0">
                <a:solidFill>
                  <a:srgbClr val="00B0F0"/>
                </a:solidFill>
              </a:rPr>
              <a:t>創的臨時私鑰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)+67</a:t>
            </a:r>
            <a:r>
              <a:rPr lang="en-US" altLang="zh-TW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zh-TW" dirty="0">
                <a:solidFill>
                  <a:srgbClr val="00B0F0"/>
                </a:solidFill>
              </a:rPr>
              <a:t>Hash(</a:t>
            </a:r>
            <a:r>
              <a:rPr lang="zh-TW" altLang="en-US" dirty="0">
                <a:solidFill>
                  <a:srgbClr val="00B0F0"/>
                </a:solidFill>
              </a:rPr>
              <a:t>交易訊息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  <a:r>
              <a:rPr lang="en-US" altLang="zh-TW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=12451603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432" y="4638696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Alice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可利用已知訊息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(123x456=56088)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計算出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x</a:t>
            </a:r>
          </a:p>
        </p:txBody>
      </p:sp>
      <p:sp>
        <p:nvSpPr>
          <p:cNvPr id="9" name="矩形 8"/>
          <p:cNvSpPr/>
          <p:nvPr/>
        </p:nvSpPr>
        <p:spPr>
          <a:xfrm>
            <a:off x="36090" y="37242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Bob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再告訴</a:t>
            </a:r>
            <a:r>
              <a:rPr lang="en-US" altLang="zh-TW" dirty="0" smtClean="0">
                <a:solidFill>
                  <a:srgbClr val="FF0000"/>
                </a:solidFill>
              </a:rPr>
              <a:t>Alice</a:t>
            </a:r>
          </a:p>
          <a:p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123x</a:t>
            </a:r>
            <a:r>
              <a:rPr lang="en-US" altLang="zh-TW" dirty="0">
                <a:solidFill>
                  <a:schemeClr val="tx2">
                    <a:lumMod val="20000"/>
                    <a:lumOff val="80000"/>
                  </a:schemeClr>
                </a:solidFill>
              </a:rPr>
              <a:t>???=27306</a:t>
            </a:r>
          </a:p>
          <a:p>
            <a:r>
              <a:rPr lang="en-US" altLang="zh-TW" dirty="0">
                <a:solidFill>
                  <a:schemeClr val="tx2">
                    <a:lumMod val="20000"/>
                    <a:lumOff val="80000"/>
                  </a:schemeClr>
                </a:solidFill>
              </a:rPr>
              <a:t>56088x???+x=12451603</a:t>
            </a:r>
          </a:p>
        </p:txBody>
      </p:sp>
    </p:spTree>
    <p:extLst>
      <p:ext uri="{BB962C8B-B14F-4D97-AF65-F5344CB8AC3E}">
        <p14:creationId xmlns:p14="http://schemas.microsoft.com/office/powerpoint/2010/main" val="15526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95936" y="2636912"/>
            <a:ext cx="5148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TW" altLang="en-US" dirty="0" smtClean="0">
                <a:solidFill>
                  <a:schemeClr val="bg1"/>
                </a:solidFill>
              </a:rPr>
              <a:t>取代原本加法運算，如果使用普通的加法運算，多次加法後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等同乘法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</a:rPr>
              <a:t>使用除法即可得私鑰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TW" altLang="en-US" dirty="0" smtClean="0">
                <a:solidFill>
                  <a:schemeClr val="bg1"/>
                </a:solidFill>
              </a:rPr>
              <a:t>使用橢圓曲線加法運算，在多次加法後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等同乘法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</a:rPr>
              <a:t>不存在除法運算，僅能使用</a:t>
            </a:r>
            <a:r>
              <a:rPr lang="zh-TW" altLang="en-US" dirty="0">
                <a:solidFill>
                  <a:schemeClr val="bg1"/>
                </a:solidFill>
              </a:rPr>
              <a:t>窮</a:t>
            </a:r>
            <a:r>
              <a:rPr lang="zh-TW" altLang="en-US" dirty="0" smtClean="0">
                <a:solidFill>
                  <a:schemeClr val="bg1"/>
                </a:solidFill>
              </a:rPr>
              <a:t>舉法取得私鑰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TW" altLang="en-US" dirty="0" smtClean="0">
                <a:solidFill>
                  <a:schemeClr val="bg1"/>
                </a:solidFill>
              </a:rPr>
              <a:t>此橢圓曲線加法運算有封閉性，使得在求公鑰時運算難度為</a:t>
            </a:r>
            <a:r>
              <a:rPr lang="en-US" altLang="zh-TW" dirty="0" smtClean="0">
                <a:solidFill>
                  <a:schemeClr val="bg1"/>
                </a:solidFill>
              </a:rPr>
              <a:t>O(</a:t>
            </a:r>
            <a:r>
              <a:rPr lang="en-US" altLang="zh-TW" dirty="0" err="1" smtClean="0">
                <a:solidFill>
                  <a:schemeClr val="bg1"/>
                </a:solidFill>
              </a:rPr>
              <a:t>logn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</a:rPr>
              <a:t>，降低運算量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pic>
        <p:nvPicPr>
          <p:cNvPr id="1027" name="Picture 3" descr="C:\Users\Administrator\Desktop\c744ff0be0dc63e09fc305b8947a11ca_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3266890" cy="36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-20197" y="132160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Why we use ECC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1180728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1800" dirty="0" smtClean="0"/>
                  <a:t>在</a:t>
                </a:r>
                <a:r>
                  <a:rPr lang="en-US" altLang="zh-TW" sz="1800" dirty="0" smtClean="0"/>
                  <a:t>secp256k1</a:t>
                </a:r>
                <a:r>
                  <a:rPr lang="zh-TW" altLang="en-US" sz="1800" dirty="0" smtClean="0"/>
                  <a:t>共識下規定</a:t>
                </a:r>
                <a:r>
                  <a:rPr lang="en-US" altLang="zh-TW" sz="1800" dirty="0" smtClean="0"/>
                  <a:t>(</a:t>
                </a:r>
                <a:r>
                  <a:rPr lang="en-US" altLang="zh-TW" sz="1800" dirty="0" err="1" smtClean="0"/>
                  <a:t>p,a,b,G,n,h</a:t>
                </a:r>
                <a:r>
                  <a:rPr lang="en-US" altLang="zh-TW" sz="1800" dirty="0" smtClean="0"/>
                  <a:t>)</a:t>
                </a:r>
                <a:r>
                  <a:rPr lang="zh-TW" altLang="en-US" sz="1800" dirty="0" smtClean="0"/>
                  <a:t>六個參數</a:t>
                </a:r>
                <a:endParaRPr lang="en-US" altLang="zh-TW" sz="1800" dirty="0" smtClean="0"/>
              </a:p>
              <a:p>
                <a:r>
                  <a:rPr lang="zh-TW" altLang="en-US" sz="1800" dirty="0"/>
                  <a:t>橢圓曲線方程式</a:t>
                </a:r>
                <a:r>
                  <a:rPr lang="zh-TW" altLang="en-US" sz="1800" dirty="0" smtClean="0"/>
                  <a:t>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1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r>
                      <a:rPr lang="en-US" altLang="zh-TW" sz="1800" b="0" i="1" smtClean="0">
                        <a:latin typeface="Cambria Math"/>
                      </a:rPr>
                      <m:t>𝑎𝑥</m:t>
                    </m:r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r>
                      <a:rPr lang="en-US" altLang="zh-TW" sz="1800" b="0" i="1" smtClean="0">
                        <a:latin typeface="Cambria Math"/>
                      </a:rPr>
                      <m:t>𝑏</m:t>
                    </m:r>
                  </m:oMath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1180728"/>
              </a:xfrm>
              <a:blipFill rotWithShape="1">
                <a:blip r:embed="rId2"/>
                <a:stretch>
                  <a:fillRect l="-444" t="-25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0" y="1825768"/>
                <a:ext cx="9144000" cy="5019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 smtClean="0">
                    <a:solidFill>
                      <a:schemeClr val="bg1"/>
                    </a:solidFill>
                    <a:latin typeface="Cambria Math"/>
                  </a:rPr>
                  <a:t>(P</a:t>
                </a:r>
                <a:r>
                  <a:rPr lang="zh-TW" altLang="en-US" i="1" dirty="0" smtClean="0">
                    <a:solidFill>
                      <a:schemeClr val="bg1"/>
                    </a:solidFill>
                    <a:latin typeface="Cambria Math"/>
                  </a:rPr>
                  <a:t>為加解密時取的</a:t>
                </a:r>
                <a:r>
                  <a:rPr lang="en-US" altLang="zh-TW" i="1" dirty="0" smtClean="0">
                    <a:solidFill>
                      <a:schemeClr val="bg1"/>
                    </a:solidFill>
                    <a:latin typeface="Cambria Math"/>
                  </a:rPr>
                  <a:t>mod)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altLang="zh-TW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256</m:t>
                          </m:r>
                        </m:sup>
                      </m:sSup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32</m:t>
                          </m:r>
                        </m:sup>
                      </m:sSup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</m:t>
                          </m:r>
                        </m:sup>
                      </m:sSup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sup>
                      </m:sSup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7</m:t>
                          </m:r>
                        </m:sup>
                      </m:sSup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altLang="zh-TW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𝐹𝐹𝐹𝐹𝐹𝐹𝐹𝐹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 err="1">
                          <a:solidFill>
                            <a:schemeClr val="bg1"/>
                          </a:solidFill>
                          <a:latin typeface="Cambria Math"/>
                        </a:rPr>
                        <m:t>𝐹𝐹𝐹𝐹𝐹𝐹𝐹𝐹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 err="1">
                          <a:solidFill>
                            <a:schemeClr val="bg1"/>
                          </a:solidFill>
                          <a:latin typeface="Cambria Math"/>
                        </a:rPr>
                        <m:t>𝐹𝐹𝐹𝐹𝐹𝐹𝐹𝐹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 err="1">
                          <a:solidFill>
                            <a:schemeClr val="bg1"/>
                          </a:solidFill>
                          <a:latin typeface="Cambria Math"/>
                        </a:rPr>
                        <m:t>𝐹𝐹𝐹𝐹𝐹𝐹𝐹𝐹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 err="1">
                          <a:solidFill>
                            <a:schemeClr val="bg1"/>
                          </a:solidFill>
                          <a:latin typeface="Cambria Math"/>
                        </a:rPr>
                        <m:t>𝐹𝐹𝐹𝐹𝐹𝐹𝐹𝐹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 err="1">
                          <a:solidFill>
                            <a:schemeClr val="bg1"/>
                          </a:solidFill>
                          <a:latin typeface="Cambria Math"/>
                        </a:rPr>
                        <m:t>𝐹𝐹𝐹𝐹𝐹𝐹𝐹𝐹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𝐹𝐹𝐹𝐹𝐹𝐹𝐹𝐸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𝐹𝐹𝐹𝐹𝐹𝐶</m:t>
                      </m:r>
                      <m:r>
                        <a:rPr lang="en-US" altLang="zh-TW" sz="1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en-US" altLang="zh-TW" sz="1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altLang="zh-TW" sz="1600" dirty="0" smtClean="0">
                  <a:solidFill>
                    <a:schemeClr val="bg1"/>
                  </a:solidFill>
                </a:endParaRPr>
              </a:p>
              <a:p>
                <a:endParaRPr lang="en-US" altLang="zh-TW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r>
                  <a:rPr lang="en-US" altLang="zh-TW" i="1" dirty="0" smtClean="0">
                    <a:solidFill>
                      <a:schemeClr val="bg1"/>
                    </a:solidFill>
                    <a:latin typeface="Cambria Math"/>
                  </a:rPr>
                  <a:t>(a</a:t>
                </a:r>
                <a:r>
                  <a:rPr lang="zh-TW" altLang="en-US" i="1" dirty="0" smtClean="0">
                    <a:solidFill>
                      <a:schemeClr val="bg1"/>
                    </a:solidFill>
                    <a:latin typeface="Cambria Math"/>
                  </a:rPr>
                  <a:t>為橢圓曲線係數</a:t>
                </a:r>
                <a:r>
                  <a:rPr lang="en-US" altLang="zh-TW" i="1" dirty="0" smtClean="0">
                    <a:solidFill>
                      <a:schemeClr val="bg1"/>
                    </a:solidFill>
                    <a:latin typeface="Cambria Math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altLang="zh-TW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= 0</m:t>
                      </m:r>
                    </m:oMath>
                  </m:oMathPara>
                </a14:m>
                <a:endParaRPr lang="en-US" altLang="zh-TW" dirty="0" smtClean="0">
                  <a:solidFill>
                    <a:schemeClr val="bg1"/>
                  </a:solidFill>
                </a:endParaRPr>
              </a:p>
              <a:p>
                <a:endParaRPr lang="en-US" altLang="zh-TW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r>
                  <a:rPr lang="en-US" altLang="zh-TW" i="1" dirty="0" smtClean="0">
                    <a:solidFill>
                      <a:schemeClr val="bg1"/>
                    </a:solidFill>
                    <a:latin typeface="Cambria Math"/>
                  </a:rPr>
                  <a:t>(b</a:t>
                </a:r>
                <a:r>
                  <a:rPr lang="zh-TW" altLang="en-US" i="1" dirty="0" smtClean="0">
                    <a:solidFill>
                      <a:schemeClr val="bg1"/>
                    </a:solidFill>
                    <a:latin typeface="Cambria Math"/>
                  </a:rPr>
                  <a:t>為</a:t>
                </a:r>
                <a:r>
                  <a:rPr lang="zh-TW" altLang="en-US" i="1" dirty="0">
                    <a:solidFill>
                      <a:schemeClr val="bg1"/>
                    </a:solidFill>
                    <a:latin typeface="Cambria Math"/>
                  </a:rPr>
                  <a:t>橢圓曲線係數</a:t>
                </a:r>
                <a:r>
                  <a:rPr lang="en-US" altLang="zh-TW" i="1" dirty="0" smtClean="0">
                    <a:solidFill>
                      <a:schemeClr val="bg1"/>
                    </a:solidFill>
                    <a:latin typeface="Cambria Math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zh-TW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= 7</m:t>
                      </m:r>
                    </m:oMath>
                  </m:oMathPara>
                </a14:m>
                <a:endParaRPr lang="en-US" altLang="zh-TW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endParaRPr lang="en-US" altLang="zh-TW" sz="16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r>
                  <a:rPr lang="en-US" altLang="zh-TW" sz="1600" i="1" dirty="0" smtClean="0">
                    <a:solidFill>
                      <a:schemeClr val="bg1"/>
                    </a:solidFill>
                    <a:latin typeface="Cambria Math"/>
                  </a:rPr>
                  <a:t>(G</a:t>
                </a:r>
                <a:r>
                  <a:rPr lang="zh-TW" altLang="en-US" sz="1600" i="1" dirty="0" smtClean="0">
                    <a:solidFill>
                      <a:schemeClr val="bg1"/>
                    </a:solidFill>
                    <a:latin typeface="Cambria Math"/>
                  </a:rPr>
                  <a:t>為橢圓曲線進行加法運算時起點</a:t>
                </a:r>
                <a:r>
                  <a:rPr lang="en-US" altLang="zh-TW" sz="1600" i="1" dirty="0" smtClean="0">
                    <a:solidFill>
                      <a:schemeClr val="bg1"/>
                    </a:solidFill>
                    <a:latin typeface="Cambria Math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altLang="zh-TW" sz="1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= 04 79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𝐵𝐸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667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9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𝐷𝐶𝐵𝐵𝐴𝐶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 55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06295 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𝐶𝐸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870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07 029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𝐵𝐹𝐶𝐷𝐵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 2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𝐷𝐶𝐸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28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9 59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2815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 16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zh-TW" sz="1600" i="1" dirty="0" smtClean="0">
                          <a:solidFill>
                            <a:srgbClr val="00B0F0"/>
                          </a:solidFill>
                          <a:latin typeface="Cambria Math"/>
                        </a:rPr>
                        <m:t>81798 </m:t>
                      </m:r>
                    </m:oMath>
                  </m:oMathPara>
                </a14:m>
                <a:endParaRPr lang="en-US" altLang="zh-TW" sz="16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483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𝐴𝐷𝐴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77 26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3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𝐶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465 5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𝐷𝐴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4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𝐹𝐵𝐹𝐶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 0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𝐸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1108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8 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𝐹𝐷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17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𝐵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448 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6855419 9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𝐶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47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08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𝐹𝐵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10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4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𝐵</m:t>
                      </m:r>
                      <m:r>
                        <a:rPr lang="en-US" altLang="zh-TW" sz="16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altLang="zh-TW" sz="1600" i="1" dirty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endParaRPr>
              </a:p>
              <a:p>
                <a:endParaRPr lang="en-US" altLang="zh-TW" sz="16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r>
                  <a:rPr lang="en-US" altLang="zh-TW" sz="1600" i="1" dirty="0" smtClean="0">
                    <a:solidFill>
                      <a:schemeClr val="bg1"/>
                    </a:solidFill>
                    <a:latin typeface="Cambria Math"/>
                  </a:rPr>
                  <a:t>(n</a:t>
                </a:r>
                <a:r>
                  <a:rPr lang="zh-TW" altLang="en-US" sz="1600" i="1" dirty="0" smtClean="0">
                    <a:solidFill>
                      <a:schemeClr val="bg1"/>
                    </a:solidFill>
                    <a:latin typeface="Cambria Math"/>
                  </a:rPr>
                  <a:t>為使</a:t>
                </a:r>
                <a:r>
                  <a:rPr lang="en-US" altLang="zh-TW" sz="1600" i="1" dirty="0" err="1" smtClean="0">
                    <a:solidFill>
                      <a:schemeClr val="bg1"/>
                    </a:solidFill>
                    <a:latin typeface="Cambria Math"/>
                  </a:rPr>
                  <a:t>nG</a:t>
                </a:r>
                <a:r>
                  <a:rPr lang="en-US" altLang="zh-TW" sz="1600" i="1" dirty="0" smtClean="0">
                    <a:solidFill>
                      <a:schemeClr val="bg1"/>
                    </a:solidFill>
                    <a:latin typeface="Cambria Math"/>
                  </a:rPr>
                  <a:t>=0</a:t>
                </a:r>
                <a:r>
                  <a:rPr lang="zh-TW" altLang="en-US" sz="1600" i="1" dirty="0" smtClean="0">
                    <a:solidFill>
                      <a:schemeClr val="bg1"/>
                    </a:solidFill>
                    <a:latin typeface="Cambria Math"/>
                  </a:rPr>
                  <a:t>的最小正整數，隨機創建的私鑰必須小於此值</a:t>
                </a:r>
                <a:r>
                  <a:rPr lang="en-US" altLang="zh-TW" sz="1600" i="1" dirty="0" smtClean="0">
                    <a:solidFill>
                      <a:schemeClr val="bg1"/>
                    </a:solidFill>
                    <a:latin typeface="Cambria Math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1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 = </m:t>
                      </m:r>
                      <m:r>
                        <a:rPr lang="en-US" altLang="zh-TW" sz="1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𝐹𝐹𝐹𝐹𝐹𝐹𝐹𝐹</m:t>
                      </m:r>
                      <m:r>
                        <a:rPr lang="en-US" altLang="zh-TW" sz="1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 err="1">
                          <a:solidFill>
                            <a:schemeClr val="bg1"/>
                          </a:solidFill>
                          <a:latin typeface="Cambria Math"/>
                        </a:rPr>
                        <m:t>𝐹𝐹𝐹𝐹𝐹𝐹𝐹𝐹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 err="1">
                          <a:solidFill>
                            <a:schemeClr val="bg1"/>
                          </a:solidFill>
                          <a:latin typeface="Cambria Math"/>
                        </a:rPr>
                        <m:t>𝐹𝐹𝐹𝐹𝐹𝐹𝐹𝐹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𝐹𝐹𝐹𝐹𝐹𝐹𝐹𝐸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𝐵𝐴𝐴𝐸𝐷𝐶𝐸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6 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𝐴𝐹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48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03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𝐵𝐹𝐷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25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8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zh-TW" sz="1600" i="1" dirty="0">
                          <a:solidFill>
                            <a:schemeClr val="bg1"/>
                          </a:solidFill>
                          <a:latin typeface="Cambria Math"/>
                        </a:rPr>
                        <m:t>0364141</m:t>
                      </m:r>
                    </m:oMath>
                  </m:oMathPara>
                </a14:m>
                <a:endParaRPr lang="en-US" altLang="zh-TW" sz="1600" dirty="0" smtClean="0">
                  <a:solidFill>
                    <a:schemeClr val="bg1"/>
                  </a:solidFill>
                </a:endParaRPr>
              </a:p>
              <a:p>
                <a:endParaRPr lang="en-US" altLang="zh-TW" sz="16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1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h</m:t>
                      </m:r>
                      <m:r>
                        <a:rPr lang="zh-TW" altLang="en-US" sz="1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待補充，目前不知道用途</m:t>
                      </m:r>
                      <m:r>
                        <a:rPr lang="en-US" altLang="zh-TW" sz="16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16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TW" sz="1600" dirty="0" smtClean="0">
                    <a:solidFill>
                      <a:schemeClr val="bg1"/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solidFill>
                          <a:schemeClr val="bg1"/>
                        </a:solidFill>
                        <a:latin typeface="Cambria Math"/>
                      </a:rPr>
                      <m:t>= 01</m:t>
                    </m:r>
                  </m:oMath>
                </a14:m>
                <a:endParaRPr lang="en-US" altLang="zh-TW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768"/>
                <a:ext cx="9144000" cy="5019836"/>
              </a:xfrm>
              <a:prstGeom prst="rect">
                <a:avLst/>
              </a:prstGeom>
              <a:blipFill rotWithShape="1">
                <a:blip r:embed="rId3"/>
                <a:stretch>
                  <a:fillRect l="-533" t="-729" b="-7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-15944" y="44288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secp256k1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2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53788" y="3573016"/>
                <a:ext cx="6757568" cy="2062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 smtClean="0">
                    <a:solidFill>
                      <a:schemeClr val="bg1"/>
                    </a:solidFill>
                  </a:rPr>
                  <a:t>Alice</a:t>
                </a:r>
                <a:r>
                  <a:rPr lang="zh-TW" altLang="en-US" i="1" dirty="0" smtClean="0">
                    <a:solidFill>
                      <a:schemeClr val="bg1"/>
                    </a:solidFill>
                  </a:rPr>
                  <a:t>想要為交易簽名必須</a:t>
                </a:r>
                <a:r>
                  <a:rPr lang="zh-TW" altLang="en-US" i="1" dirty="0">
                    <a:solidFill>
                      <a:schemeClr val="bg1"/>
                    </a:solidFill>
                  </a:rPr>
                  <a:t>擁有</a:t>
                </a:r>
                <a:r>
                  <a:rPr lang="zh-TW" altLang="en-US" i="1" dirty="0" smtClean="0">
                    <a:solidFill>
                      <a:schemeClr val="bg1"/>
                    </a:solidFill>
                  </a:rPr>
                  <a:t>以下資料：</a:t>
                </a:r>
                <a:endParaRPr lang="en-US" altLang="zh-TW" i="1" dirty="0" smtClean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 smtClean="0">
                    <a:solidFill>
                      <a:schemeClr val="bg1"/>
                    </a:solidFill>
                  </a:rPr>
                  <a:t>交易內容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(m)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 smtClean="0">
                    <a:solidFill>
                      <a:schemeClr val="bg1"/>
                    </a:solidFill>
                  </a:rPr>
                  <a:t>Alice</a:t>
                </a:r>
                <a:r>
                  <a:rPr lang="zh-TW" altLang="en-US" dirty="0" smtClean="0">
                    <a:solidFill>
                      <a:schemeClr val="bg1"/>
                    </a:solidFill>
                  </a:rPr>
                  <a:t>私鑰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altLang="zh-TW" dirty="0" err="1" smtClean="0">
                    <a:solidFill>
                      <a:schemeClr val="bg1"/>
                    </a:solidFill>
                  </a:rPr>
                  <a:t>dA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 smtClean="0">
                    <a:solidFill>
                      <a:schemeClr val="bg1"/>
                    </a:solidFill>
                  </a:rPr>
                  <a:t>創建臨時私鑰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(k)(</a:t>
                </a:r>
                <a:r>
                  <a:rPr lang="zh-TW" altLang="en-US" dirty="0" smtClean="0">
                    <a:solidFill>
                      <a:schemeClr val="bg1"/>
                    </a:solidFill>
                  </a:rPr>
                  <a:t>每次為新交易簽名時，需額外生新私鑰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 smtClean="0">
                    <a:solidFill>
                      <a:schemeClr val="bg1"/>
                    </a:solidFill>
                  </a:rPr>
                  <a:t>使用臨時私鑰使用橢圓曲線計算臨時公鑰的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x</a:t>
                </a:r>
                <a:r>
                  <a:rPr lang="zh-TW" altLang="en-US" dirty="0" smtClean="0">
                    <a:solidFill>
                      <a:schemeClr val="bg1"/>
                    </a:solidFill>
                  </a:rPr>
                  <a:t>座標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(R)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>
                    <a:solidFill>
                      <a:schemeClr val="bg1"/>
                    </a:solidFill>
                  </a:rPr>
                  <a:t>計算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chemeClr val="bg1"/>
                        </a:solidFill>
                        <a:latin typeface="Cambria Math"/>
                      </a:rPr>
                      <m:t>S</m:t>
                    </m:r>
                    <m:r>
                      <a:rPr lang="en-US" altLang="zh-TW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zh-TW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𝐻𝑎𝑠h</m:t>
                        </m:r>
                        <m:d>
                          <m:dPr>
                            <m:ctrlPr>
                              <a:rPr lang="zh-TW" altLang="zh-TW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𝑑𝐴</m:t>
                        </m:r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zh-TW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i="1">
                        <a:solidFill>
                          <a:schemeClr val="bg1"/>
                        </a:solidFill>
                        <a:latin typeface="Cambria Math"/>
                      </a:rPr>
                      <m:t>𝑚𝑜𝑑</m:t>
                    </m:r>
                    <m:r>
                      <a:rPr lang="en-US" altLang="zh-TW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i="1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zh-TW" altLang="zh-TW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 smtClean="0">
                    <a:solidFill>
                      <a:schemeClr val="bg1"/>
                    </a:solidFill>
                  </a:rPr>
                  <a:t>將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R,S</a:t>
                </a:r>
                <a:r>
                  <a:rPr lang="zh-TW" altLang="en-US" dirty="0" smtClean="0">
                    <a:solidFill>
                      <a:schemeClr val="bg1"/>
                    </a:solidFill>
                  </a:rPr>
                  <a:t>以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DER</a:t>
                </a:r>
                <a:r>
                  <a:rPr lang="zh-TW" altLang="en-US" dirty="0" smtClean="0">
                    <a:solidFill>
                      <a:schemeClr val="bg1"/>
                    </a:solidFill>
                  </a:rPr>
                  <a:t>編碼，即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簽名</a:t>
                </a: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8" y="3573016"/>
                <a:ext cx="6757568" cy="2062359"/>
              </a:xfrm>
              <a:prstGeom prst="rect">
                <a:avLst/>
              </a:prstGeom>
              <a:blipFill rotWithShape="1">
                <a:blip r:embed="rId3"/>
                <a:stretch>
                  <a:fillRect l="-721" t="-1479" b="-23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28785" y="551723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Note</a:t>
            </a:r>
            <a:r>
              <a:rPr lang="zh-TW" altLang="en-US" dirty="0" smtClean="0">
                <a:solidFill>
                  <a:schemeClr val="bg1"/>
                </a:solidFill>
              </a:rPr>
              <a:t>：臨時</a:t>
            </a:r>
            <a:r>
              <a:rPr lang="zh-TW" altLang="en-US" dirty="0">
                <a:solidFill>
                  <a:schemeClr val="bg1"/>
                </a:solidFill>
              </a:rPr>
              <a:t>私</a:t>
            </a:r>
            <a:r>
              <a:rPr lang="zh-TW" altLang="en-US" dirty="0" smtClean="0">
                <a:solidFill>
                  <a:schemeClr val="bg1"/>
                </a:solidFill>
              </a:rPr>
              <a:t>鑰用來生成臨時公鑰後，即可丟棄，臨時私鑰不會在網路上傳播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2256" y="2875553"/>
            <a:ext cx="842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>
                <a:solidFill>
                  <a:schemeClr val="bg1"/>
                </a:solidFill>
              </a:rPr>
              <a:t>簽名的驗證意味</a:t>
            </a:r>
            <a:r>
              <a:rPr lang="zh-TW" altLang="zh-TW" dirty="0" smtClean="0">
                <a:solidFill>
                  <a:schemeClr val="bg1"/>
                </a:solidFill>
              </a:rPr>
              <a:t>著只有</a:t>
            </a:r>
            <a:r>
              <a:rPr lang="zh-TW" altLang="zh-TW" dirty="0">
                <a:solidFill>
                  <a:schemeClr val="bg1"/>
                </a:solidFill>
              </a:rPr>
              <a:t>生成此公鑰的私鑰的所有者，才能在此交易上產生此簽名。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363300" y="561079"/>
            <a:ext cx="8529180" cy="1944216"/>
          </a:xfrm>
          <a:prstGeom prst="frame">
            <a:avLst>
              <a:gd name="adj1" fmla="val 3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5730" y="1724649"/>
            <a:ext cx="75911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Lock </a:t>
            </a:r>
            <a:r>
              <a:rPr lang="en-US" altLang="zh-TW" dirty="0" smtClean="0">
                <a:solidFill>
                  <a:schemeClr val="bg1"/>
                </a:solidFill>
              </a:rPr>
              <a:t>script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OP_DUP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OP_HASH160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&lt;Cafe Public Key Hash&gt; </a:t>
            </a:r>
            <a:r>
              <a:rPr lang="en-US" altLang="zh-TW" dirty="0">
                <a:solidFill>
                  <a:srgbClr val="0070C0"/>
                </a:solidFill>
              </a:rPr>
              <a:t>OP_EQUALVERIFY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OP_CHECKSIG</a:t>
            </a:r>
            <a:endParaRPr lang="zh-TW" altLang="zh-TW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3568" y="764704"/>
            <a:ext cx="3473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Unlock </a:t>
            </a:r>
            <a:r>
              <a:rPr lang="en-US" altLang="zh-TW" dirty="0" smtClean="0">
                <a:solidFill>
                  <a:schemeClr val="bg1"/>
                </a:solidFill>
              </a:rPr>
              <a:t>script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&lt;Cafe Signature&gt; </a:t>
            </a:r>
            <a:r>
              <a:rPr lang="en-US" altLang="zh-TW" dirty="0">
                <a:solidFill>
                  <a:srgbClr val="0070C0"/>
                </a:solidFill>
              </a:rPr>
              <a:t>&lt;Cafe Public Key</a:t>
            </a:r>
            <a:r>
              <a:rPr lang="en-US" altLang="zh-TW" dirty="0" smtClean="0">
                <a:solidFill>
                  <a:srgbClr val="0070C0"/>
                </a:solidFill>
              </a:rPr>
              <a:t>&gt;</a:t>
            </a:r>
            <a:endParaRPr lang="zh-TW" altLang="zh-TW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-15944" y="2879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Alice Sig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363300" y="561079"/>
            <a:ext cx="8529180" cy="1944216"/>
          </a:xfrm>
          <a:prstGeom prst="frame">
            <a:avLst>
              <a:gd name="adj1" fmla="val 3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730" y="1724649"/>
            <a:ext cx="75911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Lock </a:t>
            </a:r>
            <a:r>
              <a:rPr lang="en-US" altLang="zh-TW" dirty="0" smtClean="0">
                <a:solidFill>
                  <a:schemeClr val="bg1"/>
                </a:solidFill>
              </a:rPr>
              <a:t>script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OP_DUP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OP_HASH160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&lt;Cafe Public Key Hash&gt; </a:t>
            </a:r>
            <a:r>
              <a:rPr lang="en-US" altLang="zh-TW" dirty="0">
                <a:solidFill>
                  <a:srgbClr val="0070C0"/>
                </a:solidFill>
              </a:rPr>
              <a:t>OP_EQUALVERIFY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OP_CHECKSIG</a:t>
            </a:r>
            <a:endParaRPr lang="zh-TW" altLang="zh-TW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3568" y="764704"/>
            <a:ext cx="3473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Unlock </a:t>
            </a:r>
            <a:r>
              <a:rPr lang="en-US" altLang="zh-TW" dirty="0" smtClean="0">
                <a:solidFill>
                  <a:schemeClr val="bg1"/>
                </a:solidFill>
              </a:rPr>
              <a:t>script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&lt;Cafe Signature&gt; </a:t>
            </a:r>
            <a:r>
              <a:rPr lang="en-US" altLang="zh-TW" dirty="0">
                <a:solidFill>
                  <a:srgbClr val="0070C0"/>
                </a:solidFill>
              </a:rPr>
              <a:t>&lt;Cafe Public Key</a:t>
            </a:r>
            <a:r>
              <a:rPr lang="en-US" altLang="zh-TW" dirty="0" smtClean="0">
                <a:solidFill>
                  <a:srgbClr val="0070C0"/>
                </a:solidFill>
              </a:rPr>
              <a:t>&gt;</a:t>
            </a:r>
            <a:endParaRPr lang="zh-TW" altLang="zh-TW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8419" y="3068960"/>
            <a:ext cx="8519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30</a:t>
            </a:r>
            <a:r>
              <a:rPr lang="en-US" altLang="zh-TW" dirty="0">
                <a:solidFill>
                  <a:srgbClr val="00B050"/>
                </a:solidFill>
              </a:rPr>
              <a:t>45</a:t>
            </a:r>
            <a:r>
              <a:rPr lang="en-US" altLang="zh-TW" dirty="0">
                <a:solidFill>
                  <a:srgbClr val="00B0F0"/>
                </a:solidFill>
              </a:rPr>
              <a:t>02</a:t>
            </a:r>
            <a:r>
              <a:rPr lang="en-US" altLang="zh-TW" dirty="0">
                <a:solidFill>
                  <a:srgbClr val="FFC000"/>
                </a:solidFill>
              </a:rPr>
              <a:t>21</a:t>
            </a:r>
            <a:r>
              <a:rPr lang="en-US" altLang="zh-TW" dirty="0">
                <a:solidFill>
                  <a:srgbClr val="7030A0"/>
                </a:solidFill>
              </a:rPr>
              <a:t>00884d142d86652a3f47ba4746ec719bbfbd040a570b1deccbb6498c75c4ae24cb</a:t>
            </a:r>
            <a:r>
              <a:rPr lang="en-US" altLang="zh-TW" dirty="0">
                <a:solidFill>
                  <a:srgbClr val="00B0F0"/>
                </a:solidFill>
              </a:rPr>
              <a:t>02</a:t>
            </a:r>
            <a:r>
              <a:rPr lang="en-US" altLang="zh-TW" dirty="0">
                <a:solidFill>
                  <a:srgbClr val="FFC000"/>
                </a:solidFill>
              </a:rPr>
              <a:t>20</a:t>
            </a:r>
            <a:r>
              <a:rPr lang="en-US" altLang="zh-TW" dirty="0">
                <a:solidFill>
                  <a:srgbClr val="7030A0"/>
                </a:solidFill>
              </a:rPr>
              <a:t>4b9f039ff08df09cbe9f6addac960298cad530a863ea8f53982c09db8f6e3813</a:t>
            </a:r>
            <a:r>
              <a:rPr lang="en-US" altLang="zh-TW" dirty="0"/>
              <a:t>01</a:t>
            </a:r>
            <a:endParaRPr lang="zh-TW" altLang="zh-TW" dirty="0"/>
          </a:p>
        </p:txBody>
      </p:sp>
      <p:sp>
        <p:nvSpPr>
          <p:cNvPr id="9" name="矩形 8"/>
          <p:cNvSpPr/>
          <p:nvPr/>
        </p:nvSpPr>
        <p:spPr>
          <a:xfrm>
            <a:off x="363300" y="3861048"/>
            <a:ext cx="85291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i="1" dirty="0">
                <a:solidFill>
                  <a:srgbClr val="FF0000"/>
                </a:solidFill>
              </a:rPr>
              <a:t>0x30</a:t>
            </a:r>
            <a:r>
              <a:rPr lang="en-US" altLang="zh-TW" i="1" dirty="0"/>
              <a:t> </a:t>
            </a:r>
            <a:r>
              <a:rPr lang="en-US" altLang="zh-TW" i="1" dirty="0">
                <a:solidFill>
                  <a:schemeClr val="bg1"/>
                </a:solidFill>
              </a:rPr>
              <a:t>- </a:t>
            </a:r>
            <a:r>
              <a:rPr lang="zh-TW" altLang="zh-TW" dirty="0">
                <a:solidFill>
                  <a:schemeClr val="bg1"/>
                </a:solidFill>
              </a:rPr>
              <a:t>表示</a:t>
            </a:r>
            <a:r>
              <a:rPr lang="en-US" altLang="zh-TW" dirty="0">
                <a:solidFill>
                  <a:schemeClr val="bg1"/>
                </a:solidFill>
              </a:rPr>
              <a:t>DER</a:t>
            </a:r>
            <a:r>
              <a:rPr lang="zh-TW" altLang="zh-TW" dirty="0">
                <a:solidFill>
                  <a:schemeClr val="bg1"/>
                </a:solidFill>
              </a:rPr>
              <a:t>序列的開始</a:t>
            </a:r>
          </a:p>
          <a:p>
            <a:r>
              <a:rPr lang="en-US" altLang="zh-TW" i="1" dirty="0">
                <a:solidFill>
                  <a:srgbClr val="00B050"/>
                </a:solidFill>
              </a:rPr>
              <a:t>0x45</a:t>
            </a:r>
            <a:r>
              <a:rPr lang="en-US" altLang="zh-TW" dirty="0"/>
              <a:t> </a:t>
            </a:r>
            <a:r>
              <a:rPr lang="en-US" altLang="zh-TW" dirty="0">
                <a:solidFill>
                  <a:schemeClr val="bg1"/>
                </a:solidFill>
              </a:rPr>
              <a:t>- </a:t>
            </a:r>
            <a:r>
              <a:rPr lang="zh-TW" altLang="zh-TW" dirty="0">
                <a:solidFill>
                  <a:schemeClr val="bg1"/>
                </a:solidFill>
              </a:rPr>
              <a:t>序列的長度（</a:t>
            </a:r>
            <a:r>
              <a:rPr lang="en-US" altLang="zh-TW" dirty="0">
                <a:solidFill>
                  <a:schemeClr val="bg1"/>
                </a:solidFill>
              </a:rPr>
              <a:t>69</a:t>
            </a:r>
            <a:r>
              <a:rPr lang="zh-TW" altLang="zh-TW" dirty="0">
                <a:solidFill>
                  <a:schemeClr val="bg1"/>
                </a:solidFill>
              </a:rPr>
              <a:t>位元組</a:t>
            </a:r>
            <a:r>
              <a:rPr lang="zh-TW" altLang="zh-TW" dirty="0" smtClean="0">
                <a:solidFill>
                  <a:schemeClr val="bg1"/>
                </a:solidFill>
              </a:rPr>
              <a:t>）</a:t>
            </a:r>
            <a:r>
              <a:rPr lang="zh-TW" altLang="en-US" dirty="0" smtClean="0">
                <a:solidFill>
                  <a:schemeClr val="bg1"/>
                </a:solidFill>
              </a:rPr>
              <a:t>整個序列的長度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smtClean="0">
                <a:solidFill>
                  <a:srgbClr val="00B0F0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</a:rPr>
              <a:t>+</a:t>
            </a:r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</a:rPr>
              <a:t>+</a:t>
            </a:r>
            <a:r>
              <a:rPr lang="en-US" altLang="zh-TW" dirty="0" smtClean="0">
                <a:solidFill>
                  <a:srgbClr val="7030A0"/>
                </a:solidFill>
              </a:rPr>
              <a:t>33</a:t>
            </a:r>
            <a:r>
              <a:rPr lang="en-US" altLang="zh-TW" dirty="0" smtClean="0">
                <a:solidFill>
                  <a:schemeClr val="bg1"/>
                </a:solidFill>
              </a:rPr>
              <a:t>+</a:t>
            </a:r>
            <a:r>
              <a:rPr lang="en-US" altLang="zh-TW" dirty="0" smtClean="0">
                <a:solidFill>
                  <a:srgbClr val="00B0F0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</a:rPr>
              <a:t>+</a:t>
            </a:r>
            <a:r>
              <a:rPr lang="en-US" altLang="zh-TW" dirty="0" smtClean="0">
                <a:solidFill>
                  <a:srgbClr val="FFC000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</a:rPr>
              <a:t>+</a:t>
            </a:r>
            <a:r>
              <a:rPr lang="en-US" altLang="zh-TW" dirty="0" smtClean="0">
                <a:solidFill>
                  <a:srgbClr val="7030A0"/>
                </a:solidFill>
              </a:rPr>
              <a:t>32</a:t>
            </a:r>
            <a:r>
              <a:rPr lang="en-US" altLang="zh-TW" dirty="0" smtClean="0">
                <a:solidFill>
                  <a:schemeClr val="bg1"/>
                </a:solidFill>
              </a:rPr>
              <a:t>=69)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i="1" dirty="0">
                <a:solidFill>
                  <a:srgbClr val="00B0F0"/>
                </a:solidFill>
              </a:rPr>
              <a:t>0x02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smtClean="0">
                <a:solidFill>
                  <a:schemeClr val="bg1"/>
                </a:solidFill>
              </a:rPr>
              <a:t>- </a:t>
            </a:r>
            <a:r>
              <a:rPr lang="zh-TW" altLang="en-US" dirty="0" smtClean="0">
                <a:solidFill>
                  <a:schemeClr val="bg1"/>
                </a:solidFill>
              </a:rPr>
              <a:t>序列是</a:t>
            </a:r>
            <a:r>
              <a:rPr lang="zh-TW" altLang="zh-TW" dirty="0" smtClean="0">
                <a:solidFill>
                  <a:schemeClr val="bg1"/>
                </a:solidFill>
              </a:rPr>
              <a:t>一個</a:t>
            </a:r>
            <a:r>
              <a:rPr lang="zh-TW" altLang="zh-TW" dirty="0">
                <a:solidFill>
                  <a:schemeClr val="bg1"/>
                </a:solidFill>
              </a:rPr>
              <a:t>整數值</a:t>
            </a:r>
          </a:p>
          <a:p>
            <a:pPr lvl="0"/>
            <a:r>
              <a:rPr lang="en-US" altLang="zh-TW" i="1" dirty="0">
                <a:solidFill>
                  <a:srgbClr val="FFC000"/>
                </a:solidFill>
              </a:rPr>
              <a:t>0x21</a:t>
            </a:r>
            <a:r>
              <a:rPr lang="en-US" altLang="zh-TW" dirty="0"/>
              <a:t> </a:t>
            </a:r>
            <a:r>
              <a:rPr lang="en-US" altLang="zh-TW" dirty="0">
                <a:solidFill>
                  <a:schemeClr val="bg1"/>
                </a:solidFill>
              </a:rPr>
              <a:t>- </a:t>
            </a:r>
            <a:r>
              <a:rPr lang="zh-TW" altLang="zh-TW" dirty="0">
                <a:solidFill>
                  <a:schemeClr val="bg1"/>
                </a:solidFill>
              </a:rPr>
              <a:t>整數的長度（</a:t>
            </a:r>
            <a:r>
              <a:rPr lang="en-US" altLang="zh-TW" dirty="0">
                <a:solidFill>
                  <a:schemeClr val="bg1"/>
                </a:solidFill>
              </a:rPr>
              <a:t>33</a:t>
            </a:r>
            <a:r>
              <a:rPr lang="zh-TW" altLang="zh-TW" dirty="0">
                <a:solidFill>
                  <a:schemeClr val="bg1"/>
                </a:solidFill>
              </a:rPr>
              <a:t>位元組）</a:t>
            </a:r>
          </a:p>
          <a:p>
            <a:pPr lvl="0"/>
            <a:r>
              <a:rPr lang="en-US" altLang="zh-TW" i="1" dirty="0">
                <a:solidFill>
                  <a:schemeClr val="bg1"/>
                </a:solidFill>
              </a:rPr>
              <a:t>R-</a:t>
            </a:r>
            <a:r>
              <a:rPr lang="en-US" altLang="zh-TW" i="1" dirty="0">
                <a:solidFill>
                  <a:srgbClr val="7030A0"/>
                </a:solidFill>
              </a:rPr>
              <a:t>00884d142d86652a3f47ba4746ec719bbfbd040a570b1deccbb6498c75c4ae24cb</a:t>
            </a:r>
            <a:r>
              <a:rPr lang="en-US" altLang="zh-TW" i="1" dirty="0"/>
              <a:t>(66</a:t>
            </a:r>
            <a:r>
              <a:rPr lang="zh-TW" altLang="zh-TW" i="1" dirty="0"/>
              <a:t>字</a:t>
            </a:r>
            <a:r>
              <a:rPr lang="en-US" altLang="zh-TW" i="1" dirty="0"/>
              <a:t>)</a:t>
            </a:r>
            <a:endParaRPr lang="zh-TW" altLang="zh-TW" dirty="0"/>
          </a:p>
          <a:p>
            <a:pPr lvl="0"/>
            <a:r>
              <a:rPr lang="en-US" altLang="zh-TW" i="1" dirty="0">
                <a:solidFill>
                  <a:srgbClr val="00B0F0"/>
                </a:solidFill>
              </a:rPr>
              <a:t>0x02</a:t>
            </a:r>
            <a:r>
              <a:rPr lang="en-US" altLang="zh-TW" dirty="0">
                <a:solidFill>
                  <a:schemeClr val="bg1"/>
                </a:solidFill>
              </a:rPr>
              <a:t> - </a:t>
            </a:r>
            <a:r>
              <a:rPr lang="zh-TW" altLang="en-US" dirty="0" smtClean="0">
                <a:solidFill>
                  <a:schemeClr val="bg1"/>
                </a:solidFill>
              </a:rPr>
              <a:t>序列</a:t>
            </a:r>
            <a:r>
              <a:rPr lang="zh-TW" altLang="zh-TW" dirty="0" smtClean="0">
                <a:solidFill>
                  <a:schemeClr val="bg1"/>
                </a:solidFill>
              </a:rPr>
              <a:t>是</a:t>
            </a:r>
            <a:r>
              <a:rPr lang="zh-TW" altLang="zh-TW" dirty="0">
                <a:solidFill>
                  <a:schemeClr val="bg1"/>
                </a:solidFill>
              </a:rPr>
              <a:t>一個</a:t>
            </a:r>
            <a:r>
              <a:rPr lang="zh-TW" altLang="zh-TW" dirty="0" smtClean="0">
                <a:solidFill>
                  <a:schemeClr val="bg1"/>
                </a:solidFill>
              </a:rPr>
              <a:t>整數</a:t>
            </a:r>
            <a:r>
              <a:rPr lang="zh-TW" altLang="en-US" dirty="0" smtClean="0">
                <a:solidFill>
                  <a:schemeClr val="bg1"/>
                </a:solidFill>
              </a:rPr>
              <a:t>值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i="1" dirty="0">
                <a:solidFill>
                  <a:srgbClr val="FFC000"/>
                </a:solidFill>
              </a:rPr>
              <a:t>0x20</a:t>
            </a:r>
            <a:r>
              <a:rPr lang="en-US" altLang="zh-TW" dirty="0"/>
              <a:t> </a:t>
            </a:r>
            <a:r>
              <a:rPr lang="en-US" altLang="zh-TW" dirty="0">
                <a:solidFill>
                  <a:schemeClr val="bg1"/>
                </a:solidFill>
              </a:rPr>
              <a:t>- </a:t>
            </a:r>
            <a:r>
              <a:rPr lang="zh-TW" altLang="zh-TW" dirty="0">
                <a:solidFill>
                  <a:schemeClr val="bg1"/>
                </a:solidFill>
              </a:rPr>
              <a:t>整數的長度（</a:t>
            </a:r>
            <a:r>
              <a:rPr lang="en-US" altLang="zh-TW" dirty="0">
                <a:solidFill>
                  <a:schemeClr val="bg1"/>
                </a:solidFill>
              </a:rPr>
              <a:t>32</a:t>
            </a:r>
            <a:r>
              <a:rPr lang="zh-TW" altLang="zh-TW" dirty="0">
                <a:solidFill>
                  <a:schemeClr val="bg1"/>
                </a:solidFill>
              </a:rPr>
              <a:t>位元組）</a:t>
            </a:r>
          </a:p>
          <a:p>
            <a:pPr lvl="0"/>
            <a:r>
              <a:rPr lang="en-US" altLang="zh-TW" i="1" dirty="0">
                <a:solidFill>
                  <a:schemeClr val="bg1"/>
                </a:solidFill>
              </a:rPr>
              <a:t>S-</a:t>
            </a:r>
            <a:r>
              <a:rPr lang="en-US" altLang="zh-TW" i="1" dirty="0">
                <a:solidFill>
                  <a:srgbClr val="7030A0"/>
                </a:solidFill>
              </a:rPr>
              <a:t>4b9f039ff08df09cbe9f6addac960298cad530a863ea8f53982c09db8f6e3813</a:t>
            </a:r>
            <a:r>
              <a:rPr lang="en-US" altLang="zh-TW" i="1" dirty="0"/>
              <a:t>(64</a:t>
            </a:r>
            <a:r>
              <a:rPr lang="zh-TW" altLang="zh-TW" i="1" dirty="0"/>
              <a:t>字</a:t>
            </a:r>
            <a:r>
              <a:rPr lang="en-US" altLang="zh-TW" i="1" dirty="0"/>
              <a:t>)</a:t>
            </a:r>
            <a:endParaRPr lang="zh-TW" altLang="zh-TW" dirty="0"/>
          </a:p>
          <a:p>
            <a:pPr lvl="0"/>
            <a:r>
              <a:rPr lang="en-US" altLang="zh-TW" i="1" dirty="0"/>
              <a:t>0x01</a:t>
            </a:r>
            <a:r>
              <a:rPr lang="en-US" altLang="zh-TW" dirty="0"/>
              <a:t> –</a:t>
            </a:r>
            <a:r>
              <a:rPr lang="zh-TW" altLang="zh-TW" dirty="0"/>
              <a:t>尾碼指示使用的雜湊的類型（</a:t>
            </a:r>
            <a:r>
              <a:rPr lang="en-US" altLang="zh-TW" dirty="0"/>
              <a:t>SIGHASH_ALL</a:t>
            </a:r>
            <a:r>
              <a:rPr lang="zh-TW" altLang="zh-TW" dirty="0"/>
              <a:t>）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06720" y="2647979"/>
            <a:ext cx="48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>
                <a:solidFill>
                  <a:schemeClr val="bg1"/>
                </a:solidFill>
              </a:rPr>
              <a:t>Distinguished Encoding </a:t>
            </a:r>
            <a:r>
              <a:rPr lang="en-US" altLang="zh-TW" i="1" dirty="0" smtClean="0">
                <a:solidFill>
                  <a:schemeClr val="bg1"/>
                </a:solidFill>
              </a:rPr>
              <a:t>Rules(</a:t>
            </a:r>
            <a:r>
              <a:rPr lang="en-US" altLang="zh-TW" dirty="0" smtClean="0">
                <a:solidFill>
                  <a:schemeClr val="bg1"/>
                </a:solidFill>
              </a:rPr>
              <a:t>DER)</a:t>
            </a:r>
            <a:r>
              <a:rPr lang="zh-TW" altLang="en-US" dirty="0" smtClean="0">
                <a:solidFill>
                  <a:schemeClr val="bg1"/>
                </a:solidFill>
              </a:rPr>
              <a:t>編碼規則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5944" y="119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DER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363300" y="561079"/>
            <a:ext cx="8529180" cy="1944216"/>
          </a:xfrm>
          <a:prstGeom prst="frame">
            <a:avLst>
              <a:gd name="adj1" fmla="val 3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730" y="1724649"/>
            <a:ext cx="75911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Lock </a:t>
            </a:r>
            <a:r>
              <a:rPr lang="en-US" altLang="zh-TW" dirty="0" smtClean="0">
                <a:solidFill>
                  <a:schemeClr val="bg1"/>
                </a:solidFill>
              </a:rPr>
              <a:t>script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OP_DUP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OP_HASH160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&lt;Cafe Public Key Hash&gt; </a:t>
            </a:r>
            <a:r>
              <a:rPr lang="en-US" altLang="zh-TW" dirty="0">
                <a:solidFill>
                  <a:srgbClr val="0070C0"/>
                </a:solidFill>
              </a:rPr>
              <a:t>OP_EQUALVERIFY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OP_CHECKSIG</a:t>
            </a:r>
            <a:endParaRPr lang="zh-TW" altLang="zh-TW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3568" y="764704"/>
            <a:ext cx="3473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Unlock </a:t>
            </a:r>
            <a:r>
              <a:rPr lang="en-US" altLang="zh-TW" dirty="0" smtClean="0">
                <a:solidFill>
                  <a:schemeClr val="bg1"/>
                </a:solidFill>
              </a:rPr>
              <a:t>script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&lt;Cafe Signature&gt; </a:t>
            </a:r>
            <a:r>
              <a:rPr lang="en-US" altLang="zh-TW" dirty="0">
                <a:solidFill>
                  <a:srgbClr val="0070C0"/>
                </a:solidFill>
              </a:rPr>
              <a:t>&lt;Cafe Public Key</a:t>
            </a:r>
            <a:r>
              <a:rPr lang="en-US" altLang="zh-TW" dirty="0" smtClean="0">
                <a:solidFill>
                  <a:srgbClr val="0070C0"/>
                </a:solidFill>
              </a:rPr>
              <a:t>&gt;</a:t>
            </a:r>
            <a:endParaRPr lang="zh-TW" altLang="zh-TW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06720" y="2647979"/>
                <a:ext cx="67575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 smtClean="0">
                    <a:solidFill>
                      <a:schemeClr val="bg1"/>
                    </a:solidFill>
                  </a:rPr>
                  <a:t>Bob</a:t>
                </a:r>
                <a:r>
                  <a:rPr lang="zh-TW" altLang="en-US" i="1" dirty="0" smtClean="0">
                    <a:solidFill>
                      <a:schemeClr val="bg1"/>
                    </a:solidFill>
                  </a:rPr>
                  <a:t>想要</a:t>
                </a:r>
                <a:r>
                  <a:rPr lang="zh-TW" altLang="en-US" i="1" dirty="0">
                    <a:solidFill>
                      <a:schemeClr val="bg1"/>
                    </a:solidFill>
                  </a:rPr>
                  <a:t>驗證簽名</a:t>
                </a:r>
                <a:r>
                  <a:rPr lang="zh-TW" altLang="en-US" i="1" dirty="0" smtClean="0">
                    <a:solidFill>
                      <a:schemeClr val="bg1"/>
                    </a:solidFill>
                  </a:rPr>
                  <a:t>必須</a:t>
                </a:r>
                <a:r>
                  <a:rPr lang="zh-TW" altLang="en-US" i="1" dirty="0">
                    <a:solidFill>
                      <a:schemeClr val="bg1"/>
                    </a:solidFill>
                  </a:rPr>
                  <a:t>擁有</a:t>
                </a:r>
                <a:r>
                  <a:rPr lang="zh-TW" altLang="en-US" i="1" dirty="0" smtClean="0">
                    <a:solidFill>
                      <a:schemeClr val="bg1"/>
                    </a:solidFill>
                  </a:rPr>
                  <a:t>以下資料：</a:t>
                </a:r>
                <a:endParaRPr lang="en-US" altLang="zh-TW" i="1" dirty="0" smtClean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 smtClean="0">
                    <a:solidFill>
                      <a:schemeClr val="bg1"/>
                    </a:solidFill>
                  </a:rPr>
                  <a:t>交易內容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)(</a:t>
                </a:r>
                <a:r>
                  <a:rPr lang="zh-TW" altLang="en-US" dirty="0" smtClean="0">
                    <a:solidFill>
                      <a:schemeClr val="bg1"/>
                    </a:solidFill>
                  </a:rPr>
                  <a:t>已知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 smtClean="0">
                    <a:solidFill>
                      <a:schemeClr val="bg1"/>
                    </a:solidFill>
                  </a:rPr>
                  <a:t>簽名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,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S</a:t>
                </a:r>
                <a:r>
                  <a:rPr lang="zh-TW" altLang="en-US" dirty="0" smtClean="0">
                    <a:solidFill>
                      <a:schemeClr val="bg1"/>
                    </a:solidFill>
                  </a:rPr>
                  <a:t>值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(</a:t>
                </a:r>
                <a:r>
                  <a:rPr lang="zh-TW" altLang="en-US" dirty="0" smtClean="0">
                    <a:solidFill>
                      <a:schemeClr val="bg1"/>
                    </a:solidFill>
                  </a:rPr>
                  <a:t>經由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DER</a:t>
                </a:r>
                <a:r>
                  <a:rPr lang="zh-TW" altLang="en-US" dirty="0" smtClean="0">
                    <a:solidFill>
                      <a:schemeClr val="bg1"/>
                    </a:solidFill>
                  </a:rPr>
                  <a:t>解碼得知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 smtClean="0">
                    <a:solidFill>
                      <a:schemeClr val="bg1"/>
                    </a:solidFill>
                  </a:rPr>
                  <a:t>橢圓曲線起點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G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(secp256k1</a:t>
                </a:r>
                <a:r>
                  <a:rPr lang="zh-TW" altLang="en-US" dirty="0" smtClean="0">
                    <a:solidFill>
                      <a:schemeClr val="bg1"/>
                    </a:solidFill>
                  </a:rPr>
                  <a:t>定義為定值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 smtClean="0">
                    <a:solidFill>
                      <a:schemeClr val="bg1"/>
                    </a:solidFill>
                  </a:rPr>
                  <a:t>計算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solidFill>
                          <a:schemeClr val="bg1"/>
                        </a:solidFill>
                        <a:latin typeface="Cambria Math"/>
                      </a:rPr>
                      <m:t>P</m:t>
                    </m:r>
                    <m:r>
                      <a:rPr lang="en-US" altLang="zh-TW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solidFill>
                          <a:schemeClr val="bg1"/>
                        </a:solidFill>
                        <a:latin typeface="Cambria Math"/>
                      </a:rPr>
                      <m:t>∗</m:t>
                    </m:r>
                    <m:r>
                      <a:rPr lang="zh-TW" altLang="en-US" i="1">
                        <a:solidFill>
                          <a:schemeClr val="bg1"/>
                        </a:solidFill>
                        <a:latin typeface="Cambria Math"/>
                      </a:rPr>
                      <m:t>𝑍</m:t>
                    </m:r>
                    <m:r>
                      <a:rPr lang="zh-TW" altLang="en-US" i="1">
                        <a:solidFill>
                          <a:schemeClr val="bg1"/>
                        </a:solidFill>
                        <a:latin typeface="Cambria Math"/>
                      </a:rPr>
                      <m:t>∗</m:t>
                    </m:r>
                    <m:r>
                      <a:rPr lang="zh-TW" altLang="en-US" i="1">
                        <a:solidFill>
                          <a:schemeClr val="bg1"/>
                        </a:solidFill>
                        <a:latin typeface="Cambria Math"/>
                      </a:rPr>
                      <m:t>𝐺</m:t>
                    </m:r>
                    <m:r>
                      <a:rPr lang="en-US" altLang="zh-TW" i="1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solidFill>
                          <a:schemeClr val="bg1"/>
                        </a:solidFill>
                        <a:latin typeface="Cambria Math"/>
                      </a:rPr>
                      <m:t>∗</m:t>
                    </m:r>
                    <m:r>
                      <a:rPr lang="zh-TW" altLang="en-US" i="1">
                        <a:solidFill>
                          <a:schemeClr val="bg1"/>
                        </a:solidFill>
                        <a:latin typeface="Cambria Math"/>
                      </a:rPr>
                      <m:t>𝑅</m:t>
                    </m:r>
                    <m:r>
                      <a:rPr lang="zh-TW" altLang="en-US" i="1">
                        <a:solidFill>
                          <a:schemeClr val="bg1"/>
                        </a:solidFill>
                        <a:latin typeface="Cambria Math"/>
                      </a:rPr>
                      <m:t>∗</m:t>
                    </m:r>
                    <m:r>
                      <a:rPr lang="zh-TW" altLang="en-US" i="1">
                        <a:solidFill>
                          <a:schemeClr val="bg1"/>
                        </a:solidFill>
                        <a:latin typeface="Cambria Math"/>
                      </a:rPr>
                      <m:t>𝑄𝑎</m:t>
                    </m:r>
                  </m:oMath>
                </a14:m>
                <a:endParaRPr lang="en-US" altLang="zh-TW" i="1" dirty="0" smtClean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/>
                      </a:rPr>
                      <m:t>==</m:t>
                    </m:r>
                    <m:r>
                      <a:rPr lang="en-US" altLang="zh-TW" b="0" i="1" smtClean="0">
                        <a:solidFill>
                          <a:schemeClr val="bg1"/>
                        </a:solidFill>
                        <a:latin typeface="Cambria Math"/>
                      </a:rPr>
                      <m:t>𝑅</m:t>
                    </m:r>
                  </m:oMath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0" y="2647979"/>
                <a:ext cx="6757568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812" t="-1736" b="-34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446" y="2879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Bob verify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10789" y="2564903"/>
                <a:ext cx="3754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rgbClr val="FFFF00"/>
                          </a:solidFill>
                          <a:latin typeface="Cambria Math"/>
                        </a:rPr>
                        <m:t>S</m:t>
                      </m:r>
                      <m:r>
                        <a:rPr lang="en-US" altLang="zh-TW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𝐻𝑎𝑠h</m:t>
                          </m:r>
                          <m:d>
                            <m:dPr>
                              <m:ctrlPr>
                                <a:rPr lang="zh-TW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𝑑𝐴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789" y="2564903"/>
                <a:ext cx="375436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310789" y="306895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TW" i="1" dirty="0">
                <a:solidFill>
                  <a:srgbClr val="FF0000"/>
                </a:solidFill>
              </a:rPr>
              <a:t>k</a:t>
            </a:r>
            <a:r>
              <a:rPr lang="zh-TW" altLang="zh-TW" dirty="0">
                <a:solidFill>
                  <a:schemeClr val="bg1"/>
                </a:solidFill>
              </a:rPr>
              <a:t>是臨時私鑰</a:t>
            </a:r>
          </a:p>
          <a:p>
            <a:pPr lvl="0"/>
            <a:r>
              <a:rPr lang="en-US" altLang="zh-TW" i="1" dirty="0">
                <a:solidFill>
                  <a:srgbClr val="00B050"/>
                </a:solidFill>
              </a:rPr>
              <a:t>R</a:t>
            </a:r>
            <a:r>
              <a:rPr lang="zh-TW" altLang="zh-TW" dirty="0">
                <a:solidFill>
                  <a:schemeClr val="bg1"/>
                </a:solidFill>
              </a:rPr>
              <a:t>是臨時公鑰的</a:t>
            </a:r>
            <a:r>
              <a:rPr lang="en-US" altLang="zh-TW" dirty="0">
                <a:solidFill>
                  <a:schemeClr val="bg1"/>
                </a:solidFill>
              </a:rPr>
              <a:t>x</a:t>
            </a:r>
            <a:r>
              <a:rPr lang="zh-TW" altLang="zh-TW" dirty="0">
                <a:solidFill>
                  <a:schemeClr val="bg1"/>
                </a:solidFill>
              </a:rPr>
              <a:t>座標</a:t>
            </a:r>
          </a:p>
          <a:p>
            <a:pPr lvl="0"/>
            <a:r>
              <a:rPr lang="en-US" altLang="zh-TW" i="1" dirty="0" err="1">
                <a:solidFill>
                  <a:schemeClr val="bg1"/>
                </a:solidFill>
              </a:rPr>
              <a:t>dA</a:t>
            </a:r>
            <a:r>
              <a:rPr lang="zh-TW" altLang="zh-TW" dirty="0">
                <a:solidFill>
                  <a:schemeClr val="bg1"/>
                </a:solidFill>
              </a:rPr>
              <a:t>是簽名私鑰</a:t>
            </a:r>
          </a:p>
          <a:p>
            <a:pPr lvl="0"/>
            <a:r>
              <a:rPr lang="en-US" altLang="zh-TW" i="1" dirty="0">
                <a:solidFill>
                  <a:schemeClr val="bg1"/>
                </a:solidFill>
              </a:rPr>
              <a:t>m</a:t>
            </a:r>
            <a:r>
              <a:rPr lang="zh-TW" altLang="zh-TW" dirty="0" smtClean="0">
                <a:solidFill>
                  <a:schemeClr val="bg1"/>
                </a:solidFill>
              </a:rPr>
              <a:t>是</a:t>
            </a:r>
            <a:r>
              <a:rPr lang="zh-TW" altLang="en-US" dirty="0" smtClean="0">
                <a:solidFill>
                  <a:schemeClr val="bg1"/>
                </a:solidFill>
              </a:rPr>
              <a:t>簽署的</a:t>
            </a:r>
            <a:r>
              <a:rPr lang="zh-TW" altLang="zh-TW" dirty="0" smtClean="0">
                <a:solidFill>
                  <a:schemeClr val="bg1"/>
                </a:solidFill>
              </a:rPr>
              <a:t>交易</a:t>
            </a:r>
            <a:r>
              <a:rPr lang="zh-TW" altLang="zh-TW" dirty="0">
                <a:solidFill>
                  <a:schemeClr val="bg1"/>
                </a:solidFill>
              </a:rPr>
              <a:t>資料</a:t>
            </a:r>
          </a:p>
          <a:p>
            <a:pPr lvl="0"/>
            <a:r>
              <a:rPr lang="en-US" altLang="zh-TW" i="1" dirty="0">
                <a:solidFill>
                  <a:schemeClr val="bg1"/>
                </a:solidFill>
              </a:rPr>
              <a:t>p</a:t>
            </a:r>
            <a:r>
              <a:rPr lang="zh-TW" altLang="zh-TW" dirty="0">
                <a:solidFill>
                  <a:schemeClr val="bg1"/>
                </a:solidFill>
              </a:rPr>
              <a:t>是橢圓</a:t>
            </a:r>
            <a:r>
              <a:rPr lang="zh-TW" altLang="zh-TW" dirty="0" smtClean="0">
                <a:solidFill>
                  <a:schemeClr val="bg1"/>
                </a:solidFill>
              </a:rPr>
              <a:t>曲線</a:t>
            </a:r>
            <a:r>
              <a:rPr lang="zh-TW" altLang="en-US" dirty="0" smtClean="0">
                <a:solidFill>
                  <a:schemeClr val="bg1"/>
                </a:solidFill>
              </a:rPr>
              <a:t>邊界限制</a:t>
            </a:r>
            <a:endParaRPr lang="zh-TW" altLang="zh-TW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79866" y="4797151"/>
                <a:ext cx="40561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chemeClr val="bg1"/>
                          </a:solidFill>
                          <a:latin typeface="Cambria Math"/>
                        </a:rPr>
                        <m:t>P</m:t>
                      </m:r>
                      <m:r>
                        <a:rPr lang="en-US" altLang="zh-TW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𝐻𝑎𝑠h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TW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𝑄𝑎</m:t>
                      </m:r>
                    </m:oMath>
                  </m:oMathPara>
                </a14:m>
                <a:endParaRPr lang="zh-TW" altLang="zh-TW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866" y="4797151"/>
                <a:ext cx="405617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267744" y="519673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TW" i="1" dirty="0">
                <a:solidFill>
                  <a:srgbClr val="00B050"/>
                </a:solidFill>
              </a:rPr>
              <a:t>R</a:t>
            </a:r>
            <a:r>
              <a:rPr lang="zh-TW" altLang="zh-TW" dirty="0">
                <a:solidFill>
                  <a:schemeClr val="bg1"/>
                </a:solidFill>
              </a:rPr>
              <a:t>是臨時公鑰的</a:t>
            </a:r>
            <a:r>
              <a:rPr lang="en-US" altLang="zh-TW" dirty="0">
                <a:solidFill>
                  <a:schemeClr val="bg1"/>
                </a:solidFill>
              </a:rPr>
              <a:t>x</a:t>
            </a:r>
            <a:r>
              <a:rPr lang="zh-TW" altLang="zh-TW" dirty="0" smtClean="0">
                <a:solidFill>
                  <a:schemeClr val="bg1"/>
                </a:solidFill>
              </a:rPr>
              <a:t>座標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0"/>
            <a:r>
              <a:rPr lang="en-US" altLang="zh-TW" dirty="0" smtClean="0">
                <a:solidFill>
                  <a:schemeClr val="bg1"/>
                </a:solidFill>
              </a:rPr>
              <a:t>S</a:t>
            </a:r>
            <a:r>
              <a:rPr lang="zh-TW" altLang="en-US" dirty="0" smtClean="0">
                <a:solidFill>
                  <a:schemeClr val="bg1"/>
                </a:solidFill>
              </a:rPr>
              <a:t>是簽名值由第一式計算得出</a:t>
            </a:r>
            <a:endParaRPr lang="zh-TW" altLang="zh-TW" dirty="0">
              <a:solidFill>
                <a:schemeClr val="bg1"/>
              </a:solidFill>
            </a:endParaRPr>
          </a:p>
          <a:p>
            <a:pPr lvl="0"/>
            <a:r>
              <a:rPr lang="en-US" altLang="zh-TW" i="1" dirty="0" err="1" smtClean="0">
                <a:solidFill>
                  <a:schemeClr val="bg1"/>
                </a:solidFill>
              </a:rPr>
              <a:t>Qa</a:t>
            </a:r>
            <a:r>
              <a:rPr lang="zh-TW" altLang="zh-TW" dirty="0">
                <a:solidFill>
                  <a:schemeClr val="bg1"/>
                </a:solidFill>
              </a:rPr>
              <a:t>是</a:t>
            </a:r>
            <a:r>
              <a:rPr lang="en-US" altLang="zh-TW" dirty="0">
                <a:solidFill>
                  <a:schemeClr val="bg1"/>
                </a:solidFill>
              </a:rPr>
              <a:t>Alice</a:t>
            </a:r>
            <a:r>
              <a:rPr lang="zh-TW" altLang="zh-TW" dirty="0">
                <a:solidFill>
                  <a:schemeClr val="bg1"/>
                </a:solidFill>
              </a:rPr>
              <a:t>的公鑰</a:t>
            </a:r>
          </a:p>
          <a:p>
            <a:pPr lvl="0"/>
            <a:r>
              <a:rPr lang="en-US" altLang="zh-TW" i="1" dirty="0">
                <a:solidFill>
                  <a:schemeClr val="bg1"/>
                </a:solidFill>
              </a:rPr>
              <a:t>m</a:t>
            </a:r>
            <a:r>
              <a:rPr lang="zh-TW" altLang="zh-TW" dirty="0">
                <a:solidFill>
                  <a:schemeClr val="bg1"/>
                </a:solidFill>
              </a:rPr>
              <a:t>是簽署的交易資料</a:t>
            </a:r>
          </a:p>
          <a:p>
            <a:pPr lvl="0"/>
            <a:r>
              <a:rPr lang="en-US" altLang="zh-TW" i="1" dirty="0">
                <a:solidFill>
                  <a:schemeClr val="bg1"/>
                </a:solidFill>
              </a:rPr>
              <a:t>G</a:t>
            </a:r>
            <a:r>
              <a:rPr lang="zh-TW" altLang="zh-TW" dirty="0">
                <a:solidFill>
                  <a:schemeClr val="bg1"/>
                </a:solidFill>
              </a:rPr>
              <a:t>是橢圓曲線發生器點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-18256" y="17008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Signature and Verification 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0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3608" y="2276872"/>
                <a:ext cx="36004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zh-TW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𝐻𝑎𝑠h</m:t>
                      </m:r>
                      <m:d>
                        <m:d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altLang="zh-TW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solidFill>
                            <a:srgbClr val="FFFF00"/>
                          </a:solidFill>
                          <a:latin typeface="Cambria Math"/>
                        </a:rPr>
                        <m:t>S</m:t>
                      </m:r>
                      <m:r>
                        <a:rPr lang="en-US" altLang="zh-TW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𝑑𝐴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altLang="zh-TW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solidFill>
                            <a:schemeClr val="bg1"/>
                          </a:solidFill>
                          <a:latin typeface="Cambria Math"/>
                        </a:rPr>
                        <m:t>P</m:t>
                      </m:r>
                      <m:r>
                        <a:rPr lang="en-US" altLang="zh-TW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𝑄𝑎</m:t>
                      </m:r>
                    </m:oMath>
                  </m:oMathPara>
                </a14:m>
                <a:endParaRPr lang="en-US" altLang="zh-TW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276872"/>
                <a:ext cx="3600400" cy="923330"/>
              </a:xfrm>
              <a:prstGeom prst="rect">
                <a:avLst/>
              </a:prstGeom>
              <a:blipFill rotWithShape="1">
                <a:blip r:embed="rId2"/>
                <a:stretch>
                  <a:fillRect b="-3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59632" y="3200202"/>
                <a:ext cx="4853507" cy="3168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𝑄𝑎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𝑄𝑎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𝑑𝐴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</m:den>
                      </m:f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where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𝑄𝑎</m:t>
                      </m:r>
                      <m:r>
                        <a:rPr lang="en-US" altLang="zh-TW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𝑑𝐴</m:t>
                      </m:r>
                      <m:r>
                        <a:rPr lang="en-US" altLang="zh-TW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TW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altLang="zh-TW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𝑑𝐴</m:t>
                          </m:r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𝑑𝐴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𝐺</m:t>
                          </m:r>
                          <m:r>
                            <a:rPr lang="en-US" altLang="zh-TW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𝑑𝐴</m:t>
                          </m:r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𝑑𝐴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zh-TW" i="1" dirty="0" err="1" smtClean="0">
                          <a:solidFill>
                            <a:schemeClr val="bg1"/>
                          </a:solidFill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altLang="zh-TW" dirty="0" smtClean="0">
                  <a:solidFill>
                    <a:schemeClr val="bg1"/>
                  </a:solidFill>
                </a:endParaRPr>
              </a:p>
              <a:p>
                <a:r>
                  <a:rPr lang="zh-TW" altLang="en-US" dirty="0" smtClean="0">
                    <a:solidFill>
                      <a:schemeClr val="bg1"/>
                    </a:solidFill>
                  </a:rPr>
                  <a:t>判斷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P(x)==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R</a:t>
                </a:r>
              </a:p>
              <a:p>
                <a:endParaRPr lang="en-US" altLang="zh-TW" dirty="0" smtClean="0">
                  <a:solidFill>
                    <a:schemeClr val="bg1"/>
                  </a:solidFill>
                </a:endParaRPr>
              </a:p>
              <a:p>
                <a:endParaRPr lang="zh-TW" altLang="zh-TW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200202"/>
                <a:ext cx="4853507" cy="3168944"/>
              </a:xfrm>
              <a:prstGeom prst="rect">
                <a:avLst/>
              </a:prstGeom>
              <a:blipFill rotWithShape="1">
                <a:blip r:embed="rId3"/>
                <a:stretch>
                  <a:fillRect l="-11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436096" y="2248294"/>
            <a:ext cx="3240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k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臨時私鑰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R</a:t>
            </a:r>
            <a:r>
              <a:rPr lang="zh-TW" altLang="en-US" dirty="0" smtClean="0">
                <a:solidFill>
                  <a:schemeClr val="bg1"/>
                </a:solidFill>
              </a:rPr>
              <a:t>：臨時公鑰的</a:t>
            </a:r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r>
              <a:rPr lang="zh-TW" altLang="en-US" dirty="0" smtClean="0">
                <a:solidFill>
                  <a:schemeClr val="bg1"/>
                </a:solidFill>
              </a:rPr>
              <a:t>座標、簽名值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rgbClr val="FFFF00"/>
                </a:solidFill>
              </a:rPr>
              <a:t>S</a:t>
            </a:r>
            <a:r>
              <a:rPr lang="zh-TW" altLang="en-US" dirty="0" smtClean="0">
                <a:solidFill>
                  <a:schemeClr val="bg1"/>
                </a:solidFill>
              </a:rPr>
              <a:t>：簽名值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dA</a:t>
            </a:r>
            <a:r>
              <a:rPr lang="zh-TW" altLang="en-US" dirty="0" smtClean="0">
                <a:solidFill>
                  <a:schemeClr val="bg1"/>
                </a:solidFill>
              </a:rPr>
              <a:t>：是簽名私鑰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m</a:t>
            </a:r>
            <a:r>
              <a:rPr lang="zh-TW" altLang="en-US" dirty="0" smtClean="0">
                <a:solidFill>
                  <a:schemeClr val="bg1"/>
                </a:solidFill>
              </a:rPr>
              <a:t>：交易資料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p</a:t>
            </a:r>
            <a:r>
              <a:rPr lang="zh-TW" altLang="en-US" dirty="0" smtClean="0">
                <a:solidFill>
                  <a:schemeClr val="bg1"/>
                </a:solidFill>
              </a:rPr>
              <a:t>：邊界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Qa</a:t>
            </a:r>
            <a:r>
              <a:rPr lang="zh-TW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TW" dirty="0" smtClean="0">
                <a:solidFill>
                  <a:schemeClr val="bg1"/>
                </a:solidFill>
              </a:rPr>
              <a:t>Alice</a:t>
            </a:r>
            <a:r>
              <a:rPr lang="zh-TW" altLang="en-US" dirty="0" smtClean="0">
                <a:solidFill>
                  <a:schemeClr val="bg1"/>
                </a:solidFill>
              </a:rPr>
              <a:t>的公鑰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r>
              <a:rPr lang="zh-TW" altLang="en-US" dirty="0" smtClean="0">
                <a:solidFill>
                  <a:schemeClr val="bg1"/>
                </a:solidFill>
              </a:rPr>
              <a:t>：橢圓曲線起點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32412" y="170707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Proof </a:t>
            </a:r>
            <a:r>
              <a:rPr lang="en-US" altLang="zh-TW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of equivalent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5696" y="2639432"/>
                <a:ext cx="4718343" cy="1683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zh-TW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2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TW" sz="32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𝑑𝐴</m:t>
                                  </m:r>
                                  <m: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altLang="zh-TW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32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2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zh-TW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2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TW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𝑑𝐴</m:t>
                                  </m:r>
                                  <m: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altLang="zh-TW" sz="32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altLang="zh-TW" sz="32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32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3200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TW" sz="3200" dirty="0" smtClean="0">
                    <a:solidFill>
                      <a:schemeClr val="bg1"/>
                    </a:solidFill>
                  </a:rPr>
                  <a:t>R=k</a:t>
                </a:r>
                <a:r>
                  <a:rPr lang="zh-TW" altLang="en-US" sz="3200" dirty="0" smtClean="0">
                    <a:solidFill>
                      <a:schemeClr val="bg1"/>
                    </a:solidFill>
                  </a:rPr>
                  <a:t>*</a:t>
                </a:r>
                <a:r>
                  <a:rPr lang="en-US" altLang="zh-TW" sz="3200" dirty="0" smtClean="0">
                    <a:solidFill>
                      <a:schemeClr val="bg1"/>
                    </a:solidFill>
                  </a:rPr>
                  <a:t>G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639432"/>
                <a:ext cx="4718343" cy="1683281"/>
              </a:xfrm>
              <a:prstGeom prst="rect">
                <a:avLst/>
              </a:prstGeom>
              <a:blipFill rotWithShape="1">
                <a:blip r:embed="rId2"/>
                <a:stretch>
                  <a:fillRect l="-3230" b="-11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979712" y="4511641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r>
              <a:rPr lang="zh-TW" altLang="en-US" dirty="0" smtClean="0">
                <a:solidFill>
                  <a:schemeClr val="bg1"/>
                </a:solidFill>
              </a:rPr>
              <a:t>：常數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k</a:t>
            </a:r>
            <a:r>
              <a:rPr lang="zh-TW" altLang="en-US" dirty="0" smtClean="0">
                <a:solidFill>
                  <a:schemeClr val="bg1"/>
                </a:solidFill>
              </a:rPr>
              <a:t>：</a:t>
            </a:r>
            <a:r>
              <a:rPr lang="zh-TW" altLang="en-US" dirty="0">
                <a:solidFill>
                  <a:schemeClr val="bg1"/>
                </a:solidFill>
              </a:rPr>
              <a:t>臨時</a:t>
            </a:r>
            <a:r>
              <a:rPr lang="zh-TW" altLang="en-US" dirty="0" smtClean="0">
                <a:solidFill>
                  <a:schemeClr val="bg1"/>
                </a:solidFill>
              </a:rPr>
              <a:t>私鑰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R</a:t>
            </a:r>
            <a:r>
              <a:rPr lang="zh-TW" altLang="en-US" dirty="0" smtClean="0">
                <a:solidFill>
                  <a:schemeClr val="bg1"/>
                </a:solidFill>
              </a:rPr>
              <a:t>：定值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臨時公鑰</a:t>
            </a:r>
            <a:r>
              <a:rPr lang="en-US" altLang="zh-TW" dirty="0" smtClean="0">
                <a:solidFill>
                  <a:schemeClr val="bg1"/>
                </a:solidFill>
              </a:rPr>
              <a:t>x</a:t>
            </a:r>
            <a:r>
              <a:rPr lang="zh-TW" altLang="en-US" dirty="0" smtClean="0">
                <a:solidFill>
                  <a:schemeClr val="bg1"/>
                </a:solidFill>
              </a:rPr>
              <a:t>座標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196868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>
                <a:solidFill>
                  <a:srgbClr val="FFFF00"/>
                </a:solidFill>
              </a:rPr>
              <a:t>E</a:t>
            </a:r>
            <a:r>
              <a:rPr lang="en-US" altLang="zh-TW" sz="2800" i="1" dirty="0" smtClean="0">
                <a:solidFill>
                  <a:srgbClr val="FFFF00"/>
                </a:solidFill>
              </a:rPr>
              <a:t>phemeral </a:t>
            </a:r>
            <a:r>
              <a:rPr lang="en-US" altLang="zh-TW" sz="2800" i="1" dirty="0">
                <a:solidFill>
                  <a:srgbClr val="FFFF00"/>
                </a:solidFill>
              </a:rPr>
              <a:t>(temporary) private public key pair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-1141" y="160237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Transaction on browser(2/5)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dministrator\Desktop\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8" y="2204864"/>
            <a:ext cx="7696324" cy="3817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586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77" y="1276766"/>
            <a:ext cx="5976664" cy="341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472402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發送者地址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左側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</a:rPr>
              <a:t>並不存在於鏈上，</a:t>
            </a:r>
            <a:r>
              <a:rPr lang="zh-TW" altLang="en-US" dirty="0">
                <a:solidFill>
                  <a:schemeClr val="bg1"/>
                </a:solidFill>
              </a:rPr>
              <a:t>瀏覽器</a:t>
            </a:r>
            <a:r>
              <a:rPr lang="zh-TW" altLang="en-US" dirty="0" smtClean="0">
                <a:solidFill>
                  <a:schemeClr val="bg1"/>
                </a:solidFill>
              </a:rPr>
              <a:t>必須尋找該</a:t>
            </a:r>
            <a:r>
              <a:rPr lang="en-US" altLang="zh-TW" dirty="0" smtClean="0">
                <a:solidFill>
                  <a:schemeClr val="bg1"/>
                </a:solidFill>
              </a:rPr>
              <a:t>UTXO</a:t>
            </a:r>
            <a:r>
              <a:rPr lang="zh-TW" altLang="en-US" dirty="0" smtClean="0">
                <a:solidFill>
                  <a:schemeClr val="bg1"/>
                </a:solidFill>
              </a:rPr>
              <a:t>在上一筆交易中的輸出。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在該輸出內是一個</a:t>
            </a:r>
            <a:r>
              <a:rPr lang="en-US" altLang="zh-TW" dirty="0" smtClean="0">
                <a:solidFill>
                  <a:schemeClr val="bg1"/>
                </a:solidFill>
              </a:rPr>
              <a:t>Locking Script</a:t>
            </a:r>
            <a:r>
              <a:rPr lang="zh-TW" altLang="en-US" dirty="0" smtClean="0">
                <a:solidFill>
                  <a:schemeClr val="bg1"/>
                </a:solidFill>
              </a:rPr>
              <a:t>，將</a:t>
            </a:r>
            <a:r>
              <a:rPr lang="en-US" altLang="zh-TW" dirty="0" smtClean="0">
                <a:solidFill>
                  <a:schemeClr val="bg1"/>
                </a:solidFill>
              </a:rPr>
              <a:t>UTXO</a:t>
            </a:r>
            <a:r>
              <a:rPr lang="zh-TW" altLang="en-US" dirty="0" smtClean="0">
                <a:solidFill>
                  <a:schemeClr val="bg1"/>
                </a:solidFill>
              </a:rPr>
              <a:t>鎖定到</a:t>
            </a:r>
            <a:r>
              <a:rPr lang="en-US" altLang="zh-TW" dirty="0" smtClean="0">
                <a:solidFill>
                  <a:schemeClr val="bg1"/>
                </a:solidFill>
              </a:rPr>
              <a:t>Alice</a:t>
            </a:r>
            <a:r>
              <a:rPr lang="zh-TW" altLang="en-US" dirty="0" smtClean="0">
                <a:solidFill>
                  <a:schemeClr val="bg1"/>
                </a:solidFill>
              </a:rPr>
              <a:t>的公鑰雜湊</a:t>
            </a:r>
            <a:r>
              <a:rPr lang="en-US" altLang="zh-TW" dirty="0" smtClean="0">
                <a:solidFill>
                  <a:schemeClr val="bg1"/>
                </a:solidFill>
              </a:rPr>
              <a:t>(P2PKH</a:t>
            </a:r>
            <a:r>
              <a:rPr lang="zh-TW" altLang="en-US" dirty="0" smtClean="0">
                <a:solidFill>
                  <a:schemeClr val="bg1"/>
                </a:solidFill>
              </a:rPr>
              <a:t>腳本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</a:rPr>
              <a:t>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將提取出的公鑰雜湊使用</a:t>
            </a:r>
            <a:r>
              <a:rPr lang="en-US" altLang="zh-TW" dirty="0" smtClean="0">
                <a:solidFill>
                  <a:schemeClr val="bg1"/>
                </a:solidFill>
              </a:rPr>
              <a:t>Base58Check</a:t>
            </a:r>
            <a:r>
              <a:rPr lang="zh-TW" altLang="en-US" dirty="0" smtClean="0">
                <a:solidFill>
                  <a:schemeClr val="bg1"/>
                </a:solidFill>
              </a:rPr>
              <a:t>編碼，以生成地址。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407" y="592894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發送者地址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右側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並不存在於鏈上，</a:t>
            </a:r>
            <a:r>
              <a:rPr lang="zh-TW" altLang="en-US" dirty="0" smtClean="0">
                <a:solidFill>
                  <a:schemeClr val="bg1"/>
                </a:solidFill>
              </a:rPr>
              <a:t>瀏覽器必須從每個輸出中提取鎖定腳本。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將鎖定腳本識別為</a:t>
            </a:r>
            <a:r>
              <a:rPr lang="en-US" altLang="zh-TW" dirty="0" smtClean="0">
                <a:solidFill>
                  <a:schemeClr val="bg1"/>
                </a:solidFill>
              </a:rPr>
              <a:t>P2PKH</a:t>
            </a:r>
            <a:r>
              <a:rPr lang="zh-TW" altLang="en-US" dirty="0" smtClean="0">
                <a:solidFill>
                  <a:schemeClr val="bg1"/>
                </a:solidFill>
              </a:rPr>
              <a:t>腳本，從內部提取公鑰雜湊。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將</a:t>
            </a:r>
            <a:r>
              <a:rPr lang="zh-TW" altLang="en-US" dirty="0">
                <a:solidFill>
                  <a:schemeClr val="bg1"/>
                </a:solidFill>
              </a:rPr>
              <a:t>提取出的公鑰雜湊使用</a:t>
            </a:r>
            <a:r>
              <a:rPr lang="en-US" altLang="zh-TW" dirty="0">
                <a:solidFill>
                  <a:schemeClr val="bg1"/>
                </a:solidFill>
              </a:rPr>
              <a:t>Base58Check</a:t>
            </a:r>
            <a:r>
              <a:rPr lang="zh-TW" altLang="en-US" dirty="0">
                <a:solidFill>
                  <a:schemeClr val="bg1"/>
                </a:solidFill>
              </a:rPr>
              <a:t>編碼，以</a:t>
            </a:r>
            <a:r>
              <a:rPr lang="zh-TW" altLang="en-US" dirty="0" smtClean="0">
                <a:solidFill>
                  <a:schemeClr val="bg1"/>
                </a:solidFill>
              </a:rPr>
              <a:t>生成收件地址</a:t>
            </a:r>
            <a:r>
              <a:rPr lang="zh-TW" altLang="en-US" dirty="0">
                <a:solidFill>
                  <a:schemeClr val="bg1"/>
                </a:solidFill>
              </a:rPr>
              <a:t>。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11407" y="75679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>
                <a:solidFill>
                  <a:srgbClr val="FFFF00"/>
                </a:solidFill>
              </a:rPr>
              <a:t>H</a:t>
            </a:r>
            <a:r>
              <a:rPr lang="en-US" altLang="zh-TW" sz="2800" i="1" dirty="0" smtClean="0">
                <a:solidFill>
                  <a:srgbClr val="FFFF00"/>
                </a:solidFill>
              </a:rPr>
              <a:t>istorical perspective(1/2)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图6-8Bob的比特币地址的余额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63" y="2132856"/>
            <a:ext cx="8575573" cy="21094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921178" y="4437112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區塊鏈中沒有餘額的概念。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瀏覽器首先解碼比特幣地址的公鑰雜湊</a:t>
            </a:r>
            <a:r>
              <a:rPr lang="en-US" altLang="zh-TW" dirty="0" smtClean="0">
                <a:solidFill>
                  <a:schemeClr val="bg1"/>
                </a:solidFill>
              </a:rPr>
              <a:t>(160bit)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瀏覽器搜索交易資料庫，找出使用此公鑰雜湊的</a:t>
            </a:r>
            <a:r>
              <a:rPr lang="en-US" altLang="zh-TW" dirty="0" smtClean="0">
                <a:solidFill>
                  <a:schemeClr val="bg1"/>
                </a:solidFill>
              </a:rPr>
              <a:t>P2PKH</a:t>
            </a:r>
            <a:r>
              <a:rPr lang="zh-TW" altLang="en-US" dirty="0" smtClean="0">
                <a:solidFill>
                  <a:schemeClr val="bg1"/>
                </a:solidFill>
              </a:rPr>
              <a:t>鎖定腳本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總結所有輸出的值，瀏覽器可以產生接收的值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同時</a:t>
            </a:r>
            <a:r>
              <a:rPr lang="zh-TW" altLang="en-US" dirty="0" smtClean="0">
                <a:solidFill>
                  <a:schemeClr val="bg1"/>
                </a:solidFill>
              </a:rPr>
              <a:t>瀏覽器還需要統計被花費的</a:t>
            </a:r>
            <a:r>
              <a:rPr lang="en-US" altLang="zh-TW" dirty="0" smtClean="0">
                <a:solidFill>
                  <a:schemeClr val="bg1"/>
                </a:solidFill>
              </a:rPr>
              <a:t>UTXO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</a:rPr>
              <a:t>才能依此統計餘額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如果瀏覽器未能</a:t>
            </a:r>
            <a:r>
              <a:rPr lang="zh-TW" altLang="en-US" dirty="0" smtClean="0">
                <a:solidFill>
                  <a:schemeClr val="bg1"/>
                </a:solidFill>
              </a:rPr>
              <a:t>同步，餘額可能會有錯誤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155679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>
                <a:solidFill>
                  <a:srgbClr val="FFFF00"/>
                </a:solidFill>
              </a:rPr>
              <a:t>H</a:t>
            </a:r>
            <a:r>
              <a:rPr lang="en-US" altLang="zh-TW" sz="2800" i="1" dirty="0" smtClean="0">
                <a:solidFill>
                  <a:srgbClr val="FFFF00"/>
                </a:solidFill>
              </a:rPr>
              <a:t>istorical perspective(2/2)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412776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Transaction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988840"/>
            <a:ext cx="9324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$ </a:t>
            </a:r>
            <a:r>
              <a:rPr lang="en-US" altLang="zh-TW" dirty="0">
                <a:solidFill>
                  <a:schemeClr val="bg1"/>
                </a:solidFill>
              </a:rPr>
              <a:t>bitcoin-cli </a:t>
            </a:r>
            <a:r>
              <a:rPr lang="en-US" altLang="zh-TW" dirty="0" err="1">
                <a:solidFill>
                  <a:schemeClr val="bg1"/>
                </a:solidFill>
              </a:rPr>
              <a:t>sendtoaddress</a:t>
            </a:r>
            <a:r>
              <a:rPr lang="en-US" altLang="zh-TW" dirty="0">
                <a:solidFill>
                  <a:schemeClr val="bg1"/>
                </a:solidFill>
              </a:rPr>
              <a:t> 1M72Sfpbz1BPpXFHz9m3CdqATR44Jvaydd 0.1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533ac3682be8723cca63f37a75178155c0b6e69d06606010d5cee1c0f7ccba97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err="1">
                <a:solidFill>
                  <a:srgbClr val="FFFF00"/>
                </a:solidFill>
              </a:rPr>
              <a:t>rpcserver.h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b="1" dirty="0">
                <a:solidFill>
                  <a:srgbClr val="0070C0"/>
                </a:solidFill>
              </a:rPr>
              <a:t>extern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UniValue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sendtoaddress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b="1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UniValue</a:t>
            </a:r>
            <a:r>
              <a:rPr lang="en-US" altLang="zh-TW" b="1" dirty="0">
                <a:solidFill>
                  <a:schemeClr val="bg1"/>
                </a:solidFill>
              </a:rPr>
              <a:t>&amp;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params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en-US" altLang="zh-TW" b="1" dirty="0">
                <a:solidFill>
                  <a:srgbClr val="0070C0"/>
                </a:solidFill>
              </a:rPr>
              <a:t>bool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fHelp</a:t>
            </a:r>
            <a:r>
              <a:rPr lang="en-US" altLang="zh-TW" dirty="0">
                <a:solidFill>
                  <a:schemeClr val="bg1"/>
                </a:solidFill>
              </a:rPr>
              <a:t>); </a:t>
            </a:r>
            <a:r>
              <a:rPr lang="en-US" altLang="zh-TW" b="1" dirty="0" smtClean="0">
                <a:solidFill>
                  <a:schemeClr val="bg1"/>
                </a:solidFill>
              </a:rPr>
              <a:t>//</a:t>
            </a:r>
            <a:r>
              <a:rPr lang="zh-TW" altLang="en-US" b="1" dirty="0" smtClean="0">
                <a:solidFill>
                  <a:schemeClr val="bg1"/>
                </a:solidFill>
              </a:rPr>
              <a:t>發送比特幣到特定地址</a:t>
            </a:r>
            <a:endParaRPr lang="en-US" altLang="zh-TW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420888"/>
            <a:ext cx="93245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wallet/rpcwallet.cpp</a:t>
            </a:r>
          </a:p>
          <a:p>
            <a:r>
              <a:rPr lang="en-US" altLang="zh-TW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UniValue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sendtoaddress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UniValue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fHelp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EnsureWalletIsAvailable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fHelp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確保錢包可使用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fHelp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params.size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&lt; 2 || 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params.size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&gt; 5)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確定命令參數數量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LOCK2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cs_main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pwalletMain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cs_wallet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錢包上鎖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CBitcoinAddress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address(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get_str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獲取目標地址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address.IsValid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驗證地址是否有效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CAmount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nAmount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AmountFromValue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獲取轉帳金額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nAmount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0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金額數量判斷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….                                                                                                              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取得相關參數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EnsureWalletIsUnlocked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確保錢包解密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SendMoney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address.Get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nAmount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fSubtractFeeFromAmount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wtx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發送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wtx.GetHash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GetHex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取得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0" y="1700808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sendtoaddress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0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91513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wallet/rpcwallet.cpp</a:t>
            </a:r>
          </a:p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SendMoney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CTxDestination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CAmount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fSubtractFeeFromAmount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CWalletTx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wtxNew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CAmount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curBalance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pwalletMain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GetBalance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取得餘額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0)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交易金額為正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curBalance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確定錢包餘額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CScript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scriptPubKey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GetScriptForDestination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從地址拿公鑰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CReserveKey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reservekey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pwalletMain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創建臨時密鑰對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CAmount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nFeeRequired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需交易费</a:t>
            </a: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strError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錯誤訊息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CRecipient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vecSend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發送列表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CRecipient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recipient = {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scriptPubKey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fSubtractFeeFromAmount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初始化接收者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vecSend.push_back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(recipient);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發送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列表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pwalletMain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CreateTransaction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vecSend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wtxNew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reservekey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nFeeRequired,nChangePosRet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strError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創建交易 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pwalletMain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CommitTransaction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wtxNew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reservekey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交易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0" y="1196752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Sendmoney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目的地址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金額</a:t>
            </a:r>
            <a:r>
              <a:rPr lang="en-US" altLang="zh-TW" dirty="0" smtClean="0"/>
              <a:t>,</a:t>
            </a:r>
            <a:r>
              <a:rPr lang="zh-TW" altLang="en-US" dirty="0" smtClean="0"/>
              <a:t>標誌</a:t>
            </a:r>
            <a:r>
              <a:rPr lang="en-US" altLang="zh-TW" dirty="0" smtClean="0"/>
              <a:t>,</a:t>
            </a:r>
            <a:r>
              <a:rPr lang="zh-TW" altLang="en-US" dirty="0" smtClean="0"/>
              <a:t>備註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交易目的地址，金额，从金额中减去交易费标志，添加了备注的钱包交易。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4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04664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wallet/wallet.cpp</a:t>
            </a:r>
          </a:p>
          <a:p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CWallet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CreateTransaction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CRecipient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&gt;&amp;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vecSend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CWalletTx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wtxNew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CReserveKey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reservekey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CAmount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nFeeRet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altLang="zh-TW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nChangePosRet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strFailReason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CCoinControl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coinControl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CAmount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紀錄發送的總金額</a:t>
            </a:r>
          </a:p>
          <a:p>
            <a:r>
              <a:rPr lang="zh-TW" alt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altLang="zh-TW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nSubtractFeeFromAmount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從發送金額減去的總交易費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BOOST_FOREACH (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CRecipient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recipient,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vecSend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累加總金額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wtxNew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.BindWallet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交易綁定當下錢包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txNew.nLockTime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chainActive.Height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設定交易所定時間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LOCK2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cs_main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cs_wallet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錢包上鎖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nFeeRet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循環直到有足夠的交易费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txNew.vin.clear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清空交易輸入列表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txNew.vout.clear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清空交易輸出列表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wtxNew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.fFromMe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標記為自己發出的交易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fFirst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第一次循環標誌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CAmount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nValueToSelect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要發送的總金額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BOOST_FOREACH (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CRecipient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recipient,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vecSend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發送列表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CTxOut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txout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recipient.nAmount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recipient.scriptPubKey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建構交易對象</a:t>
            </a:r>
          </a:p>
          <a:p>
            <a:endParaRPr lang="zh-TW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recipient.fSubtractFeeFromAmount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從金額減去交易費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txout.nValue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-= </a:t>
            </a:r>
            <a:r>
              <a:rPr lang="en-US" altLang="zh-TW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nFeeRet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nSubtractFeeFromAmount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減去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要减去的交易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费</a:t>
            </a:r>
            <a:endParaRPr lang="en-US" altLang="zh-TW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txNew.vout.push_back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txout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加入交易輸出列表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TW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set&lt;pair&lt;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CWalletTx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*,unsigned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&gt;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setCoins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UTXO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CAmount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nValueIn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紀錄選擇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UTXO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總和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BOOST_FOREACH(PAIRTYPE(</a:t>
            </a:r>
            <a:r>
              <a:rPr lang="en-US" altLang="zh-TW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CWalletTx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pcoin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setCoins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尋找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UTXO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altLang="zh-TW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CreateTransaction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3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93678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wallet/wallet.cpp</a:t>
            </a:r>
          </a:p>
          <a:p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TW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CAmount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nCredit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pcoin.first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pcoin.second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nValue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獲取錢包輸出金額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CAmount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nChange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nValueIn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nValueToSelect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找零</a:t>
            </a:r>
            <a:endParaRPr lang="en-US" altLang="zh-TW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nChange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大於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表示存在找零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CScript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scriptChange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創建找零腳本</a:t>
            </a:r>
            <a:endParaRPr lang="en-US" altLang="zh-TW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BOOST_FOREACH(</a:t>
            </a:r>
            <a:r>
              <a:rPr lang="en-US" altLang="zh-TW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PAIRTYPE(</a:t>
            </a:r>
            <a:r>
              <a:rPr lang="en-US" altLang="zh-TW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CWalletTx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altLang="zh-TW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)&amp; coin,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setCoins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搜索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UTXO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txNew.vin.push_back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CTxIn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coin.first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GetHash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coin.second,CScript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加入交易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列表</a:t>
            </a:r>
            <a:endParaRPr lang="zh-TW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numeric_limits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&lt;unsigned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&gt;::max()-1));</a:t>
            </a:r>
          </a:p>
          <a:p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輸入索引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CTransaction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txNewConst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txNew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建構一筆不變的交易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BOOST_FOREACH(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PAIRTYPE(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CWalletTx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*,unsigned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)&amp; coin,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setCoins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尋找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UTXO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signSuccess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簽名狀態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CScript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scriptPubKey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coin.first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coin.second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scriptPubKey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獲取腳本公鑰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CScript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scriptSigRes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txNew.vin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scriptSig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獲取腳本簽名引用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(sign)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signSuccess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ProduceSignature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TransactionSignatureCreator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txNewConst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SIGHASH_ALL),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scriptPubKey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scriptSigRes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進行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簽名</a:t>
            </a:r>
            <a:endParaRPr lang="zh-TW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altLang="zh-TW" sz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nBytes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::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GetSerializeSize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txNew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SER_NETWORK, PROTOCOL_VERSION);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取得序列化後長度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*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CTransaction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*&gt;(&amp;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wtxNew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CTransaction</a:t>
            </a:r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txNew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交易嵌入</a:t>
            </a:r>
            <a:r>
              <a:rPr lang="en-US" altLang="zh-TW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CTransaction</a:t>
            </a:r>
            <a:endParaRPr lang="en-US" altLang="zh-TW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true; 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</a:t>
            </a:r>
            <a:r>
              <a:rPr lang="en-US" altLang="zh-TW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創建成功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altLang="zh-TW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-5553" y="935563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CreateTransaction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2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17" y="2636912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wallet/wallet.cpp</a:t>
            </a:r>
          </a:p>
          <a:p>
            <a:r>
              <a:rPr lang="en-US" altLang="zh-TW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CWallet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CommitTransaction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CWalletTx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wtxNew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CReserveKey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reservekey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LOCK2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cs_main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cs_wallet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zh-TW" alt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錢包上鎖</a:t>
            </a:r>
          </a:p>
          <a:p>
            <a:r>
              <a:rPr lang="zh-TW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LogPrintf</a:t>
            </a:r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TW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CommitTransaction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</a:t>
            </a:r>
            <a:r>
              <a:rPr lang="en-US" altLang="zh-TW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n%s</a:t>
            </a:r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altLang="zh-TW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wtxNew.ToString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  <a:r>
              <a:rPr lang="zh-TW" alt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紀錄交易</a:t>
            </a:r>
            <a:r>
              <a:rPr lang="zh-TW" alt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訊息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fBroadcastTransactions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TW" alt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若開啟了交易廣播        </a:t>
            </a:r>
            <a:endParaRPr lang="en-US" altLang="zh-TW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TW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wtxNew</a:t>
            </a:r>
            <a:r>
              <a:rPr lang="en-US" altLang="zh-TW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.AcceptToMemoryPool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(false)) </a:t>
            </a:r>
            <a:r>
              <a:rPr lang="zh-TW" alt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3.</a:t>
            </a:r>
            <a:r>
              <a:rPr lang="zh-TW" alt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將交易加進記憶體池中                 </a:t>
            </a:r>
            <a:endParaRPr lang="en-US" altLang="zh-TW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TW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wtxNew.RelayWalletTransaction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zh-TW" alt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TW" alt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中斷錢包交易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true;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0" y="1916832"/>
            <a:ext cx="8229600" cy="458115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CommitTransaction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,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找零</a:t>
            </a:r>
            <a:r>
              <a:rPr lang="en-US" altLang="zh-TW" dirty="0" smtClean="0"/>
              <a:t>,</a:t>
            </a:r>
            <a:r>
              <a:rPr lang="zh-TW" altLang="en-US" dirty="0" smtClean="0"/>
              <a:t>簽名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6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201972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Transaction on browser(3/5)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Administrator\Desktop\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0" y="2564904"/>
            <a:ext cx="8028384" cy="3475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512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19888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Transaction on browser(4/5)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Administrator\Desktop\0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4" y="2638425"/>
            <a:ext cx="8337857" cy="280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565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185563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Transaction on browser(5/5)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Administrator\Desktop\0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21" y="2420888"/>
            <a:ext cx="8506758" cy="36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62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763" y="1916832"/>
            <a:ext cx="91440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./</a:t>
            </a:r>
            <a:r>
              <a:rPr lang="en-US" altLang="zh-TW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US" altLang="zh-TW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-cli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getrawtransaction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4c0de15…2c3c25c0“</a:t>
            </a:r>
          </a:p>
          <a:p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&gt;&gt;&gt;0100…0000(Hex)</a:t>
            </a:r>
          </a:p>
          <a:p>
            <a:r>
              <a:rPr lang="en-US" altLang="zh-TW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./</a:t>
            </a:r>
            <a:r>
              <a:rPr lang="en-US" altLang="zh-TW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US" altLang="zh-TW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-cli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decoderawtransaction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0100…0000</a:t>
            </a:r>
          </a:p>
          <a:p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  <a:endParaRPr lang="en-US" altLang="zh-TW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3154914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"</a:t>
            </a:r>
            <a:r>
              <a:rPr lang="en-US" altLang="zh-TW" sz="1600" dirty="0" err="1">
                <a:solidFill>
                  <a:schemeClr val="bg1"/>
                </a:solidFill>
              </a:rPr>
              <a:t>txid</a:t>
            </a:r>
            <a:r>
              <a:rPr lang="en-US" altLang="zh-TW" sz="1600" dirty="0">
                <a:solidFill>
                  <a:schemeClr val="bg1"/>
                </a:solidFill>
              </a:rPr>
              <a:t>": "</a:t>
            </a:r>
            <a:r>
              <a:rPr lang="en-US" altLang="zh-TW" sz="1600" dirty="0">
                <a:solidFill>
                  <a:srgbClr val="FF0000"/>
                </a:solidFill>
              </a:rPr>
              <a:t>4c0de15</a:t>
            </a:r>
            <a:r>
              <a:rPr lang="en-US" altLang="zh-TW" sz="1600" dirty="0">
                <a:solidFill>
                  <a:schemeClr val="bg1"/>
                </a:solidFill>
              </a:rPr>
              <a:t>32f0cebb80ebb3a4e787bcd7f512789ab70109307195e697b</a:t>
            </a:r>
            <a:r>
              <a:rPr lang="en-US" altLang="zh-TW" sz="1600" dirty="0">
                <a:solidFill>
                  <a:srgbClr val="FF0000"/>
                </a:solidFill>
              </a:rPr>
              <a:t>2c3c25c0</a:t>
            </a:r>
            <a:r>
              <a:rPr lang="en-US" altLang="zh-TW" sz="1600" dirty="0">
                <a:solidFill>
                  <a:schemeClr val="bg1"/>
                </a:solidFill>
              </a:rPr>
              <a:t>",</a:t>
            </a:r>
            <a:r>
              <a:rPr lang="en-US" altLang="zh-TW" sz="500" dirty="0">
                <a:solidFill>
                  <a:schemeClr val="bg1"/>
                </a:solidFill>
              </a:rPr>
              <a:t/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"hash": "3a522ffc32a4d7c845dea08ab38fdc017eff9329febee131036ce6f71d7d6640",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"version": 1,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"size": 216,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"</a:t>
            </a:r>
            <a:r>
              <a:rPr lang="en-US" altLang="zh-TW" sz="500" dirty="0" err="1">
                <a:solidFill>
                  <a:schemeClr val="bg1"/>
                </a:solidFill>
              </a:rPr>
              <a:t>vsize</a:t>
            </a:r>
            <a:r>
              <a:rPr lang="en-US" altLang="zh-TW" sz="500" dirty="0">
                <a:solidFill>
                  <a:schemeClr val="bg1"/>
                </a:solidFill>
              </a:rPr>
              <a:t>": 134,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"</a:t>
            </a:r>
            <a:r>
              <a:rPr lang="en-US" altLang="zh-TW" sz="500" dirty="0" err="1">
                <a:solidFill>
                  <a:schemeClr val="bg1"/>
                </a:solidFill>
              </a:rPr>
              <a:t>locktime</a:t>
            </a:r>
            <a:r>
              <a:rPr lang="en-US" altLang="zh-TW" sz="500" dirty="0">
                <a:solidFill>
                  <a:schemeClr val="bg1"/>
                </a:solidFill>
              </a:rPr>
              <a:t>": 0,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"vin": [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{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"</a:t>
            </a:r>
            <a:r>
              <a:rPr lang="en-US" altLang="zh-TW" sz="500" dirty="0" err="1">
                <a:solidFill>
                  <a:schemeClr val="bg1"/>
                </a:solidFill>
              </a:rPr>
              <a:t>txid</a:t>
            </a:r>
            <a:r>
              <a:rPr lang="en-US" altLang="zh-TW" sz="500" dirty="0">
                <a:solidFill>
                  <a:schemeClr val="bg1"/>
                </a:solidFill>
              </a:rPr>
              <a:t>": "da17232cfaa1da9edda2e3aded4d7ffc41b1c8976d2b364bc5c1064148ae00ee",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"</a:t>
            </a:r>
            <a:r>
              <a:rPr lang="en-US" altLang="zh-TW" sz="500" dirty="0" err="1">
                <a:solidFill>
                  <a:schemeClr val="bg1"/>
                </a:solidFill>
              </a:rPr>
              <a:t>vout</a:t>
            </a:r>
            <a:r>
              <a:rPr lang="en-US" altLang="zh-TW" sz="500" dirty="0">
                <a:solidFill>
                  <a:schemeClr val="bg1"/>
                </a:solidFill>
              </a:rPr>
              <a:t>": 1,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"</a:t>
            </a:r>
            <a:r>
              <a:rPr lang="en-US" altLang="zh-TW" sz="500" dirty="0" err="1">
                <a:solidFill>
                  <a:schemeClr val="bg1"/>
                </a:solidFill>
              </a:rPr>
              <a:t>scriptSig</a:t>
            </a:r>
            <a:r>
              <a:rPr lang="en-US" altLang="zh-TW" sz="500" dirty="0">
                <a:solidFill>
                  <a:schemeClr val="bg1"/>
                </a:solidFill>
              </a:rPr>
              <a:t>": {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  "</a:t>
            </a:r>
            <a:r>
              <a:rPr lang="en-US" altLang="zh-TW" sz="500" dirty="0" err="1">
                <a:solidFill>
                  <a:schemeClr val="bg1"/>
                </a:solidFill>
              </a:rPr>
              <a:t>asm</a:t>
            </a:r>
            <a:r>
              <a:rPr lang="en-US" altLang="zh-TW" sz="500" dirty="0">
                <a:solidFill>
                  <a:schemeClr val="bg1"/>
                </a:solidFill>
              </a:rPr>
              <a:t>": "0014646abc1ac4bb8b780bc0c7e316629dfc18b8cfea",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  "hex": "160014646abc1ac4bb8b780bc0c7e316629dfc18b8cfea"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},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"</a:t>
            </a:r>
            <a:r>
              <a:rPr lang="en-US" altLang="zh-TW" sz="500" dirty="0" err="1">
                <a:solidFill>
                  <a:schemeClr val="bg1"/>
                </a:solidFill>
              </a:rPr>
              <a:t>txinwitness</a:t>
            </a:r>
            <a:r>
              <a:rPr lang="en-US" altLang="zh-TW" sz="500" dirty="0">
                <a:solidFill>
                  <a:schemeClr val="bg1"/>
                </a:solidFill>
              </a:rPr>
              <a:t>": [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  "3045022100ef58e75476f619b6cb4b60588a5d25aab54c29677749c3c33ef4928f0fe6f8c0022060a558b713232917ae623c84e9e615d8848c36abb272ce61df363351ff9ffef701", 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  "0371104ae352bba2855cc0f0f88f27044b0795e65d01c18b32c7debf8bba09cc62"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],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"sequence": 4294967295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}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],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"</a:t>
            </a:r>
            <a:r>
              <a:rPr lang="en-US" altLang="zh-TW" sz="500" dirty="0" err="1">
                <a:solidFill>
                  <a:schemeClr val="bg1"/>
                </a:solidFill>
              </a:rPr>
              <a:t>vout</a:t>
            </a:r>
            <a:r>
              <a:rPr lang="en-US" altLang="zh-TW" sz="500" dirty="0">
                <a:solidFill>
                  <a:schemeClr val="bg1"/>
                </a:solidFill>
              </a:rPr>
              <a:t>": [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{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"value": 0.00645280,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"n": 0,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"</a:t>
            </a:r>
            <a:r>
              <a:rPr lang="en-US" altLang="zh-TW" sz="500" dirty="0" err="1">
                <a:solidFill>
                  <a:schemeClr val="bg1"/>
                </a:solidFill>
              </a:rPr>
              <a:t>scriptPubKey</a:t>
            </a:r>
            <a:r>
              <a:rPr lang="en-US" altLang="zh-TW" sz="500" dirty="0">
                <a:solidFill>
                  <a:schemeClr val="bg1"/>
                </a:solidFill>
              </a:rPr>
              <a:t>": {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  "</a:t>
            </a:r>
            <a:r>
              <a:rPr lang="en-US" altLang="zh-TW" sz="500" dirty="0" err="1">
                <a:solidFill>
                  <a:schemeClr val="bg1"/>
                </a:solidFill>
              </a:rPr>
              <a:t>asm</a:t>
            </a:r>
            <a:r>
              <a:rPr lang="en-US" altLang="zh-TW" sz="500" dirty="0">
                <a:solidFill>
                  <a:schemeClr val="bg1"/>
                </a:solidFill>
              </a:rPr>
              <a:t>": "OP_HASH160 4d3a3cc3b216b19bd8e6a9d16086b8620826ead9 OP_EQUAL",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  "hex": "a9144d3a3cc3b216b19bd8e6a9d16086b8620826ead987",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  "</a:t>
            </a:r>
            <a:r>
              <a:rPr lang="en-US" altLang="zh-TW" sz="500" dirty="0" err="1">
                <a:solidFill>
                  <a:schemeClr val="bg1"/>
                </a:solidFill>
              </a:rPr>
              <a:t>reqSigs</a:t>
            </a:r>
            <a:r>
              <a:rPr lang="en-US" altLang="zh-TW" sz="500" dirty="0">
                <a:solidFill>
                  <a:schemeClr val="bg1"/>
                </a:solidFill>
              </a:rPr>
              <a:t>": 1,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  "type": "</a:t>
            </a:r>
            <a:r>
              <a:rPr lang="en-US" altLang="zh-TW" sz="500" dirty="0" err="1">
                <a:solidFill>
                  <a:schemeClr val="bg1"/>
                </a:solidFill>
              </a:rPr>
              <a:t>scripthash</a:t>
            </a:r>
            <a:r>
              <a:rPr lang="en-US" altLang="zh-TW" sz="500" dirty="0">
                <a:solidFill>
                  <a:schemeClr val="bg1"/>
                </a:solidFill>
              </a:rPr>
              <a:t>",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  "addresses": [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    "38jMiiZs2C5n5MPkyc5pSA7wwW6H4p6hPa"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  ]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  }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  }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  ]</a:t>
            </a:r>
            <a:br>
              <a:rPr lang="en-US" altLang="zh-TW" sz="500" dirty="0">
                <a:solidFill>
                  <a:schemeClr val="bg1"/>
                </a:solidFill>
              </a:rPr>
            </a:br>
            <a:r>
              <a:rPr lang="en-US" altLang="zh-TW" sz="500" dirty="0">
                <a:solidFill>
                  <a:schemeClr val="bg1"/>
                </a:solidFill>
              </a:rPr>
              <a:t>}</a:t>
            </a:r>
            <a:endParaRPr lang="zh-TW" altLang="en-US" sz="50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3407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Bitcoind</a:t>
            </a:r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-cli command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17" y="-10717"/>
            <a:ext cx="91709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"vin":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[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{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/>
              <a:t>    </a:t>
            </a:r>
            <a:r>
              <a:rPr lang="en-US" altLang="zh-TW" sz="1200" dirty="0">
                <a:solidFill>
                  <a:schemeClr val="bg1"/>
                </a:solidFill>
              </a:rPr>
              <a:t>"</a:t>
            </a:r>
            <a:r>
              <a:rPr lang="en-US" altLang="zh-TW" sz="1200" dirty="0" err="1">
                <a:solidFill>
                  <a:schemeClr val="bg1"/>
                </a:solidFill>
              </a:rPr>
              <a:t>txid</a:t>
            </a:r>
            <a:r>
              <a:rPr lang="en-US" altLang="zh-TW" sz="1200" dirty="0">
                <a:solidFill>
                  <a:schemeClr val="bg1"/>
                </a:solidFill>
              </a:rPr>
              <a:t>": "</a:t>
            </a:r>
            <a:r>
              <a:rPr lang="en-US" altLang="zh-TW" sz="1200" dirty="0">
                <a:solidFill>
                  <a:srgbClr val="00B050"/>
                </a:solidFill>
              </a:rPr>
              <a:t>7957a35fe64f80d234d76d83a2a8f1a0d8149a41d81de548f0a65a8a999f6f18</a:t>
            </a:r>
            <a:r>
              <a:rPr lang="en-US" altLang="zh-TW" sz="1200" dirty="0">
                <a:solidFill>
                  <a:schemeClr val="bg1"/>
                </a:solidFill>
              </a:rPr>
              <a:t>",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"</a:t>
            </a:r>
            <a:r>
              <a:rPr lang="en-US" altLang="zh-TW" sz="1200" dirty="0" err="1">
                <a:solidFill>
                  <a:schemeClr val="bg1"/>
                </a:solidFill>
              </a:rPr>
              <a:t>vout</a:t>
            </a:r>
            <a:r>
              <a:rPr lang="en-US" altLang="zh-TW" sz="1200" dirty="0">
                <a:solidFill>
                  <a:schemeClr val="bg1"/>
                </a:solidFill>
              </a:rPr>
              <a:t>": 0,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"</a:t>
            </a:r>
            <a:r>
              <a:rPr lang="en-US" altLang="zh-TW" sz="1200" dirty="0" err="1">
                <a:solidFill>
                  <a:schemeClr val="bg1"/>
                </a:solidFill>
              </a:rPr>
              <a:t>scriptSig</a:t>
            </a:r>
            <a:r>
              <a:rPr lang="en-US" altLang="zh-TW" sz="1200" dirty="0">
                <a:solidFill>
                  <a:schemeClr val="bg1"/>
                </a:solidFill>
              </a:rPr>
              <a:t>" : "</a:t>
            </a:r>
            <a:r>
              <a:rPr lang="en-US" altLang="zh-TW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3045022100884d142d86652a3f47ba4746ec719bbfbd040a570b1deccbb6498c75c4ae24cb02204b9f039ff08df09cbe9f6addac960298cad530a863ea8f53982c09db8f6e381301410484ecc0d46f1918b30928fa0e4ed99f16a0fb4fde0735e7ade8416ab9fe423cc5412336376789d172787ec3457eee41c04f4938de5cc17b4a10fa336a8d752adf</a:t>
            </a:r>
            <a:r>
              <a:rPr lang="en-US" altLang="zh-TW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TW" sz="1200" dirty="0">
                <a:solidFill>
                  <a:schemeClr val="bg1"/>
                </a:solidFill>
              </a:rPr>
              <a:t>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"sequence": 4294967295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}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"</a:t>
            </a:r>
            <a:r>
              <a:rPr lang="en-US" altLang="zh-TW" sz="1200" dirty="0" err="1">
                <a:solidFill>
                  <a:schemeClr val="bg1"/>
                </a:solidFill>
              </a:rPr>
              <a:t>vout</a:t>
            </a:r>
            <a:r>
              <a:rPr lang="en-US" altLang="zh-TW" sz="1200" dirty="0">
                <a:solidFill>
                  <a:schemeClr val="bg1"/>
                </a:solidFill>
              </a:rPr>
              <a:t>": [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{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"value": 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</a:rPr>
              <a:t>0.01500000</a:t>
            </a:r>
            <a:r>
              <a:rPr lang="en-US" altLang="zh-TW" sz="1200" dirty="0"/>
              <a:t>,</a:t>
            </a:r>
            <a:endParaRPr lang="zh-TW" altLang="zh-TW" sz="1200" dirty="0"/>
          </a:p>
          <a:p>
            <a:r>
              <a:rPr lang="en-US" altLang="zh-TW" sz="1200" dirty="0">
                <a:solidFill>
                  <a:schemeClr val="bg1"/>
                </a:solidFill>
              </a:rPr>
              <a:t>    </a:t>
            </a:r>
            <a:r>
              <a:rPr lang="en-US" altLang="zh-TW" sz="1200" dirty="0" smtClean="0">
                <a:solidFill>
                  <a:schemeClr val="bg1"/>
                </a:solidFill>
              </a:rPr>
              <a:t>“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scriptPubKey</a:t>
            </a:r>
            <a:r>
              <a:rPr lang="en-US" altLang="zh-TW" sz="1200" dirty="0" smtClean="0">
                <a:solidFill>
                  <a:schemeClr val="bg1"/>
                </a:solidFill>
              </a:rPr>
              <a:t>”: “OP_DUP OP_HASH160 </a:t>
            </a:r>
            <a:r>
              <a:rPr lang="en-US" altLang="zh-TW" sz="1200" dirty="0" smtClean="0">
                <a:solidFill>
                  <a:srgbClr val="7030A0"/>
                </a:solidFill>
              </a:rPr>
              <a:t>ab68025513c3dbd2f7b92a94e0581f5d50f654e7</a:t>
            </a:r>
            <a:r>
              <a:rPr lang="en-US" altLang="zh-TW" sz="1200" dirty="0" smtClean="0"/>
              <a:t> </a:t>
            </a:r>
            <a:r>
              <a:rPr lang="en-US" altLang="zh-TW" sz="1200" dirty="0" smtClean="0">
                <a:solidFill>
                  <a:schemeClr val="bg1"/>
                </a:solidFill>
              </a:rPr>
              <a:t>OP_EQUALVERIFY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</a:rPr>
              <a:t>OP_CHECKSIG</a:t>
            </a:r>
            <a:r>
              <a:rPr lang="en-US" altLang="zh-TW" sz="1200" dirty="0">
                <a:solidFill>
                  <a:schemeClr val="bg1"/>
                </a:solidFill>
              </a:rPr>
              <a:t>"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},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{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"value": </a:t>
            </a:r>
            <a:r>
              <a:rPr lang="en-US" altLang="zh-TW" sz="1200" dirty="0">
                <a:solidFill>
                  <a:schemeClr val="accent6">
                    <a:lumMod val="50000"/>
                  </a:schemeClr>
                </a:solidFill>
              </a:rPr>
              <a:t>0.08450000,</a:t>
            </a:r>
            <a:endParaRPr lang="zh-TW" altLang="zh-TW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</a:t>
            </a:r>
            <a:r>
              <a:rPr lang="en-US" altLang="zh-TW" sz="1200" dirty="0" smtClean="0">
                <a:solidFill>
                  <a:schemeClr val="bg1"/>
                </a:solidFill>
              </a:rPr>
              <a:t>“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scriptPubKey</a:t>
            </a:r>
            <a:r>
              <a:rPr lang="en-US" altLang="zh-TW" sz="1200" dirty="0" smtClean="0">
                <a:solidFill>
                  <a:schemeClr val="bg1"/>
                </a:solidFill>
              </a:rPr>
              <a:t>”: “OP_DUP OP_HASH160 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 smtClean="0">
                <a:solidFill>
                  <a:srgbClr val="7030A0"/>
                </a:solidFill>
              </a:rPr>
              <a:t>7f9b1a7fb68d60c536c2fd8aeaa53a8f3cc025a8</a:t>
            </a:r>
            <a:r>
              <a:rPr lang="en-US" altLang="zh-TW" sz="1200" dirty="0" smtClean="0"/>
              <a:t> </a:t>
            </a:r>
            <a:r>
              <a:rPr lang="zh-TW" altLang="en-US" sz="1200" dirty="0"/>
              <a:t> </a:t>
            </a:r>
            <a:r>
              <a:rPr lang="en-US" altLang="zh-TW" sz="1200" dirty="0" smtClean="0">
                <a:solidFill>
                  <a:schemeClr val="bg1"/>
                </a:solidFill>
              </a:rPr>
              <a:t>OP_EQUALVERIFY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</a:rPr>
              <a:t>OP_CHECKSIG"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</a:t>
            </a:r>
            <a:r>
              <a:rPr lang="en-US" altLang="zh-TW" sz="1200" dirty="0" smtClean="0">
                <a:solidFill>
                  <a:schemeClr val="bg1"/>
                </a:solidFill>
              </a:rPr>
              <a:t>},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]</a:t>
            </a:r>
            <a:endParaRPr lang="zh-TW" altLang="zh-TW" sz="1200" dirty="0">
              <a:solidFill>
                <a:schemeClr val="bg1"/>
              </a:solidFill>
            </a:endParaRPr>
          </a:p>
          <a:p>
            <a:endParaRPr lang="zh-TW" altLang="zh-TW" sz="1200" dirty="0"/>
          </a:p>
        </p:txBody>
      </p:sp>
      <p:sp>
        <p:nvSpPr>
          <p:cNvPr id="5" name="矩形 4"/>
          <p:cNvSpPr/>
          <p:nvPr/>
        </p:nvSpPr>
        <p:spPr>
          <a:xfrm>
            <a:off x="899592" y="4221088"/>
            <a:ext cx="69399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0100000001</a:t>
            </a:r>
            <a:r>
              <a:rPr lang="en-US" altLang="zh-TW" dirty="0">
                <a:solidFill>
                  <a:srgbClr val="00B050"/>
                </a:solidFill>
              </a:rPr>
              <a:t>186f9f998a5aa6f048e51dd8419a14d8a0f1 a8a2836dd73</a:t>
            </a:r>
            <a:br>
              <a:rPr lang="en-US" altLang="zh-TW" dirty="0">
                <a:solidFill>
                  <a:srgbClr val="00B050"/>
                </a:solidFill>
              </a:rPr>
            </a:br>
            <a:r>
              <a:rPr lang="en-US" altLang="zh-TW" dirty="0">
                <a:solidFill>
                  <a:srgbClr val="00B050"/>
                </a:solidFill>
              </a:rPr>
              <a:t>4d2804fe65fa35779</a:t>
            </a:r>
            <a:r>
              <a:rPr lang="en-US" altLang="zh-TW" dirty="0">
                <a:solidFill>
                  <a:schemeClr val="bg1"/>
                </a:solidFill>
              </a:rPr>
              <a:t>00000000</a:t>
            </a:r>
            <a:r>
              <a:rPr lang="en-US" altLang="zh-TW" dirty="0">
                <a:solidFill>
                  <a:srgbClr val="FF0000"/>
                </a:solidFill>
              </a:rPr>
              <a:t>8b</a:t>
            </a:r>
            <a:r>
              <a:rPr lang="en-US" altLang="zh-TW" dirty="0">
                <a:solidFill>
                  <a:srgbClr val="FFC000"/>
                </a:solidFill>
              </a:rPr>
              <a:t>48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3045022100884d142d86652a3f47</a:t>
            </a:r>
            <a:b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ba4746ec719bbfbd040a570b1 deccbb6498c75c4ae24cb02204b9f039</a:t>
            </a:r>
            <a:b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ff08df09cbe9f6addac960298cad530a863ea8f53982c09db8f6e3813</a:t>
            </a:r>
            <a:b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01410484ecc0d46f1918b30928fa0e4ed99f16a0fb4fde0735e7ade84</a:t>
            </a:r>
            <a:b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16ab9fe423cc5412336376789d172787ec3457eee41 c04f4938de5cc1</a:t>
            </a:r>
            <a:b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7b4a10fa336a8d752adf</a:t>
            </a:r>
            <a:r>
              <a:rPr lang="en-US" altLang="zh-TW" dirty="0">
                <a:solidFill>
                  <a:schemeClr val="bg1"/>
                </a:solidFill>
              </a:rPr>
              <a:t>ffffffff02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60e316</a:t>
            </a:r>
            <a:r>
              <a:rPr lang="en-US" altLang="zh-TW" dirty="0">
                <a:solidFill>
                  <a:srgbClr val="7030A0"/>
                </a:solidFill>
              </a:rPr>
              <a:t>00000000001976a914ab6</a:t>
            </a:r>
            <a:br>
              <a:rPr lang="en-US" altLang="zh-TW" dirty="0">
                <a:solidFill>
                  <a:srgbClr val="7030A0"/>
                </a:solidFill>
              </a:rPr>
            </a:br>
            <a:r>
              <a:rPr lang="en-US" altLang="zh-TW" dirty="0">
                <a:solidFill>
                  <a:srgbClr val="7030A0"/>
                </a:solidFill>
              </a:rPr>
              <a:t>8025513c3dbd2f7b92a94e0581f5d50f654e788ac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d0ef80</a:t>
            </a:r>
            <a:r>
              <a:rPr lang="en-US" altLang="zh-TW" dirty="0">
                <a:solidFill>
                  <a:srgbClr val="7030A0"/>
                </a:solidFill>
              </a:rPr>
              <a:t>0000000000</a:t>
            </a:r>
            <a:br>
              <a:rPr lang="en-US" altLang="zh-TW" dirty="0">
                <a:solidFill>
                  <a:srgbClr val="7030A0"/>
                </a:solidFill>
              </a:rPr>
            </a:br>
            <a:r>
              <a:rPr lang="en-US" altLang="zh-TW" dirty="0">
                <a:solidFill>
                  <a:srgbClr val="7030A0"/>
                </a:solidFill>
              </a:rPr>
              <a:t>1976a9147f9b1a7fb68d60c536c2fd8aeaa53a8f3cc025a888ac</a:t>
            </a:r>
            <a:r>
              <a:rPr lang="en-US" altLang="zh-TW" dirty="0">
                <a:solidFill>
                  <a:schemeClr val="bg1"/>
                </a:solidFill>
              </a:rPr>
              <a:t>00000000</a:t>
            </a:r>
            <a:endParaRPr lang="zh-TW" altLang="zh-TW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149080"/>
            <a:ext cx="9144000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Transaction encoder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62" y="2016853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</a:rPr>
              <a:t> "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txid</a:t>
            </a:r>
            <a:r>
              <a:rPr lang="en-US" altLang="zh-TW" sz="1200" dirty="0">
                <a:solidFill>
                  <a:schemeClr val="bg1"/>
                </a:solidFill>
              </a:rPr>
              <a:t>": "</a:t>
            </a:r>
            <a:r>
              <a:rPr lang="en-US" altLang="zh-TW" sz="1200" dirty="0" smtClean="0">
                <a:solidFill>
                  <a:schemeClr val="bg1"/>
                </a:solidFill>
              </a:rPr>
              <a:t>0627052b6f28912f2703066a912ea577f2ce4da4caa5a5fbd8a57286c345c2f2",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"version": 1,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"</a:t>
            </a:r>
            <a:r>
              <a:rPr lang="en-US" altLang="zh-TW" sz="1200" dirty="0" err="1">
                <a:solidFill>
                  <a:schemeClr val="bg1"/>
                </a:solidFill>
              </a:rPr>
              <a:t>locktime</a:t>
            </a:r>
            <a:r>
              <a:rPr lang="en-US" altLang="zh-TW" sz="1200" dirty="0">
                <a:solidFill>
                  <a:schemeClr val="bg1"/>
                </a:solidFill>
              </a:rPr>
              <a:t>": 0,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"vin": [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{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  "txid":"7957a35fe64f80d234d76d83a2a8f1a0d8149a41d81de548f0a65a8a999f6f18",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  "</a:t>
            </a:r>
            <a:r>
              <a:rPr lang="en-US" altLang="zh-TW" sz="1200" dirty="0" err="1">
                <a:solidFill>
                  <a:schemeClr val="bg1"/>
                </a:solidFill>
              </a:rPr>
              <a:t>vout</a:t>
            </a:r>
            <a:r>
              <a:rPr lang="en-US" altLang="zh-TW" sz="1200" dirty="0">
                <a:solidFill>
                  <a:schemeClr val="bg1"/>
                </a:solidFill>
              </a:rPr>
              <a:t>": 0,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  "</a:t>
            </a:r>
            <a:r>
              <a:rPr lang="en-US" altLang="zh-TW" sz="1200" dirty="0" err="1">
                <a:solidFill>
                  <a:schemeClr val="bg1"/>
                </a:solidFill>
              </a:rPr>
              <a:t>scriptSig</a:t>
            </a:r>
            <a:r>
              <a:rPr lang="en-US" altLang="zh-TW" sz="1200" dirty="0">
                <a:solidFill>
                  <a:schemeClr val="bg1"/>
                </a:solidFill>
              </a:rPr>
              <a:t>": "</a:t>
            </a:r>
            <a:r>
              <a:rPr lang="en-US" altLang="zh-TW" sz="1200" dirty="0" smtClean="0">
                <a:solidFill>
                  <a:schemeClr val="bg1"/>
                </a:solidFill>
              </a:rPr>
              <a:t>3045022100884d142d86652a3f47ba4746ec719bbfbd040a570b1deccbb6498c75c4ae24cb02204b9f039ff08df09cbe9f6addac960298cad530a863ea8f53982c09db8f6e3813</a:t>
            </a:r>
            <a:r>
              <a:rPr lang="en-US" altLang="zh-TW" sz="1200" dirty="0" smtClean="0">
                <a:solidFill>
                  <a:srgbClr val="FF0000"/>
                </a:solidFill>
              </a:rPr>
              <a:t>0141</a:t>
            </a:r>
            <a:r>
              <a:rPr lang="en-US" altLang="zh-TW" sz="1200" dirty="0" smtClean="0">
                <a:solidFill>
                  <a:schemeClr val="bg1"/>
                </a:solidFill>
              </a:rPr>
              <a:t>0484ecc0d46f1918b30928fa0e4ed99f16a0fb4fde0735e7ade8416ab9fe423cc5412336376789d172787ec3457eee41c04f4938de5cc17b4a10fa336a8d752adf</a:t>
            </a:r>
            <a:r>
              <a:rPr lang="en-US" altLang="zh-TW" sz="1200" dirty="0">
                <a:solidFill>
                  <a:schemeClr val="bg1"/>
                </a:solidFill>
              </a:rPr>
              <a:t>",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  "sequence": 4294967295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}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],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"</a:t>
            </a:r>
            <a:r>
              <a:rPr lang="en-US" altLang="zh-TW" sz="1200" dirty="0" err="1">
                <a:solidFill>
                  <a:schemeClr val="bg1"/>
                </a:solidFill>
              </a:rPr>
              <a:t>vout</a:t>
            </a:r>
            <a:r>
              <a:rPr lang="en-US" altLang="zh-TW" sz="1200" dirty="0">
                <a:solidFill>
                  <a:schemeClr val="bg1"/>
                </a:solidFill>
              </a:rPr>
              <a:t>": [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{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  "value": 0.01500000,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  "</a:t>
            </a:r>
            <a:r>
              <a:rPr lang="en-US" altLang="zh-TW" sz="1200" dirty="0" err="1">
                <a:solidFill>
                  <a:schemeClr val="bg1"/>
                </a:solidFill>
              </a:rPr>
              <a:t>scriptPubKey</a:t>
            </a:r>
            <a:r>
              <a:rPr lang="en-US" altLang="zh-TW" sz="1200" dirty="0">
                <a:solidFill>
                  <a:schemeClr val="bg1"/>
                </a:solidFill>
              </a:rPr>
              <a:t>": "OP_DUP OP_HASH160 ab68025513c3dbd2f7b92a94e0581f5d50f654e7 OP_EQUALVERIFY OP_CHECKSIG"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},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{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  "value": 0.08450000,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  "</a:t>
            </a:r>
            <a:r>
              <a:rPr lang="en-US" altLang="zh-TW" sz="1200" dirty="0" err="1">
                <a:solidFill>
                  <a:schemeClr val="bg1"/>
                </a:solidFill>
              </a:rPr>
              <a:t>scriptPubKey</a:t>
            </a:r>
            <a:r>
              <a:rPr lang="en-US" altLang="zh-TW" sz="1200" dirty="0">
                <a:solidFill>
                  <a:schemeClr val="bg1"/>
                </a:solidFill>
              </a:rPr>
              <a:t>": "OP_DUP OP_HASH160 7f9b1a7fb68d60c536c2fd8aeaa53a8f3cc025a8 OP_EQUALVERIFY OP_CHECKSIG",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}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]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}</a:t>
            </a:r>
            <a:endParaRPr lang="zh-TW" altLang="zh-TW" sz="1200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 </a:t>
            </a:r>
            <a:endParaRPr lang="zh-TW" altLang="zh-TW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2628800" y="5229200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沒有具體的貨幣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沒有</a:t>
            </a:r>
            <a:r>
              <a:rPr lang="zh-TW" altLang="en-US" dirty="0" smtClean="0">
                <a:solidFill>
                  <a:schemeClr val="bg1"/>
                </a:solidFill>
              </a:rPr>
              <a:t>發送者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沒有</a:t>
            </a:r>
            <a:r>
              <a:rPr lang="zh-TW" altLang="en-US" dirty="0" smtClean="0">
                <a:solidFill>
                  <a:schemeClr val="bg1"/>
                </a:solidFill>
              </a:rPr>
              <a:t>接收者沒有餘額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沒有</a:t>
            </a:r>
            <a:r>
              <a:rPr lang="zh-TW" altLang="en-US" dirty="0" smtClean="0">
                <a:solidFill>
                  <a:schemeClr val="bg1"/>
                </a:solidFill>
              </a:rPr>
              <a:t>帳戶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沒有地址</a:t>
            </a:r>
          </a:p>
        </p:txBody>
      </p:sp>
      <p:pic>
        <p:nvPicPr>
          <p:cNvPr id="6" name="圖片 5" descr="图6-1Alice与Bob的咖啡交易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09"/>
          <a:stretch/>
        </p:blipFill>
        <p:spPr bwMode="auto">
          <a:xfrm>
            <a:off x="1544184" y="332656"/>
            <a:ext cx="5904656" cy="19168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矩形 1"/>
          <p:cNvSpPr/>
          <p:nvPr/>
        </p:nvSpPr>
        <p:spPr>
          <a:xfrm>
            <a:off x="2987824" y="548159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 smtClean="0">
                <a:solidFill>
                  <a:srgbClr val="FF0000"/>
                </a:solidFill>
              </a:rPr>
              <a:t>(</a:t>
            </a:r>
            <a:r>
              <a:rPr lang="en-US" altLang="zh-TW" sz="800" dirty="0">
                <a:solidFill>
                  <a:srgbClr val="FF0000"/>
                </a:solidFill>
              </a:rPr>
              <a:t>Hash160) 1GdK9UzpHBzqzX2A9JFP3Di4weBwqgmoQA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Something missing?</a:t>
            </a:r>
            <a:endParaRPr lang="zh-TW" alt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3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2287</TotalTime>
  <Words>3379</Words>
  <Application>Microsoft Office PowerPoint</Application>
  <PresentationFormat>如螢幕大小 (4:3)</PresentationFormat>
  <Paragraphs>457</Paragraphs>
  <Slides>37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佈景主題1</vt:lpstr>
      <vt:lpstr>Chapter 6 Transaction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Vout:96</vt:lpstr>
      <vt:lpstr>Vout:96</vt:lpstr>
      <vt:lpstr>Vout:96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Transaction</vt:lpstr>
      <vt:lpstr>sendtoaddress</vt:lpstr>
      <vt:lpstr>Sendmoney(目的地址,金額,標誌,備註)</vt:lpstr>
      <vt:lpstr>CreateTransaction(1/2)</vt:lpstr>
      <vt:lpstr>CreateTransaction(2/2)</vt:lpstr>
      <vt:lpstr>CommitTransaction(輸入,輸出,找零,簽名)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第六章交易</dc:title>
  <dc:creator>Administrator</dc:creator>
  <cp:lastModifiedBy>Chris</cp:lastModifiedBy>
  <cp:revision>223</cp:revision>
  <dcterms:created xsi:type="dcterms:W3CDTF">2018-08-09T00:45:09Z</dcterms:created>
  <dcterms:modified xsi:type="dcterms:W3CDTF">2018-08-16T05:46:39Z</dcterms:modified>
</cp:coreProperties>
</file>