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7" r:id="rId17"/>
    <p:sldId id="270" r:id="rId18"/>
    <p:sldId id="272" r:id="rId19"/>
    <p:sldId id="273" r:id="rId20"/>
    <p:sldId id="281" r:id="rId21"/>
    <p:sldId id="275" r:id="rId22"/>
    <p:sldId id="276" r:id="rId23"/>
    <p:sldId id="279" r:id="rId24"/>
    <p:sldId id="278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65C0D55-3EA9-4E06-896C-CE45830FF0B0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966353E-5DC7-4EFB-A65C-70D905EB0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48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0D55-3EA9-4E06-896C-CE45830FF0B0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353E-5DC7-4EFB-A65C-70D905EB0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19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65C0D55-3EA9-4E06-896C-CE45830FF0B0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66353E-5DC7-4EFB-A65C-70D905EB0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292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65C0D55-3EA9-4E06-896C-CE45830FF0B0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66353E-5DC7-4EFB-A65C-70D905EB098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684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65C0D55-3EA9-4E06-896C-CE45830FF0B0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66353E-5DC7-4EFB-A65C-70D905EB0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007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0D55-3EA9-4E06-896C-CE45830FF0B0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353E-5DC7-4EFB-A65C-70D905EB0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077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0D55-3EA9-4E06-896C-CE45830FF0B0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353E-5DC7-4EFB-A65C-70D905EB0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325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0D55-3EA9-4E06-896C-CE45830FF0B0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353E-5DC7-4EFB-A65C-70D905EB0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005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65C0D55-3EA9-4E06-896C-CE45830FF0B0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66353E-5DC7-4EFB-A65C-70D905EB0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18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764373"/>
            <a:ext cx="10820400" cy="1293028"/>
          </a:xfrm>
        </p:spPr>
        <p:txBody>
          <a:bodyPr/>
          <a:lstStyle>
            <a:lvl1pPr>
              <a:defRPr>
                <a:latin typeface="Book Antiqua" panose="0204060205030503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r>
              <a:rPr lang="en-US" altLang="zh-TW" dirty="0" smtClean="0"/>
              <a:t>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Book Antiqua" panose="02040602050305030304" pitchFamily="18" charset="0"/>
              </a:defRPr>
            </a:lvl1pPr>
            <a:lvl2pPr>
              <a:defRPr>
                <a:latin typeface="Book Antiqua" panose="02040602050305030304" pitchFamily="18" charset="0"/>
              </a:defRPr>
            </a:lvl2pPr>
            <a:lvl3pPr>
              <a:defRPr>
                <a:latin typeface="Book Antiqua" panose="02040602050305030304" pitchFamily="18" charset="0"/>
              </a:defRPr>
            </a:lvl3pPr>
            <a:lvl4pPr>
              <a:defRPr>
                <a:latin typeface="Book Antiqua" panose="02040602050305030304" pitchFamily="18" charset="0"/>
              </a:defRPr>
            </a:lvl4pPr>
            <a:lvl5pPr>
              <a:defRPr>
                <a:latin typeface="Book Antiqua" panose="02040602050305030304" pitchFamily="18" charset="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  <a:r>
              <a:rPr lang="en-US" altLang="zh-TW" dirty="0" smtClean="0"/>
              <a:t>a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  <a:r>
              <a:rPr lang="en-US" altLang="zh-TW" dirty="0" smtClean="0"/>
              <a:t>b</a:t>
            </a:r>
            <a:endParaRPr lang="zh-TW" altLang="en-US" dirty="0" smtClean="0"/>
          </a:p>
          <a:p>
            <a:pPr lvl="2"/>
            <a:r>
              <a:rPr lang="zh-TW" altLang="en-US" dirty="0" smtClean="0"/>
              <a:t>第三層</a:t>
            </a:r>
            <a:r>
              <a:rPr lang="en-US" altLang="zh-TW" dirty="0" smtClean="0"/>
              <a:t>c</a:t>
            </a:r>
            <a:endParaRPr lang="zh-TW" altLang="en-US" dirty="0" smtClean="0"/>
          </a:p>
          <a:p>
            <a:pPr lvl="3"/>
            <a:r>
              <a:rPr lang="zh-TW" altLang="en-US" dirty="0" smtClean="0"/>
              <a:t>第四層</a:t>
            </a:r>
            <a:r>
              <a:rPr lang="en-US" altLang="zh-TW" dirty="0" smtClean="0"/>
              <a:t>d</a:t>
            </a:r>
            <a:endParaRPr lang="zh-TW" altLang="en-US" dirty="0" smtClean="0"/>
          </a:p>
          <a:p>
            <a:pPr lvl="4"/>
            <a:r>
              <a:rPr lang="zh-TW" altLang="en-US" dirty="0" smtClean="0"/>
              <a:t>第五層</a:t>
            </a:r>
            <a:r>
              <a:rPr lang="en-US" altLang="zh-TW" dirty="0" smtClean="0"/>
              <a:t>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0D55-3EA9-4E06-896C-CE45830FF0B0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353E-5DC7-4EFB-A65C-70D905EB0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524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65C0D55-3EA9-4E06-896C-CE45830FF0B0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966353E-5DC7-4EFB-A65C-70D905EB0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64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0D55-3EA9-4E06-896C-CE45830FF0B0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353E-5DC7-4EFB-A65C-70D905EB0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06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0D55-3EA9-4E06-896C-CE45830FF0B0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353E-5DC7-4EFB-A65C-70D905EB0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76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0D55-3EA9-4E06-896C-CE45830FF0B0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353E-5DC7-4EFB-A65C-70D905EB0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55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0D55-3EA9-4E06-896C-CE45830FF0B0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353E-5DC7-4EFB-A65C-70D905EB0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13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0D55-3EA9-4E06-896C-CE45830FF0B0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353E-5DC7-4EFB-A65C-70D905EB0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90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0D55-3EA9-4E06-896C-CE45830FF0B0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353E-5DC7-4EFB-A65C-70D905EB0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7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C0D55-3EA9-4E06-896C-CE45830FF0B0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6353E-5DC7-4EFB-A65C-70D905EB0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921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Book Antiqua" panose="02040602050305030304" pitchFamily="18" charset="0"/>
              </a:rPr>
              <a:t>Master Bitcoin</a:t>
            </a:r>
            <a:br>
              <a:rPr lang="en-US" altLang="zh-TW" b="1" dirty="0" smtClean="0">
                <a:latin typeface="Book Antiqua" panose="02040602050305030304" pitchFamily="18" charset="0"/>
              </a:rPr>
            </a:br>
            <a:r>
              <a:rPr lang="en-US" altLang="zh-TW" sz="4400" cap="none" dirty="0" smtClean="0">
                <a:latin typeface="Book Antiqua" panose="02040602050305030304" pitchFamily="18" charset="0"/>
              </a:rPr>
              <a:t>Chapter5 - Wallet</a:t>
            </a:r>
            <a:endParaRPr lang="zh-TW" altLang="en-US" sz="4400" cap="none" dirty="0">
              <a:latin typeface="Book Antiqua" panose="0204060205030503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410415"/>
            <a:ext cx="9448800" cy="6858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zh-TW" dirty="0" smtClean="0">
                <a:latin typeface="Book Antiqua" panose="02040602050305030304" pitchFamily="18" charset="0"/>
              </a:rPr>
              <a:t>Cheng Ting Tsai</a:t>
            </a:r>
          </a:p>
          <a:p>
            <a:pPr algn="ctr"/>
            <a:r>
              <a:rPr lang="en-US" altLang="zh-TW" dirty="0" smtClean="0">
                <a:latin typeface="Book Antiqua" panose="02040602050305030304" pitchFamily="18" charset="0"/>
              </a:rPr>
              <a:t>2018.08.09</a:t>
            </a:r>
            <a:endParaRPr lang="zh-TW" alt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1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b="1" cap="none" dirty="0" smtClean="0"/>
              <a:t>HD Wallets (7/7)</a:t>
            </a:r>
            <a:endParaRPr lang="zh-TW" altLang="en-US" sz="5400" b="1" cap="none" dirty="0"/>
          </a:p>
        </p:txBody>
      </p:sp>
      <p:pic>
        <p:nvPicPr>
          <p:cNvPr id="6" name="Picture 4" descr="å5-7é¡¯ç¤ºäºå¾å©è¨è©å¦ä½çæç¨®å­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750" y="1960461"/>
            <a:ext cx="6562499" cy="458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5527" y="3128194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b="1" cap="none" dirty="0" smtClean="0"/>
              <a:t>Short Break ~ </a:t>
            </a:r>
            <a:r>
              <a:rPr lang="en-US" altLang="zh-TW" sz="4800" cap="none" dirty="0" smtClean="0"/>
              <a:t>=u=/</a:t>
            </a:r>
            <a:endParaRPr lang="zh-TW" altLang="en-US" sz="4800" cap="none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175" y="3944503"/>
            <a:ext cx="3142033" cy="282919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34964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b="1" cap="none" dirty="0" smtClean="0"/>
              <a:t>Keys (1/11)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49431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First private key (m)</a:t>
            </a:r>
          </a:p>
          <a:p>
            <a:pPr lvl="1"/>
            <a:r>
              <a:rPr lang="en-US" altLang="zh-TW" sz="2400" dirty="0" smtClean="0"/>
              <a:t>Seed</a:t>
            </a:r>
          </a:p>
          <a:p>
            <a:pPr lvl="1"/>
            <a:r>
              <a:rPr lang="en-US" altLang="zh-TW" sz="2400" dirty="0" smtClean="0"/>
              <a:t>HMAC-SHA512</a:t>
            </a:r>
          </a:p>
          <a:p>
            <a:pPr lvl="1"/>
            <a:r>
              <a:rPr lang="en-US" altLang="zh-TW" sz="2400" dirty="0" smtClean="0"/>
              <a:t>Left 256 bits</a:t>
            </a:r>
          </a:p>
          <a:p>
            <a:pPr lvl="1"/>
            <a:endParaRPr lang="en-US" altLang="zh-TW" sz="2400" dirty="0"/>
          </a:p>
          <a:p>
            <a:r>
              <a:rPr lang="en-US" altLang="zh-TW" sz="2600" dirty="0" smtClean="0"/>
              <a:t>Chain code</a:t>
            </a:r>
          </a:p>
          <a:p>
            <a:pPr lvl="1"/>
            <a:r>
              <a:rPr lang="en-US" altLang="zh-TW" sz="2400" dirty="0"/>
              <a:t>Right 256 bits</a:t>
            </a:r>
          </a:p>
          <a:p>
            <a:pPr lvl="1"/>
            <a:r>
              <a:rPr lang="en-US" altLang="zh-TW" sz="2400" dirty="0" smtClean="0"/>
              <a:t>Entropy for child keys</a:t>
            </a:r>
          </a:p>
          <a:p>
            <a:pPr lvl="1"/>
            <a:endParaRPr lang="en-US" altLang="zh-TW" sz="2400" dirty="0"/>
          </a:p>
          <a:p>
            <a:r>
              <a:rPr lang="en-US" altLang="zh-TW" sz="2600" dirty="0" smtClean="0"/>
              <a:t>Public key (M) = m*G</a:t>
            </a:r>
            <a:endParaRPr lang="zh-TW" altLang="en-US" sz="2600" dirty="0"/>
          </a:p>
        </p:txBody>
      </p:sp>
      <p:pic>
        <p:nvPicPr>
          <p:cNvPr id="6146" name="Picture 2" descr="å5-9å¾æ ¹ç¨®å­åµå»ºä¸»å¯é°ä»¥åHDé¢åçä¸»éä»£ç¢¼çéç¨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924" y="2664303"/>
            <a:ext cx="7022086" cy="308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59"/>
            <a:ext cx="10820400" cy="45661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Child private keys</a:t>
            </a:r>
          </a:p>
          <a:p>
            <a:pPr lvl="1"/>
            <a:r>
              <a:rPr lang="en-US" altLang="zh-TW" sz="2600" dirty="0" smtClean="0"/>
              <a:t>Parameters</a:t>
            </a:r>
          </a:p>
          <a:p>
            <a:pPr lvl="2"/>
            <a:r>
              <a:rPr lang="en-US" altLang="zh-TW" sz="2000" dirty="0" smtClean="0"/>
              <a:t>Parent public key</a:t>
            </a:r>
          </a:p>
          <a:p>
            <a:pPr lvl="2"/>
            <a:r>
              <a:rPr lang="en-US" altLang="zh-TW" sz="2000" dirty="0" smtClean="0"/>
              <a:t>Parent chain code</a:t>
            </a:r>
          </a:p>
          <a:p>
            <a:pPr lvl="2"/>
            <a:r>
              <a:rPr lang="en-US" altLang="zh-TW" sz="2000" dirty="0"/>
              <a:t>Child </a:t>
            </a:r>
            <a:r>
              <a:rPr lang="en-US" altLang="zh-TW" sz="2000" dirty="0" smtClean="0"/>
              <a:t> key index</a:t>
            </a:r>
          </a:p>
          <a:p>
            <a:pPr lvl="2"/>
            <a:r>
              <a:rPr lang="en-US" altLang="zh-TW" sz="2000" dirty="0"/>
              <a:t>Parent private key </a:t>
            </a:r>
            <a:r>
              <a:rPr lang="en-US" altLang="zh-TW" sz="2000" dirty="0" smtClean="0">
                <a:solidFill>
                  <a:srgbClr val="FF0000"/>
                </a:solidFill>
              </a:rPr>
              <a:t>(optional)</a:t>
            </a:r>
          </a:p>
          <a:p>
            <a:pPr lvl="2"/>
            <a:endParaRPr lang="en-US" altLang="zh-TW" sz="2000" dirty="0"/>
          </a:p>
          <a:p>
            <a:pPr lvl="1"/>
            <a:endParaRPr lang="en-US" altLang="zh-TW" sz="26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pPr marL="457200" lvl="1" indent="0">
              <a:buNone/>
            </a:pPr>
            <a:endParaRPr lang="en-US" altLang="zh-TW" sz="2600" dirty="0"/>
          </a:p>
          <a:p>
            <a:r>
              <a:rPr lang="en-US" altLang="zh-TW" sz="2800" b="1" dirty="0">
                <a:solidFill>
                  <a:srgbClr val="FF0000"/>
                </a:solidFill>
              </a:rPr>
              <a:t>Child private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key = Left 256 bits of hash + parent private key</a:t>
            </a:r>
            <a:endParaRPr lang="en-US" altLang="zh-TW" sz="2800" b="1" dirty="0">
              <a:solidFill>
                <a:srgbClr val="FF0000"/>
              </a:solidFill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b="1" cap="none" dirty="0" smtClean="0"/>
              <a:t>Keys (2/11)</a:t>
            </a:r>
            <a:endParaRPr lang="zh-TW" altLang="en-US" b="1" dirty="0"/>
          </a:p>
        </p:txBody>
      </p:sp>
      <p:pic>
        <p:nvPicPr>
          <p:cNvPr id="8196" name="Picture 4" descr="å5-11æ´å±æ¯å¬å±é°åä¾åµé ä¸åå­å¬å±é°å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26" y="2708817"/>
            <a:ext cx="5453739" cy="316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/>
          <p:cNvCxnSpPr/>
          <p:nvPr/>
        </p:nvCxnSpPr>
        <p:spPr>
          <a:xfrm>
            <a:off x="4620638" y="4477640"/>
            <a:ext cx="0" cy="15145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左大括弧 5"/>
          <p:cNvSpPr/>
          <p:nvPr/>
        </p:nvSpPr>
        <p:spPr>
          <a:xfrm flipH="1">
            <a:off x="4124526" y="3122579"/>
            <a:ext cx="262648" cy="931913"/>
          </a:xfrm>
          <a:prstGeom prst="leftBrace">
            <a:avLst>
              <a:gd name="adj1" fmla="val 8333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968878" y="3254048"/>
            <a:ext cx="24978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altLang="zh-TW" sz="20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Hash by</a:t>
            </a:r>
          </a:p>
          <a:p>
            <a:pPr lvl="1" algn="ctr"/>
            <a:r>
              <a:rPr lang="en-US" altLang="zh-TW" sz="20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HMAC-SHA512</a:t>
            </a:r>
            <a:endParaRPr lang="en-US" altLang="zh-TW" sz="20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52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Child private key = Left 256 bits + parent private key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59" y="4478487"/>
            <a:ext cx="10207003" cy="1626732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b="1" cap="none" dirty="0" smtClean="0"/>
              <a:t>Keys (3/11)</a:t>
            </a:r>
            <a:endParaRPr lang="zh-TW" altLang="en-US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859" y="3397941"/>
            <a:ext cx="10207003" cy="40290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014498" y="2910718"/>
            <a:ext cx="2457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Book Antiqua" panose="02040602050305030304" pitchFamily="18" charset="0"/>
              </a:rPr>
              <a:t>HMAC-SHA512</a:t>
            </a:r>
            <a:endParaRPr lang="zh-TW" altLang="en-US" sz="24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39859" y="3397941"/>
            <a:ext cx="7157835" cy="4029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331170" y="4437882"/>
            <a:ext cx="8902328" cy="4029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8" idx="2"/>
            <a:endCxn id="9" idx="0"/>
          </p:cNvCxnSpPr>
          <p:nvPr/>
        </p:nvCxnSpPr>
        <p:spPr>
          <a:xfrm>
            <a:off x="4718777" y="3800849"/>
            <a:ext cx="1063557" cy="6370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28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59"/>
            <a:ext cx="10820400" cy="45661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Child public keys only</a:t>
            </a:r>
          </a:p>
          <a:p>
            <a:pPr lvl="1"/>
            <a:r>
              <a:rPr lang="en-US" altLang="zh-TW" sz="2600" dirty="0" smtClean="0"/>
              <a:t>Parameters</a:t>
            </a:r>
          </a:p>
          <a:p>
            <a:pPr lvl="2"/>
            <a:r>
              <a:rPr lang="en-US" altLang="zh-TW" sz="2000" dirty="0" smtClean="0"/>
              <a:t>Parent public key</a:t>
            </a:r>
          </a:p>
          <a:p>
            <a:pPr lvl="2"/>
            <a:r>
              <a:rPr lang="en-US" altLang="zh-TW" sz="2000" dirty="0" smtClean="0"/>
              <a:t>Parent chain code</a:t>
            </a:r>
          </a:p>
          <a:p>
            <a:pPr lvl="2"/>
            <a:r>
              <a:rPr lang="en-US" altLang="zh-TW" sz="2000" dirty="0"/>
              <a:t>Child </a:t>
            </a:r>
            <a:r>
              <a:rPr lang="en-US" altLang="zh-TW" sz="2000" dirty="0" smtClean="0"/>
              <a:t> key index</a:t>
            </a:r>
          </a:p>
          <a:p>
            <a:pPr lvl="2"/>
            <a:endParaRPr lang="en-US" altLang="zh-TW" sz="2000" dirty="0"/>
          </a:p>
          <a:p>
            <a:pPr lvl="1"/>
            <a:r>
              <a:rPr lang="en-US" altLang="zh-TW" sz="2600" dirty="0" smtClean="0"/>
              <a:t>HMAC-SHA512</a:t>
            </a:r>
          </a:p>
          <a:p>
            <a:pPr lvl="1"/>
            <a:endParaRPr lang="en-US" altLang="zh-TW" sz="2400" b="1" dirty="0" smtClean="0">
              <a:solidFill>
                <a:srgbClr val="FFC000"/>
              </a:solidFill>
            </a:endParaRPr>
          </a:p>
          <a:p>
            <a:r>
              <a:rPr lang="en-US" altLang="zh-TW" sz="2600" b="1" dirty="0" smtClean="0">
                <a:solidFill>
                  <a:srgbClr val="FFC000"/>
                </a:solidFill>
              </a:rPr>
              <a:t>Safety</a:t>
            </a:r>
          </a:p>
          <a:p>
            <a:pPr lvl="1"/>
            <a:r>
              <a:rPr lang="en-US" altLang="zh-TW" sz="2400" dirty="0" smtClean="0">
                <a:solidFill>
                  <a:srgbClr val="92D050"/>
                </a:solidFill>
              </a:rPr>
              <a:t>Can receive</a:t>
            </a:r>
          </a:p>
          <a:p>
            <a:pPr lvl="1"/>
            <a:r>
              <a:rPr lang="en-US" altLang="zh-TW" sz="2400" dirty="0" smtClean="0">
                <a:solidFill>
                  <a:srgbClr val="FF0000"/>
                </a:solidFill>
              </a:rPr>
              <a:t>Can’t pay</a:t>
            </a:r>
          </a:p>
          <a:p>
            <a:pPr lvl="1"/>
            <a:endParaRPr lang="en-US" altLang="zh-TW" sz="2600" dirty="0" smtClean="0"/>
          </a:p>
          <a:p>
            <a:pPr marL="457200" lvl="1" indent="0">
              <a:buNone/>
            </a:pPr>
            <a:endParaRPr lang="en-US" altLang="zh-TW" sz="2600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b="1" cap="none" dirty="0" smtClean="0"/>
              <a:t>Keys (4/11)</a:t>
            </a:r>
            <a:endParaRPr lang="zh-TW" altLang="en-US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974" y="2853529"/>
            <a:ext cx="6632772" cy="324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3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Index</a:t>
            </a:r>
          </a:p>
          <a:p>
            <a:pPr lvl="1"/>
            <a:r>
              <a:rPr lang="en-US" altLang="zh-TW" sz="2400" dirty="0" smtClean="0"/>
              <a:t>0 ~ 2</a:t>
            </a:r>
            <a:r>
              <a:rPr lang="en-US" altLang="zh-TW" sz="2400" baseline="30000" dirty="0" smtClean="0"/>
              <a:t>31</a:t>
            </a:r>
            <a:r>
              <a:rPr lang="en-US" altLang="zh-TW" sz="2400" dirty="0" smtClean="0"/>
              <a:t> – </a:t>
            </a:r>
            <a:r>
              <a:rPr lang="en-US" altLang="zh-TW" sz="2400" dirty="0"/>
              <a:t>1  (</a:t>
            </a:r>
            <a:r>
              <a:rPr lang="en-US" altLang="zh-TW" sz="2400" dirty="0" smtClean="0"/>
              <a:t>0x00000000 </a:t>
            </a:r>
            <a:r>
              <a:rPr lang="en-US" altLang="zh-TW" sz="2400" dirty="0"/>
              <a:t>to 0x7FFFFFFF)</a:t>
            </a:r>
          </a:p>
          <a:p>
            <a:pPr lvl="1"/>
            <a:r>
              <a:rPr lang="en-US" altLang="zh-TW" sz="2400" dirty="0" smtClean="0"/>
              <a:t>The other half of index is for a more advanced usage.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b="1" cap="none" dirty="0" smtClean="0"/>
              <a:t>Keys (5/11)</a:t>
            </a:r>
            <a:endParaRPr lang="zh-TW" altLang="en-US" b="1" dirty="0"/>
          </a:p>
        </p:txBody>
      </p:sp>
      <p:pic>
        <p:nvPicPr>
          <p:cNvPr id="5" name="Picture 4" descr="å5-11æ´å±æ¯å¬å±é°åä¾åµé ä¸åå­å¬å±é°å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336" y="4012035"/>
            <a:ext cx="4537129" cy="263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268" y="4012035"/>
            <a:ext cx="4537129" cy="263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21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39704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Extended key</a:t>
            </a:r>
          </a:p>
          <a:p>
            <a:pPr lvl="1"/>
            <a:r>
              <a:rPr lang="en-US" altLang="zh-TW" sz="2400" b="1" dirty="0" smtClean="0"/>
              <a:t>Magic:                      </a:t>
            </a:r>
            <a:r>
              <a:rPr lang="en-US" altLang="zh-TW" sz="2400" dirty="0" err="1" smtClean="0"/>
              <a:t>mainnet</a:t>
            </a:r>
            <a:r>
              <a:rPr lang="en-US" altLang="zh-TW" sz="2400" dirty="0" smtClean="0"/>
              <a:t> or </a:t>
            </a:r>
            <a:r>
              <a:rPr lang="en-US" altLang="zh-TW" sz="2400" dirty="0" err="1" smtClean="0"/>
              <a:t>testnet</a:t>
            </a:r>
            <a:endParaRPr lang="en-US" altLang="zh-TW" sz="2400" dirty="0" smtClean="0"/>
          </a:p>
          <a:p>
            <a:pPr lvl="1"/>
            <a:r>
              <a:rPr lang="en-US" altLang="zh-TW" sz="2400" b="1" dirty="0" smtClean="0"/>
              <a:t>Depth:                      </a:t>
            </a:r>
            <a:r>
              <a:rPr lang="en-US" altLang="zh-TW" sz="2400" dirty="0" smtClean="0"/>
              <a:t>depth in tree</a:t>
            </a:r>
          </a:p>
          <a:p>
            <a:pPr lvl="1"/>
            <a:r>
              <a:rPr lang="en-US" altLang="zh-TW" sz="2400" b="1" dirty="0" smtClean="0"/>
              <a:t>Parent fingerprint: </a:t>
            </a:r>
            <a:r>
              <a:rPr lang="en-US" altLang="zh-TW" sz="2400" dirty="0" smtClean="0"/>
              <a:t>first 4 bytes hash160 public key</a:t>
            </a:r>
          </a:p>
          <a:p>
            <a:pPr lvl="1"/>
            <a:r>
              <a:rPr lang="en-US" altLang="zh-TW" sz="2400" b="1" dirty="0" smtClean="0"/>
              <a:t>Key index:               </a:t>
            </a:r>
            <a:r>
              <a:rPr lang="en-US" altLang="zh-TW" sz="2400" dirty="0" smtClean="0"/>
              <a:t>key index</a:t>
            </a:r>
          </a:p>
          <a:p>
            <a:pPr lvl="1"/>
            <a:r>
              <a:rPr lang="en-US" altLang="zh-TW" sz="2600" b="1" dirty="0" smtClean="0"/>
              <a:t>Chain code:          </a:t>
            </a:r>
            <a:r>
              <a:rPr lang="en-US" altLang="zh-TW" sz="2600" dirty="0" smtClean="0"/>
              <a:t>chain code</a:t>
            </a:r>
          </a:p>
          <a:p>
            <a:pPr lvl="1"/>
            <a:r>
              <a:rPr lang="en-US" altLang="zh-TW" sz="2600" b="1" dirty="0" smtClean="0"/>
              <a:t>Key:                       </a:t>
            </a:r>
            <a:r>
              <a:rPr lang="en-US" altLang="zh-TW" sz="2600" dirty="0" smtClean="0"/>
              <a:t>private key or public key</a:t>
            </a:r>
          </a:p>
          <a:p>
            <a:pPr lvl="1"/>
            <a:endParaRPr lang="en-US" altLang="zh-TW" sz="2600" dirty="0"/>
          </a:p>
          <a:p>
            <a:r>
              <a:rPr lang="en-US" altLang="zh-TW" sz="2800" dirty="0" smtClean="0"/>
              <a:t>Easy to use</a:t>
            </a:r>
          </a:p>
          <a:p>
            <a:pPr lvl="1"/>
            <a:r>
              <a:rPr lang="en-US" altLang="zh-TW" sz="2600" dirty="0" smtClean="0"/>
              <a:t>Combine key features that used for creating child key</a:t>
            </a:r>
          </a:p>
          <a:p>
            <a:pPr lvl="1"/>
            <a:endParaRPr lang="zh-TW" altLang="en-US" sz="2600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b="1" cap="none" dirty="0" smtClean="0"/>
              <a:t>Keys (6/11)</a:t>
            </a:r>
            <a:endParaRPr lang="zh-TW" altLang="en-US" b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268" y="2264316"/>
            <a:ext cx="8734059" cy="33297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first 4 bytes of the </a:t>
            </a:r>
            <a:r>
              <a:rPr kumimoji="0" lang="zh-TW" altLang="zh-TW" sz="900" b="0" i="0" u="none" strike="noStrike" cap="none" normalizeH="0" baseline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hash160</a:t>
            </a:r>
            <a:r>
              <a:rPr kumimoji="0" lang="zh-TW" altLang="zh-TW" sz="1100" b="0" i="0" u="none" strike="noStrike" cap="none" normalizeH="0" baseline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of the </a:t>
            </a:r>
            <a:r>
              <a:rPr kumimoji="0" lang="zh-TW" altLang="zh-TW" sz="1100" b="0" i="1" u="none" strike="noStrike" cap="none" normalizeH="0" baseline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 key</a:t>
            </a:r>
            <a:r>
              <a:rPr kumimoji="0" lang="zh-TW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99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b="1" cap="none" dirty="0" smtClean="0"/>
              <a:t>Keys (7/11)</a:t>
            </a:r>
            <a:endParaRPr lang="zh-TW" altLang="en-US" b="1" dirty="0"/>
          </a:p>
        </p:txBody>
      </p:sp>
      <p:grpSp>
        <p:nvGrpSpPr>
          <p:cNvPr id="23" name="群組 22"/>
          <p:cNvGrpSpPr/>
          <p:nvPr/>
        </p:nvGrpSpPr>
        <p:grpSpPr>
          <a:xfrm>
            <a:off x="3004224" y="2352877"/>
            <a:ext cx="6167337" cy="3769363"/>
            <a:chOff x="3004224" y="2352877"/>
            <a:chExt cx="6167337" cy="3769363"/>
          </a:xfrm>
        </p:grpSpPr>
        <p:sp>
          <p:nvSpPr>
            <p:cNvPr id="5" name="矩形 4"/>
            <p:cNvSpPr/>
            <p:nvPr/>
          </p:nvSpPr>
          <p:spPr>
            <a:xfrm>
              <a:off x="5319407" y="2352877"/>
              <a:ext cx="1536971" cy="5058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Extend key</a:t>
              </a:r>
              <a:endParaRPr lang="zh-TW" altLang="en-US" b="1" dirty="0"/>
            </a:p>
          </p:txBody>
        </p:sp>
        <p:sp>
          <p:nvSpPr>
            <p:cNvPr id="6" name="菱形 5"/>
            <p:cNvSpPr/>
            <p:nvPr/>
          </p:nvSpPr>
          <p:spPr>
            <a:xfrm>
              <a:off x="5768502" y="3472775"/>
              <a:ext cx="638782" cy="656614"/>
            </a:xfrm>
            <a:prstGeom prst="diamond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004224" y="4893011"/>
              <a:ext cx="2315183" cy="48638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Extend private key</a:t>
              </a:r>
              <a:endParaRPr lang="zh-TW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856378" y="4893011"/>
              <a:ext cx="2315183" cy="48638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Extend public key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6954315" y="3431750"/>
              <a:ext cx="2135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[key] = Public key</a:t>
              </a:r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3057277" y="3431750"/>
              <a:ext cx="2225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[key] = Private key</a:t>
              </a:r>
              <a:endParaRPr lang="zh-TW" altLang="en-US" dirty="0"/>
            </a:p>
          </p:txBody>
        </p:sp>
        <p:cxnSp>
          <p:nvCxnSpPr>
            <p:cNvPr id="12" name="直線單箭頭接點 11"/>
            <p:cNvCxnSpPr>
              <a:stCxn id="5" idx="2"/>
              <a:endCxn id="6" idx="0"/>
            </p:cNvCxnSpPr>
            <p:nvPr/>
          </p:nvCxnSpPr>
          <p:spPr>
            <a:xfrm>
              <a:off x="6087893" y="2858716"/>
              <a:ext cx="0" cy="6140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接點 15"/>
            <p:cNvCxnSpPr>
              <a:stCxn id="6" idx="3"/>
              <a:endCxn id="8" idx="0"/>
            </p:cNvCxnSpPr>
            <p:nvPr/>
          </p:nvCxnSpPr>
          <p:spPr>
            <a:xfrm>
              <a:off x="6407284" y="3801082"/>
              <a:ext cx="1606686" cy="109192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接點 17"/>
            <p:cNvCxnSpPr>
              <a:stCxn id="6" idx="1"/>
              <a:endCxn id="7" idx="0"/>
            </p:cNvCxnSpPr>
            <p:nvPr/>
          </p:nvCxnSpPr>
          <p:spPr>
            <a:xfrm rot="10800000" flipV="1">
              <a:off x="4161816" y="3801081"/>
              <a:ext cx="1606686" cy="109192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7420788" y="5537465"/>
              <a:ext cx="12025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err="1"/>
                <a:t>x</a:t>
              </a:r>
              <a:r>
                <a:rPr lang="en-US" altLang="zh-TW" sz="3200" b="1" dirty="0" err="1" smtClean="0"/>
                <a:t>pub</a:t>
              </a:r>
              <a:endParaRPr lang="zh-TW" altLang="en-US" sz="3200" b="1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3639075" y="5537464"/>
              <a:ext cx="10454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 err="1" smtClean="0"/>
                <a:t>xprv</a:t>
              </a:r>
              <a:endParaRPr lang="zh-TW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64887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85619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Another problem comes out!</a:t>
            </a:r>
          </a:p>
          <a:p>
            <a:pPr lvl="1"/>
            <a:r>
              <a:rPr lang="en-US" altLang="zh-TW" sz="2400" dirty="0" smtClean="0"/>
              <a:t>If one gets</a:t>
            </a:r>
          </a:p>
          <a:p>
            <a:pPr lvl="2"/>
            <a:r>
              <a:rPr lang="en-US" altLang="zh-TW" sz="2200" dirty="0" smtClean="0"/>
              <a:t>Parent </a:t>
            </a:r>
            <a:r>
              <a:rPr lang="en-US" altLang="zh-TW" sz="2200" dirty="0" err="1" smtClean="0"/>
              <a:t>xpub</a:t>
            </a:r>
            <a:r>
              <a:rPr lang="en-US" altLang="zh-TW" sz="2200" dirty="0" smtClean="0"/>
              <a:t> (contains </a:t>
            </a:r>
            <a:r>
              <a:rPr lang="en-US" altLang="zh-TW" sz="2200" dirty="0" smtClean="0">
                <a:solidFill>
                  <a:srgbClr val="FF0000"/>
                </a:solidFill>
              </a:rPr>
              <a:t>public key </a:t>
            </a:r>
            <a:r>
              <a:rPr lang="en-US" altLang="zh-TW" sz="2200" dirty="0" smtClean="0"/>
              <a:t>and </a:t>
            </a:r>
            <a:r>
              <a:rPr lang="en-US" altLang="zh-TW" sz="2200" dirty="0" smtClean="0">
                <a:solidFill>
                  <a:srgbClr val="FF0000"/>
                </a:solidFill>
              </a:rPr>
              <a:t>chain code</a:t>
            </a:r>
            <a:r>
              <a:rPr lang="en-US" altLang="zh-TW" sz="2200" dirty="0" smtClean="0"/>
              <a:t>)</a:t>
            </a:r>
          </a:p>
          <a:p>
            <a:pPr lvl="2"/>
            <a:r>
              <a:rPr lang="en-US" altLang="zh-TW" sz="2200" dirty="0" smtClean="0"/>
              <a:t>At </a:t>
            </a:r>
            <a:r>
              <a:rPr lang="en-US" altLang="zh-TW" sz="2200" dirty="0"/>
              <a:t>least </a:t>
            </a:r>
            <a:r>
              <a:rPr lang="en-US" altLang="zh-TW" sz="2200" dirty="0" smtClean="0"/>
              <a:t>one child private </a:t>
            </a:r>
            <a:r>
              <a:rPr lang="en-US" altLang="zh-TW" sz="2200" dirty="0" smtClean="0"/>
              <a:t>key</a:t>
            </a:r>
            <a:endParaRPr lang="en-US" altLang="zh-TW" sz="2200" dirty="0" smtClean="0"/>
          </a:p>
          <a:p>
            <a:pPr lvl="2"/>
            <a:endParaRPr lang="en-US" altLang="zh-TW" sz="2200" dirty="0"/>
          </a:p>
          <a:p>
            <a:pPr lvl="1"/>
            <a:r>
              <a:rPr lang="en-US" altLang="zh-TW" sz="2400" dirty="0" smtClean="0"/>
              <a:t>One can get all </a:t>
            </a:r>
            <a:r>
              <a:rPr lang="en-US" altLang="zh-TW" sz="2400" dirty="0"/>
              <a:t>the </a:t>
            </a:r>
            <a:r>
              <a:rPr lang="en-US" altLang="zh-TW" sz="2400" dirty="0" smtClean="0"/>
              <a:t>children information</a:t>
            </a:r>
          </a:p>
          <a:p>
            <a:pPr lvl="1"/>
            <a:r>
              <a:rPr lang="en-US" altLang="zh-TW" sz="2400" dirty="0" smtClean="0"/>
              <a:t>One can also get a chance to reach the parent private key</a:t>
            </a:r>
          </a:p>
          <a:p>
            <a:pPr lvl="1"/>
            <a:r>
              <a:rPr lang="en-US" altLang="zh-TW" sz="2400" dirty="0" smtClean="0"/>
              <a:t>Because</a:t>
            </a:r>
          </a:p>
          <a:p>
            <a:pPr lvl="2"/>
            <a:r>
              <a:rPr lang="en-US" altLang="zh-TW" sz="2400" b="1" dirty="0">
                <a:solidFill>
                  <a:srgbClr val="FF0000"/>
                </a:solidFill>
              </a:rPr>
              <a:t>Child private key = Left 256 bits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of hash + </a:t>
            </a:r>
            <a:r>
              <a:rPr lang="en-US" altLang="zh-TW" sz="2400" b="1" dirty="0">
                <a:solidFill>
                  <a:srgbClr val="FF0000"/>
                </a:solidFill>
              </a:rPr>
              <a:t>parent private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key</a:t>
            </a:r>
          </a:p>
          <a:p>
            <a:pPr lvl="2"/>
            <a:endParaRPr lang="en-US" altLang="zh-TW" sz="2400" b="1" dirty="0">
              <a:solidFill>
                <a:srgbClr val="FF0000"/>
              </a:solidFill>
            </a:endParaRPr>
          </a:p>
          <a:p>
            <a:pPr lvl="1"/>
            <a:r>
              <a:rPr lang="en-US" altLang="zh-TW" sz="2600" b="1" dirty="0" smtClean="0">
                <a:solidFill>
                  <a:srgbClr val="FF0000"/>
                </a:solidFill>
              </a:rPr>
              <a:t>Chain code + (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private </a:t>
            </a:r>
            <a:r>
              <a:rPr lang="en-US" altLang="zh-TW" sz="2800" b="1" dirty="0">
                <a:solidFill>
                  <a:srgbClr val="FF0000"/>
                </a:solidFill>
              </a:rPr>
              <a:t>key</a:t>
            </a:r>
            <a:r>
              <a:rPr lang="en-US" altLang="zh-TW" sz="2600" b="1" dirty="0" smtClean="0">
                <a:solidFill>
                  <a:srgbClr val="FF0000"/>
                </a:solidFill>
              </a:rPr>
              <a:t>) can do everything!!</a:t>
            </a:r>
          </a:p>
          <a:p>
            <a:pPr lvl="2"/>
            <a:endParaRPr lang="en-US" altLang="zh-TW" sz="2400" b="1" dirty="0">
              <a:solidFill>
                <a:srgbClr val="FF0000"/>
              </a:solidFill>
            </a:endParaRPr>
          </a:p>
          <a:p>
            <a:pPr lvl="2"/>
            <a:endParaRPr lang="en-US" altLang="zh-TW" sz="2200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b="1" cap="none" dirty="0" smtClean="0"/>
              <a:t>Keys (8/11)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4554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b="1" cap="none" dirty="0" smtClean="0"/>
              <a:t>Wallet</a:t>
            </a:r>
            <a:endParaRPr lang="zh-TW" altLang="en-US" sz="5400" b="1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Wallet stores</a:t>
            </a:r>
          </a:p>
          <a:p>
            <a:pPr lvl="1"/>
            <a:r>
              <a:rPr lang="en-US" altLang="zh-TW" sz="2400" dirty="0" smtClean="0"/>
              <a:t>Key pairs</a:t>
            </a:r>
          </a:p>
          <a:p>
            <a:pPr lvl="1"/>
            <a:endParaRPr lang="en-US" altLang="zh-TW" sz="2400" dirty="0"/>
          </a:p>
          <a:p>
            <a:r>
              <a:rPr lang="en-US" altLang="zh-TW" sz="2600" dirty="0" smtClean="0"/>
              <a:t>Wallet </a:t>
            </a:r>
            <a:r>
              <a:rPr lang="en-US" altLang="zh-TW" sz="2600" b="1" dirty="0" smtClean="0"/>
              <a:t>DO NOT </a:t>
            </a:r>
            <a:r>
              <a:rPr lang="en-US" altLang="zh-TW" sz="2600" dirty="0" smtClean="0"/>
              <a:t>store</a:t>
            </a:r>
          </a:p>
          <a:p>
            <a:pPr lvl="1"/>
            <a:r>
              <a:rPr lang="en-US" altLang="zh-TW" sz="2400" dirty="0" smtClean="0"/>
              <a:t>Coins (transactions)</a:t>
            </a:r>
            <a:endParaRPr lang="en-US" altLang="zh-TW" sz="2400" dirty="0"/>
          </a:p>
          <a:p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5982511" y="2194560"/>
            <a:ext cx="5914842" cy="4566160"/>
            <a:chOff x="5982511" y="2194560"/>
            <a:chExt cx="5914842" cy="4566160"/>
          </a:xfrm>
        </p:grpSpPr>
        <p:grpSp>
          <p:nvGrpSpPr>
            <p:cNvPr id="10" name="群組 9"/>
            <p:cNvGrpSpPr/>
            <p:nvPr/>
          </p:nvGrpSpPr>
          <p:grpSpPr>
            <a:xfrm>
              <a:off x="7140103" y="2194560"/>
              <a:ext cx="4757250" cy="4416743"/>
              <a:chOff x="8176505" y="2996119"/>
              <a:chExt cx="3720847" cy="3615184"/>
            </a:xfrm>
          </p:grpSpPr>
          <p:pic>
            <p:nvPicPr>
              <p:cNvPr id="9" name="圖片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76505" y="2996119"/>
                <a:ext cx="3720847" cy="3615184"/>
              </a:xfrm>
              <a:prstGeom prst="rect">
                <a:avLst/>
              </a:prstGeom>
            </p:spPr>
          </p:pic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9096701" y="4194073"/>
                <a:ext cx="2313843" cy="2024612"/>
              </a:xfrm>
              <a:prstGeom prst="rect">
                <a:avLst/>
              </a:prstGeom>
            </p:spPr>
          </p:pic>
        </p:grpSp>
        <p:sp>
          <p:nvSpPr>
            <p:cNvPr id="12" name="矩形 11"/>
            <p:cNvSpPr/>
            <p:nvPr/>
          </p:nvSpPr>
          <p:spPr>
            <a:xfrm>
              <a:off x="5982511" y="2198451"/>
              <a:ext cx="1157592" cy="44128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6094447" y="5191060"/>
              <a:ext cx="1141156" cy="1569660"/>
              <a:chOff x="6326493" y="5041643"/>
              <a:chExt cx="1141156" cy="1569660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6493" y="5297102"/>
                <a:ext cx="1058742" cy="1058742"/>
              </a:xfrm>
              <a:prstGeom prst="rect">
                <a:avLst/>
              </a:prstGeom>
            </p:spPr>
          </p:pic>
          <p:sp>
            <p:nvSpPr>
              <p:cNvPr id="7" name="文字方塊 6"/>
              <p:cNvSpPr txBox="1"/>
              <p:nvPr/>
            </p:nvSpPr>
            <p:spPr>
              <a:xfrm>
                <a:off x="6378151" y="5041643"/>
                <a:ext cx="108949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9600" b="1" dirty="0" smtClean="0">
                    <a:solidFill>
                      <a:srgbClr val="FF0000"/>
                    </a:solidFill>
                  </a:rPr>
                  <a:t>X</a:t>
                </a:r>
                <a:endParaRPr lang="zh-TW" altLang="en-US" sz="9600" b="1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147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21797"/>
          </a:xfrm>
        </p:spPr>
        <p:txBody>
          <a:bodyPr/>
          <a:lstStyle/>
          <a:p>
            <a:r>
              <a:rPr lang="en-US" altLang="zh-TW" sz="2800" dirty="0" smtClean="0"/>
              <a:t>Find </a:t>
            </a:r>
            <a:r>
              <a:rPr lang="en-US" altLang="zh-TW" sz="2800" dirty="0" smtClean="0">
                <a:solidFill>
                  <a:srgbClr val="FF0000"/>
                </a:solidFill>
              </a:rPr>
              <a:t>p </a:t>
            </a:r>
            <a:r>
              <a:rPr lang="en-US" altLang="zh-TW" sz="2800" dirty="0" smtClean="0"/>
              <a:t>given </a:t>
            </a:r>
            <a:r>
              <a:rPr lang="en-US" altLang="zh-TW" sz="2800" dirty="0" err="1" smtClean="0">
                <a:solidFill>
                  <a:srgbClr val="FFC000"/>
                </a:solidFill>
              </a:rPr>
              <a:t>xpub</a:t>
            </a:r>
            <a:r>
              <a:rPr lang="en-US" altLang="zh-TW" sz="2800" dirty="0" smtClean="0"/>
              <a:t>, </a:t>
            </a:r>
            <a:r>
              <a:rPr lang="en-US" altLang="zh-TW" sz="2800" dirty="0" smtClean="0">
                <a:solidFill>
                  <a:srgbClr val="FFC000"/>
                </a:solidFill>
              </a:rPr>
              <a:t>n</a:t>
            </a:r>
            <a:r>
              <a:rPr lang="en-US" altLang="zh-TW" sz="2800" dirty="0" smtClean="0"/>
              <a:t>:</a:t>
            </a:r>
          </a:p>
          <a:p>
            <a:pPr lvl="1"/>
            <a:r>
              <a:rPr lang="en-US" altLang="zh-TW" sz="2400" dirty="0" smtClean="0"/>
              <a:t>Get </a:t>
            </a:r>
            <a:r>
              <a:rPr lang="en-US" altLang="zh-TW" sz="2400" dirty="0" smtClean="0">
                <a:solidFill>
                  <a:srgbClr val="FFC000"/>
                </a:solidFill>
              </a:rPr>
              <a:t>P</a:t>
            </a:r>
            <a:r>
              <a:rPr lang="en-US" altLang="zh-TW" sz="2400" dirty="0" smtClean="0"/>
              <a:t> and </a:t>
            </a:r>
            <a:r>
              <a:rPr lang="en-US" altLang="zh-TW" sz="2400" dirty="0" smtClean="0">
                <a:solidFill>
                  <a:srgbClr val="FFC000"/>
                </a:solidFill>
              </a:rPr>
              <a:t>C</a:t>
            </a:r>
            <a:r>
              <a:rPr lang="en-US" altLang="zh-TW" sz="2400" dirty="0" smtClean="0"/>
              <a:t> from </a:t>
            </a:r>
            <a:r>
              <a:rPr lang="en-US" altLang="zh-TW" sz="2400" dirty="0" err="1" smtClean="0">
                <a:solidFill>
                  <a:srgbClr val="FFC000"/>
                </a:solidFill>
              </a:rPr>
              <a:t>xpub</a:t>
            </a:r>
            <a:endParaRPr lang="en-US" altLang="zh-TW" sz="2400" dirty="0" smtClean="0">
              <a:solidFill>
                <a:srgbClr val="FFC000"/>
              </a:solidFill>
            </a:endParaRPr>
          </a:p>
          <a:p>
            <a:pPr lvl="1"/>
            <a:r>
              <a:rPr lang="en-US" altLang="zh-TW" sz="2400" dirty="0" smtClean="0"/>
              <a:t>Use </a:t>
            </a:r>
            <a:r>
              <a:rPr lang="en-US" altLang="zh-TW" sz="2400" dirty="0" smtClean="0">
                <a:solidFill>
                  <a:srgbClr val="FFC000"/>
                </a:solidFill>
              </a:rPr>
              <a:t>P</a:t>
            </a:r>
            <a:r>
              <a:rPr lang="en-US" altLang="zh-TW" sz="2400" dirty="0" smtClean="0"/>
              <a:t> and </a:t>
            </a:r>
            <a:r>
              <a:rPr lang="en-US" altLang="zh-TW" sz="2400" dirty="0" smtClean="0">
                <a:solidFill>
                  <a:srgbClr val="FFC000"/>
                </a:solidFill>
              </a:rPr>
              <a:t>C</a:t>
            </a:r>
            <a:r>
              <a:rPr lang="en-US" altLang="zh-TW" sz="2400" dirty="0" smtClean="0"/>
              <a:t> to find child public key </a:t>
            </a:r>
            <a:r>
              <a:rPr lang="en-US" altLang="zh-TW" sz="2400" dirty="0" smtClean="0">
                <a:solidFill>
                  <a:srgbClr val="FF0000"/>
                </a:solidFill>
              </a:rPr>
              <a:t>N</a:t>
            </a:r>
            <a:r>
              <a:rPr lang="en-US" altLang="zh-TW" sz="2400" dirty="0" smtClean="0"/>
              <a:t> with index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i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lvl="1"/>
            <a:endParaRPr lang="en-US" altLang="zh-TW" sz="2400" dirty="0"/>
          </a:p>
          <a:p>
            <a:pPr lvl="1"/>
            <a:r>
              <a:rPr lang="en-US" altLang="zh-TW" sz="2400" dirty="0" smtClean="0"/>
              <a:t>Try different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/>
              <a:t>above steps until </a:t>
            </a:r>
            <a:r>
              <a:rPr lang="en-US" altLang="zh-TW" sz="2400" dirty="0" smtClean="0">
                <a:solidFill>
                  <a:srgbClr val="FFC000"/>
                </a:solidFill>
              </a:rPr>
              <a:t>N</a:t>
            </a:r>
            <a:r>
              <a:rPr lang="en-US" altLang="zh-TW" sz="2400" dirty="0" smtClean="0"/>
              <a:t> fulfills </a:t>
            </a:r>
            <a:r>
              <a:rPr lang="en-US" altLang="zh-TW" sz="2400" dirty="0" smtClean="0">
                <a:solidFill>
                  <a:srgbClr val="FFC000"/>
                </a:solidFill>
              </a:rPr>
              <a:t>N = n*G </a:t>
            </a:r>
          </a:p>
          <a:p>
            <a:pPr lvl="1"/>
            <a:r>
              <a:rPr lang="en-US" altLang="zh-TW" sz="2400" dirty="0" smtClean="0"/>
              <a:t>If</a:t>
            </a:r>
            <a:r>
              <a:rPr lang="en-US" altLang="zh-TW" sz="2400" dirty="0" smtClean="0">
                <a:solidFill>
                  <a:srgbClr val="FFC000"/>
                </a:solidFill>
              </a:rPr>
              <a:t>  </a:t>
            </a:r>
            <a:r>
              <a:rPr lang="en-US" altLang="zh-TW" sz="2400" dirty="0">
                <a:solidFill>
                  <a:srgbClr val="FFC000"/>
                </a:solidFill>
              </a:rPr>
              <a:t>N = </a:t>
            </a:r>
            <a:r>
              <a:rPr lang="en-US" altLang="zh-TW" sz="2400" dirty="0" smtClean="0">
                <a:solidFill>
                  <a:srgbClr val="FFC000"/>
                </a:solidFill>
              </a:rPr>
              <a:t>n*G</a:t>
            </a:r>
            <a:r>
              <a:rPr lang="en-US" altLang="zh-TW" sz="2400" dirty="0" smtClean="0"/>
              <a:t>, then </a:t>
            </a:r>
            <a:r>
              <a:rPr lang="en-US" altLang="zh-TW" sz="2400" dirty="0" err="1" smtClean="0">
                <a:solidFill>
                  <a:srgbClr val="FFC000"/>
                </a:solidFill>
              </a:rPr>
              <a:t>i</a:t>
            </a:r>
            <a:r>
              <a:rPr lang="en-US" altLang="zh-TW" sz="2400" dirty="0" smtClean="0">
                <a:solidFill>
                  <a:srgbClr val="FFC000"/>
                </a:solidFill>
              </a:rPr>
              <a:t> </a:t>
            </a:r>
            <a:r>
              <a:rPr lang="en-US" altLang="zh-TW" sz="2400" dirty="0" smtClean="0"/>
              <a:t>is found</a:t>
            </a:r>
          </a:p>
          <a:p>
            <a:pPr lvl="1"/>
            <a:endParaRPr lang="en-US" altLang="zh-TW" sz="2400" dirty="0"/>
          </a:p>
          <a:p>
            <a:pPr lvl="1"/>
            <a:r>
              <a:rPr lang="en-US" altLang="zh-TW" sz="2400" dirty="0" smtClean="0"/>
              <a:t>Use </a:t>
            </a:r>
            <a:r>
              <a:rPr lang="en-US" altLang="zh-TW" sz="2400" dirty="0" err="1" smtClean="0">
                <a:solidFill>
                  <a:srgbClr val="FFC000"/>
                </a:solidFill>
              </a:rPr>
              <a:t>i</a:t>
            </a:r>
            <a:r>
              <a:rPr lang="en-US" altLang="zh-TW" sz="2400" dirty="0" smtClean="0"/>
              <a:t>, </a:t>
            </a:r>
            <a:r>
              <a:rPr lang="en-US" altLang="zh-TW" sz="2400" dirty="0" smtClean="0">
                <a:solidFill>
                  <a:srgbClr val="FFC000"/>
                </a:solidFill>
              </a:rPr>
              <a:t>P</a:t>
            </a:r>
            <a:r>
              <a:rPr lang="en-US" altLang="zh-TW" sz="2400" dirty="0" smtClean="0"/>
              <a:t>, </a:t>
            </a:r>
            <a:r>
              <a:rPr lang="en-US" altLang="zh-TW" sz="2400" dirty="0" smtClean="0">
                <a:solidFill>
                  <a:srgbClr val="FFC000"/>
                </a:solidFill>
              </a:rPr>
              <a:t>C</a:t>
            </a:r>
            <a:r>
              <a:rPr lang="en-US" altLang="zh-TW" sz="2400" dirty="0" smtClean="0"/>
              <a:t> to find </a:t>
            </a:r>
            <a:r>
              <a:rPr lang="en-US" altLang="zh-TW" sz="2400" dirty="0" smtClean="0">
                <a:solidFill>
                  <a:srgbClr val="FFC000"/>
                </a:solidFill>
              </a:rPr>
              <a:t>512 hash code</a:t>
            </a:r>
          </a:p>
          <a:p>
            <a:pPr lvl="1"/>
            <a:r>
              <a:rPr lang="en-US" altLang="zh-TW" sz="2400" dirty="0">
                <a:solidFill>
                  <a:srgbClr val="FFC000"/>
                </a:solidFill>
              </a:rPr>
              <a:t>n</a:t>
            </a:r>
            <a:r>
              <a:rPr lang="en-US" altLang="zh-TW" sz="2400" dirty="0" smtClean="0">
                <a:solidFill>
                  <a:srgbClr val="FFC000"/>
                </a:solidFill>
              </a:rPr>
              <a:t> - Left 256 of hash = p</a:t>
            </a:r>
          </a:p>
          <a:p>
            <a:pPr lvl="1"/>
            <a:r>
              <a:rPr lang="en-US" altLang="zh-TW" sz="2400" dirty="0" smtClean="0">
                <a:solidFill>
                  <a:srgbClr val="FFC000"/>
                </a:solidFill>
              </a:rPr>
              <a:t>FOUND p</a:t>
            </a:r>
          </a:p>
          <a:p>
            <a:pPr lvl="1"/>
            <a:r>
              <a:rPr lang="en-US" altLang="zh-TW" sz="2400" dirty="0" smtClean="0">
                <a:solidFill>
                  <a:srgbClr val="FF0000"/>
                </a:solidFill>
              </a:rPr>
              <a:t>Then p, P, C can be used to find every children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b="1" cap="none" dirty="0" smtClean="0"/>
              <a:t>Keys (9/11)</a:t>
            </a:r>
            <a:endParaRPr lang="zh-TW" altLang="en-US" b="1" dirty="0"/>
          </a:p>
        </p:txBody>
      </p:sp>
      <p:grpSp>
        <p:nvGrpSpPr>
          <p:cNvPr id="5" name="群組 4"/>
          <p:cNvGrpSpPr/>
          <p:nvPr/>
        </p:nvGrpSpPr>
        <p:grpSpPr>
          <a:xfrm>
            <a:off x="8035047" y="4309352"/>
            <a:ext cx="4001311" cy="2407005"/>
            <a:chOff x="759773" y="3020438"/>
            <a:chExt cx="5570430" cy="323444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9774" y="3020438"/>
              <a:ext cx="5570429" cy="3234445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759773" y="3027856"/>
              <a:ext cx="1273307" cy="96048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59773" y="4157418"/>
              <a:ext cx="1273307" cy="96048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9674571" y="3191892"/>
            <a:ext cx="1422670" cy="646331"/>
            <a:chOff x="10515600" y="1784334"/>
            <a:chExt cx="1422670" cy="646331"/>
          </a:xfrm>
        </p:grpSpPr>
        <p:sp>
          <p:nvSpPr>
            <p:cNvPr id="11" name="矩形 10"/>
            <p:cNvSpPr/>
            <p:nvPr/>
          </p:nvSpPr>
          <p:spPr>
            <a:xfrm>
              <a:off x="10515600" y="1867711"/>
              <a:ext cx="216000" cy="216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515600" y="2140778"/>
              <a:ext cx="216000" cy="21498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0721270" y="1784334"/>
              <a:ext cx="12170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Unknown</a:t>
              </a:r>
            </a:p>
            <a:p>
              <a:r>
                <a:rPr lang="en-US" altLang="zh-TW" b="1" dirty="0" smtClean="0"/>
                <a:t>known</a:t>
              </a:r>
              <a:endParaRPr lang="zh-TW" altLang="en-US" b="1" dirty="0"/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8735454" y="851795"/>
            <a:ext cx="330090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err="1"/>
              <a:t>x</a:t>
            </a:r>
            <a:r>
              <a:rPr lang="en-US" altLang="zh-TW" sz="1600" b="1" dirty="0" err="1" smtClean="0"/>
              <a:t>pub</a:t>
            </a:r>
            <a:r>
              <a:rPr lang="en-US" altLang="zh-TW" sz="1600" b="1" dirty="0" smtClean="0"/>
              <a:t>	: public extended key</a:t>
            </a:r>
          </a:p>
          <a:p>
            <a:r>
              <a:rPr lang="en-US" altLang="zh-TW" sz="1600" b="1" dirty="0" smtClean="0"/>
              <a:t>P		: public key</a:t>
            </a:r>
          </a:p>
          <a:p>
            <a:r>
              <a:rPr lang="en-US" altLang="zh-TW" sz="1600" b="1" dirty="0" smtClean="0"/>
              <a:t>p		: private key</a:t>
            </a:r>
          </a:p>
          <a:p>
            <a:r>
              <a:rPr lang="en-US" altLang="zh-TW" sz="1600" b="1" dirty="0" smtClean="0"/>
              <a:t>C		: chain code</a:t>
            </a:r>
          </a:p>
          <a:p>
            <a:r>
              <a:rPr lang="en-US" altLang="zh-TW" sz="1600" b="1" dirty="0" smtClean="0"/>
              <a:t>N		: child public key</a:t>
            </a:r>
          </a:p>
          <a:p>
            <a:r>
              <a:rPr lang="en-US" altLang="zh-TW" sz="1600" b="1" dirty="0" smtClean="0"/>
              <a:t>n		: child private key</a:t>
            </a:r>
          </a:p>
          <a:p>
            <a:r>
              <a:rPr lang="en-US" altLang="zh-TW" sz="1600" b="1" dirty="0" smtClean="0"/>
              <a:t>I 		: index of </a:t>
            </a:r>
            <a:r>
              <a:rPr lang="en-US" altLang="zh-TW" sz="1600" b="1" dirty="0"/>
              <a:t>child</a:t>
            </a:r>
            <a:endParaRPr lang="zh-TW" altLang="en-US" sz="16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0451444" y="6299655"/>
            <a:ext cx="1455848" cy="276999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chemeClr val="bg1"/>
                </a:solidFill>
              </a:rPr>
              <a:t>Child private key</a:t>
            </a:r>
            <a:endParaRPr lang="zh-TW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1" name="直線單箭頭接點 20"/>
          <p:cNvCxnSpPr>
            <a:stCxn id="19" idx="0"/>
          </p:cNvCxnSpPr>
          <p:nvPr/>
        </p:nvCxnSpPr>
        <p:spPr>
          <a:xfrm flipV="1">
            <a:off x="11179368" y="5029643"/>
            <a:ext cx="326832" cy="12700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10147757" y="6037689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chemeClr val="bg1"/>
                </a:solidFill>
              </a:rPr>
              <a:t>If matched?</a:t>
            </a:r>
            <a:endParaRPr lang="zh-TW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967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Hardened child key derivation</a:t>
            </a:r>
            <a:endParaRPr lang="zh-TW" altLang="en-US" sz="2800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b="1" cap="none" dirty="0" smtClean="0"/>
              <a:t>Keys (10/11)</a:t>
            </a:r>
            <a:endParaRPr lang="zh-TW" altLang="en-US" b="1" dirty="0"/>
          </a:p>
        </p:txBody>
      </p:sp>
      <p:pic>
        <p:nvPicPr>
          <p:cNvPr id="2052" name="Picture 4" descr="ChildHardPrivateDeriv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294" y="2978183"/>
            <a:ext cx="6061012" cy="352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88" y="2978183"/>
            <a:ext cx="4838700" cy="10572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786980"/>
            <a:ext cx="4724400" cy="1076325"/>
          </a:xfrm>
          <a:prstGeom prst="rect">
            <a:avLst/>
          </a:prstGeom>
        </p:spPr>
      </p:pic>
      <p:sp>
        <p:nvSpPr>
          <p:cNvPr id="7" name="向下箭號 6"/>
          <p:cNvSpPr/>
          <p:nvPr/>
        </p:nvSpPr>
        <p:spPr>
          <a:xfrm>
            <a:off x="2548647" y="4172617"/>
            <a:ext cx="499353" cy="477204"/>
          </a:xfrm>
          <a:prstGeom prst="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624115" y="2978184"/>
            <a:ext cx="846711" cy="3681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701936" y="4786980"/>
            <a:ext cx="934260" cy="3681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886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22972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Hardened child key derivation</a:t>
            </a:r>
            <a:endParaRPr lang="zh-TW" altLang="en-US" sz="2800" dirty="0"/>
          </a:p>
          <a:p>
            <a:pPr lvl="1"/>
            <a:r>
              <a:rPr lang="en-US" altLang="zh-TW" sz="2400" dirty="0" smtClean="0"/>
              <a:t>Safe</a:t>
            </a:r>
          </a:p>
          <a:p>
            <a:pPr lvl="1"/>
            <a:r>
              <a:rPr lang="en-US" altLang="zh-TW" sz="2400" dirty="0"/>
              <a:t>P</a:t>
            </a:r>
            <a:r>
              <a:rPr lang="en-US" altLang="zh-TW" sz="2400" dirty="0" smtClean="0"/>
              <a:t>rivate </a:t>
            </a:r>
            <a:r>
              <a:rPr lang="en-US" altLang="zh-TW" sz="2400" dirty="0"/>
              <a:t>key </a:t>
            </a:r>
            <a:r>
              <a:rPr lang="en-US" altLang="zh-TW" sz="2400" dirty="0" smtClean="0"/>
              <a:t>is used</a:t>
            </a:r>
          </a:p>
          <a:p>
            <a:pPr lvl="1"/>
            <a:r>
              <a:rPr lang="en-US" altLang="zh-TW" sz="2400" dirty="0" smtClean="0"/>
              <a:t>Gap</a:t>
            </a:r>
          </a:p>
          <a:p>
            <a:pPr lvl="1"/>
            <a:endParaRPr lang="en-US" altLang="zh-TW" sz="2400" dirty="0"/>
          </a:p>
          <a:p>
            <a:r>
              <a:rPr lang="en-US" altLang="zh-TW" sz="2800" dirty="0" smtClean="0"/>
              <a:t>Index</a:t>
            </a:r>
          </a:p>
          <a:p>
            <a:pPr lvl="1"/>
            <a:r>
              <a:rPr lang="en-US" altLang="zh-TW" sz="2400" dirty="0" smtClean="0"/>
              <a:t>2</a:t>
            </a:r>
            <a:r>
              <a:rPr lang="en-US" altLang="zh-TW" sz="2400" baseline="30000" dirty="0" smtClean="0"/>
              <a:t>31 </a:t>
            </a:r>
            <a:r>
              <a:rPr lang="en-US" altLang="zh-TW" sz="2400" dirty="0" smtClean="0"/>
              <a:t>~ 2</a:t>
            </a:r>
            <a:r>
              <a:rPr lang="en-US" altLang="zh-TW" sz="2400" baseline="30000" dirty="0" smtClean="0"/>
              <a:t>32 </a:t>
            </a:r>
            <a:r>
              <a:rPr lang="en-US" altLang="zh-TW" sz="2400" dirty="0" smtClean="0"/>
              <a:t>– 1  </a:t>
            </a:r>
          </a:p>
          <a:p>
            <a:pPr lvl="1"/>
            <a:r>
              <a:rPr lang="en-US" altLang="zh-TW" sz="2400" dirty="0" smtClean="0"/>
              <a:t>0x80000000 </a:t>
            </a:r>
            <a:r>
              <a:rPr lang="en-US" altLang="zh-TW" sz="2400" dirty="0"/>
              <a:t>to </a:t>
            </a:r>
            <a:r>
              <a:rPr lang="en-US" altLang="zh-TW" sz="2400" dirty="0" smtClean="0"/>
              <a:t>0xFFFFFFFF</a:t>
            </a:r>
          </a:p>
          <a:p>
            <a:pPr lvl="1"/>
            <a:r>
              <a:rPr lang="en-US" altLang="zh-TW" sz="2400" dirty="0" smtClean="0"/>
              <a:t>0’ ~ (</a:t>
            </a:r>
            <a:r>
              <a:rPr lang="en-US" altLang="zh-TW" sz="2400" dirty="0"/>
              <a:t>2</a:t>
            </a:r>
            <a:r>
              <a:rPr lang="en-US" altLang="zh-TW" sz="2400" baseline="30000" dirty="0"/>
              <a:t>31 </a:t>
            </a:r>
            <a:r>
              <a:rPr lang="en-US" altLang="zh-TW" sz="2400" dirty="0" smtClean="0"/>
              <a:t>-1)’</a:t>
            </a:r>
          </a:p>
          <a:p>
            <a:pPr lvl="1"/>
            <a:r>
              <a:rPr lang="en-US" altLang="zh-TW" sz="2400" dirty="0"/>
              <a:t>n</a:t>
            </a:r>
            <a:r>
              <a:rPr lang="en-US" altLang="zh-TW" sz="2400" dirty="0" smtClean="0"/>
              <a:t>’ = </a:t>
            </a:r>
            <a:r>
              <a:rPr lang="en-US" altLang="zh-TW" sz="2400" dirty="0"/>
              <a:t>2</a:t>
            </a:r>
            <a:r>
              <a:rPr lang="en-US" altLang="zh-TW" sz="2400" baseline="30000" dirty="0"/>
              <a:t>31 </a:t>
            </a:r>
            <a:r>
              <a:rPr lang="en-US" altLang="zh-TW" sz="2400" dirty="0" smtClean="0"/>
              <a:t>+ n </a:t>
            </a:r>
            <a:endParaRPr lang="zh-TW" altLang="en-US" sz="2400" dirty="0"/>
          </a:p>
          <a:p>
            <a:pPr lvl="1"/>
            <a:endParaRPr lang="zh-TW" altLang="en-US" sz="2400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b="1" cap="none" dirty="0" smtClean="0"/>
              <a:t>Keys (11/11)</a:t>
            </a:r>
            <a:endParaRPr lang="zh-TW" altLang="en-US" b="1" dirty="0"/>
          </a:p>
        </p:txBody>
      </p:sp>
      <p:grpSp>
        <p:nvGrpSpPr>
          <p:cNvPr id="64" name="群組 63"/>
          <p:cNvGrpSpPr/>
          <p:nvPr/>
        </p:nvGrpSpPr>
        <p:grpSpPr>
          <a:xfrm>
            <a:off x="5933861" y="3301647"/>
            <a:ext cx="5753865" cy="2108798"/>
            <a:chOff x="6342424" y="2179232"/>
            <a:chExt cx="5753865" cy="2108798"/>
          </a:xfrm>
        </p:grpSpPr>
        <p:cxnSp>
          <p:nvCxnSpPr>
            <p:cNvPr id="45" name="肘形接點 44"/>
            <p:cNvCxnSpPr>
              <a:stCxn id="5" idx="0"/>
              <a:endCxn id="13" idx="2"/>
            </p:cNvCxnSpPr>
            <p:nvPr/>
          </p:nvCxnSpPr>
          <p:spPr>
            <a:xfrm rot="16200000" flipH="1">
              <a:off x="8238398" y="1110110"/>
              <a:ext cx="1509626" cy="3647873"/>
            </a:xfrm>
            <a:prstGeom prst="bentConnector5">
              <a:avLst>
                <a:gd name="adj1" fmla="val -15143"/>
                <a:gd name="adj2" fmla="val 75627"/>
                <a:gd name="adj3" fmla="val 12738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6342424" y="2179233"/>
              <a:ext cx="1653702" cy="34046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Private key</a:t>
              </a:r>
              <a:endParaRPr lang="zh-TW" altLang="en-US" b="1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6342424" y="3947562"/>
              <a:ext cx="1653702" cy="3404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Public key</a:t>
              </a:r>
              <a:endParaRPr lang="zh-TW" altLang="en-US" b="1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342424" y="2768676"/>
              <a:ext cx="1653702" cy="34046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Chain code</a:t>
              </a:r>
              <a:endParaRPr lang="zh-TW" altLang="en-US" b="1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342424" y="3358119"/>
              <a:ext cx="1653702" cy="34046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Index</a:t>
              </a:r>
              <a:endParaRPr lang="zh-TW" altLang="en-US" b="1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8438734" y="2359731"/>
              <a:ext cx="1085040" cy="5791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HMAC SHA256</a:t>
              </a:r>
              <a:endParaRPr lang="zh-TW" altLang="en-US" b="1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364604" y="2488814"/>
              <a:ext cx="907722" cy="3210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Child</a:t>
              </a:r>
              <a:endParaRPr lang="zh-TW" altLang="en-US" b="1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361970" y="3367846"/>
              <a:ext cx="910356" cy="3210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Child’</a:t>
              </a:r>
              <a:endParaRPr lang="zh-TW" altLang="en-US" b="1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8438734" y="3238763"/>
              <a:ext cx="1085040" cy="5791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HMAC SHA256</a:t>
              </a:r>
              <a:endParaRPr lang="zh-TW" altLang="en-US" b="1" dirty="0"/>
            </a:p>
          </p:txBody>
        </p:sp>
        <p:cxnSp>
          <p:nvCxnSpPr>
            <p:cNvPr id="16" name="直線單箭頭接點 15"/>
            <p:cNvCxnSpPr>
              <a:stCxn id="5" idx="3"/>
              <a:endCxn id="9" idx="1"/>
            </p:cNvCxnSpPr>
            <p:nvPr/>
          </p:nvCxnSpPr>
          <p:spPr>
            <a:xfrm>
              <a:off x="7996126" y="2349467"/>
              <a:ext cx="442608" cy="299854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stCxn id="7" idx="3"/>
              <a:endCxn id="9" idx="1"/>
            </p:cNvCxnSpPr>
            <p:nvPr/>
          </p:nvCxnSpPr>
          <p:spPr>
            <a:xfrm flipV="1">
              <a:off x="7996126" y="2649321"/>
              <a:ext cx="442608" cy="289589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stCxn id="8" idx="3"/>
              <a:endCxn id="9" idx="1"/>
            </p:cNvCxnSpPr>
            <p:nvPr/>
          </p:nvCxnSpPr>
          <p:spPr>
            <a:xfrm flipV="1">
              <a:off x="7996126" y="2649321"/>
              <a:ext cx="442608" cy="879032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stCxn id="7" idx="3"/>
              <a:endCxn id="14" idx="1"/>
            </p:cNvCxnSpPr>
            <p:nvPr/>
          </p:nvCxnSpPr>
          <p:spPr>
            <a:xfrm>
              <a:off x="7996126" y="2938910"/>
              <a:ext cx="442608" cy="58944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>
              <a:stCxn id="8" idx="3"/>
              <a:endCxn id="14" idx="1"/>
            </p:cNvCxnSpPr>
            <p:nvPr/>
          </p:nvCxnSpPr>
          <p:spPr>
            <a:xfrm>
              <a:off x="7996126" y="3528353"/>
              <a:ext cx="442608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6" idx="3"/>
              <a:endCxn id="14" idx="1"/>
            </p:cNvCxnSpPr>
            <p:nvPr/>
          </p:nvCxnSpPr>
          <p:spPr>
            <a:xfrm flipV="1">
              <a:off x="7996126" y="3528353"/>
              <a:ext cx="442608" cy="58944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/>
            <p:cNvCxnSpPr>
              <a:stCxn id="14" idx="3"/>
              <a:endCxn id="13" idx="1"/>
            </p:cNvCxnSpPr>
            <p:nvPr/>
          </p:nvCxnSpPr>
          <p:spPr>
            <a:xfrm>
              <a:off x="9523774" y="3528353"/>
              <a:ext cx="838196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>
              <a:stCxn id="9" idx="3"/>
              <a:endCxn id="11" idx="1"/>
            </p:cNvCxnSpPr>
            <p:nvPr/>
          </p:nvCxnSpPr>
          <p:spPr>
            <a:xfrm>
              <a:off x="9523774" y="2649321"/>
              <a:ext cx="84083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肘形接點 43"/>
            <p:cNvCxnSpPr>
              <a:stCxn id="5" idx="0"/>
              <a:endCxn id="11" idx="0"/>
            </p:cNvCxnSpPr>
            <p:nvPr/>
          </p:nvCxnSpPr>
          <p:spPr>
            <a:xfrm rot="16200000" flipH="1">
              <a:off x="8839079" y="509428"/>
              <a:ext cx="309581" cy="3649190"/>
            </a:xfrm>
            <a:prstGeom prst="bentConnector3">
              <a:avLst>
                <a:gd name="adj1" fmla="val -7384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左大括弧 59"/>
            <p:cNvSpPr/>
            <p:nvPr/>
          </p:nvSpPr>
          <p:spPr>
            <a:xfrm>
              <a:off x="11387083" y="2284514"/>
              <a:ext cx="270895" cy="729612"/>
            </a:xfrm>
            <a:prstGeom prst="leftBrac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左大括弧 60"/>
            <p:cNvSpPr/>
            <p:nvPr/>
          </p:nvSpPr>
          <p:spPr>
            <a:xfrm>
              <a:off x="11368905" y="3163546"/>
              <a:ext cx="275908" cy="729612"/>
            </a:xfrm>
            <a:prstGeom prst="leftBrac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11603846" y="2307011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/>
                <a:t>…</a:t>
              </a:r>
              <a:endParaRPr lang="zh-TW" altLang="en-US" sz="2400" b="1" dirty="0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11602779" y="316956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/>
                <a:t>…</a:t>
              </a:r>
              <a:endParaRPr lang="zh-TW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53843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b="1" cap="none" dirty="0" smtClean="0"/>
              <a:t>HD Wallet Key Identifier (Path)</a:t>
            </a:r>
            <a:endParaRPr lang="zh-TW" altLang="en-US" sz="5400" b="1" cap="none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85" y="2327645"/>
            <a:ext cx="10016247" cy="367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56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400" b="1" cap="none" dirty="0" smtClean="0"/>
              <a:t>Navigating HD Wallet Structure</a:t>
            </a:r>
            <a:endParaRPr lang="zh-TW" altLang="en-US" sz="5400" b="1" cap="none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550" y="2546907"/>
            <a:ext cx="8084900" cy="565943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171248"/>
              </p:ext>
            </p:extLst>
          </p:nvPr>
        </p:nvGraphicFramePr>
        <p:xfrm>
          <a:off x="1371853" y="3676875"/>
          <a:ext cx="9448293" cy="20527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96907">
                  <a:extLst>
                    <a:ext uri="{9D8B030D-6E8A-4147-A177-3AD203B41FA5}">
                      <a16:colId xmlns:a16="http://schemas.microsoft.com/office/drawing/2014/main" val="2682673956"/>
                    </a:ext>
                  </a:extLst>
                </a:gridCol>
                <a:gridCol w="7451386">
                  <a:extLst>
                    <a:ext uri="{9D8B030D-6E8A-4147-A177-3AD203B41FA5}">
                      <a16:colId xmlns:a16="http://schemas.microsoft.com/office/drawing/2014/main" val="2337934967"/>
                    </a:ext>
                  </a:extLst>
                </a:gridCol>
              </a:tblGrid>
              <a:tr h="5131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i="0" kern="1200" dirty="0" smtClean="0">
                          <a:solidFill>
                            <a:schemeClr val="lt1"/>
                          </a:solidFill>
                          <a:effectLst/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HD path</a:t>
                      </a:r>
                      <a:endParaRPr lang="en-US" sz="1600" b="1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effectLst/>
                          <a:latin typeface="Book Antiqua" panose="02040602050305030304" pitchFamily="18" charset="0"/>
                        </a:rPr>
                        <a:t>Key described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1343669"/>
                  </a:ext>
                </a:extLst>
              </a:tr>
              <a:tr h="5131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effectLst/>
                          <a:latin typeface="Book Antiqua" panose="02040602050305030304" pitchFamily="18" charset="0"/>
                        </a:rPr>
                        <a:t>M/44’/0’/0’/0/2</a:t>
                      </a:r>
                      <a:endParaRPr lang="zh-TW" altLang="en-US" sz="1600" dirty="0"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Book Antiqua" panose="02040602050305030304" pitchFamily="18" charset="0"/>
                        </a:rPr>
                        <a:t>The third receiving public key for the primary bitcoin account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444556109"/>
                  </a:ext>
                </a:extLst>
              </a:tr>
              <a:tr h="5131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Book Antiqua" panose="02040602050305030304" pitchFamily="18" charset="0"/>
                        </a:rPr>
                        <a:t>M/44’/0’/3’/1/14</a:t>
                      </a:r>
                      <a:endParaRPr lang="zh-TW" altLang="en-US" sz="16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Book Antiqua" panose="02040602050305030304" pitchFamily="18" charset="0"/>
                        </a:rPr>
                        <a:t>The fifteenth change-address public key for the fourth bitcoin account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002760606"/>
                  </a:ext>
                </a:extLst>
              </a:tr>
              <a:tr h="5131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Book Antiqua" panose="02040602050305030304" pitchFamily="18" charset="0"/>
                        </a:rPr>
                        <a:t>m/44’/2’/0’/0/1</a:t>
                      </a:r>
                      <a:endParaRPr lang="zh-TW" altLang="en-US" sz="16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Book Antiqua" panose="02040602050305030304" pitchFamily="18" charset="0"/>
                        </a:rPr>
                        <a:t>The second private key in the </a:t>
                      </a:r>
                      <a:r>
                        <a:rPr lang="en-US" sz="1600" dirty="0" err="1">
                          <a:effectLst/>
                          <a:latin typeface="Book Antiqua" panose="02040602050305030304" pitchFamily="18" charset="0"/>
                        </a:rPr>
                        <a:t>Litecoin</a:t>
                      </a:r>
                      <a:r>
                        <a:rPr lang="en-US" sz="1600" dirty="0">
                          <a:effectLst/>
                          <a:latin typeface="Book Antiqua" panose="02040602050305030304" pitchFamily="18" charset="0"/>
                        </a:rPr>
                        <a:t> main account, for signing transactions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85325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873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3077" y="2826637"/>
            <a:ext cx="10820400" cy="1293028"/>
          </a:xfrm>
        </p:spPr>
        <p:txBody>
          <a:bodyPr>
            <a:noAutofit/>
          </a:bodyPr>
          <a:lstStyle/>
          <a:p>
            <a:pPr algn="ctr"/>
            <a:r>
              <a:rPr lang="en-US" altLang="zh-TW" sz="5400" b="1" cap="none" dirty="0" smtClean="0"/>
              <a:t>Thanks For Your Attention!!</a:t>
            </a:r>
            <a:endParaRPr lang="zh-TW" altLang="en-US" sz="5400" b="1" cap="none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625" y="4119665"/>
            <a:ext cx="2681186" cy="2502440"/>
          </a:xfrm>
          <a:prstGeom prst="rect">
            <a:avLst/>
          </a:prstGeom>
          <a:effectLst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368951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b="1" cap="none" dirty="0" smtClean="0"/>
              <a:t>Types</a:t>
            </a:r>
            <a:endParaRPr lang="zh-TW" altLang="en-US" sz="5400" b="1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N</a:t>
            </a:r>
            <a:r>
              <a:rPr lang="en-US" altLang="zh-TW" sz="2800" dirty="0" smtClean="0"/>
              <a:t>ondeterministic wallet</a:t>
            </a:r>
          </a:p>
          <a:p>
            <a:pPr lvl="1"/>
            <a:r>
              <a:rPr lang="en-US" altLang="zh-TW" sz="2400" dirty="0" smtClean="0"/>
              <a:t>Random</a:t>
            </a:r>
          </a:p>
          <a:p>
            <a:pPr lvl="1"/>
            <a:r>
              <a:rPr lang="en-US" altLang="zh-TW" sz="2400" dirty="0" smtClean="0"/>
              <a:t>Independent</a:t>
            </a:r>
          </a:p>
          <a:p>
            <a:pPr lvl="1"/>
            <a:r>
              <a:rPr lang="en-US" altLang="zh-TW" sz="2400" dirty="0"/>
              <a:t>Just a Bunch Of Keys</a:t>
            </a:r>
            <a:r>
              <a:rPr lang="en-US" altLang="zh-TW" sz="2400" dirty="0" smtClean="0"/>
              <a:t> (JBOK)</a:t>
            </a:r>
            <a:endParaRPr lang="en-US" altLang="zh-TW" sz="2400" dirty="0"/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Determ</a:t>
            </a:r>
            <a:r>
              <a:rPr lang="en-US" altLang="zh-TW" sz="2600" dirty="0" smtClean="0"/>
              <a:t>inistic wallet</a:t>
            </a:r>
          </a:p>
          <a:p>
            <a:pPr lvl="1"/>
            <a:r>
              <a:rPr lang="en-US" altLang="zh-TW" sz="2400" dirty="0" smtClean="0"/>
              <a:t>Seed</a:t>
            </a:r>
          </a:p>
          <a:p>
            <a:pPr lvl="1"/>
            <a:r>
              <a:rPr lang="en-US" altLang="zh-TW" sz="2400" dirty="0" smtClean="0"/>
              <a:t>Easy for key restoration</a:t>
            </a:r>
            <a:endParaRPr lang="zh-TW" altLang="en-US" sz="2400" dirty="0"/>
          </a:p>
        </p:txBody>
      </p:sp>
      <p:grpSp>
        <p:nvGrpSpPr>
          <p:cNvPr id="8" name="群組 7"/>
          <p:cNvGrpSpPr/>
          <p:nvPr/>
        </p:nvGrpSpPr>
        <p:grpSpPr>
          <a:xfrm>
            <a:off x="6011515" y="2194560"/>
            <a:ext cx="5679511" cy="4462196"/>
            <a:chOff x="5826689" y="2194560"/>
            <a:chExt cx="5679511" cy="4462196"/>
          </a:xfrm>
        </p:grpSpPr>
        <p:grpSp>
          <p:nvGrpSpPr>
            <p:cNvPr id="6" name="群組 5"/>
            <p:cNvGrpSpPr/>
            <p:nvPr/>
          </p:nvGrpSpPr>
          <p:grpSpPr>
            <a:xfrm>
              <a:off x="8285741" y="2194560"/>
              <a:ext cx="3220459" cy="4462196"/>
              <a:chOff x="7372635" y="1880661"/>
              <a:chExt cx="3454854" cy="4708001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372635" y="1880661"/>
                <a:ext cx="3454854" cy="2380341"/>
              </a:xfrm>
              <a:prstGeom prst="rect">
                <a:avLst/>
              </a:prstGeom>
            </p:spPr>
          </p:pic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2635" y="4261002"/>
                <a:ext cx="3454854" cy="2327660"/>
              </a:xfrm>
              <a:prstGeom prst="rect">
                <a:avLst/>
              </a:prstGeom>
            </p:spPr>
          </p:pic>
        </p:grpSp>
        <p:pic>
          <p:nvPicPr>
            <p:cNvPr id="1026" name="Picture 2" descr="ç¸éåç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6689" y="4450623"/>
              <a:ext cx="2206133" cy="2206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4986" y="2316183"/>
              <a:ext cx="2027836" cy="20128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166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b="1" cap="none" dirty="0" smtClean="0"/>
              <a:t>HD Wallets (1/7)</a:t>
            </a:r>
            <a:endParaRPr lang="zh-TW" altLang="en-US" sz="5400" b="1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Data structure</a:t>
            </a:r>
          </a:p>
          <a:p>
            <a:pPr lvl="1"/>
            <a:r>
              <a:rPr lang="en-US" altLang="zh-TW" sz="2400" dirty="0" smtClean="0"/>
              <a:t>Tree</a:t>
            </a:r>
          </a:p>
          <a:p>
            <a:pPr lvl="1"/>
            <a:endParaRPr lang="en-US" altLang="zh-TW" sz="2400" dirty="0"/>
          </a:p>
          <a:p>
            <a:r>
              <a:rPr lang="en-US" altLang="zh-TW" sz="2800" dirty="0" smtClean="0"/>
              <a:t>Root</a:t>
            </a:r>
            <a:endParaRPr lang="en-US" altLang="zh-TW" sz="2600" dirty="0" smtClean="0"/>
          </a:p>
          <a:p>
            <a:pPr lvl="1"/>
            <a:r>
              <a:rPr lang="en-US" altLang="zh-TW" sz="2400" dirty="0" smtClean="0"/>
              <a:t>Seed</a:t>
            </a:r>
          </a:p>
          <a:p>
            <a:pPr lvl="1"/>
            <a:endParaRPr lang="en-US" altLang="zh-TW" sz="2400" dirty="0"/>
          </a:p>
          <a:p>
            <a:r>
              <a:rPr lang="en-US" altLang="zh-TW" sz="2600" dirty="0"/>
              <a:t>Keys production</a:t>
            </a:r>
            <a:endParaRPr lang="en-US" altLang="zh-TW" sz="2600" dirty="0" smtClean="0"/>
          </a:p>
          <a:p>
            <a:pPr lvl="1"/>
            <a:r>
              <a:rPr lang="en-US" altLang="zh-TW" sz="2400" dirty="0" smtClean="0"/>
              <a:t>Child </a:t>
            </a:r>
            <a:r>
              <a:rPr lang="en-US" altLang="zh-TW" sz="2400" dirty="0"/>
              <a:t>key </a:t>
            </a:r>
            <a:r>
              <a:rPr lang="en-US" altLang="zh-TW" sz="2400" dirty="0" smtClean="0"/>
              <a:t>derivation (CKD)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158" y="2330341"/>
            <a:ext cx="5261042" cy="354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7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b="1" cap="none" dirty="0" smtClean="0"/>
              <a:t>HD Wallets (2/7)</a:t>
            </a:r>
            <a:endParaRPr lang="zh-TW" altLang="en-US" sz="5400" b="1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Seed</a:t>
            </a:r>
          </a:p>
          <a:p>
            <a:pPr lvl="1"/>
            <a:r>
              <a:rPr lang="en-US" altLang="zh-TW" sz="2600" dirty="0" smtClean="0"/>
              <a:t>512 bits</a:t>
            </a:r>
          </a:p>
          <a:p>
            <a:pPr lvl="1"/>
            <a:r>
              <a:rPr lang="en-US" altLang="zh-TW" sz="2400" dirty="0"/>
              <a:t>Password-Based Key Derivation Function </a:t>
            </a:r>
            <a:r>
              <a:rPr lang="en-US" altLang="zh-TW" sz="2400" dirty="0" smtClean="0"/>
              <a:t>2 </a:t>
            </a:r>
            <a:r>
              <a:rPr lang="en-US" altLang="zh-TW" b="1" dirty="0" smtClean="0"/>
              <a:t>(</a:t>
            </a:r>
            <a:r>
              <a:rPr lang="en-US" altLang="zh-TW" sz="2400" dirty="0" smtClean="0"/>
              <a:t>PBKDF2)</a:t>
            </a:r>
            <a:endParaRPr lang="en-US" altLang="zh-TW" dirty="0" smtClean="0"/>
          </a:p>
          <a:p>
            <a:pPr lvl="1"/>
            <a:r>
              <a:rPr lang="en-US" altLang="zh-TW" sz="2400" dirty="0" smtClean="0"/>
              <a:t>Used to generate the first private key</a:t>
            </a:r>
          </a:p>
          <a:p>
            <a:pPr lvl="1"/>
            <a:endParaRPr lang="en-US" altLang="zh-TW" sz="2400" dirty="0"/>
          </a:p>
          <a:p>
            <a:r>
              <a:rPr lang="en-US" altLang="zh-TW" sz="2800" dirty="0"/>
              <a:t>Mnemonic Code </a:t>
            </a:r>
            <a:r>
              <a:rPr lang="en-US" altLang="zh-TW" sz="2800" dirty="0" smtClean="0"/>
              <a:t>Words</a:t>
            </a:r>
          </a:p>
          <a:p>
            <a:pPr lvl="1"/>
            <a:r>
              <a:rPr lang="en-US" altLang="zh-TW" sz="2400" dirty="0"/>
              <a:t>Bitcoin Improvement </a:t>
            </a:r>
            <a:r>
              <a:rPr lang="en-US" altLang="zh-TW" sz="2400" dirty="0" smtClean="0"/>
              <a:t>Proposals 39 (BIP-39)</a:t>
            </a:r>
          </a:p>
          <a:p>
            <a:pPr lvl="1"/>
            <a:r>
              <a:rPr lang="en-US" altLang="zh-TW" sz="2400" dirty="0" smtClean="0"/>
              <a:t>Easily for user to memorize</a:t>
            </a:r>
            <a:endParaRPr lang="en-US" altLang="zh-TW" sz="2400" dirty="0"/>
          </a:p>
          <a:p>
            <a:endParaRPr lang="zh-TW" altLang="en-US" sz="2600" dirty="0"/>
          </a:p>
        </p:txBody>
      </p:sp>
      <p:grpSp>
        <p:nvGrpSpPr>
          <p:cNvPr id="9" name="群組 8"/>
          <p:cNvGrpSpPr/>
          <p:nvPr/>
        </p:nvGrpSpPr>
        <p:grpSpPr>
          <a:xfrm>
            <a:off x="9124545" y="3725694"/>
            <a:ext cx="2741579" cy="2809310"/>
            <a:chOff x="8407940" y="2422187"/>
            <a:chExt cx="2791838" cy="2960185"/>
          </a:xfrm>
        </p:grpSpPr>
        <p:sp>
          <p:nvSpPr>
            <p:cNvPr id="5" name="橢圓 4"/>
            <p:cNvSpPr/>
            <p:nvPr/>
          </p:nvSpPr>
          <p:spPr>
            <a:xfrm>
              <a:off x="9098604" y="2422187"/>
              <a:ext cx="1410511" cy="14396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>
                  <a:latin typeface="Book Antiqua" panose="02040602050305030304" pitchFamily="18" charset="0"/>
                </a:rPr>
                <a:t>Seed</a:t>
              </a:r>
              <a:endParaRPr lang="zh-TW" altLang="en-US" b="1" dirty="0">
                <a:latin typeface="Book Antiqua" panose="02040602050305030304" pitchFamily="18" charset="0"/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8407940" y="4698193"/>
              <a:ext cx="2791838" cy="68417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Private key</a:t>
              </a:r>
              <a:endParaRPr lang="zh-TW" altLang="en-US" b="1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cxnSp>
          <p:nvCxnSpPr>
            <p:cNvPr id="8" name="直線單箭頭接點 7"/>
            <p:cNvCxnSpPr>
              <a:stCxn id="5" idx="4"/>
              <a:endCxn id="6" idx="0"/>
            </p:cNvCxnSpPr>
            <p:nvPr/>
          </p:nvCxnSpPr>
          <p:spPr>
            <a:xfrm flipH="1">
              <a:off x="9803859" y="3861881"/>
              <a:ext cx="1" cy="83631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075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Bitcoin Improvement Proposals 39 </a:t>
            </a:r>
            <a:r>
              <a:rPr lang="en-US" altLang="zh-TW" sz="2800" dirty="0" smtClean="0"/>
              <a:t>(BIP-39)</a:t>
            </a:r>
          </a:p>
          <a:p>
            <a:pPr lvl="1"/>
            <a:r>
              <a:rPr lang="en-US" altLang="zh-TW" sz="2400" dirty="0" smtClean="0"/>
              <a:t>Generate an entropy (128 </a:t>
            </a:r>
            <a:r>
              <a:rPr lang="en-US" altLang="zh-TW" sz="2400" dirty="0"/>
              <a:t>or 256 </a:t>
            </a:r>
            <a:r>
              <a:rPr lang="en-US" altLang="zh-TW" sz="2400" dirty="0" smtClean="0"/>
              <a:t>bits)      </a:t>
            </a:r>
          </a:p>
          <a:p>
            <a:pPr lvl="1"/>
            <a:r>
              <a:rPr lang="en-US" altLang="zh-TW" sz="2400" dirty="0" smtClean="0"/>
              <a:t>Hash the entropy (SHA256)                       </a:t>
            </a:r>
          </a:p>
          <a:p>
            <a:pPr lvl="1"/>
            <a:r>
              <a:rPr lang="en-US" altLang="zh-TW" sz="2400" dirty="0" smtClean="0"/>
              <a:t>Append first n bits of hash to entropy     </a:t>
            </a:r>
          </a:p>
          <a:p>
            <a:pPr lvl="2"/>
            <a:r>
              <a:rPr lang="en-US" altLang="zh-TW" sz="2000" dirty="0" smtClean="0"/>
              <a:t>n = 4 if length of entropy = 128 bits</a:t>
            </a:r>
          </a:p>
          <a:p>
            <a:pPr lvl="2"/>
            <a:r>
              <a:rPr lang="en-US" altLang="zh-TW" sz="2000" dirty="0"/>
              <a:t>n = </a:t>
            </a:r>
            <a:r>
              <a:rPr lang="en-US" altLang="zh-TW" sz="2000" dirty="0" smtClean="0"/>
              <a:t>8 </a:t>
            </a:r>
            <a:r>
              <a:rPr lang="en-US" altLang="zh-TW" sz="2000" dirty="0"/>
              <a:t>if length of entropy = </a:t>
            </a:r>
            <a:r>
              <a:rPr lang="en-US" altLang="zh-TW" sz="2000" dirty="0" smtClean="0"/>
              <a:t>256 bits</a:t>
            </a:r>
          </a:p>
          <a:p>
            <a:pPr lvl="2"/>
            <a:endParaRPr lang="en-US" altLang="zh-TW" sz="2000" dirty="0"/>
          </a:p>
          <a:p>
            <a:pPr lvl="1"/>
            <a:r>
              <a:rPr lang="en-US" altLang="zh-TW" sz="2400" dirty="0" smtClean="0"/>
              <a:t>Divide sequence to m parts, n bits for each (m = 12 or 24)</a:t>
            </a:r>
          </a:p>
          <a:p>
            <a:pPr lvl="1"/>
            <a:r>
              <a:rPr lang="en-US" altLang="zh-TW" sz="2400" dirty="0"/>
              <a:t>Map each </a:t>
            </a:r>
            <a:r>
              <a:rPr lang="en-US" altLang="zh-TW" sz="2400" dirty="0" smtClean="0"/>
              <a:t>parts to </a:t>
            </a:r>
            <a:r>
              <a:rPr lang="en-US" altLang="zh-TW" sz="2400" dirty="0"/>
              <a:t>a word from the predefined dictionary of 2048 words</a:t>
            </a:r>
            <a:endParaRPr lang="zh-TW" altLang="en-US" sz="2400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b="1" cap="none" dirty="0" smtClean="0"/>
              <a:t>HD Wallets (3/7)</a:t>
            </a:r>
            <a:endParaRPr lang="zh-TW" altLang="en-US" sz="5400" b="1" cap="none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619" y="2194560"/>
            <a:ext cx="36861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187" y="2287402"/>
            <a:ext cx="8429625" cy="3895725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b="1" cap="none" dirty="0" smtClean="0"/>
              <a:t>HD Wallets (4/7)</a:t>
            </a:r>
            <a:endParaRPr lang="zh-TW" altLang="en-US" sz="5400" b="1" cap="none" dirty="0"/>
          </a:p>
        </p:txBody>
      </p:sp>
      <p:sp>
        <p:nvSpPr>
          <p:cNvPr id="6" name="矩形 5"/>
          <p:cNvSpPr/>
          <p:nvPr/>
        </p:nvSpPr>
        <p:spPr>
          <a:xfrm>
            <a:off x="1881187" y="3015574"/>
            <a:ext cx="8429625" cy="5933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81187" y="5512340"/>
            <a:ext cx="8429625" cy="5933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52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Example</a:t>
            </a:r>
          </a:p>
          <a:p>
            <a:pPr lvl="1"/>
            <a:r>
              <a:rPr lang="en-US" altLang="zh-TW" sz="2400" dirty="0" smtClean="0"/>
              <a:t>E  = entropy(128)</a:t>
            </a:r>
          </a:p>
          <a:p>
            <a:pPr lvl="1"/>
            <a:r>
              <a:rPr lang="en-US" altLang="zh-TW" sz="2400" dirty="0" smtClean="0"/>
              <a:t>H = sha_256(E)</a:t>
            </a:r>
          </a:p>
          <a:p>
            <a:pPr lvl="1"/>
            <a:r>
              <a:rPr lang="en-US" altLang="zh-TW" sz="2400" dirty="0" smtClean="0"/>
              <a:t>S  = (E|H[first 4 bits])</a:t>
            </a:r>
          </a:p>
          <a:p>
            <a:pPr lvl="1"/>
            <a:r>
              <a:rPr lang="en-US" altLang="zh-TW" sz="2400" dirty="0" smtClean="0"/>
              <a:t>P[] = S to 12 parts, 11 bits each</a:t>
            </a:r>
          </a:p>
          <a:p>
            <a:pPr lvl="1"/>
            <a:r>
              <a:rPr lang="en-US" altLang="zh-TW" sz="2400" dirty="0" smtClean="0"/>
              <a:t>MCW = Map(P[], Dictionary)</a:t>
            </a:r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/>
          </a:p>
          <a:p>
            <a:endParaRPr lang="zh-TW" altLang="en-US" sz="2400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b="1" cap="none" dirty="0" smtClean="0"/>
              <a:t>HD Wallets (5/7)</a:t>
            </a:r>
            <a:endParaRPr lang="zh-TW" altLang="en-US" sz="5400" b="1" cap="none" dirty="0"/>
          </a:p>
        </p:txBody>
      </p:sp>
      <p:pic>
        <p:nvPicPr>
          <p:cNvPr id="3074" name="Picture 2" descr="è¡¨5-2å©è¨ç¢¼ï¼çµåå­æ®µé·åº¦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085" y="2057400"/>
            <a:ext cx="4642915" cy="480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78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Seed</a:t>
            </a:r>
          </a:p>
          <a:p>
            <a:pPr lvl="1"/>
            <a:r>
              <a:rPr lang="en-US" altLang="zh-TW" sz="2400" dirty="0"/>
              <a:t>Mnemonic Code </a:t>
            </a:r>
            <a:r>
              <a:rPr lang="en-US" altLang="zh-TW" sz="2400" dirty="0" smtClean="0"/>
              <a:t>Words | Salt (optional)</a:t>
            </a:r>
          </a:p>
          <a:p>
            <a:pPr lvl="1"/>
            <a:r>
              <a:rPr lang="en-US" altLang="zh-TW" sz="2400" dirty="0" smtClean="0"/>
              <a:t>PBKDF2: HMAC-SHA512</a:t>
            </a:r>
            <a:endParaRPr lang="zh-TW" altLang="en-US" sz="2400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b="1" cap="none" dirty="0" smtClean="0"/>
              <a:t>HD Wallets (6/7)</a:t>
            </a:r>
            <a:endParaRPr lang="zh-TW" altLang="en-US" sz="5400" b="1" cap="none" dirty="0"/>
          </a:p>
        </p:txBody>
      </p:sp>
      <p:pic>
        <p:nvPicPr>
          <p:cNvPr id="4102" name="Picture 6" descr="è¡¨5-4 128ä½çµçå©è¨ç¢¼ï¼å¢å å¯ç¢¼ç­èªæç¢ççç¨®å­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460" y="3716371"/>
            <a:ext cx="10050542" cy="296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682885" y="5291847"/>
            <a:ext cx="1410511" cy="5544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endCxn id="5" idx="0"/>
          </p:cNvCxnSpPr>
          <p:nvPr/>
        </p:nvCxnSpPr>
        <p:spPr>
          <a:xfrm flipH="1">
            <a:off x="2388141" y="2996119"/>
            <a:ext cx="2855068" cy="22957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10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飛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飛機雲</Template>
  <TotalTime>334</TotalTime>
  <Words>772</Words>
  <Application>Microsoft Office PowerPoint</Application>
  <PresentationFormat>寬螢幕</PresentationFormat>
  <Paragraphs>198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新細明體</vt:lpstr>
      <vt:lpstr>Arial</vt:lpstr>
      <vt:lpstr>Book Antiqua</vt:lpstr>
      <vt:lpstr>Century Gothic</vt:lpstr>
      <vt:lpstr>Consolas</vt:lpstr>
      <vt:lpstr>飛機雲</vt:lpstr>
      <vt:lpstr>Master Bitcoin Chapter5 - Wallet</vt:lpstr>
      <vt:lpstr>Wallet</vt:lpstr>
      <vt:lpstr>Types</vt:lpstr>
      <vt:lpstr>HD Wallets (1/7)</vt:lpstr>
      <vt:lpstr>HD Wallets (2/7)</vt:lpstr>
      <vt:lpstr>HD Wallets (3/7)</vt:lpstr>
      <vt:lpstr>HD Wallets (4/7)</vt:lpstr>
      <vt:lpstr>HD Wallets (5/7)</vt:lpstr>
      <vt:lpstr>HD Wallets (6/7)</vt:lpstr>
      <vt:lpstr>HD Wallets (7/7)</vt:lpstr>
      <vt:lpstr>Short Break ~ =u=/</vt:lpstr>
      <vt:lpstr>Keys (1/11)</vt:lpstr>
      <vt:lpstr>Keys (2/11)</vt:lpstr>
      <vt:lpstr>Keys (3/11)</vt:lpstr>
      <vt:lpstr>Keys (4/11)</vt:lpstr>
      <vt:lpstr>Keys (5/11)</vt:lpstr>
      <vt:lpstr>Keys (6/11)</vt:lpstr>
      <vt:lpstr>Keys (7/11)</vt:lpstr>
      <vt:lpstr>Keys (8/11)</vt:lpstr>
      <vt:lpstr>Keys (9/11)</vt:lpstr>
      <vt:lpstr>Keys (10/11)</vt:lpstr>
      <vt:lpstr>Keys (11/11)</vt:lpstr>
      <vt:lpstr>HD Wallet Key Identifier (Path)</vt:lpstr>
      <vt:lpstr>Navigating HD Wallet Structure</vt:lpstr>
      <vt:lpstr>Thanks For Your Attention!!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Bitcoin</dc:title>
  <dc:creator>Tsai Cheng-Ting</dc:creator>
  <cp:lastModifiedBy>Tsai Cheng-Ting</cp:lastModifiedBy>
  <cp:revision>222</cp:revision>
  <dcterms:created xsi:type="dcterms:W3CDTF">2018-08-09T00:55:28Z</dcterms:created>
  <dcterms:modified xsi:type="dcterms:W3CDTF">2018-08-09T07:50:22Z</dcterms:modified>
</cp:coreProperties>
</file>