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7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9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7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4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7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2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6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>
            <a:lvl1pPr algn="ctr">
              <a:defRPr sz="4800" b="1" cap="none">
                <a:latin typeface="Book Antiqua" panose="02040602050305030304" pitchFamily="18" charset="0"/>
              </a:defRPr>
            </a:lvl1pPr>
          </a:lstStyle>
          <a:p>
            <a:r>
              <a:rPr lang="zh-TW" altLang="en-US" dirty="0" smtClean="0"/>
              <a:t>按一下以編輯母片標題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Book Antiqua" panose="02040602050305030304" pitchFamily="18" charset="0"/>
              </a:defRPr>
            </a:lvl1pPr>
            <a:lvl2pPr>
              <a:defRPr sz="2400">
                <a:latin typeface="Book Antiqua" panose="02040602050305030304" pitchFamily="18" charset="0"/>
              </a:defRPr>
            </a:lvl2pPr>
            <a:lvl3pPr>
              <a:defRPr sz="2000">
                <a:latin typeface="Book Antiqua" panose="02040602050305030304" pitchFamily="18" charset="0"/>
              </a:defRPr>
            </a:lvl3pPr>
          </a:lstStyle>
          <a:p>
            <a:pPr lvl="0"/>
            <a:r>
              <a:rPr lang="zh-TW" altLang="en-US" dirty="0" smtClean="0"/>
              <a:t>編輯母片文字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A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 smtClean="0"/>
              <a:t>二層</a:t>
            </a:r>
            <a:r>
              <a:rPr lang="en-US" altLang="zh-TW" dirty="0" smtClean="0"/>
              <a:t>B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>C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1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5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8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9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5A7C-3934-4B8E-901C-1D2055AC2544}" type="datetimeFigureOut">
              <a:rPr lang="zh-TW" altLang="en-US" smtClean="0"/>
              <a:t>2018/8/26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8D8E-BE3A-4C32-9A51-DF03C96CE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96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725592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Book Antiqua" panose="02040602050305030304" pitchFamily="18" charset="0"/>
              </a:rPr>
              <a:t>Master Bitcoin</a:t>
            </a:r>
            <a:r>
              <a:rPr lang="en-US" altLang="zh-TW" sz="4400" b="1" dirty="0">
                <a:latin typeface="Book Antiqua" panose="02040602050305030304" pitchFamily="18" charset="0"/>
              </a:rPr>
              <a:t/>
            </a:r>
            <a:br>
              <a:rPr lang="en-US" altLang="zh-TW" sz="4400" b="1" dirty="0">
                <a:latin typeface="Book Antiqua" panose="02040602050305030304" pitchFamily="18" charset="0"/>
              </a:rPr>
            </a:br>
            <a:r>
              <a:rPr lang="en-US" altLang="zh-TW" sz="4400" cap="none" dirty="0" smtClean="0">
                <a:latin typeface="Book Antiqua" panose="02040602050305030304" pitchFamily="18" charset="0"/>
              </a:rPr>
              <a:t>Chapter9 </a:t>
            </a:r>
            <a:r>
              <a:rPr lang="en-US" altLang="zh-TW" sz="4400" cap="none" dirty="0">
                <a:latin typeface="Book Antiqua" panose="02040602050305030304" pitchFamily="18" charset="0"/>
              </a:rPr>
              <a:t>- </a:t>
            </a:r>
            <a:r>
              <a:rPr lang="en-US" altLang="zh-TW" sz="4400" cap="none" dirty="0" err="1" smtClean="0">
                <a:latin typeface="Book Antiqua" panose="02040602050305030304" pitchFamily="18" charset="0"/>
              </a:rPr>
              <a:t>Blockchain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11582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>
                <a:latin typeface="Book Antiqua" panose="02040602050305030304" pitchFamily="18" charset="0"/>
              </a:rPr>
              <a:t>Cheng Ting Tsai</a:t>
            </a:r>
          </a:p>
          <a:p>
            <a:pPr algn="ctr"/>
            <a:r>
              <a:rPr lang="en-US" altLang="zh-TW" dirty="0" smtClean="0">
                <a:latin typeface="Book Antiqua" panose="02040602050305030304" pitchFamily="18" charset="0"/>
              </a:rPr>
              <a:t>2018.08.27</a:t>
            </a:r>
            <a:endParaRPr lang="zh-TW" altLang="en-US" dirty="0">
              <a:latin typeface="Book Antiqua" panose="0204060205030503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4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Genesis 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6546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First block in chain</a:t>
            </a:r>
          </a:p>
          <a:p>
            <a:pPr lvl="1"/>
            <a:r>
              <a:rPr lang="en-US" altLang="zh-TW" dirty="0" smtClean="0"/>
              <a:t>Height: 0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Every node </a:t>
            </a:r>
          </a:p>
          <a:p>
            <a:pPr lvl="1"/>
            <a:r>
              <a:rPr lang="en-US" altLang="zh-TW" dirty="0" smtClean="0"/>
              <a:t>Has the same Genesis Block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The input of </a:t>
            </a:r>
            <a:r>
              <a:rPr lang="en-US" altLang="zh-TW" sz="2400" dirty="0" err="1" smtClean="0"/>
              <a:t>Coinbase</a:t>
            </a:r>
            <a:r>
              <a:rPr lang="en-US" altLang="zh-TW" sz="2400" dirty="0" smtClean="0"/>
              <a:t> in Genesis Block</a:t>
            </a:r>
          </a:p>
          <a:p>
            <a:pPr lvl="1"/>
            <a:r>
              <a:rPr lang="en-US" altLang="zh-TW" sz="2000" i="1" dirty="0" smtClean="0"/>
              <a:t>The </a:t>
            </a:r>
            <a:r>
              <a:rPr lang="en-US" altLang="zh-TW" sz="2000" i="1" dirty="0"/>
              <a:t>Times 03/Jan/2009 Chancellor on brink of second bailout </a:t>
            </a:r>
            <a:r>
              <a:rPr lang="en-US" altLang="zh-TW" sz="2000" i="1" dirty="0" err="1"/>
              <a:t>forbanks</a:t>
            </a:r>
            <a:r>
              <a:rPr lang="en-US" altLang="zh-TW" sz="2000" i="1" dirty="0"/>
              <a:t>.</a:t>
            </a:r>
            <a:endParaRPr lang="zh-TW" altLang="en-US" sz="2000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45" y="2057401"/>
            <a:ext cx="5980988" cy="38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</a:t>
            </a:r>
            <a:r>
              <a:rPr lang="en-US" altLang="zh-TW" dirty="0" smtClean="0"/>
              <a:t>Tree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Structure: Binary Search Tree (BST)</a:t>
            </a:r>
          </a:p>
          <a:p>
            <a:endParaRPr lang="en-US" altLang="zh-TW" dirty="0"/>
          </a:p>
          <a:p>
            <a:r>
              <a:rPr lang="en-US" altLang="zh-TW" dirty="0" smtClean="0"/>
              <a:t>Store transactions (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Increase search efficiency</a:t>
            </a:r>
          </a:p>
          <a:p>
            <a:r>
              <a:rPr lang="en-US" altLang="zh-TW" dirty="0" smtClean="0"/>
              <a:t>Verify existence of transactions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78" y="3784060"/>
            <a:ext cx="5330300" cy="2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49431"/>
          </a:xfrm>
        </p:spPr>
        <p:txBody>
          <a:bodyPr/>
          <a:lstStyle/>
          <a:p>
            <a:r>
              <a:rPr lang="en-US" altLang="zh-TW" dirty="0" smtClean="0"/>
              <a:t>Tree node 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Root: </a:t>
            </a:r>
            <a:r>
              <a:rPr lang="en-US" altLang="zh-TW" dirty="0" smtClean="0"/>
              <a:t>stored in block header, calculate by its leaves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Node with leaves: </a:t>
            </a:r>
            <a:r>
              <a:rPr lang="en-US" altLang="zh-TW" dirty="0"/>
              <a:t>calculate by its </a:t>
            </a:r>
            <a:r>
              <a:rPr lang="en-US" altLang="zh-TW" dirty="0" smtClean="0"/>
              <a:t>leaves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Node without leaves: </a:t>
            </a:r>
            <a:r>
              <a:rPr lang="en-US" altLang="zh-TW" dirty="0" smtClean="0"/>
              <a:t>transactions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Rule </a:t>
            </a:r>
          </a:p>
          <a:p>
            <a:pPr lvl="1"/>
            <a:r>
              <a:rPr lang="en-US" altLang="zh-TW" dirty="0" smtClean="0"/>
              <a:t>The number of each node must be </a:t>
            </a:r>
            <a:r>
              <a:rPr lang="en-US" altLang="zh-TW" b="1" dirty="0" smtClean="0">
                <a:solidFill>
                  <a:srgbClr val="FF0000"/>
                </a:solidFill>
              </a:rPr>
              <a:t>even</a:t>
            </a:r>
          </a:p>
          <a:p>
            <a:pPr lvl="1"/>
            <a:r>
              <a:rPr lang="en-US" altLang="zh-TW" sz="2000" dirty="0" smtClean="0"/>
              <a:t>Ex: Given transaction A, B, C, the C will the duplicated to fill the right leave of node H</a:t>
            </a:r>
            <a:r>
              <a:rPr lang="en-US" altLang="zh-TW" sz="2000" baseline="-25000" dirty="0" smtClean="0"/>
              <a:t>CC </a:t>
            </a:r>
            <a:r>
              <a:rPr lang="en-US" altLang="zh-TW" sz="2000" dirty="0" smtClean="0"/>
              <a:t>(See next page.)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10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(3/7)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45" y="2155014"/>
            <a:ext cx="8521110" cy="43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(4/7)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Verify existence of a transaction </a:t>
            </a:r>
          </a:p>
          <a:p>
            <a:pPr lvl="1"/>
            <a:r>
              <a:rPr lang="en-US" altLang="zh-TW" dirty="0" smtClean="0"/>
              <a:t>Path: combination of tree node hashes that used to calculate the parents of the transaction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03" y="3647875"/>
            <a:ext cx="7612927" cy="30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(5/7)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this case, to verify </a:t>
            </a:r>
            <a:r>
              <a:rPr lang="en-US" altLang="zh-TW" dirty="0" err="1" smtClean="0"/>
              <a:t>Hk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Parent: H</a:t>
            </a:r>
            <a:r>
              <a:rPr lang="en-US" altLang="zh-TW" baseline="-25000" dirty="0" smtClean="0"/>
              <a:t>KL</a:t>
            </a:r>
            <a:r>
              <a:rPr lang="en-US" altLang="zh-TW" dirty="0" smtClean="0"/>
              <a:t>, H</a:t>
            </a:r>
            <a:r>
              <a:rPr lang="en-US" altLang="zh-TW" baseline="-25000" dirty="0" smtClean="0"/>
              <a:t>IJKL</a:t>
            </a:r>
            <a:r>
              <a:rPr lang="en-US" altLang="zh-TW" dirty="0" smtClean="0"/>
              <a:t>, H</a:t>
            </a:r>
            <a:r>
              <a:rPr lang="en-US" altLang="zh-TW" baseline="-25000" dirty="0" smtClean="0"/>
              <a:t>IJKLMNOP</a:t>
            </a:r>
            <a:r>
              <a:rPr lang="en-US" altLang="zh-TW" dirty="0" smtClean="0"/>
              <a:t>, H</a:t>
            </a:r>
            <a:r>
              <a:rPr lang="en-US" altLang="zh-TW" baseline="-25000" dirty="0" smtClean="0"/>
              <a:t>ABCDEFGHIJKLMNOP</a:t>
            </a:r>
            <a:endParaRPr lang="en-US" altLang="zh-TW" baseline="-25000" dirty="0"/>
          </a:p>
          <a:p>
            <a:pPr lvl="1"/>
            <a:r>
              <a:rPr lang="en-US" altLang="zh-TW" dirty="0" smtClean="0"/>
              <a:t>Path = [H</a:t>
            </a:r>
            <a:r>
              <a:rPr lang="en-US" altLang="zh-TW" baseline="-25000" dirty="0" smtClean="0"/>
              <a:t>L</a:t>
            </a:r>
            <a:r>
              <a:rPr lang="en-US" altLang="zh-TW" dirty="0" smtClean="0"/>
              <a:t> | H</a:t>
            </a:r>
            <a:r>
              <a:rPr lang="en-US" altLang="zh-TW" baseline="-25000" dirty="0" smtClean="0"/>
              <a:t>IJ</a:t>
            </a:r>
            <a:r>
              <a:rPr lang="en-US" altLang="zh-TW" dirty="0" smtClean="0"/>
              <a:t> | H</a:t>
            </a:r>
            <a:r>
              <a:rPr lang="en-US" altLang="zh-TW" baseline="-25000" dirty="0" smtClean="0"/>
              <a:t>MNOP</a:t>
            </a:r>
            <a:r>
              <a:rPr lang="en-US" altLang="zh-TW" dirty="0" smtClean="0"/>
              <a:t> | H</a:t>
            </a:r>
            <a:r>
              <a:rPr lang="en-US" altLang="zh-TW" baseline="-25000" dirty="0" smtClean="0"/>
              <a:t>ABCDEFGH</a:t>
            </a:r>
            <a:r>
              <a:rPr lang="en-US" altLang="zh-TW" dirty="0" smtClean="0"/>
              <a:t> ]</a:t>
            </a:r>
            <a:endParaRPr lang="zh-TW" altLang="en-US" baseline="-2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03" y="3647875"/>
            <a:ext cx="7612927" cy="30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(6/7)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2338371"/>
            <a:ext cx="10822147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 Tree </a:t>
            </a:r>
            <a:r>
              <a:rPr lang="en-US" altLang="zh-TW" dirty="0" smtClean="0"/>
              <a:t>(7/7)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</a:t>
            </a:r>
          </a:p>
          <a:p>
            <a:pPr lvl="1"/>
            <a:r>
              <a:rPr lang="en-US" altLang="zh-TW" dirty="0" smtClean="0"/>
              <a:t>BST: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</a:t>
            </a:r>
          </a:p>
          <a:p>
            <a:pPr lvl="1"/>
            <a:r>
              <a:rPr lang="en-US" altLang="zh-TW" dirty="0" smtClean="0"/>
              <a:t>Small data size require for verifications</a:t>
            </a:r>
          </a:p>
          <a:p>
            <a:pPr lvl="1"/>
            <a:r>
              <a:rPr lang="en-US" altLang="zh-TW" dirty="0" smtClean="0"/>
              <a:t>Suitable for nodes with limited hardware device</a:t>
            </a:r>
            <a:r>
              <a:rPr lang="en-US" altLang="zh-TW" dirty="0"/>
              <a:t> </a:t>
            </a:r>
            <a:r>
              <a:rPr lang="en-US" altLang="zh-TW" dirty="0" smtClean="0"/>
              <a:t>(SPV node)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348265" y="4206622"/>
            <a:ext cx="7577237" cy="2452890"/>
            <a:chOff x="1384164" y="4084097"/>
            <a:chExt cx="8089967" cy="260032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164" y="4084097"/>
              <a:ext cx="6057900" cy="2600325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 flipV="1">
              <a:off x="1384164" y="6332706"/>
              <a:ext cx="5882398" cy="35171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543794" y="4084097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Transaction size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43794" y="6109182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Path size</a:t>
              </a:r>
              <a:endParaRPr lang="zh-TW" altLang="en-US" b="1" dirty="0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69054" y="4978104"/>
            <a:ext cx="2495957" cy="16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Items and Definition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Chain Data: 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LevelDB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Genesis Block: </a:t>
            </a:r>
            <a:r>
              <a:rPr lang="en-US" altLang="zh-TW" dirty="0" smtClean="0"/>
              <a:t>The first block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Height: </a:t>
            </a:r>
            <a:r>
              <a:rPr lang="en-US" altLang="zh-TW" dirty="0" smtClean="0"/>
              <a:t>Distance between a block and genesis block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Top: </a:t>
            </a:r>
            <a:r>
              <a:rPr lang="en-US" altLang="zh-TW" dirty="0" smtClean="0"/>
              <a:t>New block added to the chain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Header: </a:t>
            </a:r>
            <a:r>
              <a:rPr lang="en-US" altLang="zh-TW" dirty="0" smtClean="0"/>
              <a:t>Information of a block (see “</a:t>
            </a:r>
            <a:r>
              <a:rPr lang="en-US" altLang="zh-TW" i="1" dirty="0" smtClean="0"/>
              <a:t>Header and Chain</a:t>
            </a:r>
            <a:r>
              <a:rPr lang="en-US" altLang="zh-TW" dirty="0" smtClean="0"/>
              <a:t>”)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Parent Block: </a:t>
            </a:r>
            <a:r>
              <a:rPr lang="en-US" altLang="zh-TW" dirty="0" smtClean="0"/>
              <a:t>Previous block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Child Block: </a:t>
            </a:r>
            <a:r>
              <a:rPr lang="en-US" altLang="zh-TW" dirty="0" smtClean="0"/>
              <a:t>Next block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1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Items and Definition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block allows: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ultiple child block (Fork, Chapter10)</a:t>
            </a:r>
          </a:p>
          <a:p>
            <a:pPr lvl="1"/>
            <a:r>
              <a:rPr lang="en-US" altLang="zh-TW" dirty="0" smtClean="0"/>
              <a:t>Only </a:t>
            </a:r>
            <a:r>
              <a:rPr lang="en-US" altLang="zh-TW" b="1" dirty="0" smtClean="0">
                <a:solidFill>
                  <a:srgbClr val="FF0000"/>
                </a:solidFill>
              </a:rPr>
              <a:t>one</a:t>
            </a:r>
            <a:r>
              <a:rPr lang="en-US" altLang="zh-TW" dirty="0" smtClean="0"/>
              <a:t> parent block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Block Chain</a:t>
            </a:r>
          </a:p>
          <a:p>
            <a:pPr lvl="1"/>
            <a:r>
              <a:rPr lang="en-US" altLang="zh-TW" dirty="0" smtClean="0"/>
              <a:t>Hash of parent block header</a:t>
            </a:r>
          </a:p>
          <a:p>
            <a:pPr lvl="1"/>
            <a:r>
              <a:rPr lang="en-US" altLang="zh-TW" dirty="0" smtClean="0"/>
              <a:t>No hash conflict</a:t>
            </a:r>
          </a:p>
          <a:p>
            <a:pPr lvl="1"/>
            <a:r>
              <a:rPr lang="en-US" altLang="zh-TW" dirty="0" smtClean="0"/>
              <a:t>A block with children </a:t>
            </a:r>
            <a:r>
              <a:rPr lang="en-US" altLang="zh-TW" dirty="0"/>
              <a:t>is </a:t>
            </a:r>
            <a:r>
              <a:rPr lang="en-US" altLang="zh-TW" dirty="0" smtClean="0"/>
              <a:t>unchangeable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90" y="2194560"/>
            <a:ext cx="3443591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31" y="2324489"/>
            <a:ext cx="9364737" cy="3414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3631" y="3560323"/>
            <a:ext cx="9364737" cy="67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and Chain (1/3)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470" y="2190428"/>
            <a:ext cx="9499060" cy="4305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3631" y="3268494"/>
            <a:ext cx="9364737" cy="67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</a:t>
            </a:r>
            <a:r>
              <a:rPr lang="en-US" altLang="zh-TW" dirty="0"/>
              <a:t>and Chain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71"/>
          <a:stretch/>
        </p:blipFill>
        <p:spPr>
          <a:xfrm>
            <a:off x="2676656" y="2057401"/>
            <a:ext cx="6838687" cy="48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and Chain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Block hash = hash of block header</a:t>
            </a:r>
          </a:p>
          <a:p>
            <a:endParaRPr lang="en-US" altLang="zh-TW" dirty="0"/>
          </a:p>
          <a:p>
            <a:r>
              <a:rPr lang="en-US" altLang="zh-TW" dirty="0" smtClean="0"/>
              <a:t>Previous block hash</a:t>
            </a:r>
          </a:p>
          <a:p>
            <a:pPr lvl="1"/>
            <a:r>
              <a:rPr lang="en-US" altLang="zh-TW" dirty="0" smtClean="0"/>
              <a:t>Hash of Parent block header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Assume no </a:t>
            </a:r>
            <a:r>
              <a:rPr lang="en-US" altLang="zh-TW" b="1" dirty="0">
                <a:solidFill>
                  <a:srgbClr val="FF0000"/>
                </a:solidFill>
              </a:rPr>
              <a:t>hash confliction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Same header can be made </a:t>
            </a:r>
            <a:r>
              <a:rPr lang="en-US" altLang="zh-TW" dirty="0" err="1" smtClean="0"/>
              <a:t>iif</a:t>
            </a:r>
            <a:r>
              <a:rPr lang="en-US" altLang="zh-TW" dirty="0" smtClean="0"/>
              <a:t> same information is given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Parent block</a:t>
            </a:r>
          </a:p>
          <a:p>
            <a:pPr lvl="2"/>
            <a:r>
              <a:rPr lang="en-US" altLang="zh-TW" dirty="0" smtClean="0"/>
              <a:t>Current block</a:t>
            </a:r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789" y="2315182"/>
            <a:ext cx="2435411" cy="21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3732700" y="0"/>
            <a:ext cx="4725058" cy="6858000"/>
            <a:chOff x="3732700" y="0"/>
            <a:chExt cx="4725058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700" y="0"/>
              <a:ext cx="4725058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767612" y="1361872"/>
              <a:ext cx="1779103" cy="359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67611" y="3634902"/>
              <a:ext cx="1779103" cy="359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Block Hash (Block Header Hash)</a:t>
            </a:r>
          </a:p>
          <a:p>
            <a:pPr lvl="1"/>
            <a:r>
              <a:rPr lang="en-US" altLang="zh-TW" dirty="0" smtClean="0"/>
              <a:t>Hash </a:t>
            </a:r>
            <a:r>
              <a:rPr lang="en-US" altLang="zh-TW" dirty="0"/>
              <a:t>of block header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Block Height</a:t>
            </a:r>
          </a:p>
          <a:p>
            <a:pPr lvl="1"/>
            <a:r>
              <a:rPr lang="en-US" altLang="zh-TW" dirty="0" smtClean="0"/>
              <a:t>The order of the block in chain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145" b="52624"/>
          <a:stretch/>
        </p:blipFill>
        <p:spPr>
          <a:xfrm>
            <a:off x="6692628" y="2194560"/>
            <a:ext cx="5252937" cy="43594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04973" y="2273029"/>
            <a:ext cx="2382218" cy="966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325</TotalTime>
  <Words>374</Words>
  <Application>Microsoft Office PowerPoint</Application>
  <PresentationFormat>寬螢幕</PresentationFormat>
  <Paragraphs>84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Book Antiqua</vt:lpstr>
      <vt:lpstr>Century Gothic</vt:lpstr>
      <vt:lpstr>飛機雲</vt:lpstr>
      <vt:lpstr>Master Bitcoin Chapter9 - Blockchain</vt:lpstr>
      <vt:lpstr>Items and Definition (1/2)</vt:lpstr>
      <vt:lpstr>Items and Definition (2/2)</vt:lpstr>
      <vt:lpstr>Structure</vt:lpstr>
      <vt:lpstr>Header and Chain (1/3)</vt:lpstr>
      <vt:lpstr>Header and Chain (2/3)</vt:lpstr>
      <vt:lpstr>Header and Chain (3/3)</vt:lpstr>
      <vt:lpstr>PowerPoint 簡報</vt:lpstr>
      <vt:lpstr>Block ID</vt:lpstr>
      <vt:lpstr>Genesis Block</vt:lpstr>
      <vt:lpstr>Merkle Tree (1/7)</vt:lpstr>
      <vt:lpstr>Merkle Tree (2/7)</vt:lpstr>
      <vt:lpstr>Merkle Tree (3/7)</vt:lpstr>
      <vt:lpstr>Merkle Tree (4/7)</vt:lpstr>
      <vt:lpstr>Merkle Tree (5/7)</vt:lpstr>
      <vt:lpstr>Merkle Tree (6/7)</vt:lpstr>
      <vt:lpstr>Merkle Tree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Bitcoin Chapter5 - Wallet</dc:title>
  <dc:creator>Tsai Cheng-Ting</dc:creator>
  <cp:lastModifiedBy>Tsai Cheng-Ting</cp:lastModifiedBy>
  <cp:revision>206</cp:revision>
  <dcterms:created xsi:type="dcterms:W3CDTF">2018-08-26T02:18:40Z</dcterms:created>
  <dcterms:modified xsi:type="dcterms:W3CDTF">2018-08-26T07:46:47Z</dcterms:modified>
</cp:coreProperties>
</file>