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78" r:id="rId3"/>
    <p:sldId id="257" r:id="rId4"/>
    <p:sldId id="258" r:id="rId5"/>
    <p:sldId id="259" r:id="rId6"/>
    <p:sldId id="260" r:id="rId7"/>
    <p:sldId id="262" r:id="rId8"/>
    <p:sldId id="263" r:id="rId9"/>
    <p:sldId id="264" r:id="rId10"/>
    <p:sldId id="277" r:id="rId11"/>
    <p:sldId id="266" r:id="rId12"/>
    <p:sldId id="267" r:id="rId13"/>
    <p:sldId id="268" r:id="rId14"/>
    <p:sldId id="269" r:id="rId15"/>
    <p:sldId id="271" r:id="rId16"/>
    <p:sldId id="275" r:id="rId17"/>
    <p:sldId id="276" r:id="rId18"/>
    <p:sldId id="279" r:id="rId1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70" autoAdjust="0"/>
    <p:restoredTop sz="88162" autoAdjust="0"/>
  </p:normalViewPr>
  <p:slideViewPr>
    <p:cSldViewPr>
      <p:cViewPr>
        <p:scale>
          <a:sx n="75" d="100"/>
          <a:sy n="75" d="100"/>
        </p:scale>
        <p:origin x="-1734" y="-2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9CF787-3689-4B06-88CF-0377F93614D4}" type="datetimeFigureOut">
              <a:rPr lang="zh-TW" altLang="en-US" smtClean="0"/>
              <a:t>2018/8/23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3D6FCC-94E2-4217-B947-6CBB8E649DCF}" type="slidenum">
              <a:rPr lang="zh-TW" altLang="en-US" smtClean="0"/>
              <a:t>‹#›</a:t>
            </a:fld>
            <a:endParaRPr lang="zh-TW" altLang="en-US"/>
          </a:p>
        </p:txBody>
      </p:sp>
    </p:spTree>
    <p:extLst>
      <p:ext uri="{BB962C8B-B14F-4D97-AF65-F5344CB8AC3E}">
        <p14:creationId xmlns:p14="http://schemas.microsoft.com/office/powerpoint/2010/main" val="4108123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53D6FCC-94E2-4217-B947-6CBB8E649DCF}" type="slidenum">
              <a:rPr lang="zh-TW" altLang="en-US" smtClean="0"/>
              <a:t>3</a:t>
            </a:fld>
            <a:endParaRPr lang="zh-TW" altLang="en-US"/>
          </a:p>
        </p:txBody>
      </p:sp>
    </p:spTree>
    <p:extLst>
      <p:ext uri="{BB962C8B-B14F-4D97-AF65-F5344CB8AC3E}">
        <p14:creationId xmlns:p14="http://schemas.microsoft.com/office/powerpoint/2010/main" val="4232633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174?</a:t>
            </a:r>
            <a:endParaRPr lang="zh-TW" altLang="en-US" dirty="0"/>
          </a:p>
        </p:txBody>
      </p:sp>
      <p:sp>
        <p:nvSpPr>
          <p:cNvPr id="4" name="投影片編號版面配置區 3"/>
          <p:cNvSpPr>
            <a:spLocks noGrp="1"/>
          </p:cNvSpPr>
          <p:nvPr>
            <p:ph type="sldNum" sz="quarter" idx="10"/>
          </p:nvPr>
        </p:nvSpPr>
        <p:spPr/>
        <p:txBody>
          <a:bodyPr/>
          <a:lstStyle/>
          <a:p>
            <a:fld id="{053D6FCC-94E2-4217-B947-6CBB8E649DCF}" type="slidenum">
              <a:rPr lang="zh-TW" altLang="en-US" smtClean="0"/>
              <a:t>5</a:t>
            </a:fld>
            <a:endParaRPr lang="zh-TW" altLang="en-US"/>
          </a:p>
        </p:txBody>
      </p:sp>
    </p:spTree>
    <p:extLst>
      <p:ext uri="{BB962C8B-B14F-4D97-AF65-F5344CB8AC3E}">
        <p14:creationId xmlns:p14="http://schemas.microsoft.com/office/powerpoint/2010/main" val="4189404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只有它的散列值在鎖定腳本中呈現</a:t>
            </a:r>
            <a:endParaRPr lang="zh-TW" altLang="en-US" dirty="0"/>
          </a:p>
        </p:txBody>
      </p:sp>
      <p:sp>
        <p:nvSpPr>
          <p:cNvPr id="4" name="投影片編號版面配置區 3"/>
          <p:cNvSpPr>
            <a:spLocks noGrp="1"/>
          </p:cNvSpPr>
          <p:nvPr>
            <p:ph type="sldNum" sz="quarter" idx="10"/>
          </p:nvPr>
        </p:nvSpPr>
        <p:spPr/>
        <p:txBody>
          <a:bodyPr/>
          <a:lstStyle/>
          <a:p>
            <a:fld id="{053D6FCC-94E2-4217-B947-6CBB8E649DCF}" type="slidenum">
              <a:rPr lang="zh-TW" altLang="en-US" smtClean="0"/>
              <a:t>6</a:t>
            </a:fld>
            <a:endParaRPr lang="zh-TW" altLang="en-US"/>
          </a:p>
        </p:txBody>
      </p:sp>
    </p:spTree>
    <p:extLst>
      <p:ext uri="{BB962C8B-B14F-4D97-AF65-F5344CB8AC3E}">
        <p14:creationId xmlns:p14="http://schemas.microsoft.com/office/powerpoint/2010/main" val="1261643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傳送</a:t>
            </a:r>
            <a:r>
              <a:rPr lang="en-US" altLang="zh-TW" dirty="0" smtClean="0"/>
              <a:t>?</a:t>
            </a:r>
            <a:endParaRPr lang="zh-TW" altLang="en-US" dirty="0"/>
          </a:p>
        </p:txBody>
      </p:sp>
      <p:sp>
        <p:nvSpPr>
          <p:cNvPr id="4" name="投影片編號版面配置區 3"/>
          <p:cNvSpPr>
            <a:spLocks noGrp="1"/>
          </p:cNvSpPr>
          <p:nvPr>
            <p:ph type="sldNum" sz="quarter" idx="10"/>
          </p:nvPr>
        </p:nvSpPr>
        <p:spPr/>
        <p:txBody>
          <a:bodyPr/>
          <a:lstStyle/>
          <a:p>
            <a:fld id="{053D6FCC-94E2-4217-B947-6CBB8E649DCF}" type="slidenum">
              <a:rPr lang="zh-TW" altLang="en-US" smtClean="0"/>
              <a:t>13</a:t>
            </a:fld>
            <a:endParaRPr lang="zh-TW" altLang="en-US"/>
          </a:p>
        </p:txBody>
      </p:sp>
    </p:spTree>
    <p:extLst>
      <p:ext uri="{BB962C8B-B14F-4D97-AF65-F5344CB8AC3E}">
        <p14:creationId xmlns:p14="http://schemas.microsoft.com/office/powerpoint/2010/main" val="3961312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過去</a:t>
            </a:r>
            <a:r>
              <a:rPr lang="en-US" altLang="zh-TW" dirty="0" smtClean="0"/>
              <a:t>12</a:t>
            </a:r>
            <a:r>
              <a:rPr lang="zh-TW" altLang="en-US" dirty="0" smtClean="0"/>
              <a:t>區塊</a:t>
            </a:r>
            <a:endParaRPr lang="zh-TW" altLang="en-US" dirty="0"/>
          </a:p>
        </p:txBody>
      </p:sp>
      <p:sp>
        <p:nvSpPr>
          <p:cNvPr id="4" name="投影片編號版面配置區 3"/>
          <p:cNvSpPr>
            <a:spLocks noGrp="1"/>
          </p:cNvSpPr>
          <p:nvPr>
            <p:ph type="sldNum" sz="quarter" idx="10"/>
          </p:nvPr>
        </p:nvSpPr>
        <p:spPr/>
        <p:txBody>
          <a:bodyPr/>
          <a:lstStyle/>
          <a:p>
            <a:fld id="{053D6FCC-94E2-4217-B947-6CBB8E649DCF}" type="slidenum">
              <a:rPr lang="zh-TW" altLang="en-US" smtClean="0"/>
              <a:t>18</a:t>
            </a:fld>
            <a:endParaRPr lang="zh-TW" altLang="en-US"/>
          </a:p>
        </p:txBody>
      </p:sp>
    </p:spTree>
    <p:extLst>
      <p:ext uri="{BB962C8B-B14F-4D97-AF65-F5344CB8AC3E}">
        <p14:creationId xmlns:p14="http://schemas.microsoft.com/office/powerpoint/2010/main" val="2149113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448965" y="4345230"/>
            <a:ext cx="8246070" cy="859205"/>
          </a:xfrm>
          <a:effectLst>
            <a:outerShdw blurRad="50800" dist="38100" dir="2700000" algn="tl" rotWithShape="0">
              <a:prstClr val="black">
                <a:alpha val="40000"/>
              </a:prstClr>
            </a:outerShdw>
          </a:effectLst>
        </p:spPr>
        <p:txBody>
          <a:bodyPr>
            <a:normAutofit/>
          </a:bodyPr>
          <a:lstStyle>
            <a:lvl1pPr algn="ctr">
              <a:defRPr sz="3600">
                <a:solidFill>
                  <a:srgbClr val="00B0F0"/>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448966" y="5261460"/>
            <a:ext cx="8246070" cy="458115"/>
          </a:xfrm>
        </p:spPr>
        <p:txBody>
          <a:bodyPr>
            <a:normAutofit/>
          </a:bodyPr>
          <a:lstStyle>
            <a:lvl1pPr marL="0" indent="0" algn="ctr">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5BBEAD13-0566-4C6C-97E7-55F17F24B09F}" type="datetimeFigureOut">
              <a:rPr lang="zh-TW" altLang="en-US" smtClean="0"/>
              <a:t>2018/8/23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3DA0BB7-265A-403C-9275-D587AB510EDC}" type="slidenum">
              <a:rPr lang="zh-TW" altLang="en-US" smtClean="0"/>
              <a:t>‹#›</a:t>
            </a:fld>
            <a:endParaRPr lang="zh-TW" alt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5BBEAD13-0566-4C6C-97E7-55F17F24B09F}" type="datetimeFigureOut">
              <a:rPr lang="zh-TW" altLang="en-US" smtClean="0"/>
              <a:t>2018/8/23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3DA0BB7-265A-403C-9275-D587AB510EDC}" type="slidenum">
              <a:rPr lang="zh-TW" altLang="en-US" smtClean="0"/>
              <a:t>‹#›</a:t>
            </a:fld>
            <a:endParaRPr lang="zh-TW" alt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5BBEAD13-0566-4C6C-97E7-55F17F24B09F}" type="datetimeFigureOut">
              <a:rPr lang="zh-TW" altLang="en-US" smtClean="0"/>
              <a:t>2018/8/23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3DA0BB7-265A-403C-9275-D587AB510EDC}" type="slidenum">
              <a:rPr lang="zh-TW" altLang="en-US" smtClean="0"/>
              <a:t>‹#›</a:t>
            </a:fld>
            <a:endParaRPr lang="zh-TW" alt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5BBEAD13-0566-4C6C-97E7-55F17F24B09F}" type="datetimeFigureOut">
              <a:rPr lang="zh-TW" altLang="en-US" smtClean="0"/>
              <a:t>2018/8/23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3DA0BB7-265A-403C-9275-D587AB510EDC}" type="slidenum">
              <a:rPr lang="zh-TW" altLang="en-US" smtClean="0"/>
              <a:t>‹#›</a:t>
            </a:fld>
            <a:endParaRPr lang="zh-TW" alt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458115"/>
          </a:xfrm>
        </p:spPr>
        <p:txBody>
          <a:bodyPr>
            <a:normAutofit/>
          </a:bodyPr>
          <a:lstStyle>
            <a:lvl1pPr algn="l">
              <a:defRPr sz="3600">
                <a:solidFill>
                  <a:srgbClr val="00B0F0"/>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48965" y="2054655"/>
            <a:ext cx="8229600" cy="3918803"/>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BBEAD13-0566-4C6C-97E7-55F17F24B09F}" type="datetimeFigureOut">
              <a:rPr lang="zh-TW" altLang="en-US" smtClean="0"/>
              <a:t>2018/8/23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3DA0BB7-265A-403C-9275-D587AB510EDC}" type="slidenum">
              <a:rPr lang="zh-TW" altLang="en-US" smtClean="0"/>
              <a:t>‹#›</a:t>
            </a:fld>
            <a:endParaRPr lang="zh-TW" alt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76014" y="374900"/>
            <a:ext cx="6558080" cy="763525"/>
          </a:xfrm>
        </p:spPr>
        <p:txBody>
          <a:bodyPr>
            <a:normAutofit/>
          </a:bodyPr>
          <a:lstStyle>
            <a:lvl1pPr algn="l">
              <a:defRPr sz="3600">
                <a:solidFill>
                  <a:srgbClr val="00B0F0"/>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1976015" y="1291130"/>
            <a:ext cx="6558080" cy="4275740"/>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BBEAD13-0566-4C6C-97E7-55F17F24B09F}" type="datetimeFigureOut">
              <a:rPr lang="zh-TW" altLang="en-US" smtClean="0"/>
              <a:t>2018/8/23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3DA0BB7-265A-403C-9275-D587AB510EDC}" type="slidenum">
              <a:rPr lang="zh-TW" altLang="en-US" smtClean="0"/>
              <a:t>‹#›</a:t>
            </a:fld>
            <a:endParaRPr lang="zh-TW" alt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5BBEAD13-0566-4C6C-97E7-55F17F24B09F}" type="datetimeFigureOut">
              <a:rPr lang="zh-TW" altLang="en-US" smtClean="0"/>
              <a:t>2018/8/23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3DA0BB7-265A-403C-9275-D587AB510EDC}" type="slidenum">
              <a:rPr lang="zh-TW" altLang="en-US" smtClean="0"/>
              <a:t>‹#›</a:t>
            </a:fld>
            <a:endParaRPr lang="zh-TW" alt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zh-TW" altLang="en-US" smtClean="0"/>
              <a:t>按一下以編輯母片標題樣式</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Date Placeholder 4"/>
          <p:cNvSpPr>
            <a:spLocks noGrp="1"/>
          </p:cNvSpPr>
          <p:nvPr>
            <p:ph type="dt" sz="half" idx="10"/>
          </p:nvPr>
        </p:nvSpPr>
        <p:spPr/>
        <p:txBody>
          <a:bodyPr/>
          <a:lstStyle/>
          <a:p>
            <a:fld id="{5BBEAD13-0566-4C6C-97E7-55F17F24B09F}" type="datetimeFigureOut">
              <a:rPr lang="zh-TW" altLang="en-US" smtClean="0"/>
              <a:t>2018/8/23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3DA0BB7-265A-403C-9275-D587AB510EDC}" type="slidenum">
              <a:rPr lang="zh-TW" altLang="en-US" smtClean="0"/>
              <a:t>‹#›</a:t>
            </a:fld>
            <a:endParaRPr lang="zh-TW" alt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448965" y="1291130"/>
            <a:ext cx="8229600" cy="532180"/>
          </a:xfrm>
        </p:spPr>
        <p:txBody>
          <a:bodyPr>
            <a:normAutofit/>
          </a:bodyPr>
          <a:lstStyle>
            <a:lvl1pPr algn="l">
              <a:defRPr sz="3600">
                <a:solidFill>
                  <a:srgbClr val="00B0F0"/>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448965" y="1882907"/>
            <a:ext cx="4040188" cy="639762"/>
          </a:xfrm>
        </p:spPr>
        <p:txBody>
          <a:bodyPr anchor="b"/>
          <a:lstStyle>
            <a:lvl1pPr marL="0" indent="0">
              <a:buNone/>
              <a:defRPr sz="2400" b="1">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448965" y="2512770"/>
            <a:ext cx="4040188"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36790" y="1882907"/>
            <a:ext cx="4041775" cy="639762"/>
          </a:xfrm>
        </p:spPr>
        <p:txBody>
          <a:bodyPr anchor="b"/>
          <a:lstStyle>
            <a:lvl1pPr marL="0" indent="0">
              <a:buNone/>
              <a:defRPr sz="2400" b="1">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36790" y="2512770"/>
            <a:ext cx="4041775"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5BBEAD13-0566-4C6C-97E7-55F17F24B09F}" type="datetimeFigureOut">
              <a:rPr lang="zh-TW" altLang="en-US" smtClean="0"/>
              <a:t>2018/8/23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73DA0BB7-265A-403C-9275-D587AB510EDC}" type="slidenum">
              <a:rPr lang="zh-TW" altLang="en-US" smtClean="0"/>
              <a:t>‹#›</a:t>
            </a:fld>
            <a:endParaRPr lang="zh-TW" alt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Date Placeholder 2"/>
          <p:cNvSpPr>
            <a:spLocks noGrp="1"/>
          </p:cNvSpPr>
          <p:nvPr>
            <p:ph type="dt" sz="half" idx="10"/>
          </p:nvPr>
        </p:nvSpPr>
        <p:spPr/>
        <p:txBody>
          <a:bodyPr/>
          <a:lstStyle/>
          <a:p>
            <a:fld id="{5BBEAD13-0566-4C6C-97E7-55F17F24B09F}" type="datetimeFigureOut">
              <a:rPr lang="zh-TW" altLang="en-US" smtClean="0"/>
              <a:t>2018/8/23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73DA0BB7-265A-403C-9275-D587AB510EDC}" type="slidenum">
              <a:rPr lang="zh-TW" altLang="en-US" smtClean="0"/>
              <a:t>‹#›</a:t>
            </a:fld>
            <a:endParaRPr lang="zh-TW" alt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EAD13-0566-4C6C-97E7-55F17F24B09F}" type="datetimeFigureOut">
              <a:rPr lang="zh-TW" altLang="en-US" smtClean="0"/>
              <a:t>2018/8/23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t>‹#›</a:t>
            </a:fld>
            <a:endParaRPr lang="zh-TW" alt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5BBEAD13-0566-4C6C-97E7-55F17F24B09F}" type="datetimeFigureOut">
              <a:rPr lang="zh-TW" altLang="en-US" smtClean="0"/>
              <a:t>2018/8/23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3DA0BB7-265A-403C-9275-D587AB510EDC}" type="slidenum">
              <a:rPr lang="zh-TW" altLang="en-US" smtClean="0"/>
              <a:t>‹#›</a:t>
            </a:fld>
            <a:endParaRPr lang="zh-TW" alt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EAD13-0566-4C6C-97E7-55F17F24B09F}" type="datetimeFigureOut">
              <a:rPr lang="zh-TW" altLang="en-US" smtClean="0"/>
              <a:t>2018/8/23</a:t>
            </a:fld>
            <a:endParaRPr lang="zh-TW"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0BB7-265A-403C-9275-D587AB510EDC}" type="slidenum">
              <a:rPr lang="zh-TW" altLang="en-US" smtClean="0"/>
              <a:t>‹#›</a:t>
            </a:fld>
            <a:endParaRPr lang="zh-TW" alt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3140968"/>
            <a:ext cx="9144000" cy="859205"/>
          </a:xfrm>
        </p:spPr>
        <p:txBody>
          <a:bodyPr/>
          <a:lstStyle/>
          <a:p>
            <a:r>
              <a:rPr lang="en-US" altLang="zh-TW" dirty="0" smtClean="0"/>
              <a:t>Chapter </a:t>
            </a:r>
            <a:r>
              <a:rPr lang="en-US" altLang="zh-TW" dirty="0"/>
              <a:t>7</a:t>
            </a:r>
            <a:r>
              <a:rPr lang="en-US" altLang="zh-TW" dirty="0" smtClean="0"/>
              <a:t> </a:t>
            </a:r>
            <a:r>
              <a:rPr lang="en-US" altLang="zh-TW" dirty="0"/>
              <a:t>Advanced Transactions and Scripting</a:t>
            </a:r>
            <a:endParaRPr lang="zh-TW" altLang="en-US" dirty="0"/>
          </a:p>
        </p:txBody>
      </p:sp>
    </p:spTree>
    <p:extLst>
      <p:ext uri="{BB962C8B-B14F-4D97-AF65-F5344CB8AC3E}">
        <p14:creationId xmlns:p14="http://schemas.microsoft.com/office/powerpoint/2010/main" val="38014028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0" y="1"/>
            <a:ext cx="9144000" cy="404664"/>
          </a:xfrm>
        </p:spPr>
        <p:txBody>
          <a:bodyPr>
            <a:normAutofit/>
          </a:bodyPr>
          <a:lstStyle/>
          <a:p>
            <a:r>
              <a:rPr lang="en-US" altLang="zh-TW" sz="1400" dirty="0"/>
              <a:t>$&gt; </a:t>
            </a:r>
            <a:r>
              <a:rPr lang="en-US" altLang="zh-TW" sz="1400" dirty="0" err="1"/>
              <a:t>bitcoind</a:t>
            </a:r>
            <a:r>
              <a:rPr lang="en-US" altLang="zh-TW" sz="1400" dirty="0"/>
              <a:t> </a:t>
            </a:r>
            <a:r>
              <a:rPr lang="en-US" altLang="zh-TW" sz="1400" dirty="0" err="1"/>
              <a:t>getrawtransaction</a:t>
            </a:r>
            <a:r>
              <a:rPr lang="en-US" altLang="zh-TW" sz="1400" dirty="0"/>
              <a:t> </a:t>
            </a:r>
            <a:r>
              <a:rPr lang="en-US" altLang="zh-TW" sz="1400" dirty="0" smtClean="0"/>
              <a:t>8bae12b5f4c088d940733dcd1455efc6a3a69cf9340e17a981286d3778615684 1</a:t>
            </a:r>
          </a:p>
          <a:p>
            <a:endParaRPr lang="zh-TW" altLang="en-US" sz="1400" dirty="0"/>
          </a:p>
        </p:txBody>
      </p:sp>
      <p:sp>
        <p:nvSpPr>
          <p:cNvPr id="5" name="文字方塊 4"/>
          <p:cNvSpPr txBox="1"/>
          <p:nvPr/>
        </p:nvSpPr>
        <p:spPr>
          <a:xfrm>
            <a:off x="0" y="332656"/>
            <a:ext cx="9144000" cy="6340197"/>
          </a:xfrm>
          <a:prstGeom prst="rect">
            <a:avLst/>
          </a:prstGeom>
          <a:noFill/>
        </p:spPr>
        <p:txBody>
          <a:bodyPr wrap="square" rtlCol="0">
            <a:spAutoFit/>
          </a:bodyPr>
          <a:lstStyle/>
          <a:p>
            <a:r>
              <a:rPr lang="en-US" altLang="zh-TW" sz="1400" dirty="0">
                <a:solidFill>
                  <a:schemeClr val="bg1"/>
                </a:solidFill>
              </a:rPr>
              <a:t>{ </a:t>
            </a:r>
            <a:endParaRPr lang="en-US" altLang="zh-TW" sz="1400" dirty="0" smtClean="0">
              <a:solidFill>
                <a:schemeClr val="bg1"/>
              </a:solidFill>
            </a:endParaRPr>
          </a:p>
          <a:p>
            <a:r>
              <a:rPr lang="en-US" altLang="zh-TW" sz="1400" dirty="0" smtClean="0">
                <a:solidFill>
                  <a:schemeClr val="bg1"/>
                </a:solidFill>
              </a:rPr>
              <a:t>"</a:t>
            </a:r>
            <a:r>
              <a:rPr lang="en-US" altLang="zh-TW" sz="1400" dirty="0">
                <a:solidFill>
                  <a:schemeClr val="bg1"/>
                </a:solidFill>
              </a:rPr>
              <a:t>hex" : "</a:t>
            </a:r>
            <a:r>
              <a:rPr lang="en-US" altLang="zh-TW" sz="1400" dirty="0" smtClean="0">
                <a:solidFill>
                  <a:schemeClr val="bg1"/>
                </a:solidFill>
              </a:rPr>
              <a:t>0100000001c85…ac00000000</a:t>
            </a:r>
            <a:r>
              <a:rPr lang="en-US" altLang="zh-TW" sz="1400" dirty="0">
                <a:solidFill>
                  <a:schemeClr val="bg1"/>
                </a:solidFill>
              </a:rPr>
              <a:t>", </a:t>
            </a:r>
            <a:endParaRPr lang="en-US" altLang="zh-TW" sz="1400" dirty="0" smtClean="0">
              <a:solidFill>
                <a:schemeClr val="bg1"/>
              </a:solidFill>
            </a:endParaRPr>
          </a:p>
          <a:p>
            <a:r>
              <a:rPr lang="en-US" altLang="zh-TW" sz="1400" dirty="0" smtClean="0">
                <a:solidFill>
                  <a:schemeClr val="bg1"/>
                </a:solidFill>
              </a:rPr>
              <a:t>"</a:t>
            </a:r>
            <a:r>
              <a:rPr lang="en-US" altLang="zh-TW" sz="1400" dirty="0" err="1">
                <a:solidFill>
                  <a:schemeClr val="bg1"/>
                </a:solidFill>
              </a:rPr>
              <a:t>txid</a:t>
            </a:r>
            <a:r>
              <a:rPr lang="en-US" altLang="zh-TW" sz="1400" dirty="0">
                <a:solidFill>
                  <a:schemeClr val="bg1"/>
                </a:solidFill>
              </a:rPr>
              <a:t>" : "8bae12b5f4c088d940733dcd1455efc6a3a69cf9340e17a981286d3778615684", "version" : 1, </a:t>
            </a:r>
            <a:endParaRPr lang="en-US" altLang="zh-TW" sz="1400" dirty="0" smtClean="0">
              <a:solidFill>
                <a:schemeClr val="bg1"/>
              </a:solidFill>
            </a:endParaRPr>
          </a:p>
          <a:p>
            <a:r>
              <a:rPr lang="en-US" altLang="zh-TW" sz="1400" dirty="0" smtClean="0">
                <a:solidFill>
                  <a:schemeClr val="bg1"/>
                </a:solidFill>
              </a:rPr>
              <a:t>"</a:t>
            </a:r>
            <a:r>
              <a:rPr lang="en-US" altLang="zh-TW" sz="1400" dirty="0" err="1">
                <a:solidFill>
                  <a:schemeClr val="bg1"/>
                </a:solidFill>
              </a:rPr>
              <a:t>locktime</a:t>
            </a:r>
            <a:r>
              <a:rPr lang="en-US" altLang="zh-TW" sz="1400" dirty="0">
                <a:solidFill>
                  <a:schemeClr val="bg1"/>
                </a:solidFill>
              </a:rPr>
              <a:t>" : 0, </a:t>
            </a:r>
            <a:endParaRPr lang="en-US" altLang="zh-TW" sz="1400" dirty="0" smtClean="0">
              <a:solidFill>
                <a:schemeClr val="bg1"/>
              </a:solidFill>
            </a:endParaRPr>
          </a:p>
          <a:p>
            <a:r>
              <a:rPr lang="en-US" altLang="zh-TW" sz="1400" dirty="0" smtClean="0">
                <a:solidFill>
                  <a:schemeClr val="bg1"/>
                </a:solidFill>
              </a:rPr>
              <a:t>"</a:t>
            </a:r>
            <a:r>
              <a:rPr lang="en-US" altLang="zh-TW" sz="1400" dirty="0">
                <a:solidFill>
                  <a:schemeClr val="bg1"/>
                </a:solidFill>
              </a:rPr>
              <a:t>vin" : [ </a:t>
            </a:r>
            <a:endParaRPr lang="en-US" altLang="zh-TW" sz="1400" dirty="0" smtClean="0">
              <a:solidFill>
                <a:schemeClr val="bg1"/>
              </a:solidFill>
            </a:endParaRPr>
          </a:p>
          <a:p>
            <a:r>
              <a:rPr lang="en-US" altLang="zh-TW" sz="1400" dirty="0">
                <a:solidFill>
                  <a:schemeClr val="bg1"/>
                </a:solidFill>
              </a:rPr>
              <a:t>	</a:t>
            </a:r>
            <a:r>
              <a:rPr lang="en-US" altLang="zh-TW" sz="1400" dirty="0" smtClean="0">
                <a:solidFill>
                  <a:schemeClr val="bg1"/>
                </a:solidFill>
              </a:rPr>
              <a:t>{ </a:t>
            </a:r>
            <a:r>
              <a:rPr lang="en-US" altLang="zh-TW" sz="1400" dirty="0">
                <a:solidFill>
                  <a:schemeClr val="bg1"/>
                </a:solidFill>
              </a:rPr>
              <a:t>"</a:t>
            </a:r>
            <a:r>
              <a:rPr lang="en-US" altLang="zh-TW" sz="1400" dirty="0" err="1">
                <a:solidFill>
                  <a:schemeClr val="bg1"/>
                </a:solidFill>
              </a:rPr>
              <a:t>txid</a:t>
            </a:r>
            <a:r>
              <a:rPr lang="en-US" altLang="zh-TW" sz="1400" dirty="0">
                <a:solidFill>
                  <a:schemeClr val="bg1"/>
                </a:solidFill>
              </a:rPr>
              <a:t>" : "</a:t>
            </a:r>
            <a:r>
              <a:rPr lang="en-US" altLang="zh-TW" sz="1400" dirty="0" smtClean="0">
                <a:solidFill>
                  <a:schemeClr val="bg1"/>
                </a:solidFill>
              </a:rPr>
              <a:t>8e40bb…5fba58c8</a:t>
            </a:r>
            <a:r>
              <a:rPr lang="en-US" altLang="zh-TW" sz="1400" dirty="0">
                <a:solidFill>
                  <a:schemeClr val="bg1"/>
                </a:solidFill>
              </a:rPr>
              <a:t>", </a:t>
            </a:r>
            <a:endParaRPr lang="en-US" altLang="zh-TW" sz="1400" dirty="0" smtClean="0">
              <a:solidFill>
                <a:schemeClr val="bg1"/>
              </a:solidFill>
            </a:endParaRPr>
          </a:p>
          <a:p>
            <a:r>
              <a:rPr lang="en-US" altLang="zh-TW" sz="1400" dirty="0">
                <a:solidFill>
                  <a:schemeClr val="bg1"/>
                </a:solidFill>
              </a:rPr>
              <a:t>	</a:t>
            </a:r>
            <a:r>
              <a:rPr lang="en-US" altLang="zh-TW" sz="1400" dirty="0" smtClean="0">
                <a:solidFill>
                  <a:schemeClr val="bg1"/>
                </a:solidFill>
              </a:rPr>
              <a:t>"</a:t>
            </a:r>
            <a:r>
              <a:rPr lang="en-US" altLang="zh-TW" sz="1400" dirty="0" err="1">
                <a:solidFill>
                  <a:schemeClr val="bg1"/>
                </a:solidFill>
              </a:rPr>
              <a:t>vout</a:t>
            </a:r>
            <a:r>
              <a:rPr lang="en-US" altLang="zh-TW" sz="1400" dirty="0">
                <a:solidFill>
                  <a:schemeClr val="bg1"/>
                </a:solidFill>
              </a:rPr>
              <a:t>" : 1, </a:t>
            </a:r>
            <a:endParaRPr lang="en-US" altLang="zh-TW" sz="1400" dirty="0" smtClean="0">
              <a:solidFill>
                <a:schemeClr val="bg1"/>
              </a:solidFill>
            </a:endParaRPr>
          </a:p>
          <a:p>
            <a:r>
              <a:rPr lang="en-US" altLang="zh-TW" sz="1400" dirty="0">
                <a:solidFill>
                  <a:schemeClr val="bg1"/>
                </a:solidFill>
              </a:rPr>
              <a:t>	</a:t>
            </a:r>
            <a:r>
              <a:rPr lang="en-US" altLang="zh-TW" sz="1400" dirty="0" smtClean="0">
                <a:solidFill>
                  <a:schemeClr val="bg1"/>
                </a:solidFill>
              </a:rPr>
              <a:t>"</a:t>
            </a:r>
            <a:r>
              <a:rPr lang="en-US" altLang="zh-TW" sz="1400" dirty="0" err="1">
                <a:solidFill>
                  <a:schemeClr val="bg1"/>
                </a:solidFill>
              </a:rPr>
              <a:t>scriptSig</a:t>
            </a:r>
            <a:r>
              <a:rPr lang="en-US" altLang="zh-TW" sz="1400" dirty="0">
                <a:solidFill>
                  <a:schemeClr val="bg1"/>
                </a:solidFill>
              </a:rPr>
              <a:t>" : { </a:t>
            </a:r>
            <a:endParaRPr lang="en-US" altLang="zh-TW" sz="1400" dirty="0" smtClean="0">
              <a:solidFill>
                <a:schemeClr val="bg1"/>
              </a:solidFill>
            </a:endParaRPr>
          </a:p>
          <a:p>
            <a:r>
              <a:rPr lang="en-US" altLang="zh-TW" sz="1400" dirty="0">
                <a:solidFill>
                  <a:schemeClr val="bg1"/>
                </a:solidFill>
              </a:rPr>
              <a:t>	</a:t>
            </a:r>
            <a:r>
              <a:rPr lang="en-US" altLang="zh-TW" sz="1400" dirty="0" smtClean="0">
                <a:solidFill>
                  <a:schemeClr val="bg1"/>
                </a:solidFill>
              </a:rPr>
              <a:t>	"</a:t>
            </a:r>
            <a:r>
              <a:rPr lang="en-US" altLang="zh-TW" sz="1400" dirty="0" err="1">
                <a:solidFill>
                  <a:schemeClr val="bg1"/>
                </a:solidFill>
              </a:rPr>
              <a:t>asm</a:t>
            </a:r>
            <a:r>
              <a:rPr lang="en-US" altLang="zh-TW" sz="1400" dirty="0">
                <a:solidFill>
                  <a:schemeClr val="bg1"/>
                </a:solidFill>
              </a:rPr>
              <a:t>" : "</a:t>
            </a:r>
            <a:r>
              <a:rPr lang="en-US" altLang="zh-TW" sz="1400" dirty="0" smtClean="0">
                <a:solidFill>
                  <a:schemeClr val="bg1"/>
                </a:solidFill>
              </a:rPr>
              <a:t>3045022…", </a:t>
            </a:r>
          </a:p>
          <a:p>
            <a:r>
              <a:rPr lang="en-US" altLang="zh-TW" sz="1400" dirty="0">
                <a:solidFill>
                  <a:schemeClr val="bg1"/>
                </a:solidFill>
              </a:rPr>
              <a:t>	</a:t>
            </a:r>
            <a:r>
              <a:rPr lang="en-US" altLang="zh-TW" sz="1400" dirty="0" smtClean="0">
                <a:solidFill>
                  <a:schemeClr val="bg1"/>
                </a:solidFill>
              </a:rPr>
              <a:t>	"</a:t>
            </a:r>
            <a:r>
              <a:rPr lang="en-US" altLang="zh-TW" sz="1400" dirty="0">
                <a:solidFill>
                  <a:schemeClr val="bg1"/>
                </a:solidFill>
              </a:rPr>
              <a:t>hex" : "</a:t>
            </a:r>
            <a:r>
              <a:rPr lang="en-US" altLang="zh-TW" sz="1400" dirty="0" smtClean="0">
                <a:solidFill>
                  <a:schemeClr val="bg1"/>
                </a:solidFill>
              </a:rPr>
              <a:t>4830450…" </a:t>
            </a:r>
          </a:p>
          <a:p>
            <a:r>
              <a:rPr lang="en-US" altLang="zh-TW" sz="1400" dirty="0">
                <a:solidFill>
                  <a:schemeClr val="bg1"/>
                </a:solidFill>
              </a:rPr>
              <a:t>	</a:t>
            </a:r>
            <a:r>
              <a:rPr lang="en-US" altLang="zh-TW" sz="1400" dirty="0" smtClean="0">
                <a:solidFill>
                  <a:schemeClr val="bg1"/>
                </a:solidFill>
              </a:rPr>
              <a:t>	}, </a:t>
            </a:r>
          </a:p>
          <a:p>
            <a:r>
              <a:rPr lang="en-US" altLang="zh-TW" sz="1400" dirty="0">
                <a:solidFill>
                  <a:schemeClr val="bg1"/>
                </a:solidFill>
              </a:rPr>
              <a:t>	</a:t>
            </a:r>
            <a:r>
              <a:rPr lang="en-US" altLang="zh-TW" sz="1400" dirty="0" smtClean="0">
                <a:solidFill>
                  <a:schemeClr val="bg1"/>
                </a:solidFill>
              </a:rPr>
              <a:t>	"</a:t>
            </a:r>
            <a:r>
              <a:rPr lang="en-US" altLang="zh-TW" sz="1400" dirty="0">
                <a:solidFill>
                  <a:schemeClr val="bg1"/>
                </a:solidFill>
              </a:rPr>
              <a:t>sequence" : 4294967295 </a:t>
            </a:r>
            <a:endParaRPr lang="en-US" altLang="zh-TW" sz="1400" dirty="0" smtClean="0">
              <a:solidFill>
                <a:schemeClr val="bg1"/>
              </a:solidFill>
            </a:endParaRPr>
          </a:p>
          <a:p>
            <a:r>
              <a:rPr lang="en-US" altLang="zh-TW" sz="1400" dirty="0">
                <a:solidFill>
                  <a:schemeClr val="bg1"/>
                </a:solidFill>
              </a:rPr>
              <a:t>	</a:t>
            </a:r>
            <a:r>
              <a:rPr lang="en-US" altLang="zh-TW" sz="1400" dirty="0" smtClean="0">
                <a:solidFill>
                  <a:schemeClr val="bg1"/>
                </a:solidFill>
              </a:rPr>
              <a:t>}</a:t>
            </a:r>
          </a:p>
          <a:p>
            <a:r>
              <a:rPr lang="en-US" altLang="zh-TW" sz="1400" dirty="0" smtClean="0">
                <a:solidFill>
                  <a:schemeClr val="bg1"/>
                </a:solidFill>
              </a:rPr>
              <a:t> </a:t>
            </a:r>
            <a:r>
              <a:rPr lang="en-US" altLang="zh-TW" sz="1400" dirty="0">
                <a:solidFill>
                  <a:schemeClr val="bg1"/>
                </a:solidFill>
              </a:rPr>
              <a:t>], </a:t>
            </a:r>
            <a:endParaRPr lang="en-US" altLang="zh-TW" sz="1400" dirty="0" smtClean="0">
              <a:solidFill>
                <a:schemeClr val="bg1"/>
              </a:solidFill>
            </a:endParaRPr>
          </a:p>
          <a:p>
            <a:r>
              <a:rPr lang="en-US" altLang="zh-TW" sz="1400" dirty="0" smtClean="0">
                <a:solidFill>
                  <a:schemeClr val="bg1"/>
                </a:solidFill>
              </a:rPr>
              <a:t>"</a:t>
            </a:r>
            <a:r>
              <a:rPr lang="en-US" altLang="zh-TW" sz="1400" dirty="0" err="1">
                <a:solidFill>
                  <a:schemeClr val="bg1"/>
                </a:solidFill>
              </a:rPr>
              <a:t>vout</a:t>
            </a:r>
            <a:r>
              <a:rPr lang="en-US" altLang="zh-TW" sz="1400" dirty="0">
                <a:solidFill>
                  <a:schemeClr val="bg1"/>
                </a:solidFill>
              </a:rPr>
              <a:t>" : [ </a:t>
            </a:r>
            <a:endParaRPr lang="en-US" altLang="zh-TW" sz="1400" dirty="0" smtClean="0">
              <a:solidFill>
                <a:schemeClr val="bg1"/>
              </a:solidFill>
            </a:endParaRPr>
          </a:p>
          <a:p>
            <a:r>
              <a:rPr lang="en-US" altLang="zh-TW" sz="1400" dirty="0">
                <a:solidFill>
                  <a:schemeClr val="bg1"/>
                </a:solidFill>
              </a:rPr>
              <a:t>	</a:t>
            </a:r>
            <a:r>
              <a:rPr lang="en-US" altLang="zh-TW" sz="1400" dirty="0" smtClean="0">
                <a:solidFill>
                  <a:schemeClr val="bg1"/>
                </a:solidFill>
              </a:rPr>
              <a:t>{ </a:t>
            </a:r>
          </a:p>
          <a:p>
            <a:r>
              <a:rPr lang="en-US" altLang="zh-TW" sz="1400" dirty="0">
                <a:solidFill>
                  <a:schemeClr val="bg1"/>
                </a:solidFill>
              </a:rPr>
              <a:t>	</a:t>
            </a:r>
            <a:r>
              <a:rPr lang="en-US" altLang="zh-TW" sz="1400" dirty="0" smtClean="0">
                <a:solidFill>
                  <a:schemeClr val="bg1"/>
                </a:solidFill>
              </a:rPr>
              <a:t>	"</a:t>
            </a:r>
            <a:r>
              <a:rPr lang="en-US" altLang="zh-TW" sz="1400" dirty="0">
                <a:solidFill>
                  <a:schemeClr val="bg1"/>
                </a:solidFill>
              </a:rPr>
              <a:t>value" : 0.00000000</a:t>
            </a:r>
            <a:r>
              <a:rPr lang="en-US" altLang="zh-TW" sz="1400" dirty="0" smtClean="0">
                <a:solidFill>
                  <a:schemeClr val="bg1"/>
                </a:solidFill>
              </a:rPr>
              <a:t>,</a:t>
            </a:r>
          </a:p>
          <a:p>
            <a:r>
              <a:rPr lang="en-US" altLang="zh-TW" sz="1400" dirty="0">
                <a:solidFill>
                  <a:schemeClr val="bg1"/>
                </a:solidFill>
              </a:rPr>
              <a:t>	</a:t>
            </a:r>
            <a:r>
              <a:rPr lang="en-US" altLang="zh-TW" sz="1400" dirty="0" smtClean="0">
                <a:solidFill>
                  <a:schemeClr val="bg1"/>
                </a:solidFill>
              </a:rPr>
              <a:t>	"</a:t>
            </a:r>
            <a:r>
              <a:rPr lang="en-US" altLang="zh-TW" sz="1400" dirty="0">
                <a:solidFill>
                  <a:schemeClr val="bg1"/>
                </a:solidFill>
              </a:rPr>
              <a:t>n" : 0, </a:t>
            </a:r>
            <a:endParaRPr lang="en-US" altLang="zh-TW" sz="1400" dirty="0" smtClean="0">
              <a:solidFill>
                <a:schemeClr val="bg1"/>
              </a:solidFill>
            </a:endParaRPr>
          </a:p>
          <a:p>
            <a:r>
              <a:rPr lang="en-US" altLang="zh-TW" sz="1400" dirty="0" smtClean="0">
                <a:solidFill>
                  <a:schemeClr val="bg1"/>
                </a:solidFill>
              </a:rPr>
              <a:t>		"</a:t>
            </a:r>
            <a:r>
              <a:rPr lang="en-US" altLang="zh-TW" sz="1400" dirty="0" err="1">
                <a:solidFill>
                  <a:schemeClr val="bg1"/>
                </a:solidFill>
              </a:rPr>
              <a:t>scriptPubKey</a:t>
            </a:r>
            <a:r>
              <a:rPr lang="en-US" altLang="zh-TW" sz="1400" dirty="0">
                <a:solidFill>
                  <a:schemeClr val="bg1"/>
                </a:solidFill>
              </a:rPr>
              <a:t>" : </a:t>
            </a:r>
            <a:r>
              <a:rPr lang="en-US" altLang="zh-TW" sz="1400" dirty="0" smtClean="0">
                <a:solidFill>
                  <a:schemeClr val="bg1"/>
                </a:solidFill>
              </a:rPr>
              <a:t>{ </a:t>
            </a:r>
          </a:p>
          <a:p>
            <a:r>
              <a:rPr lang="en-US" altLang="zh-TW" sz="1400" dirty="0" smtClean="0">
                <a:solidFill>
                  <a:schemeClr val="bg1"/>
                </a:solidFill>
              </a:rPr>
              <a:t>				"</a:t>
            </a:r>
            <a:r>
              <a:rPr lang="en-US" altLang="zh-TW" sz="1400" dirty="0" err="1">
                <a:solidFill>
                  <a:schemeClr val="bg1"/>
                </a:solidFill>
              </a:rPr>
              <a:t>asm</a:t>
            </a:r>
            <a:r>
              <a:rPr lang="en-US" altLang="zh-TW" sz="1400" dirty="0">
                <a:solidFill>
                  <a:schemeClr val="bg1"/>
                </a:solidFill>
              </a:rPr>
              <a:t>" : "</a:t>
            </a:r>
            <a:r>
              <a:rPr lang="en-US" altLang="zh-TW" sz="1400" dirty="0">
                <a:solidFill>
                  <a:srgbClr val="00B050"/>
                </a:solidFill>
              </a:rPr>
              <a:t>OP_RETURN</a:t>
            </a:r>
            <a:r>
              <a:rPr lang="en-US" altLang="zh-TW" sz="1400" dirty="0">
                <a:solidFill>
                  <a:schemeClr val="bg1"/>
                </a:solidFill>
              </a:rPr>
              <a:t> 636861726c6579206c6f766573206865696469", </a:t>
            </a:r>
            <a:r>
              <a:rPr lang="en-US" altLang="zh-TW" sz="1400" dirty="0" smtClean="0">
                <a:solidFill>
                  <a:schemeClr val="bg1"/>
                </a:solidFill>
              </a:rPr>
              <a:t>				"</a:t>
            </a:r>
            <a:r>
              <a:rPr lang="en-US" altLang="zh-TW" sz="1400" dirty="0">
                <a:solidFill>
                  <a:schemeClr val="bg1"/>
                </a:solidFill>
              </a:rPr>
              <a:t>hex" : "6a13636861726c6579206c6f766573206865696469", </a:t>
            </a:r>
            <a:endParaRPr lang="en-US" altLang="zh-TW" sz="1400" dirty="0" smtClean="0">
              <a:solidFill>
                <a:schemeClr val="bg1"/>
              </a:solidFill>
            </a:endParaRPr>
          </a:p>
          <a:p>
            <a:r>
              <a:rPr lang="en-US" altLang="zh-TW" sz="1400" dirty="0" smtClean="0">
                <a:solidFill>
                  <a:schemeClr val="bg1"/>
                </a:solidFill>
              </a:rPr>
              <a:t>				"</a:t>
            </a:r>
            <a:r>
              <a:rPr lang="en-US" altLang="zh-TW" sz="1400" dirty="0">
                <a:solidFill>
                  <a:schemeClr val="bg1"/>
                </a:solidFill>
              </a:rPr>
              <a:t>type" : "</a:t>
            </a:r>
            <a:r>
              <a:rPr lang="en-US" altLang="zh-TW" sz="1400" dirty="0" err="1">
                <a:solidFill>
                  <a:schemeClr val="bg1"/>
                </a:solidFill>
              </a:rPr>
              <a:t>nulldata</a:t>
            </a:r>
            <a:r>
              <a:rPr lang="en-US" altLang="zh-TW" sz="1400" dirty="0">
                <a:solidFill>
                  <a:schemeClr val="bg1"/>
                </a:solidFill>
              </a:rPr>
              <a:t>" </a:t>
            </a:r>
            <a:endParaRPr lang="en-US" altLang="zh-TW" sz="1400" dirty="0" smtClean="0">
              <a:solidFill>
                <a:schemeClr val="bg1"/>
              </a:solidFill>
            </a:endParaRPr>
          </a:p>
          <a:p>
            <a:r>
              <a:rPr lang="en-US" altLang="zh-TW" sz="1400" dirty="0">
                <a:solidFill>
                  <a:schemeClr val="bg1"/>
                </a:solidFill>
              </a:rPr>
              <a:t>	</a:t>
            </a:r>
            <a:r>
              <a:rPr lang="en-US" altLang="zh-TW" sz="1400" dirty="0" smtClean="0">
                <a:solidFill>
                  <a:schemeClr val="bg1"/>
                </a:solidFill>
              </a:rPr>
              <a:t>	} </a:t>
            </a:r>
          </a:p>
          <a:p>
            <a:r>
              <a:rPr lang="en-US" altLang="zh-TW" sz="1400" dirty="0">
                <a:solidFill>
                  <a:schemeClr val="bg1"/>
                </a:solidFill>
              </a:rPr>
              <a:t>	</a:t>
            </a:r>
            <a:r>
              <a:rPr lang="en-US" altLang="zh-TW" sz="1400" dirty="0" smtClean="0">
                <a:solidFill>
                  <a:schemeClr val="bg1"/>
                </a:solidFill>
              </a:rPr>
              <a:t>},</a:t>
            </a:r>
          </a:p>
          <a:p>
            <a:r>
              <a:rPr lang="en-US" altLang="zh-TW" sz="1400" dirty="0" smtClean="0">
                <a:solidFill>
                  <a:schemeClr val="bg1"/>
                </a:solidFill>
              </a:rPr>
              <a:t>], </a:t>
            </a:r>
          </a:p>
          <a:p>
            <a:r>
              <a:rPr lang="en-US" altLang="zh-TW" sz="1400" dirty="0" smtClean="0">
                <a:solidFill>
                  <a:schemeClr val="bg1"/>
                </a:solidFill>
              </a:rPr>
              <a:t>"</a:t>
            </a:r>
            <a:r>
              <a:rPr lang="en-US" altLang="zh-TW" sz="1400" dirty="0" err="1">
                <a:solidFill>
                  <a:schemeClr val="bg1"/>
                </a:solidFill>
              </a:rPr>
              <a:t>blockhash</a:t>
            </a:r>
            <a:r>
              <a:rPr lang="en-US" altLang="zh-TW" sz="1400" dirty="0">
                <a:solidFill>
                  <a:schemeClr val="bg1"/>
                </a:solidFill>
              </a:rPr>
              <a:t>" : "000000000000000004c31376d7619bf0f0d65af6fb028d3b4a410ea39d22554c", </a:t>
            </a:r>
            <a:endParaRPr lang="en-US" altLang="zh-TW" sz="1400" dirty="0" smtClean="0">
              <a:solidFill>
                <a:schemeClr val="bg1"/>
              </a:solidFill>
            </a:endParaRPr>
          </a:p>
          <a:p>
            <a:r>
              <a:rPr lang="en-US" altLang="zh-TW" sz="1400" dirty="0" smtClean="0">
                <a:solidFill>
                  <a:schemeClr val="bg1"/>
                </a:solidFill>
              </a:rPr>
              <a:t>"</a:t>
            </a:r>
            <a:r>
              <a:rPr lang="en-US" altLang="zh-TW" sz="1400" dirty="0">
                <a:solidFill>
                  <a:schemeClr val="bg1"/>
                </a:solidFill>
              </a:rPr>
              <a:t>confirmations" : 2655, </a:t>
            </a:r>
            <a:endParaRPr lang="en-US" altLang="zh-TW" sz="1400" dirty="0" smtClean="0">
              <a:solidFill>
                <a:schemeClr val="bg1"/>
              </a:solidFill>
            </a:endParaRPr>
          </a:p>
          <a:p>
            <a:r>
              <a:rPr lang="en-US" altLang="zh-TW" sz="1400" dirty="0" smtClean="0">
                <a:solidFill>
                  <a:schemeClr val="bg1"/>
                </a:solidFill>
              </a:rPr>
              <a:t>"</a:t>
            </a:r>
            <a:r>
              <a:rPr lang="en-US" altLang="zh-TW" sz="1400" dirty="0">
                <a:solidFill>
                  <a:schemeClr val="bg1"/>
                </a:solidFill>
              </a:rPr>
              <a:t>time" : 1404107109, </a:t>
            </a:r>
            <a:endParaRPr lang="en-US" altLang="zh-TW" sz="1400" dirty="0" smtClean="0">
              <a:solidFill>
                <a:schemeClr val="bg1"/>
              </a:solidFill>
            </a:endParaRPr>
          </a:p>
          <a:p>
            <a:r>
              <a:rPr lang="en-US" altLang="zh-TW" sz="1400" dirty="0" smtClean="0">
                <a:solidFill>
                  <a:schemeClr val="bg1"/>
                </a:solidFill>
              </a:rPr>
              <a:t>"</a:t>
            </a:r>
            <a:r>
              <a:rPr lang="en-US" altLang="zh-TW" sz="1400" dirty="0" err="1">
                <a:solidFill>
                  <a:schemeClr val="bg1"/>
                </a:solidFill>
              </a:rPr>
              <a:t>blocktime</a:t>
            </a:r>
            <a:r>
              <a:rPr lang="en-US" altLang="zh-TW" sz="1400" dirty="0">
                <a:solidFill>
                  <a:schemeClr val="bg1"/>
                </a:solidFill>
              </a:rPr>
              <a:t>" : 1404107109</a:t>
            </a:r>
            <a:endParaRPr lang="zh-TW" altLang="en-US" sz="1400" dirty="0">
              <a:solidFill>
                <a:schemeClr val="bg1"/>
              </a:solidFill>
            </a:endParaRPr>
          </a:p>
        </p:txBody>
      </p:sp>
      <p:sp>
        <p:nvSpPr>
          <p:cNvPr id="6" name="文字方塊 5"/>
          <p:cNvSpPr txBox="1"/>
          <p:nvPr/>
        </p:nvSpPr>
        <p:spPr>
          <a:xfrm>
            <a:off x="4139952" y="1556792"/>
            <a:ext cx="4896544" cy="369332"/>
          </a:xfrm>
          <a:prstGeom prst="rect">
            <a:avLst/>
          </a:prstGeom>
          <a:noFill/>
        </p:spPr>
        <p:txBody>
          <a:bodyPr wrap="square" rtlCol="0">
            <a:spAutoFit/>
          </a:bodyPr>
          <a:lstStyle/>
          <a:p>
            <a:r>
              <a:rPr lang="en-US" altLang="zh-TW" dirty="0">
                <a:solidFill>
                  <a:srgbClr val="FF0000"/>
                </a:solidFill>
              </a:rPr>
              <a:t>636861726c6579206c6f766573206865696469</a:t>
            </a:r>
            <a:endParaRPr lang="zh-TW" altLang="en-US" dirty="0">
              <a:solidFill>
                <a:srgbClr val="FF0000"/>
              </a:solidFill>
            </a:endParaRPr>
          </a:p>
        </p:txBody>
      </p:sp>
      <p:sp>
        <p:nvSpPr>
          <p:cNvPr id="7" name="文字方塊 6"/>
          <p:cNvSpPr txBox="1"/>
          <p:nvPr/>
        </p:nvSpPr>
        <p:spPr>
          <a:xfrm>
            <a:off x="5148064" y="2420888"/>
            <a:ext cx="4896544" cy="369332"/>
          </a:xfrm>
          <a:prstGeom prst="rect">
            <a:avLst/>
          </a:prstGeom>
          <a:noFill/>
        </p:spPr>
        <p:txBody>
          <a:bodyPr wrap="square" rtlCol="0">
            <a:spAutoFit/>
          </a:bodyPr>
          <a:lstStyle/>
          <a:p>
            <a:r>
              <a:rPr lang="en-US" altLang="zh-TW" dirty="0">
                <a:solidFill>
                  <a:srgbClr val="00B0F0"/>
                </a:solidFill>
              </a:rPr>
              <a:t>charley loves </a:t>
            </a:r>
            <a:r>
              <a:rPr lang="en-US" altLang="zh-TW" dirty="0" err="1">
                <a:solidFill>
                  <a:srgbClr val="00B0F0"/>
                </a:solidFill>
              </a:rPr>
              <a:t>heidi</a:t>
            </a:r>
            <a:endParaRPr lang="zh-TW" altLang="en-US" dirty="0">
              <a:solidFill>
                <a:srgbClr val="00B0F0"/>
              </a:solidFill>
            </a:endParaRPr>
          </a:p>
        </p:txBody>
      </p:sp>
      <p:sp>
        <p:nvSpPr>
          <p:cNvPr id="8" name="向下箭號 7"/>
          <p:cNvSpPr/>
          <p:nvPr/>
        </p:nvSpPr>
        <p:spPr>
          <a:xfrm>
            <a:off x="5940152" y="1926124"/>
            <a:ext cx="288032" cy="494764"/>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0" name="文字方塊 9"/>
          <p:cNvSpPr txBox="1"/>
          <p:nvPr/>
        </p:nvSpPr>
        <p:spPr>
          <a:xfrm>
            <a:off x="6228184" y="1926124"/>
            <a:ext cx="4896544" cy="523220"/>
          </a:xfrm>
          <a:prstGeom prst="rect">
            <a:avLst/>
          </a:prstGeom>
          <a:noFill/>
        </p:spPr>
        <p:txBody>
          <a:bodyPr wrap="square" rtlCol="0">
            <a:spAutoFit/>
          </a:bodyPr>
          <a:lstStyle/>
          <a:p>
            <a:r>
              <a:rPr lang="en-US" altLang="zh-TW" dirty="0" smtClean="0">
                <a:solidFill>
                  <a:srgbClr val="FFFF00"/>
                </a:solidFill>
              </a:rPr>
              <a:t>Hex2bin</a:t>
            </a:r>
          </a:p>
          <a:p>
            <a:r>
              <a:rPr lang="en-US" altLang="zh-TW" sz="1000" dirty="0">
                <a:solidFill>
                  <a:srgbClr val="FFFF00"/>
                </a:solidFill>
              </a:rPr>
              <a:t>http://www.spajz.com/php-functions/hex2bin</a:t>
            </a:r>
            <a:endParaRPr lang="zh-TW" altLang="en-US" sz="1000" dirty="0">
              <a:solidFill>
                <a:srgbClr val="FFFF00"/>
              </a:solidFill>
            </a:endParaRPr>
          </a:p>
        </p:txBody>
      </p:sp>
    </p:spTree>
    <p:extLst>
      <p:ext uri="{BB962C8B-B14F-4D97-AF65-F5344CB8AC3E}">
        <p14:creationId xmlns:p14="http://schemas.microsoft.com/office/powerpoint/2010/main" val="2818703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時間鎖（</a:t>
            </a:r>
            <a:r>
              <a:rPr lang="en-US" altLang="zh-TW" dirty="0" err="1"/>
              <a:t>Timelocks</a:t>
            </a:r>
            <a:r>
              <a:rPr lang="zh-TW" altLang="en-US" dirty="0"/>
              <a:t>）</a:t>
            </a:r>
          </a:p>
        </p:txBody>
      </p:sp>
      <p:sp>
        <p:nvSpPr>
          <p:cNvPr id="3" name="內容版面配置區 2"/>
          <p:cNvSpPr>
            <a:spLocks noGrp="1"/>
          </p:cNvSpPr>
          <p:nvPr>
            <p:ph idx="1"/>
          </p:nvPr>
        </p:nvSpPr>
        <p:spPr/>
        <p:txBody>
          <a:bodyPr>
            <a:normAutofit/>
          </a:bodyPr>
          <a:lstStyle/>
          <a:p>
            <a:r>
              <a:rPr lang="zh-TW" altLang="zh-TW" sz="1800" dirty="0" smtClean="0"/>
              <a:t>時間鎖是只允許在一段時間後才允許支出的交易。</a:t>
            </a:r>
            <a:endParaRPr lang="zh-TW" altLang="en-US" sz="1800" dirty="0"/>
          </a:p>
        </p:txBody>
      </p:sp>
      <p:pic>
        <p:nvPicPr>
          <p:cNvPr id="1026" name="Picture 2" descr="C:\Users\Administrator\Desktop\未命名.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645024"/>
            <a:ext cx="8171762" cy="15173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9977415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交易鎖定時間（</a:t>
            </a:r>
            <a:r>
              <a:rPr lang="en-US" altLang="zh-TW" dirty="0" err="1"/>
              <a:t>nLocktime</a:t>
            </a:r>
            <a:r>
              <a:rPr lang="zh-TW" altLang="en-US" dirty="0"/>
              <a:t>）</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48965" y="2054655"/>
                <a:ext cx="8229600" cy="1662377"/>
              </a:xfrm>
            </p:spPr>
            <p:txBody>
              <a:bodyPr>
                <a:normAutofit/>
              </a:bodyPr>
              <a:lstStyle/>
              <a:p>
                <a14:m>
                  <m:oMath xmlns:m="http://schemas.openxmlformats.org/officeDocument/2006/math">
                    <m:d>
                      <m:dPr>
                        <m:begChr m:val="{"/>
                        <m:endChr m:val=""/>
                        <m:ctrlPr>
                          <a:rPr lang="en-US" altLang="zh-TW" sz="1800" i="1" smtClean="0">
                            <a:latin typeface="Cambria Math"/>
                          </a:rPr>
                        </m:ctrlPr>
                      </m:dPr>
                      <m:e>
                        <m:eqArr>
                          <m:eqArrPr>
                            <m:ctrlPr>
                              <a:rPr lang="en-US" altLang="zh-TW" sz="1800" i="1" smtClean="0">
                                <a:latin typeface="Cambria Math"/>
                              </a:rPr>
                            </m:ctrlPr>
                          </m:eqArrPr>
                          <m:e>
                            <m:r>
                              <a:rPr lang="zh-TW" altLang="en-US" sz="1800" i="1">
                                <a:latin typeface="Cambria Math"/>
                              </a:rPr>
                              <m:t>不鎖定</m:t>
                            </m:r>
                            <m:r>
                              <a:rPr lang="en-US" altLang="zh-TW" sz="1800" b="0" i="1" smtClean="0">
                                <a:latin typeface="Cambria Math"/>
                              </a:rPr>
                              <m:t>,                                          </m:t>
                            </m:r>
                            <m:r>
                              <a:rPr lang="en-US" altLang="zh-TW" sz="1800" b="0" i="1" smtClean="0">
                                <a:latin typeface="Cambria Math"/>
                              </a:rPr>
                              <m:t>𝑛𝐿𝑜𝑐𝑘𝑡𝑖𝑚𝑒</m:t>
                            </m:r>
                            <m:r>
                              <a:rPr lang="en-US" altLang="zh-TW" sz="1800" b="0" i="1" smtClean="0">
                                <a:latin typeface="Cambria Math"/>
                              </a:rPr>
                              <m:t>=0</m:t>
                            </m:r>
                          </m:e>
                          <m:e>
                            <m:r>
                              <a:rPr lang="zh-TW" altLang="en-US" sz="1800" i="1">
                                <a:latin typeface="Cambria Math"/>
                              </a:rPr>
                              <m:t>區塊高度</m:t>
                            </m:r>
                            <m:r>
                              <a:rPr lang="en-US" altLang="zh-TW" sz="1800" b="0" i="1" smtClean="0">
                                <a:latin typeface="Cambria Math"/>
                              </a:rPr>
                              <m:t>, </m:t>
                            </m:r>
                            <m:r>
                              <m:rPr>
                                <m:nor/>
                              </m:rPr>
                              <a:rPr lang="en-US" altLang="zh-TW" sz="1800" b="0" i="0" smtClean="0">
                                <a:latin typeface="Cambria Math"/>
                              </a:rPr>
                              <m:t>                </m:t>
                            </m:r>
                            <m:r>
                              <m:rPr>
                                <m:nor/>
                              </m:rPr>
                              <a:rPr lang="en-US" altLang="zh-TW" sz="1800" dirty="0"/>
                              <m:t>nLocktime</m:t>
                            </m:r>
                            <m:r>
                              <a:rPr lang="en-US" altLang="zh-TW" sz="1800" b="0" i="1" dirty="0" smtClean="0">
                                <a:latin typeface="Cambria Math"/>
                              </a:rPr>
                              <m:t>&lt;500,000,000</m:t>
                            </m:r>
                          </m:e>
                          <m:e>
                            <m:r>
                              <m:rPr>
                                <m:nor/>
                              </m:rPr>
                              <a:rPr lang="en-US" altLang="zh-TW" sz="1800" dirty="0"/>
                              <m:t>Unix</m:t>
                            </m:r>
                            <m:r>
                              <m:rPr>
                                <m:nor/>
                              </m:rPr>
                              <a:rPr lang="zh-TW" altLang="zh-TW" sz="1800" dirty="0"/>
                              <m:t>紀元時間戳記</m:t>
                            </m:r>
                            <m:r>
                              <a:rPr lang="en-US" altLang="zh-TW" sz="1800" b="0" i="1" dirty="0" smtClean="0">
                                <a:latin typeface="Cambria Math"/>
                              </a:rPr>
                              <m:t>, </m:t>
                            </m:r>
                            <m:r>
                              <m:rPr>
                                <m:nor/>
                              </m:rPr>
                              <a:rPr lang="en-US" altLang="zh-TW" sz="1800" dirty="0"/>
                              <m:t>nLocktime</m:t>
                            </m:r>
                            <m:r>
                              <a:rPr lang="en-US" altLang="zh-TW" sz="1800" b="0" i="1" dirty="0" smtClean="0">
                                <a:latin typeface="Cambria Math"/>
                              </a:rPr>
                              <m:t>≥</m:t>
                            </m:r>
                            <m:r>
                              <a:rPr lang="en-US" altLang="zh-TW" sz="1800" i="1" dirty="0">
                                <a:latin typeface="Cambria Math"/>
                              </a:rPr>
                              <m:t>500,000,000</m:t>
                            </m:r>
                          </m:e>
                        </m:eqArr>
                      </m:e>
                    </m:d>
                  </m:oMath>
                </a14:m>
                <a:endParaRPr lang="en-US" altLang="zh-TW" sz="1800" dirty="0" smtClean="0"/>
              </a:p>
              <a:p>
                <a:r>
                  <a:rPr lang="zh-TW" altLang="zh-TW" sz="1800" dirty="0"/>
                  <a:t>並且只有在有效後才被發送到比特幣網路。如果交易在指定的</a:t>
                </a:r>
                <a:r>
                  <a:rPr lang="en-US" altLang="zh-TW" sz="1800" dirty="0" err="1"/>
                  <a:t>nLocktime</a:t>
                </a:r>
                <a:r>
                  <a:rPr lang="zh-TW" altLang="zh-TW" sz="1800" dirty="0"/>
                  <a:t>之前傳輸到網路，那麼第一個節點就會拒絕該交易</a:t>
                </a:r>
                <a:endParaRPr lang="en-US" altLang="zh-TW" sz="1800" dirty="0"/>
              </a:p>
              <a:p>
                <a:endParaRPr lang="zh-TW" altLang="en-US" sz="18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48965" y="2054655"/>
                <a:ext cx="8229600" cy="1662377"/>
              </a:xfrm>
              <a:blipFill rotWithShape="1">
                <a:blip r:embed="rId2"/>
                <a:stretch>
                  <a:fillRect l="-519" b="-36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467544" y="5733256"/>
                <a:ext cx="9144000" cy="92333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nor/>
                        </m:rPr>
                        <a:rPr lang="en-US" altLang="zh-TW" dirty="0" smtClean="0">
                          <a:solidFill>
                            <a:schemeClr val="bg1"/>
                          </a:solidFill>
                        </a:rPr>
                        <m:t>nLocktime</m:t>
                      </m:r>
                      <m:r>
                        <a:rPr lang="en-US" altLang="zh-TW" b="0" i="0" dirty="0" smtClean="0">
                          <a:solidFill>
                            <a:schemeClr val="bg1"/>
                          </a:solidFill>
                          <a:latin typeface="Cambria Math"/>
                        </a:rPr>
                        <m:t>=</m:t>
                      </m:r>
                      <m:r>
                        <a:rPr lang="en-US" altLang="zh-TW" b="0" i="0" dirty="0">
                          <a:solidFill>
                            <a:schemeClr val="bg1"/>
                          </a:solidFill>
                          <a:latin typeface="Cambria Math"/>
                        </a:rPr>
                        <m:t>500,000,000</m:t>
                      </m:r>
                      <m:r>
                        <m:rPr>
                          <m:nor/>
                        </m:rPr>
                        <a:rPr lang="en-US" altLang="zh-TW" dirty="0" smtClean="0">
                          <a:solidFill>
                            <a:schemeClr val="bg1"/>
                          </a:solidFill>
                          <a:latin typeface="Cambria Math"/>
                        </a:rPr>
                        <m:t>         </m:t>
                      </m:r>
                      <m:r>
                        <m:rPr>
                          <m:nor/>
                        </m:rPr>
                        <a:rPr lang="en-US" altLang="zh-TW" smtClean="0">
                          <a:solidFill>
                            <a:srgbClr val="00B050"/>
                          </a:solidFill>
                        </a:rPr>
                        <m:t>GMT</m:t>
                      </m:r>
                      <m:r>
                        <m:rPr>
                          <m:nor/>
                        </m:rPr>
                        <a:rPr lang="en-US" altLang="zh-TW" smtClean="0">
                          <a:solidFill>
                            <a:srgbClr val="00B050"/>
                          </a:solidFill>
                        </a:rPr>
                        <m:t>: 1985</m:t>
                      </m:r>
                      <m:r>
                        <m:rPr>
                          <m:nor/>
                        </m:rPr>
                        <a:rPr lang="zh-TW" altLang="en-US">
                          <a:solidFill>
                            <a:schemeClr val="bg1"/>
                          </a:solidFill>
                        </a:rPr>
                        <m:t>年</m:t>
                      </m:r>
                      <m:r>
                        <m:rPr>
                          <m:nor/>
                        </m:rPr>
                        <a:rPr lang="en-US" altLang="zh-TW">
                          <a:solidFill>
                            <a:schemeClr val="bg1"/>
                          </a:solidFill>
                        </a:rPr>
                        <m:t>11</m:t>
                      </m:r>
                      <m:r>
                        <m:rPr>
                          <m:nor/>
                        </m:rPr>
                        <a:rPr lang="zh-TW" altLang="en-US">
                          <a:solidFill>
                            <a:schemeClr val="bg1"/>
                          </a:solidFill>
                        </a:rPr>
                        <m:t>月</m:t>
                      </m:r>
                      <m:r>
                        <m:rPr>
                          <m:nor/>
                        </m:rPr>
                        <a:rPr lang="en-US" altLang="zh-TW">
                          <a:solidFill>
                            <a:schemeClr val="bg1"/>
                          </a:solidFill>
                        </a:rPr>
                        <m:t>5</m:t>
                      </m:r>
                      <m:r>
                        <m:rPr>
                          <m:nor/>
                        </m:rPr>
                        <a:rPr lang="zh-TW" altLang="en-US">
                          <a:solidFill>
                            <a:schemeClr val="bg1"/>
                          </a:solidFill>
                        </a:rPr>
                        <m:t>日</m:t>
                      </m:r>
                      <m:r>
                        <m:rPr>
                          <m:nor/>
                        </m:rPr>
                        <a:rPr lang="en-US" altLang="zh-TW">
                          <a:solidFill>
                            <a:schemeClr val="bg1"/>
                          </a:solidFill>
                        </a:rPr>
                        <m:t>Tuesday</m:t>
                      </m:r>
                      <m:r>
                        <m:rPr>
                          <m:nor/>
                        </m:rPr>
                        <a:rPr lang="en-US" altLang="zh-TW">
                          <a:solidFill>
                            <a:schemeClr val="bg1"/>
                          </a:solidFill>
                        </a:rPr>
                        <m:t> 00:53:20</m:t>
                      </m:r>
                    </m:oMath>
                  </m:oMathPara>
                </a14:m>
                <a:endParaRPr lang="en-US" altLang="zh-TW" dirty="0" smtClean="0">
                  <a:solidFill>
                    <a:schemeClr val="bg1"/>
                  </a:solidFill>
                </a:endParaRPr>
              </a:p>
              <a:p>
                <a:pPr/>
                <a14:m>
                  <m:oMathPara xmlns:m="http://schemas.openxmlformats.org/officeDocument/2006/math">
                    <m:oMathParaPr>
                      <m:jc m:val="left"/>
                    </m:oMathParaPr>
                    <m:oMath xmlns:m="http://schemas.openxmlformats.org/officeDocument/2006/math">
                      <m:r>
                        <m:rPr>
                          <m:nor/>
                        </m:rPr>
                        <a:rPr lang="en-US" altLang="zh-TW" dirty="0">
                          <a:solidFill>
                            <a:schemeClr val="bg1"/>
                          </a:solidFill>
                        </a:rPr>
                        <m:t>nLocktime</m:t>
                      </m:r>
                      <m:r>
                        <a:rPr lang="en-US" altLang="zh-TW" b="0" i="0" dirty="0">
                          <a:solidFill>
                            <a:schemeClr val="bg1"/>
                          </a:solidFill>
                          <a:latin typeface="Cambria Math"/>
                        </a:rPr>
                        <m:t>=</m:t>
                      </m:r>
                      <m:r>
                        <a:rPr lang="en-US" altLang="zh-TW" b="0" i="0" dirty="0" smtClean="0">
                          <a:solidFill>
                            <a:schemeClr val="bg1"/>
                          </a:solidFill>
                          <a:latin typeface="Cambria Math"/>
                        </a:rPr>
                        <m:t>1,251,763,200</m:t>
                      </m:r>
                      <m:r>
                        <m:rPr>
                          <m:nor/>
                        </m:rPr>
                        <a:rPr lang="en-US" altLang="zh-TW" dirty="0">
                          <a:solidFill>
                            <a:schemeClr val="bg1"/>
                          </a:solidFill>
                          <a:latin typeface="Cambria Math"/>
                        </a:rPr>
                        <m:t>     </m:t>
                      </m:r>
                      <m:r>
                        <m:rPr>
                          <m:nor/>
                        </m:rPr>
                        <a:rPr lang="en-US" altLang="zh-TW">
                          <a:solidFill>
                            <a:srgbClr val="00B050"/>
                          </a:solidFill>
                        </a:rPr>
                        <m:t>GMT</m:t>
                      </m:r>
                      <m:r>
                        <m:rPr>
                          <m:nor/>
                        </m:rPr>
                        <a:rPr lang="en-US" altLang="zh-TW">
                          <a:solidFill>
                            <a:srgbClr val="00B050"/>
                          </a:solidFill>
                        </a:rPr>
                        <m:t>: 2009</m:t>
                      </m:r>
                      <m:r>
                        <m:rPr>
                          <m:nor/>
                        </m:rPr>
                        <a:rPr lang="zh-TW" altLang="en-US">
                          <a:solidFill>
                            <a:schemeClr val="bg1"/>
                          </a:solidFill>
                        </a:rPr>
                        <m:t>年</m:t>
                      </m:r>
                      <m:r>
                        <m:rPr>
                          <m:nor/>
                        </m:rPr>
                        <a:rPr lang="en-US" altLang="zh-TW">
                          <a:solidFill>
                            <a:schemeClr val="bg1"/>
                          </a:solidFill>
                        </a:rPr>
                        <m:t>9</m:t>
                      </m:r>
                      <m:r>
                        <m:rPr>
                          <m:nor/>
                        </m:rPr>
                        <a:rPr lang="zh-TW" altLang="en-US">
                          <a:solidFill>
                            <a:schemeClr val="bg1"/>
                          </a:solidFill>
                        </a:rPr>
                        <m:t>月</m:t>
                      </m:r>
                      <m:r>
                        <m:rPr>
                          <m:nor/>
                        </m:rPr>
                        <a:rPr lang="en-US" altLang="zh-TW">
                          <a:solidFill>
                            <a:schemeClr val="bg1"/>
                          </a:solidFill>
                        </a:rPr>
                        <m:t>1</m:t>
                      </m:r>
                      <m:r>
                        <m:rPr>
                          <m:nor/>
                        </m:rPr>
                        <a:rPr lang="zh-TW" altLang="en-US">
                          <a:solidFill>
                            <a:schemeClr val="bg1"/>
                          </a:solidFill>
                        </a:rPr>
                        <m:t>日</m:t>
                      </m:r>
                      <m:r>
                        <m:rPr>
                          <m:nor/>
                        </m:rPr>
                        <a:rPr lang="en-US" altLang="zh-TW">
                          <a:solidFill>
                            <a:schemeClr val="bg1"/>
                          </a:solidFill>
                        </a:rPr>
                        <m:t>Tuesday</m:t>
                      </m:r>
                      <m:r>
                        <m:rPr>
                          <m:nor/>
                        </m:rPr>
                        <a:rPr lang="en-US" altLang="zh-TW">
                          <a:solidFill>
                            <a:schemeClr val="bg1"/>
                          </a:solidFill>
                        </a:rPr>
                        <m:t> 00:00:00</m:t>
                      </m:r>
                    </m:oMath>
                  </m:oMathPara>
                </a14:m>
                <a:endParaRPr lang="en-US" altLang="zh-TW" dirty="0" smtClean="0">
                  <a:solidFill>
                    <a:schemeClr val="bg1"/>
                  </a:solidFill>
                </a:endParaRPr>
              </a:p>
              <a:p>
                <a:pPr/>
                <a14:m>
                  <m:oMathPara xmlns:m="http://schemas.openxmlformats.org/officeDocument/2006/math">
                    <m:oMathParaPr>
                      <m:jc m:val="left"/>
                    </m:oMathParaPr>
                    <m:oMath xmlns:m="http://schemas.openxmlformats.org/officeDocument/2006/math">
                      <m:r>
                        <m:rPr>
                          <m:nor/>
                        </m:rPr>
                        <a:rPr lang="en-US" altLang="zh-TW" dirty="0">
                          <a:solidFill>
                            <a:schemeClr val="bg1"/>
                          </a:solidFill>
                        </a:rPr>
                        <m:t>nLocktime</m:t>
                      </m:r>
                      <m:r>
                        <a:rPr lang="en-US" altLang="zh-TW" b="0" i="0" dirty="0">
                          <a:solidFill>
                            <a:schemeClr val="bg1"/>
                          </a:solidFill>
                          <a:latin typeface="Cambria Math"/>
                        </a:rPr>
                        <m:t>=1</m:t>
                      </m:r>
                      <m:r>
                        <a:rPr lang="en-US" altLang="zh-TW" b="0" i="0" dirty="0" smtClean="0">
                          <a:solidFill>
                            <a:schemeClr val="bg1"/>
                          </a:solidFill>
                          <a:latin typeface="Cambria Math"/>
                        </a:rPr>
                        <m:t>,</m:t>
                      </m:r>
                      <m:r>
                        <a:rPr lang="en-US" altLang="zh-TW" b="0" i="0" dirty="0">
                          <a:solidFill>
                            <a:schemeClr val="bg1"/>
                          </a:solidFill>
                          <a:latin typeface="Cambria Math"/>
                        </a:rPr>
                        <m:t>534</m:t>
                      </m:r>
                      <m:r>
                        <a:rPr lang="en-US" altLang="zh-TW" b="0" i="0" dirty="0" smtClean="0">
                          <a:solidFill>
                            <a:schemeClr val="bg1"/>
                          </a:solidFill>
                          <a:latin typeface="Cambria Math"/>
                        </a:rPr>
                        <m:t>,</m:t>
                      </m:r>
                      <m:r>
                        <a:rPr lang="en-US" altLang="zh-TW" b="0" i="0" dirty="0">
                          <a:solidFill>
                            <a:schemeClr val="bg1"/>
                          </a:solidFill>
                          <a:latin typeface="Cambria Math"/>
                        </a:rPr>
                        <m:t>931</m:t>
                      </m:r>
                      <m:r>
                        <a:rPr lang="en-US" altLang="zh-TW" b="0" i="0" dirty="0" smtClean="0">
                          <a:solidFill>
                            <a:schemeClr val="bg1"/>
                          </a:solidFill>
                          <a:latin typeface="Cambria Math"/>
                        </a:rPr>
                        <m:t>,</m:t>
                      </m:r>
                      <m:r>
                        <a:rPr lang="en-US" altLang="zh-TW" b="0" i="0" dirty="0">
                          <a:solidFill>
                            <a:schemeClr val="bg1"/>
                          </a:solidFill>
                          <a:latin typeface="Cambria Math"/>
                        </a:rPr>
                        <m:t>644</m:t>
                      </m:r>
                      <m:r>
                        <m:rPr>
                          <m:nor/>
                        </m:rPr>
                        <a:rPr lang="en-US" altLang="zh-TW" dirty="0" smtClean="0">
                          <a:solidFill>
                            <a:schemeClr val="bg1"/>
                          </a:solidFill>
                          <a:latin typeface="Cambria Math"/>
                        </a:rPr>
                        <m:t>     </m:t>
                      </m:r>
                      <m:r>
                        <m:rPr>
                          <m:nor/>
                        </m:rPr>
                        <a:rPr lang="en-US" altLang="zh-TW">
                          <a:solidFill>
                            <a:srgbClr val="00B050"/>
                          </a:solidFill>
                        </a:rPr>
                        <m:t>GMT</m:t>
                      </m:r>
                      <m:r>
                        <m:rPr>
                          <m:nor/>
                        </m:rPr>
                        <a:rPr lang="en-US" altLang="zh-TW">
                          <a:solidFill>
                            <a:srgbClr val="00B050"/>
                          </a:solidFill>
                        </a:rPr>
                        <m:t>: 2018</m:t>
                      </m:r>
                      <m:r>
                        <m:rPr>
                          <m:nor/>
                        </m:rPr>
                        <a:rPr lang="zh-TW" altLang="en-US">
                          <a:solidFill>
                            <a:schemeClr val="bg1"/>
                          </a:solidFill>
                        </a:rPr>
                        <m:t>年</m:t>
                      </m:r>
                      <m:r>
                        <m:rPr>
                          <m:nor/>
                        </m:rPr>
                        <a:rPr lang="en-US" altLang="zh-TW">
                          <a:solidFill>
                            <a:schemeClr val="bg1"/>
                          </a:solidFill>
                        </a:rPr>
                        <m:t>8</m:t>
                      </m:r>
                      <m:r>
                        <m:rPr>
                          <m:nor/>
                        </m:rPr>
                        <a:rPr lang="zh-TW" altLang="en-US">
                          <a:solidFill>
                            <a:schemeClr val="bg1"/>
                          </a:solidFill>
                        </a:rPr>
                        <m:t>月</m:t>
                      </m:r>
                      <m:r>
                        <m:rPr>
                          <m:nor/>
                        </m:rPr>
                        <a:rPr lang="en-US" altLang="zh-TW">
                          <a:solidFill>
                            <a:schemeClr val="bg1"/>
                          </a:solidFill>
                        </a:rPr>
                        <m:t>22</m:t>
                      </m:r>
                      <m:r>
                        <m:rPr>
                          <m:nor/>
                        </m:rPr>
                        <a:rPr lang="zh-TW" altLang="en-US">
                          <a:solidFill>
                            <a:schemeClr val="bg1"/>
                          </a:solidFill>
                        </a:rPr>
                        <m:t>日</m:t>
                      </m:r>
                      <m:r>
                        <m:rPr>
                          <m:nor/>
                        </m:rPr>
                        <a:rPr lang="en-US" altLang="zh-TW">
                          <a:solidFill>
                            <a:schemeClr val="bg1"/>
                          </a:solidFill>
                        </a:rPr>
                        <m:t>Wednesday</m:t>
                      </m:r>
                      <m:r>
                        <m:rPr>
                          <m:nor/>
                        </m:rPr>
                        <a:rPr lang="en-US" altLang="zh-TW">
                          <a:solidFill>
                            <a:schemeClr val="bg1"/>
                          </a:solidFill>
                        </a:rPr>
                        <m:t> 09:54:04</m:t>
                      </m:r>
                    </m:oMath>
                  </m:oMathPara>
                </a14:m>
                <a:endParaRPr lang="zh-TW" altLang="en-US" dirty="0">
                  <a:solidFill>
                    <a:schemeClr val="bg1"/>
                  </a:solidFill>
                </a:endParaRPr>
              </a:p>
            </p:txBody>
          </p:sp>
        </mc:Choice>
        <mc:Fallback xmlns="">
          <p:sp>
            <p:nvSpPr>
              <p:cNvPr id="5" name="文字方塊 4"/>
              <p:cNvSpPr txBox="1">
                <a:spLocks noRot="1" noChangeAspect="1" noMove="1" noResize="1" noEditPoints="1" noAdjustHandles="1" noChangeArrowheads="1" noChangeShapeType="1" noTextEdit="1"/>
              </p:cNvSpPr>
              <p:nvPr/>
            </p:nvSpPr>
            <p:spPr>
              <a:xfrm>
                <a:off x="467544" y="5733256"/>
                <a:ext cx="9144000" cy="923330"/>
              </a:xfrm>
              <a:prstGeom prst="rect">
                <a:avLst/>
              </a:prstGeom>
              <a:blipFill rotWithShape="1">
                <a:blip r:embed="rId3"/>
                <a:stretch>
                  <a:fillRect b="-394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7308734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交易</a:t>
            </a:r>
            <a:r>
              <a:rPr lang="zh-TW" altLang="en-US" dirty="0"/>
              <a:t>鎖定時間</a:t>
            </a:r>
            <a:r>
              <a:rPr lang="zh-TW" altLang="en-US" dirty="0" smtClean="0"/>
              <a:t>限制</a:t>
            </a:r>
            <a:endParaRPr lang="zh-TW" altLang="en-US" dirty="0"/>
          </a:p>
        </p:txBody>
      </p:sp>
      <p:sp>
        <p:nvSpPr>
          <p:cNvPr id="3" name="內容版面配置區 2"/>
          <p:cNvSpPr>
            <a:spLocks noGrp="1"/>
          </p:cNvSpPr>
          <p:nvPr>
            <p:ph idx="1"/>
          </p:nvPr>
        </p:nvSpPr>
        <p:spPr/>
        <p:txBody>
          <a:bodyPr/>
          <a:lstStyle/>
          <a:p>
            <a:r>
              <a:rPr lang="en-US" altLang="zh-TW" sz="1600" dirty="0" smtClean="0"/>
              <a:t>Alice</a:t>
            </a:r>
            <a:r>
              <a:rPr lang="zh-TW" altLang="zh-TW" sz="1600" dirty="0" smtClean="0"/>
              <a:t>簽署了一筆交易，支付給</a:t>
            </a:r>
            <a:r>
              <a:rPr lang="en-US" altLang="zh-TW" sz="1600" dirty="0" smtClean="0"/>
              <a:t>Bob</a:t>
            </a:r>
            <a:r>
              <a:rPr lang="zh-TW" altLang="zh-TW" sz="1600" dirty="0" smtClean="0"/>
              <a:t>的位址，並將交易</a:t>
            </a:r>
            <a:r>
              <a:rPr lang="en-US" altLang="zh-TW" sz="1600" dirty="0" err="1" smtClean="0"/>
              <a:t>nLocktime</a:t>
            </a:r>
            <a:r>
              <a:rPr lang="zh-TW" altLang="zh-TW" sz="1600" dirty="0" smtClean="0"/>
              <a:t>設定為</a:t>
            </a:r>
            <a:r>
              <a:rPr lang="en-US" altLang="zh-TW" sz="1600" dirty="0" smtClean="0"/>
              <a:t>3</a:t>
            </a:r>
            <a:r>
              <a:rPr lang="zh-TW" altLang="zh-TW" sz="1600" dirty="0" smtClean="0"/>
              <a:t>個月。</a:t>
            </a:r>
            <a:r>
              <a:rPr lang="en-US" altLang="zh-TW" sz="1600" dirty="0" smtClean="0"/>
              <a:t>Alice</a:t>
            </a:r>
            <a:r>
              <a:rPr lang="zh-TW" altLang="zh-TW" sz="1600" dirty="0" smtClean="0"/>
              <a:t>把這筆交易發送給</a:t>
            </a:r>
            <a:r>
              <a:rPr lang="en-US" altLang="zh-TW" sz="1600" dirty="0" smtClean="0"/>
              <a:t>Bob</a:t>
            </a:r>
            <a:r>
              <a:rPr lang="zh-TW" altLang="zh-TW" sz="1600" dirty="0" smtClean="0"/>
              <a:t>。有了這個交易，</a:t>
            </a:r>
            <a:r>
              <a:rPr lang="en-US" altLang="zh-TW" sz="1600" dirty="0" smtClean="0"/>
              <a:t>Alice</a:t>
            </a:r>
            <a:r>
              <a:rPr lang="zh-TW" altLang="zh-TW" sz="1600" dirty="0" smtClean="0"/>
              <a:t>和</a:t>
            </a:r>
            <a:r>
              <a:rPr lang="en-US" altLang="zh-TW" sz="1600" dirty="0" smtClean="0"/>
              <a:t>Bob</a:t>
            </a:r>
            <a:r>
              <a:rPr lang="zh-TW" altLang="zh-TW" sz="1600" dirty="0" smtClean="0"/>
              <a:t>知道：在</a:t>
            </a:r>
            <a:r>
              <a:rPr lang="en-US" altLang="zh-TW" sz="1600" dirty="0" smtClean="0"/>
              <a:t>3</a:t>
            </a:r>
            <a:r>
              <a:rPr lang="zh-TW" altLang="zh-TW" sz="1600" dirty="0" smtClean="0"/>
              <a:t>個月過去之前，</a:t>
            </a:r>
            <a:r>
              <a:rPr lang="en-US" altLang="zh-TW" sz="1600" dirty="0" smtClean="0"/>
              <a:t>Bob</a:t>
            </a:r>
            <a:r>
              <a:rPr lang="zh-TW" altLang="zh-TW" sz="1600" dirty="0" smtClean="0"/>
              <a:t>不能完成交易進行變現。</a:t>
            </a:r>
            <a:r>
              <a:rPr lang="en-US" altLang="zh-TW" sz="1600" dirty="0" smtClean="0"/>
              <a:t>Bob</a:t>
            </a:r>
            <a:r>
              <a:rPr lang="zh-TW" altLang="zh-TW" sz="1600" dirty="0" smtClean="0"/>
              <a:t>可以在</a:t>
            </a:r>
            <a:r>
              <a:rPr lang="en-US" altLang="zh-TW" sz="1600" dirty="0" smtClean="0"/>
              <a:t>3</a:t>
            </a:r>
            <a:r>
              <a:rPr lang="zh-TW" altLang="zh-TW" sz="1600" dirty="0" smtClean="0"/>
              <a:t>個月後接受交易。</a:t>
            </a:r>
            <a:endParaRPr lang="en-US" altLang="zh-TW" sz="1600" dirty="0" smtClean="0"/>
          </a:p>
          <a:p>
            <a:endParaRPr lang="en-US" altLang="zh-TW" sz="1600" dirty="0" smtClean="0"/>
          </a:p>
          <a:p>
            <a:r>
              <a:rPr lang="zh-TW" altLang="zh-TW" sz="1600" dirty="0" smtClean="0"/>
              <a:t>然而：</a:t>
            </a:r>
            <a:r>
              <a:rPr lang="en-US" altLang="zh-TW" sz="1600" dirty="0" smtClean="0"/>
              <a:t>Alice</a:t>
            </a:r>
            <a:r>
              <a:rPr lang="zh-TW" altLang="zh-TW" sz="1600" dirty="0"/>
              <a:t>可以創建另一個交易，雙重花費相同的輸入，而不需要鎖定時間。 因此，</a:t>
            </a:r>
            <a:r>
              <a:rPr lang="en-US" altLang="zh-TW" sz="1600" dirty="0"/>
              <a:t>Alice</a:t>
            </a:r>
            <a:r>
              <a:rPr lang="zh-TW" altLang="zh-TW" sz="1600" dirty="0"/>
              <a:t>可以在</a:t>
            </a:r>
            <a:r>
              <a:rPr lang="en-US" altLang="zh-TW" sz="1600" dirty="0"/>
              <a:t>3</a:t>
            </a:r>
            <a:r>
              <a:rPr lang="zh-TW" altLang="zh-TW" sz="1600" dirty="0"/>
              <a:t>個月過去之前花費相同的</a:t>
            </a:r>
            <a:r>
              <a:rPr lang="en-US" altLang="zh-TW" sz="1600" dirty="0"/>
              <a:t>UTXO</a:t>
            </a:r>
            <a:r>
              <a:rPr lang="zh-TW" altLang="zh-TW" sz="1600" dirty="0" smtClean="0"/>
              <a:t>。</a:t>
            </a:r>
            <a:r>
              <a:rPr lang="en-US" altLang="zh-TW" sz="1600" dirty="0" smtClean="0"/>
              <a:t>Bob</a:t>
            </a:r>
            <a:r>
              <a:rPr lang="zh-TW" altLang="zh-TW" sz="1600" dirty="0"/>
              <a:t>不能保證</a:t>
            </a:r>
            <a:r>
              <a:rPr lang="en-US" altLang="zh-TW" sz="1600" dirty="0"/>
              <a:t>Alice</a:t>
            </a:r>
            <a:r>
              <a:rPr lang="zh-TW" altLang="zh-TW" sz="1600" dirty="0"/>
              <a:t>不會這樣做。</a:t>
            </a:r>
          </a:p>
          <a:p>
            <a:pPr lvl="0"/>
            <a:endParaRPr lang="zh-TW" altLang="zh-TW" sz="1600" dirty="0" smtClean="0"/>
          </a:p>
          <a:p>
            <a:endParaRPr lang="zh-TW" altLang="en-US" dirty="0"/>
          </a:p>
        </p:txBody>
      </p:sp>
    </p:spTree>
    <p:extLst>
      <p:ext uri="{BB962C8B-B14F-4D97-AF65-F5344CB8AC3E}">
        <p14:creationId xmlns:p14="http://schemas.microsoft.com/office/powerpoint/2010/main" val="19956460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檢查</a:t>
            </a:r>
            <a:r>
              <a:rPr lang="zh-TW" altLang="en-US" dirty="0"/>
              <a:t>鎖定時間驗證</a:t>
            </a:r>
            <a:r>
              <a:rPr lang="en-US" altLang="zh-TW" dirty="0"/>
              <a:t>Check Lock Time Verify (CLTV)</a:t>
            </a:r>
            <a:endParaRPr lang="zh-TW" altLang="en-US" dirty="0"/>
          </a:p>
        </p:txBody>
      </p:sp>
      <p:sp>
        <p:nvSpPr>
          <p:cNvPr id="3" name="內容版面配置區 2"/>
          <p:cNvSpPr>
            <a:spLocks noGrp="1"/>
          </p:cNvSpPr>
          <p:nvPr>
            <p:ph idx="1"/>
          </p:nvPr>
        </p:nvSpPr>
        <p:spPr>
          <a:xfrm>
            <a:off x="448965" y="2054655"/>
            <a:ext cx="8229600" cy="4803345"/>
          </a:xfrm>
        </p:spPr>
        <p:txBody>
          <a:bodyPr>
            <a:normAutofit/>
          </a:bodyPr>
          <a:lstStyle/>
          <a:p>
            <a:r>
              <a:rPr lang="en-US" altLang="zh-TW" sz="1800" dirty="0" smtClean="0">
                <a:solidFill>
                  <a:srgbClr val="00B050"/>
                </a:solidFill>
              </a:rPr>
              <a:t>&lt;</a:t>
            </a:r>
            <a:r>
              <a:rPr lang="en-US" altLang="zh-TW" sz="1800" dirty="0">
                <a:solidFill>
                  <a:srgbClr val="00B050"/>
                </a:solidFill>
              </a:rPr>
              <a:t>now + 3 months&gt;</a:t>
            </a:r>
            <a:r>
              <a:rPr lang="en-US" altLang="zh-TW" sz="1800" dirty="0"/>
              <a:t> CHECKLOCKTIMEVERIFY </a:t>
            </a:r>
            <a:r>
              <a:rPr lang="en-US" altLang="zh-TW" sz="1800" dirty="0">
                <a:solidFill>
                  <a:srgbClr val="FF0000"/>
                </a:solidFill>
              </a:rPr>
              <a:t>DROP</a:t>
            </a:r>
            <a:r>
              <a:rPr lang="en-US" altLang="zh-TW" sz="1800" dirty="0"/>
              <a:t> DUP HASH160 &lt;Bob's Public Key Hash&gt; EQUALVERIFY </a:t>
            </a:r>
            <a:r>
              <a:rPr lang="en-US" altLang="zh-TW" sz="1800" dirty="0" smtClean="0"/>
              <a:t>CHECKSIG</a:t>
            </a:r>
          </a:p>
          <a:p>
            <a:r>
              <a:rPr lang="en-US" altLang="zh-TW" sz="1800" dirty="0" smtClean="0">
                <a:solidFill>
                  <a:srgbClr val="00B050"/>
                </a:solidFill>
              </a:rPr>
              <a:t>&lt;</a:t>
            </a:r>
            <a:r>
              <a:rPr lang="en-US" altLang="zh-TW" sz="1800" dirty="0">
                <a:solidFill>
                  <a:srgbClr val="00B050"/>
                </a:solidFill>
              </a:rPr>
              <a:t>now +3</a:t>
            </a:r>
            <a:r>
              <a:rPr lang="zh-TW" altLang="zh-TW" sz="1800" dirty="0">
                <a:solidFill>
                  <a:srgbClr val="00B050"/>
                </a:solidFill>
              </a:rPr>
              <a:t>個月</a:t>
            </a:r>
            <a:r>
              <a:rPr lang="en-US" altLang="zh-TW" sz="1800" dirty="0">
                <a:solidFill>
                  <a:srgbClr val="00B050"/>
                </a:solidFill>
              </a:rPr>
              <a:t>&gt;</a:t>
            </a:r>
            <a:r>
              <a:rPr lang="zh-TW" altLang="zh-TW" sz="1800" dirty="0"/>
              <a:t>是從交易開始被挖礦時間起計</a:t>
            </a:r>
            <a:r>
              <a:rPr lang="en-US" altLang="zh-TW" sz="1800" dirty="0"/>
              <a:t>3</a:t>
            </a:r>
            <a:r>
              <a:rPr lang="zh-TW" altLang="zh-TW" sz="1800" dirty="0"/>
              <a:t>個月的塊高度或時間</a:t>
            </a:r>
            <a:r>
              <a:rPr lang="zh-TW" altLang="zh-TW" sz="1800" dirty="0" smtClean="0"/>
              <a:t>值</a:t>
            </a:r>
            <a:endParaRPr lang="en-US" altLang="zh-TW" sz="1800" dirty="0" smtClean="0"/>
          </a:p>
          <a:p>
            <a:pPr marL="0" indent="0">
              <a:buNone/>
            </a:pPr>
            <a:r>
              <a:rPr lang="en-US" altLang="zh-TW" sz="1800" dirty="0"/>
              <a:t>	</a:t>
            </a:r>
            <a:r>
              <a:rPr lang="zh-TW" altLang="zh-TW" sz="1800" dirty="0" smtClean="0"/>
              <a:t>：</a:t>
            </a:r>
            <a:r>
              <a:rPr lang="zh-TW" altLang="zh-TW" sz="1800" dirty="0"/>
              <a:t>當前塊高度</a:t>
            </a:r>
            <a:r>
              <a:rPr lang="en-US" altLang="zh-TW" sz="1800" dirty="0"/>
              <a:t>+12,960</a:t>
            </a:r>
            <a:r>
              <a:rPr lang="zh-TW" altLang="zh-TW" sz="1800" dirty="0"/>
              <a:t>（塊）或當前</a:t>
            </a:r>
            <a:r>
              <a:rPr lang="en-US" altLang="zh-TW" sz="1800" dirty="0"/>
              <a:t>Unix</a:t>
            </a:r>
            <a:r>
              <a:rPr lang="zh-TW" altLang="zh-TW" sz="1800" dirty="0"/>
              <a:t>紀元時間</a:t>
            </a:r>
            <a:r>
              <a:rPr lang="en-US" altLang="zh-TW" sz="1800" dirty="0"/>
              <a:t>+7,760,000</a:t>
            </a:r>
            <a:r>
              <a:rPr lang="zh-TW" altLang="zh-TW" sz="1800" dirty="0"/>
              <a:t>（秒</a:t>
            </a:r>
            <a:r>
              <a:rPr lang="zh-TW" altLang="zh-TW" sz="1800" dirty="0" smtClean="0"/>
              <a:t>）</a:t>
            </a:r>
            <a:endParaRPr lang="en-US" altLang="zh-TW" sz="1800" dirty="0" smtClean="0"/>
          </a:p>
          <a:p>
            <a:r>
              <a:rPr lang="zh-TW" altLang="en-US" sz="1800" dirty="0"/>
              <a:t>通過將</a:t>
            </a:r>
            <a:r>
              <a:rPr lang="en-US" altLang="zh-TW" sz="1800" dirty="0" err="1"/>
              <a:t>nLocktime</a:t>
            </a:r>
            <a:r>
              <a:rPr lang="zh-TW" altLang="en-US" sz="1800" dirty="0"/>
              <a:t>與</a:t>
            </a:r>
            <a:r>
              <a:rPr lang="en-US" altLang="zh-TW" sz="1800" dirty="0"/>
              <a:t>CLTV</a:t>
            </a:r>
            <a:r>
              <a:rPr lang="zh-TW" altLang="en-US" sz="1800" dirty="0"/>
              <a:t>結合使用，交易鎖定時間限制中描述的情況發生變化。 因為</a:t>
            </a:r>
            <a:r>
              <a:rPr lang="en-US" altLang="zh-TW" sz="1800" dirty="0"/>
              <a:t>Alice</a:t>
            </a:r>
            <a:r>
              <a:rPr lang="zh-TW" altLang="en-US" sz="1800" dirty="0"/>
              <a:t>鎖定了</a:t>
            </a:r>
            <a:r>
              <a:rPr lang="en-US" altLang="zh-TW" sz="1800" dirty="0"/>
              <a:t>UTXO</a:t>
            </a:r>
            <a:r>
              <a:rPr lang="zh-TW" altLang="en-US" sz="1800" dirty="0"/>
              <a:t>本身，所以現在</a:t>
            </a:r>
            <a:r>
              <a:rPr lang="en-US" altLang="zh-TW" sz="1800" dirty="0"/>
              <a:t>Bob</a:t>
            </a:r>
            <a:r>
              <a:rPr lang="zh-TW" altLang="en-US" sz="1800" dirty="0"/>
              <a:t>或</a:t>
            </a:r>
            <a:r>
              <a:rPr lang="en-US" altLang="zh-TW" sz="1800" dirty="0"/>
              <a:t>Alice</a:t>
            </a:r>
            <a:r>
              <a:rPr lang="zh-TW" altLang="en-US" sz="1800" dirty="0"/>
              <a:t>在</a:t>
            </a:r>
            <a:r>
              <a:rPr lang="en-US" altLang="zh-TW" sz="1800" dirty="0"/>
              <a:t>3</a:t>
            </a:r>
            <a:r>
              <a:rPr lang="zh-TW" altLang="en-US" sz="1800" dirty="0"/>
              <a:t>個月的鎖定時間到期之前不可能花費它。</a:t>
            </a:r>
          </a:p>
          <a:p>
            <a:pPr marL="0" indent="0">
              <a:buNone/>
            </a:pPr>
            <a:endParaRPr lang="en-US" altLang="zh-TW" sz="1800" dirty="0" smtClean="0"/>
          </a:p>
          <a:p>
            <a:endParaRPr lang="zh-TW" altLang="en-US" sz="1800" dirty="0"/>
          </a:p>
        </p:txBody>
      </p:sp>
    </p:spTree>
    <p:extLst>
      <p:ext uri="{BB962C8B-B14F-4D97-AF65-F5344CB8AC3E}">
        <p14:creationId xmlns:p14="http://schemas.microsoft.com/office/powerpoint/2010/main" val="11298634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7544" y="1412776"/>
            <a:ext cx="8229600" cy="458115"/>
          </a:xfrm>
        </p:spPr>
        <p:txBody>
          <a:bodyPr>
            <a:normAutofit fontScale="90000"/>
          </a:bodyPr>
          <a:lstStyle/>
          <a:p>
            <a:r>
              <a:rPr lang="zh-TW" altLang="en-US" dirty="0" smtClean="0"/>
              <a:t>相對</a:t>
            </a:r>
            <a:r>
              <a:rPr lang="zh-TW" altLang="en-US" dirty="0"/>
              <a:t>時間鎖</a:t>
            </a:r>
          </a:p>
        </p:txBody>
      </p:sp>
      <p:sp>
        <p:nvSpPr>
          <p:cNvPr id="3" name="內容版面配置區 2"/>
          <p:cNvSpPr>
            <a:spLocks noGrp="1"/>
          </p:cNvSpPr>
          <p:nvPr>
            <p:ph idx="1"/>
          </p:nvPr>
        </p:nvSpPr>
        <p:spPr>
          <a:xfrm>
            <a:off x="0" y="2054655"/>
            <a:ext cx="9144000" cy="4803345"/>
          </a:xfrm>
        </p:spPr>
        <p:txBody>
          <a:bodyPr>
            <a:normAutofit/>
          </a:bodyPr>
          <a:lstStyle/>
          <a:p>
            <a:pPr marL="0" indent="0">
              <a:buNone/>
            </a:pPr>
            <a:r>
              <a:rPr lang="en-US" altLang="zh-TW" sz="1600" dirty="0"/>
              <a:t>&lt;+6Months&gt; </a:t>
            </a:r>
            <a:r>
              <a:rPr lang="en-US" altLang="zh-TW" sz="1600" dirty="0">
                <a:solidFill>
                  <a:srgbClr val="00B050"/>
                </a:solidFill>
              </a:rPr>
              <a:t> </a:t>
            </a:r>
            <a:r>
              <a:rPr lang="en-US" altLang="zh-TW" sz="1600" dirty="0" smtClean="0">
                <a:solidFill>
                  <a:srgbClr val="00B050"/>
                </a:solidFill>
              </a:rPr>
              <a:t>CHECKSEQUENCEVERIFY</a:t>
            </a:r>
            <a:r>
              <a:rPr lang="en-US" altLang="zh-TW" sz="1600" dirty="0" smtClean="0"/>
              <a:t> DROP DUP HASH160 </a:t>
            </a:r>
            <a:r>
              <a:rPr lang="en-US" altLang="zh-TW" sz="1600" dirty="0"/>
              <a:t>&lt;</a:t>
            </a:r>
            <a:r>
              <a:rPr lang="en-US" altLang="zh-TW" sz="1600" dirty="0" err="1"/>
              <a:t>pubKeyHash</a:t>
            </a:r>
            <a:r>
              <a:rPr lang="en-US" altLang="zh-TW" sz="1600" dirty="0"/>
              <a:t>&gt; </a:t>
            </a:r>
            <a:r>
              <a:rPr lang="en-US" altLang="zh-TW" sz="1600" dirty="0" smtClean="0"/>
              <a:t>EQUALVERIFY CHECKSIG</a:t>
            </a:r>
            <a:endParaRPr lang="en-US" altLang="zh-TW" sz="1600" dirty="0"/>
          </a:p>
          <a:p>
            <a:endParaRPr lang="zh-TW" altLang="zh-TW" sz="1800" dirty="0"/>
          </a:p>
          <a:p>
            <a:endParaRPr lang="zh-TW" altLang="en-US" sz="1800" dirty="0"/>
          </a:p>
        </p:txBody>
      </p:sp>
    </p:spTree>
    <p:extLst>
      <p:ext uri="{BB962C8B-B14F-4D97-AF65-F5344CB8AC3E}">
        <p14:creationId xmlns:p14="http://schemas.microsoft.com/office/powerpoint/2010/main" val="15517902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具有條件控制</a:t>
            </a:r>
            <a:r>
              <a:rPr lang="zh-TW" altLang="en-US" dirty="0"/>
              <a:t>的</a:t>
            </a:r>
            <a:r>
              <a:rPr lang="zh-TW" altLang="en-US" dirty="0" smtClean="0"/>
              <a:t>腳本</a:t>
            </a:r>
            <a:r>
              <a:rPr lang="en-US" altLang="zh-TW" dirty="0" smtClean="0"/>
              <a:t>(</a:t>
            </a:r>
            <a:r>
              <a:rPr lang="en-US" altLang="zh-TW" dirty="0"/>
              <a:t>Conditional Clauses</a:t>
            </a:r>
            <a:r>
              <a:rPr lang="en-US" altLang="zh-TW" dirty="0" smtClean="0"/>
              <a:t>)</a:t>
            </a:r>
            <a:endParaRPr lang="zh-TW" altLang="en-US" dirty="0"/>
          </a:p>
        </p:txBody>
      </p:sp>
      <p:sp>
        <p:nvSpPr>
          <p:cNvPr id="3" name="內容版面配置區 2"/>
          <p:cNvSpPr>
            <a:spLocks noGrp="1"/>
          </p:cNvSpPr>
          <p:nvPr>
            <p:ph idx="1"/>
          </p:nvPr>
        </p:nvSpPr>
        <p:spPr>
          <a:xfrm>
            <a:off x="467544" y="2348880"/>
            <a:ext cx="8229600" cy="4392488"/>
          </a:xfrm>
        </p:spPr>
        <p:txBody>
          <a:bodyPr>
            <a:normAutofit/>
          </a:bodyPr>
          <a:lstStyle/>
          <a:p>
            <a:r>
              <a:rPr lang="en-US" altLang="zh-TW" sz="1800" dirty="0" smtClean="0">
                <a:solidFill>
                  <a:srgbClr val="00B050"/>
                </a:solidFill>
              </a:rPr>
              <a:t>if</a:t>
            </a:r>
            <a:r>
              <a:rPr lang="en-US" altLang="zh-TW" sz="1800" dirty="0" smtClean="0"/>
              <a:t> </a:t>
            </a:r>
            <a:r>
              <a:rPr lang="en-US" altLang="zh-TW" sz="1800" dirty="0"/>
              <a:t>(</a:t>
            </a:r>
            <a:r>
              <a:rPr lang="en-US" altLang="zh-TW" sz="1800" dirty="0">
                <a:solidFill>
                  <a:srgbClr val="FFFF00"/>
                </a:solidFill>
              </a:rPr>
              <a:t>condition</a:t>
            </a:r>
            <a:r>
              <a:rPr lang="en-US" altLang="zh-TW" sz="1800" dirty="0"/>
              <a:t>):</a:t>
            </a:r>
            <a:endParaRPr lang="zh-TW" altLang="zh-TW" sz="1800" dirty="0"/>
          </a:p>
          <a:p>
            <a:r>
              <a:rPr lang="en-US" altLang="zh-TW" sz="1800" dirty="0"/>
              <a:t>  code to run when condition is true</a:t>
            </a:r>
            <a:endParaRPr lang="zh-TW" altLang="zh-TW" sz="1800" dirty="0"/>
          </a:p>
          <a:p>
            <a:r>
              <a:rPr lang="en-US" altLang="zh-TW" sz="1800" dirty="0">
                <a:solidFill>
                  <a:srgbClr val="0070C0"/>
                </a:solidFill>
              </a:rPr>
              <a:t>else</a:t>
            </a:r>
            <a:r>
              <a:rPr lang="en-US" altLang="zh-TW" sz="1800" dirty="0"/>
              <a:t>:</a:t>
            </a:r>
            <a:endParaRPr lang="zh-TW" altLang="zh-TW" sz="1800" dirty="0"/>
          </a:p>
          <a:p>
            <a:r>
              <a:rPr lang="en-US" altLang="zh-TW" sz="1800" dirty="0"/>
              <a:t>  code to run when condition is false</a:t>
            </a:r>
            <a:endParaRPr lang="zh-TW" altLang="zh-TW" sz="1800" dirty="0"/>
          </a:p>
          <a:p>
            <a:r>
              <a:rPr lang="en-US" altLang="zh-TW" sz="1800" dirty="0"/>
              <a:t>code to run in either case</a:t>
            </a:r>
            <a:endParaRPr lang="zh-TW" altLang="zh-TW" sz="1800" dirty="0"/>
          </a:p>
          <a:p>
            <a:endParaRPr lang="en-US" altLang="zh-TW" sz="1800" dirty="0" smtClean="0"/>
          </a:p>
          <a:p>
            <a:r>
              <a:rPr lang="en-US" altLang="zh-TW" sz="1800" dirty="0">
                <a:solidFill>
                  <a:srgbClr val="FFFF00"/>
                </a:solidFill>
              </a:rPr>
              <a:t>condition</a:t>
            </a:r>
            <a:endParaRPr lang="zh-TW" altLang="zh-TW" sz="1800" dirty="0">
              <a:solidFill>
                <a:srgbClr val="FFFF00"/>
              </a:solidFill>
            </a:endParaRPr>
          </a:p>
          <a:p>
            <a:r>
              <a:rPr lang="en-US" altLang="zh-TW" sz="1800" dirty="0">
                <a:solidFill>
                  <a:srgbClr val="00B050"/>
                </a:solidFill>
              </a:rPr>
              <a:t>IF</a:t>
            </a:r>
            <a:endParaRPr lang="zh-TW" altLang="zh-TW" sz="1800" dirty="0">
              <a:solidFill>
                <a:srgbClr val="00B050"/>
              </a:solidFill>
            </a:endParaRPr>
          </a:p>
          <a:p>
            <a:r>
              <a:rPr lang="en-US" altLang="zh-TW" sz="1800" dirty="0"/>
              <a:t>  code to run when condition is true</a:t>
            </a:r>
            <a:endParaRPr lang="zh-TW" altLang="zh-TW" sz="1800" dirty="0"/>
          </a:p>
          <a:p>
            <a:r>
              <a:rPr lang="en-US" altLang="zh-TW" sz="1800" dirty="0">
                <a:solidFill>
                  <a:srgbClr val="0070C0"/>
                </a:solidFill>
              </a:rPr>
              <a:t>ELSE</a:t>
            </a:r>
            <a:endParaRPr lang="zh-TW" altLang="zh-TW" sz="1800" dirty="0">
              <a:solidFill>
                <a:srgbClr val="0070C0"/>
              </a:solidFill>
            </a:endParaRPr>
          </a:p>
          <a:p>
            <a:r>
              <a:rPr lang="en-US" altLang="zh-TW" sz="1800" dirty="0"/>
              <a:t>  code to run when condition is false</a:t>
            </a:r>
            <a:endParaRPr lang="zh-TW" altLang="zh-TW" sz="1800" dirty="0"/>
          </a:p>
          <a:p>
            <a:r>
              <a:rPr lang="en-US" altLang="zh-TW" sz="1800" dirty="0"/>
              <a:t>ENDIF</a:t>
            </a:r>
            <a:endParaRPr lang="zh-TW" altLang="zh-TW" sz="1800" dirty="0"/>
          </a:p>
          <a:p>
            <a:r>
              <a:rPr lang="en-US" altLang="zh-TW" sz="1800" dirty="0"/>
              <a:t>code to run in either case </a:t>
            </a:r>
            <a:endParaRPr lang="zh-TW" altLang="zh-TW" sz="1800" dirty="0"/>
          </a:p>
          <a:p>
            <a:endParaRPr lang="zh-TW" altLang="en-US" sz="1800" dirty="0"/>
          </a:p>
        </p:txBody>
      </p:sp>
    </p:spTree>
    <p:extLst>
      <p:ext uri="{BB962C8B-B14F-4D97-AF65-F5344CB8AC3E}">
        <p14:creationId xmlns:p14="http://schemas.microsoft.com/office/powerpoint/2010/main" val="17240937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marL="0" indent="0">
              <a:buNone/>
            </a:pPr>
            <a:r>
              <a:rPr lang="en-US" altLang="zh-TW" sz="1800" dirty="0" smtClean="0">
                <a:solidFill>
                  <a:srgbClr val="FFFF00"/>
                </a:solidFill>
              </a:rPr>
              <a:t>Locking script</a:t>
            </a:r>
          </a:p>
          <a:p>
            <a:pPr marL="0" indent="0">
              <a:buNone/>
            </a:pPr>
            <a:r>
              <a:rPr lang="en-US" altLang="zh-TW" sz="1800" dirty="0" smtClean="0"/>
              <a:t>IF</a:t>
            </a:r>
            <a:endParaRPr lang="en-US" altLang="zh-TW" sz="1800" dirty="0"/>
          </a:p>
          <a:p>
            <a:pPr marL="0" indent="0">
              <a:buNone/>
            </a:pPr>
            <a:r>
              <a:rPr lang="en-US" altLang="zh-TW" sz="1800" dirty="0"/>
              <a:t> &lt;Alice's </a:t>
            </a:r>
            <a:r>
              <a:rPr lang="en-US" altLang="zh-TW" sz="1800" dirty="0" err="1"/>
              <a:t>Pubkey</a:t>
            </a:r>
            <a:r>
              <a:rPr lang="en-US" altLang="zh-TW" sz="1800" dirty="0"/>
              <a:t>&gt; CHECKSIG</a:t>
            </a:r>
          </a:p>
          <a:p>
            <a:pPr marL="0" indent="0">
              <a:buNone/>
            </a:pPr>
            <a:r>
              <a:rPr lang="en-US" altLang="zh-TW" sz="1800" dirty="0"/>
              <a:t>ELSE</a:t>
            </a:r>
          </a:p>
          <a:p>
            <a:pPr marL="0" indent="0">
              <a:buNone/>
            </a:pPr>
            <a:r>
              <a:rPr lang="en-US" altLang="zh-TW" sz="1800" dirty="0"/>
              <a:t> &lt;Bob's </a:t>
            </a:r>
            <a:r>
              <a:rPr lang="en-US" altLang="zh-TW" sz="1800" dirty="0" err="1"/>
              <a:t>Pubkey</a:t>
            </a:r>
            <a:r>
              <a:rPr lang="en-US" altLang="zh-TW" sz="1800" dirty="0"/>
              <a:t>&gt; CHECKSIG</a:t>
            </a:r>
          </a:p>
          <a:p>
            <a:pPr marL="0" indent="0">
              <a:buNone/>
            </a:pPr>
            <a:r>
              <a:rPr lang="en-US" altLang="zh-TW" sz="1800" dirty="0" smtClean="0"/>
              <a:t>ENDIF</a:t>
            </a:r>
          </a:p>
          <a:p>
            <a:pPr marL="0" indent="0">
              <a:buNone/>
            </a:pPr>
            <a:endParaRPr lang="en-US" altLang="zh-TW" sz="1800" dirty="0" smtClean="0"/>
          </a:p>
          <a:p>
            <a:pPr marL="0" indent="0">
              <a:buNone/>
            </a:pPr>
            <a:r>
              <a:rPr lang="en-US" altLang="zh-TW" sz="1800" dirty="0" smtClean="0">
                <a:solidFill>
                  <a:srgbClr val="FFFF00"/>
                </a:solidFill>
              </a:rPr>
              <a:t>Unlocking script</a:t>
            </a:r>
            <a:endParaRPr lang="en-US" altLang="zh-TW" sz="1800" dirty="0">
              <a:solidFill>
                <a:srgbClr val="FFFF00"/>
              </a:solidFill>
            </a:endParaRPr>
          </a:p>
          <a:p>
            <a:pPr marL="0" indent="0">
              <a:buNone/>
            </a:pPr>
            <a:r>
              <a:rPr lang="en-US" altLang="zh-TW" sz="1800" dirty="0"/>
              <a:t>&lt;Alice's Sig&gt; </a:t>
            </a:r>
            <a:r>
              <a:rPr lang="en-US" altLang="zh-TW" sz="1800" dirty="0" smtClean="0"/>
              <a:t>1</a:t>
            </a:r>
            <a:r>
              <a:rPr lang="en-US" altLang="zh-TW" sz="1800" dirty="0"/>
              <a:t> </a:t>
            </a:r>
            <a:r>
              <a:rPr lang="en-US" altLang="zh-TW" sz="1800" dirty="0" smtClean="0">
                <a:solidFill>
                  <a:srgbClr val="00B050"/>
                </a:solidFill>
              </a:rPr>
              <a:t>or</a:t>
            </a:r>
            <a:r>
              <a:rPr lang="en-US" altLang="zh-TW" sz="1800" dirty="0" smtClean="0"/>
              <a:t> &lt;Bob's </a:t>
            </a:r>
            <a:r>
              <a:rPr lang="en-US" altLang="zh-TW" sz="1800" dirty="0"/>
              <a:t>Sig&gt; 0</a:t>
            </a:r>
            <a:endParaRPr lang="zh-TW" altLang="en-US" sz="1800" dirty="0"/>
          </a:p>
        </p:txBody>
      </p:sp>
    </p:spTree>
    <p:extLst>
      <p:ext uri="{BB962C8B-B14F-4D97-AF65-F5344CB8AC3E}">
        <p14:creationId xmlns:p14="http://schemas.microsoft.com/office/powerpoint/2010/main" val="22020373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36488" y="188640"/>
            <a:ext cx="8229600" cy="458115"/>
          </a:xfrm>
        </p:spPr>
        <p:txBody>
          <a:bodyPr>
            <a:normAutofit fontScale="90000"/>
          </a:bodyPr>
          <a:lstStyle/>
          <a:p>
            <a:r>
              <a:rPr lang="en-US" altLang="zh-TW" dirty="0"/>
              <a:t>Median Time Past (MTP</a:t>
            </a:r>
            <a:r>
              <a:rPr lang="en-US" altLang="zh-TW" dirty="0" smtClean="0"/>
              <a:t>)(</a:t>
            </a:r>
            <a:r>
              <a:rPr lang="en-US" altLang="zh-TW" dirty="0" smtClean="0"/>
              <a:t>BIP-113</a:t>
            </a:r>
            <a:r>
              <a:rPr lang="en-US" altLang="zh-TW" dirty="0" smtClean="0"/>
              <a:t>)</a:t>
            </a:r>
            <a:endParaRPr lang="zh-TW" altLang="en-US" dirty="0"/>
          </a:p>
        </p:txBody>
      </p:sp>
      <p:pic>
        <p:nvPicPr>
          <p:cNvPr id="2050" name="Picture 2" descr="C:\Users\Administrator\Desktop\1_FVHk2P_dOJrAyZlbVYUNx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380" y="743992"/>
            <a:ext cx="8208912" cy="595732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框架 3"/>
          <p:cNvSpPr/>
          <p:nvPr/>
        </p:nvSpPr>
        <p:spPr>
          <a:xfrm>
            <a:off x="611560" y="3501008"/>
            <a:ext cx="7992888" cy="432048"/>
          </a:xfrm>
          <a:prstGeom prst="frame">
            <a:avLst>
              <a:gd name="adj1"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1915698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P2PKH(pay to pub key hash)</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sz="1800" dirty="0" smtClean="0">
                <a:solidFill>
                  <a:srgbClr val="FFFF00"/>
                </a:solidFill>
              </a:rPr>
              <a:t>Locking script</a:t>
            </a:r>
          </a:p>
          <a:p>
            <a:pPr marL="0" indent="0">
              <a:buNone/>
            </a:pPr>
            <a:r>
              <a:rPr lang="en-US" altLang="zh-TW" sz="1800" dirty="0" smtClean="0">
                <a:solidFill>
                  <a:srgbClr val="00B050"/>
                </a:solidFill>
              </a:rPr>
              <a:t>OP_DUP</a:t>
            </a:r>
            <a:r>
              <a:rPr lang="en-US" altLang="zh-TW" sz="1800" dirty="0" smtClean="0"/>
              <a:t> </a:t>
            </a:r>
            <a:r>
              <a:rPr lang="en-US" altLang="zh-TW" sz="1800" dirty="0" smtClean="0">
                <a:solidFill>
                  <a:srgbClr val="0070C0"/>
                </a:solidFill>
              </a:rPr>
              <a:t>OP_HASH160</a:t>
            </a:r>
            <a:r>
              <a:rPr lang="en-US" altLang="zh-TW" sz="1800" dirty="0" smtClean="0"/>
              <a:t> </a:t>
            </a:r>
            <a:r>
              <a:rPr lang="en-US" altLang="zh-TW" sz="1800" dirty="0">
                <a:solidFill>
                  <a:srgbClr val="00B050"/>
                </a:solidFill>
              </a:rPr>
              <a:t>ab68025513c3dbd2f7b92a94e0581f5d50f654e7</a:t>
            </a:r>
            <a:r>
              <a:rPr lang="en-US" altLang="zh-TW" sz="1800" dirty="0"/>
              <a:t> </a:t>
            </a:r>
            <a:r>
              <a:rPr lang="en-US" altLang="zh-TW" sz="1800" dirty="0">
                <a:solidFill>
                  <a:srgbClr val="0070C0"/>
                </a:solidFill>
              </a:rPr>
              <a:t>OP_EQUALVERIFY</a:t>
            </a:r>
            <a:r>
              <a:rPr lang="en-US" altLang="zh-TW" sz="1800" dirty="0"/>
              <a:t> </a:t>
            </a:r>
            <a:r>
              <a:rPr lang="en-US" altLang="zh-TW" sz="1800" dirty="0" smtClean="0">
                <a:solidFill>
                  <a:srgbClr val="00B050"/>
                </a:solidFill>
              </a:rPr>
              <a:t>OP_CHECKSIG</a:t>
            </a:r>
          </a:p>
          <a:p>
            <a:pPr marL="0" indent="0">
              <a:buNone/>
            </a:pPr>
            <a:r>
              <a:rPr lang="en-US" altLang="zh-TW" sz="1800" dirty="0" smtClean="0">
                <a:solidFill>
                  <a:srgbClr val="FFFF00"/>
                </a:solidFill>
              </a:rPr>
              <a:t>Unlock script</a:t>
            </a:r>
          </a:p>
          <a:p>
            <a:pPr marL="0" indent="0">
              <a:buNone/>
            </a:pPr>
            <a:r>
              <a:rPr lang="en-US" altLang="zh-TW" sz="1800" dirty="0">
                <a:solidFill>
                  <a:srgbClr val="00B050"/>
                </a:solidFill>
              </a:rPr>
              <a:t>&lt;</a:t>
            </a:r>
            <a:r>
              <a:rPr lang="en-US" altLang="zh-TW" sz="1800" dirty="0" smtClean="0">
                <a:solidFill>
                  <a:srgbClr val="00B050"/>
                </a:solidFill>
              </a:rPr>
              <a:t>Sig&gt; </a:t>
            </a:r>
            <a:r>
              <a:rPr lang="en-US" altLang="zh-TW" sz="1800" dirty="0" smtClean="0">
                <a:solidFill>
                  <a:srgbClr val="0070C0"/>
                </a:solidFill>
              </a:rPr>
              <a:t>&lt;Public Key&gt; </a:t>
            </a:r>
            <a:endParaRPr lang="zh-TW" altLang="en-US" sz="1800" dirty="0">
              <a:solidFill>
                <a:srgbClr val="0070C0"/>
              </a:solidFill>
            </a:endParaRPr>
          </a:p>
        </p:txBody>
      </p:sp>
    </p:spTree>
    <p:extLst>
      <p:ext uri="{BB962C8B-B14F-4D97-AF65-F5344CB8AC3E}">
        <p14:creationId xmlns:p14="http://schemas.microsoft.com/office/powerpoint/2010/main" val="3858092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Multi signature</a:t>
            </a:r>
            <a:endParaRPr lang="zh-TW" altLang="en-US" dirty="0"/>
          </a:p>
        </p:txBody>
      </p:sp>
      <p:sp>
        <p:nvSpPr>
          <p:cNvPr id="4" name="矩形 3"/>
          <p:cNvSpPr/>
          <p:nvPr/>
        </p:nvSpPr>
        <p:spPr>
          <a:xfrm>
            <a:off x="460072" y="2059056"/>
            <a:ext cx="8683927" cy="2431435"/>
          </a:xfrm>
          <a:prstGeom prst="rect">
            <a:avLst/>
          </a:prstGeom>
        </p:spPr>
        <p:txBody>
          <a:bodyPr wrap="square">
            <a:spAutoFit/>
          </a:bodyPr>
          <a:lstStyle/>
          <a:p>
            <a:r>
              <a:rPr lang="en-US" altLang="zh-TW" sz="2800" dirty="0" smtClean="0">
                <a:solidFill>
                  <a:srgbClr val="FFFF00"/>
                </a:solidFill>
              </a:rPr>
              <a:t>Locking Script</a:t>
            </a:r>
          </a:p>
          <a:p>
            <a:r>
              <a:rPr lang="en-US" altLang="zh-TW" sz="2400" b="1" dirty="0" smtClean="0">
                <a:solidFill>
                  <a:srgbClr val="00B050"/>
                </a:solidFill>
              </a:rPr>
              <a:t>M</a:t>
            </a:r>
            <a:r>
              <a:rPr lang="en-US" altLang="zh-TW" sz="2400" b="1" dirty="0" smtClean="0">
                <a:solidFill>
                  <a:schemeClr val="bg1"/>
                </a:solidFill>
              </a:rPr>
              <a:t> </a:t>
            </a:r>
            <a:r>
              <a:rPr lang="en-US" altLang="zh-TW" sz="2400" b="1" dirty="0">
                <a:solidFill>
                  <a:schemeClr val="bg1"/>
                </a:solidFill>
              </a:rPr>
              <a:t>&lt;</a:t>
            </a:r>
            <a:r>
              <a:rPr lang="en-US" altLang="zh-TW" sz="2400" b="1" dirty="0" err="1">
                <a:solidFill>
                  <a:schemeClr val="bg1"/>
                </a:solidFill>
              </a:rPr>
              <a:t>PubKey</a:t>
            </a:r>
            <a:r>
              <a:rPr lang="en-US" altLang="zh-TW" sz="2400" b="1" dirty="0">
                <a:solidFill>
                  <a:schemeClr val="bg1"/>
                </a:solidFill>
              </a:rPr>
              <a:t> 1&gt; &lt;PubKey2&gt; ... &lt;</a:t>
            </a:r>
            <a:r>
              <a:rPr lang="en-US" altLang="zh-TW" sz="2400" b="1" dirty="0" err="1" smtClean="0">
                <a:solidFill>
                  <a:schemeClr val="bg1"/>
                </a:solidFill>
              </a:rPr>
              <a:t>PubKey</a:t>
            </a:r>
            <a:r>
              <a:rPr lang="en-US" altLang="zh-TW" sz="2400" b="1" dirty="0" smtClean="0">
                <a:solidFill>
                  <a:schemeClr val="bg1"/>
                </a:solidFill>
              </a:rPr>
              <a:t> </a:t>
            </a:r>
            <a:r>
              <a:rPr lang="en-US" altLang="zh-TW" sz="2400" b="1" dirty="0">
                <a:solidFill>
                  <a:schemeClr val="bg1"/>
                </a:solidFill>
              </a:rPr>
              <a:t>N&gt; </a:t>
            </a:r>
            <a:r>
              <a:rPr lang="en-US" altLang="zh-TW" sz="2400" b="1" dirty="0">
                <a:solidFill>
                  <a:srgbClr val="FF0000"/>
                </a:solidFill>
              </a:rPr>
              <a:t>N</a:t>
            </a:r>
            <a:r>
              <a:rPr lang="en-US" altLang="zh-TW" sz="2400" b="1" dirty="0">
                <a:solidFill>
                  <a:schemeClr val="bg1"/>
                </a:solidFill>
              </a:rPr>
              <a:t> </a:t>
            </a:r>
            <a:r>
              <a:rPr lang="en-US" altLang="zh-TW" sz="2400" b="1" dirty="0" smtClean="0">
                <a:solidFill>
                  <a:schemeClr val="bg1"/>
                </a:solidFill>
              </a:rPr>
              <a:t>CHECKMULTISIG</a:t>
            </a:r>
          </a:p>
          <a:p>
            <a:r>
              <a:rPr lang="en-US" altLang="zh-TW" sz="2400" dirty="0">
                <a:solidFill>
                  <a:schemeClr val="bg1"/>
                </a:solidFill>
              </a:rPr>
              <a:t>※</a:t>
            </a:r>
            <a:r>
              <a:rPr lang="en-US" altLang="zh-TW" sz="2400" dirty="0">
                <a:solidFill>
                  <a:srgbClr val="00B050"/>
                </a:solidFill>
              </a:rPr>
              <a:t>M</a:t>
            </a:r>
            <a:r>
              <a:rPr lang="zh-TW" altLang="en-US" sz="2400" dirty="0">
                <a:solidFill>
                  <a:schemeClr val="bg1"/>
                </a:solidFill>
              </a:rPr>
              <a:t>是花費輸出所需的簽名的數量</a:t>
            </a:r>
          </a:p>
          <a:p>
            <a:r>
              <a:rPr lang="en-US" altLang="zh-TW" sz="2400" dirty="0">
                <a:solidFill>
                  <a:schemeClr val="bg1"/>
                </a:solidFill>
              </a:rPr>
              <a:t>※</a:t>
            </a:r>
            <a:r>
              <a:rPr lang="en-US" altLang="zh-TW" sz="2400" dirty="0">
                <a:solidFill>
                  <a:srgbClr val="FF0000"/>
                </a:solidFill>
              </a:rPr>
              <a:t>N</a:t>
            </a:r>
            <a:r>
              <a:rPr lang="zh-TW" altLang="en-US" sz="2400" dirty="0">
                <a:solidFill>
                  <a:schemeClr val="bg1"/>
                </a:solidFill>
              </a:rPr>
              <a:t>是列出的公開金鑰的</a:t>
            </a:r>
            <a:r>
              <a:rPr lang="zh-TW" altLang="en-US" sz="2400" dirty="0" smtClean="0">
                <a:solidFill>
                  <a:schemeClr val="bg1"/>
                </a:solidFill>
              </a:rPr>
              <a:t>總數</a:t>
            </a:r>
            <a:endParaRPr lang="en-US" altLang="zh-TW" sz="2400" dirty="0" smtClean="0">
              <a:solidFill>
                <a:schemeClr val="bg1"/>
              </a:solidFill>
            </a:endParaRPr>
          </a:p>
          <a:p>
            <a:r>
              <a:rPr lang="en-US" altLang="zh-TW" sz="2800" dirty="0">
                <a:solidFill>
                  <a:srgbClr val="FFFF00"/>
                </a:solidFill>
              </a:rPr>
              <a:t>Unlocking Script</a:t>
            </a:r>
          </a:p>
          <a:p>
            <a:r>
              <a:rPr lang="en-US" altLang="zh-TW" sz="2400" dirty="0">
                <a:solidFill>
                  <a:schemeClr val="bg1"/>
                </a:solidFill>
              </a:rPr>
              <a:t>0 &lt;Signature B&gt; &lt;Signature C</a:t>
            </a:r>
            <a:r>
              <a:rPr lang="en-US" altLang="zh-TW" sz="2400" dirty="0" smtClean="0">
                <a:solidFill>
                  <a:schemeClr val="bg1"/>
                </a:solidFill>
              </a:rPr>
              <a:t>&gt;</a:t>
            </a:r>
            <a:endParaRPr lang="en-US" altLang="zh-TW" sz="2400" dirty="0">
              <a:solidFill>
                <a:schemeClr val="bg1"/>
              </a:solidFill>
            </a:endParaRPr>
          </a:p>
        </p:txBody>
      </p:sp>
    </p:spTree>
    <p:extLst>
      <p:ext uri="{BB962C8B-B14F-4D97-AF65-F5344CB8AC3E}">
        <p14:creationId xmlns:p14="http://schemas.microsoft.com/office/powerpoint/2010/main" val="11694828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Multi signature</a:t>
            </a:r>
            <a:endParaRPr lang="zh-TW" altLang="en-US" dirty="0"/>
          </a:p>
        </p:txBody>
      </p:sp>
      <p:sp>
        <p:nvSpPr>
          <p:cNvPr id="3" name="內容版面配置區 2"/>
          <p:cNvSpPr>
            <a:spLocks noGrp="1"/>
          </p:cNvSpPr>
          <p:nvPr>
            <p:ph idx="1"/>
          </p:nvPr>
        </p:nvSpPr>
        <p:spPr/>
        <p:txBody>
          <a:bodyPr/>
          <a:lstStyle/>
          <a:p>
            <a:r>
              <a:rPr lang="zh-TW" altLang="zh-TW" sz="1800" dirty="0" smtClean="0"/>
              <a:t>比</a:t>
            </a:r>
            <a:r>
              <a:rPr lang="zh-TW" altLang="zh-TW" sz="1800" dirty="0"/>
              <a:t>特幣錢包</a:t>
            </a:r>
            <a:r>
              <a:rPr lang="zh-TW" altLang="zh-TW" sz="1800" dirty="0" smtClean="0"/>
              <a:t>軟體</a:t>
            </a:r>
            <a:r>
              <a:rPr lang="zh-TW" altLang="en-US" sz="1800" dirty="0" smtClean="0"/>
              <a:t>不一定支援</a:t>
            </a:r>
            <a:endParaRPr lang="en-US" altLang="zh-TW" sz="1800" dirty="0" smtClean="0"/>
          </a:p>
          <a:p>
            <a:r>
              <a:rPr lang="zh-TW" altLang="zh-TW" sz="1800" dirty="0" smtClean="0"/>
              <a:t>額外</a:t>
            </a:r>
            <a:r>
              <a:rPr lang="zh-TW" altLang="en-US" sz="1800" dirty="0" smtClean="0"/>
              <a:t>的</a:t>
            </a:r>
            <a:r>
              <a:rPr lang="zh-TW" altLang="zh-TW" sz="1800" dirty="0" smtClean="0"/>
              <a:t>腳本</a:t>
            </a:r>
            <a:r>
              <a:rPr lang="zh-TW" altLang="en-US" sz="1800" dirty="0" smtClean="0"/>
              <a:t>長度</a:t>
            </a:r>
            <a:r>
              <a:rPr lang="zh-TW" altLang="zh-TW" sz="1800" dirty="0" smtClean="0"/>
              <a:t>將造成</a:t>
            </a:r>
            <a:r>
              <a:rPr lang="zh-TW" altLang="en-US" sz="1800" dirty="0" smtClean="0"/>
              <a:t>手續費</a:t>
            </a:r>
            <a:r>
              <a:rPr lang="zh-TW" altLang="zh-TW" sz="1800" dirty="0" smtClean="0"/>
              <a:t>負擔</a:t>
            </a:r>
            <a:endParaRPr lang="en-US" altLang="zh-TW" sz="1800" dirty="0" smtClean="0"/>
          </a:p>
          <a:p>
            <a:r>
              <a:rPr lang="zh-TW" altLang="zh-TW" sz="1800" dirty="0"/>
              <a:t>一個長的交易腳本將一直記錄在所有節點的隨機記憶體的</a:t>
            </a:r>
            <a:r>
              <a:rPr lang="en-US" altLang="zh-TW" sz="1800" dirty="0"/>
              <a:t>UTXO</a:t>
            </a:r>
            <a:r>
              <a:rPr lang="zh-TW" altLang="zh-TW" sz="1800" dirty="0" smtClean="0"/>
              <a:t>集中</a:t>
            </a:r>
            <a:r>
              <a:rPr lang="zh-TW" altLang="en-US" sz="1800" dirty="0"/>
              <a:t>，直到該筆資金被使用</a:t>
            </a:r>
            <a:endParaRPr lang="en-US" altLang="zh-TW" sz="1800" dirty="0" smtClean="0"/>
          </a:p>
          <a:p>
            <a:endParaRPr lang="zh-TW" altLang="en-US" dirty="0"/>
          </a:p>
        </p:txBody>
      </p:sp>
    </p:spTree>
    <p:extLst>
      <p:ext uri="{BB962C8B-B14F-4D97-AF65-F5344CB8AC3E}">
        <p14:creationId xmlns:p14="http://schemas.microsoft.com/office/powerpoint/2010/main" val="42523583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r>
              <a:rPr lang="zh-TW" altLang="zh-TW" sz="1600" dirty="0"/>
              <a:t>旨在使複雜</a:t>
            </a:r>
            <a:r>
              <a:rPr lang="zh-TW" altLang="zh-TW" sz="1600" dirty="0" smtClean="0"/>
              <a:t>字</a:t>
            </a:r>
            <a:r>
              <a:rPr lang="zh-TW" altLang="en-US" sz="1600" dirty="0" smtClean="0"/>
              <a:t>串</a:t>
            </a:r>
            <a:r>
              <a:rPr lang="zh-TW" altLang="zh-TW" sz="1600" dirty="0" smtClean="0"/>
              <a:t>的</a:t>
            </a:r>
            <a:r>
              <a:rPr lang="zh-TW" altLang="zh-TW" sz="1600" dirty="0"/>
              <a:t>運用能與直接向比特幣地址支付一樣</a:t>
            </a:r>
            <a:r>
              <a:rPr lang="zh-TW" altLang="zh-TW" sz="1600" dirty="0" smtClean="0"/>
              <a:t>簡單</a:t>
            </a:r>
            <a:endParaRPr lang="en-US" altLang="zh-TW" sz="1600" dirty="0" smtClean="0"/>
          </a:p>
          <a:p>
            <a:r>
              <a:rPr lang="en-US" altLang="zh-TW" sz="1600" dirty="0"/>
              <a:t>P2SH</a:t>
            </a:r>
            <a:r>
              <a:rPr lang="zh-TW" altLang="en-US" sz="1600" dirty="0"/>
              <a:t>的</a:t>
            </a:r>
            <a:r>
              <a:rPr lang="zh-TW" altLang="en-US" sz="1600" dirty="0" smtClean="0"/>
              <a:t>含義：向</a:t>
            </a:r>
            <a:r>
              <a:rPr lang="zh-TW" altLang="en-US" sz="1600" dirty="0" smtClean="0">
                <a:solidFill>
                  <a:srgbClr val="FFFF00"/>
                </a:solidFill>
              </a:rPr>
              <a:t>與目標雜湊</a:t>
            </a:r>
            <a:r>
              <a:rPr lang="zh-TW" altLang="en-US" sz="1600" dirty="0">
                <a:solidFill>
                  <a:srgbClr val="FFFF00"/>
                </a:solidFill>
              </a:rPr>
              <a:t>匹配的腳本</a:t>
            </a:r>
            <a:r>
              <a:rPr lang="zh-TW" altLang="en-US" sz="1600" dirty="0"/>
              <a:t>支付，當輸出被支付時，該腳本將在後續呈現。</a:t>
            </a:r>
            <a:endParaRPr lang="en-US" altLang="zh-TW" sz="1600" dirty="0" smtClean="0"/>
          </a:p>
          <a:p>
            <a:endParaRPr lang="zh-TW" altLang="en-US" sz="1600" dirty="0"/>
          </a:p>
        </p:txBody>
      </p:sp>
      <p:sp>
        <p:nvSpPr>
          <p:cNvPr id="4" name="標題 1"/>
          <p:cNvSpPr>
            <a:spLocks noGrp="1"/>
          </p:cNvSpPr>
          <p:nvPr>
            <p:ph type="title"/>
          </p:nvPr>
        </p:nvSpPr>
        <p:spPr>
          <a:xfrm>
            <a:off x="448965" y="1443835"/>
            <a:ext cx="8229600" cy="458115"/>
          </a:xfrm>
        </p:spPr>
        <p:txBody>
          <a:bodyPr>
            <a:normAutofit fontScale="90000"/>
          </a:bodyPr>
          <a:lstStyle/>
          <a:p>
            <a:r>
              <a:rPr lang="en-US" altLang="zh-TW" dirty="0" smtClean="0"/>
              <a:t>P2SH(Pay-to-Script-Hash)</a:t>
            </a:r>
            <a:endParaRPr lang="zh-TW" altLang="en-US" dirty="0"/>
          </a:p>
        </p:txBody>
      </p:sp>
      <p:sp>
        <p:nvSpPr>
          <p:cNvPr id="2" name="矩形 1"/>
          <p:cNvSpPr/>
          <p:nvPr/>
        </p:nvSpPr>
        <p:spPr>
          <a:xfrm>
            <a:off x="0" y="2780928"/>
            <a:ext cx="9144000" cy="2862322"/>
          </a:xfrm>
          <a:prstGeom prst="rect">
            <a:avLst/>
          </a:prstGeom>
        </p:spPr>
        <p:txBody>
          <a:bodyPr wrap="square">
            <a:spAutoFit/>
          </a:bodyPr>
          <a:lstStyle/>
          <a:p>
            <a:r>
              <a:rPr lang="en-US" altLang="zh-TW" dirty="0" smtClean="0">
                <a:solidFill>
                  <a:srgbClr val="FFFF00"/>
                </a:solidFill>
              </a:rPr>
              <a:t>2</a:t>
            </a:r>
            <a:r>
              <a:rPr lang="en-US" altLang="zh-TW" dirty="0" smtClean="0">
                <a:solidFill>
                  <a:srgbClr val="FF0000"/>
                </a:solidFill>
              </a:rPr>
              <a:t>04</a:t>
            </a:r>
            <a:r>
              <a:rPr lang="en-US" altLang="zh-TW" dirty="0" smtClean="0">
                <a:solidFill>
                  <a:srgbClr val="00B050"/>
                </a:solidFill>
              </a:rPr>
              <a:t>C16B8698A9ABF84250A7C3EA7EEDEF9897D1C8C6ADF47F06CF73370D74DCCA01CDCA79DCC5C395D7EEC6984D83F1F50C900A24DD47F569FD4193AF5DE762C587</a:t>
            </a:r>
            <a:r>
              <a:rPr lang="en-US" altLang="zh-TW" dirty="0" smtClean="0">
                <a:solidFill>
                  <a:srgbClr val="FF0000"/>
                </a:solidFill>
              </a:rPr>
              <a:t>04</a:t>
            </a:r>
            <a:r>
              <a:rPr lang="en-US" altLang="zh-TW" dirty="0" smtClean="0">
                <a:solidFill>
                  <a:srgbClr val="0070C0"/>
                </a:solidFill>
              </a:rPr>
              <a:t>A2192968D8655D6A935BEAF2CA23E3FB87A3495E7AF308EDF08DAC3C1FCBFC2C75B4B0F4D0B1B70CD2423657738C0C2B1D5CE65C97D78D0E34224858008E8B49</a:t>
            </a:r>
            <a:r>
              <a:rPr lang="en-US" altLang="zh-TW" dirty="0" smtClean="0">
                <a:solidFill>
                  <a:srgbClr val="FF0000"/>
                </a:solidFill>
              </a:rPr>
              <a:t>04</a:t>
            </a:r>
            <a:r>
              <a:rPr lang="en-US" altLang="zh-TW" dirty="0" smtClean="0">
                <a:solidFill>
                  <a:srgbClr val="00B050"/>
                </a:solidFill>
              </a:rPr>
              <a:t>7E63248B75DB7379BE9CDA8CE5751D16485F431E46117B9D0C1837C9D5737812F393DA7D4420D7E1A9162F0279CFC10F1E8E8F3020DECDBC3C0DD389D9977965</a:t>
            </a:r>
            <a:r>
              <a:rPr lang="en-US" altLang="zh-TW" dirty="0" smtClean="0">
                <a:solidFill>
                  <a:srgbClr val="FF0000"/>
                </a:solidFill>
              </a:rPr>
              <a:t>04</a:t>
            </a:r>
            <a:r>
              <a:rPr lang="en-US" altLang="zh-TW" dirty="0" smtClean="0">
                <a:solidFill>
                  <a:srgbClr val="0070C0"/>
                </a:solidFill>
              </a:rPr>
              <a:t>21D65CBD7149B255382ED7F78E946580657EE6FDA162A187543A9D85BAAA93A4AB3A8F044DADA618D087227440645ABE8A35DA8C5B73997AD343BE5C2AFD94A5</a:t>
            </a:r>
            <a:r>
              <a:rPr lang="en-US" altLang="zh-TW" dirty="0" smtClean="0">
                <a:solidFill>
                  <a:srgbClr val="FF0000"/>
                </a:solidFill>
              </a:rPr>
              <a:t>04</a:t>
            </a:r>
            <a:r>
              <a:rPr lang="en-US" altLang="zh-TW" dirty="0" smtClean="0">
                <a:solidFill>
                  <a:srgbClr val="00B050"/>
                </a:solidFill>
              </a:rPr>
              <a:t>3752580AFA1ECED3C68D446BCAB69AC0BA7DF50D56231BE0AABF1FDEEC78A6A45E394BA29A1EDF518C022DD618DA774D207D137AAB59E0B000EB7ED238F4D800</a:t>
            </a:r>
            <a:endParaRPr lang="zh-TW" altLang="zh-TW" dirty="0">
              <a:solidFill>
                <a:srgbClr val="00B050"/>
              </a:solidFill>
            </a:endParaRPr>
          </a:p>
          <a:p>
            <a:r>
              <a:rPr lang="en-US" altLang="zh-TW" dirty="0">
                <a:solidFill>
                  <a:srgbClr val="FFFF00"/>
                </a:solidFill>
              </a:rPr>
              <a:t>5</a:t>
            </a:r>
            <a:r>
              <a:rPr lang="en-US" altLang="zh-TW" dirty="0">
                <a:solidFill>
                  <a:schemeClr val="bg1"/>
                </a:solidFill>
              </a:rPr>
              <a:t> </a:t>
            </a:r>
            <a:r>
              <a:rPr lang="en-US" altLang="zh-TW" dirty="0">
                <a:solidFill>
                  <a:srgbClr val="FFFF00"/>
                </a:solidFill>
              </a:rPr>
              <a:t>CHECKMULTISIG</a:t>
            </a:r>
            <a:endParaRPr lang="zh-TW" altLang="zh-TW" dirty="0">
              <a:solidFill>
                <a:srgbClr val="FFFF00"/>
              </a:solidFill>
            </a:endParaRPr>
          </a:p>
        </p:txBody>
      </p:sp>
      <p:sp>
        <p:nvSpPr>
          <p:cNvPr id="5" name="矩形 4"/>
          <p:cNvSpPr/>
          <p:nvPr/>
        </p:nvSpPr>
        <p:spPr>
          <a:xfrm>
            <a:off x="-26397" y="6381328"/>
            <a:ext cx="9121658" cy="369332"/>
          </a:xfrm>
          <a:prstGeom prst="rect">
            <a:avLst/>
          </a:prstGeom>
        </p:spPr>
        <p:txBody>
          <a:bodyPr wrap="square">
            <a:spAutoFit/>
          </a:bodyPr>
          <a:lstStyle/>
          <a:p>
            <a:pPr algn="ctr"/>
            <a:r>
              <a:rPr lang="en-US" altLang="zh-TW" dirty="0">
                <a:solidFill>
                  <a:schemeClr val="bg1"/>
                </a:solidFill>
              </a:rPr>
              <a:t>HASH160 </a:t>
            </a:r>
            <a:r>
              <a:rPr lang="en-US" altLang="zh-TW" dirty="0">
                <a:solidFill>
                  <a:srgbClr val="00B050"/>
                </a:solidFill>
              </a:rPr>
              <a:t>54c557e07dde5bb6cb791c7a540e0a4796f5e97e</a:t>
            </a:r>
            <a:r>
              <a:rPr lang="en-US" altLang="zh-TW" dirty="0">
                <a:solidFill>
                  <a:schemeClr val="bg1"/>
                </a:solidFill>
              </a:rPr>
              <a:t> EQUAL</a:t>
            </a:r>
            <a:endParaRPr lang="zh-TW" altLang="zh-TW" dirty="0">
              <a:solidFill>
                <a:schemeClr val="bg1"/>
              </a:solidFill>
            </a:endParaRPr>
          </a:p>
        </p:txBody>
      </p:sp>
      <p:sp>
        <p:nvSpPr>
          <p:cNvPr id="6" name="向下箭號 5"/>
          <p:cNvSpPr/>
          <p:nvPr/>
        </p:nvSpPr>
        <p:spPr>
          <a:xfrm>
            <a:off x="4211960" y="5643250"/>
            <a:ext cx="504056" cy="59406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 name="矩形 6"/>
          <p:cNvSpPr/>
          <p:nvPr/>
        </p:nvSpPr>
        <p:spPr>
          <a:xfrm>
            <a:off x="4860032" y="5755615"/>
            <a:ext cx="3211135" cy="369332"/>
          </a:xfrm>
          <a:prstGeom prst="rect">
            <a:avLst/>
          </a:prstGeom>
        </p:spPr>
        <p:txBody>
          <a:bodyPr wrap="none">
            <a:spAutoFit/>
          </a:bodyPr>
          <a:lstStyle/>
          <a:p>
            <a:r>
              <a:rPr lang="en-US" altLang="zh-TW" dirty="0" smtClean="0">
                <a:solidFill>
                  <a:schemeClr val="bg1"/>
                </a:solidFill>
              </a:rPr>
              <a:t>HASH160(SHA256+</a:t>
            </a:r>
            <a:r>
              <a:rPr lang="en-US" altLang="zh-TW" dirty="0">
                <a:solidFill>
                  <a:schemeClr val="bg1"/>
                </a:solidFill>
              </a:rPr>
              <a:t> </a:t>
            </a:r>
            <a:r>
              <a:rPr lang="en-US" altLang="zh-TW" dirty="0" smtClean="0">
                <a:solidFill>
                  <a:schemeClr val="bg1"/>
                </a:solidFill>
              </a:rPr>
              <a:t>RIPEMD160)</a:t>
            </a:r>
            <a:endParaRPr lang="zh-TW" altLang="en-US" dirty="0">
              <a:solidFill>
                <a:schemeClr val="bg1"/>
              </a:solidFill>
            </a:endParaRPr>
          </a:p>
        </p:txBody>
      </p:sp>
    </p:spTree>
    <p:extLst>
      <p:ext uri="{BB962C8B-B14F-4D97-AF65-F5344CB8AC3E}">
        <p14:creationId xmlns:p14="http://schemas.microsoft.com/office/powerpoint/2010/main" val="1860162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p:cNvSpPr>
            <a:spLocks noGrp="1"/>
          </p:cNvSpPr>
          <p:nvPr>
            <p:ph idx="1"/>
          </p:nvPr>
        </p:nvSpPr>
        <p:spPr>
          <a:xfrm>
            <a:off x="456985" y="1622503"/>
            <a:ext cx="8229600" cy="5575842"/>
          </a:xfrm>
        </p:spPr>
        <p:txBody>
          <a:bodyPr>
            <a:normAutofit/>
          </a:bodyPr>
          <a:lstStyle/>
          <a:p>
            <a:pPr>
              <a:buFont typeface="+mj-lt"/>
              <a:buAutoNum type="arabicPeriod"/>
            </a:pPr>
            <a:r>
              <a:rPr lang="zh-TW" altLang="en-US" sz="1600" dirty="0">
                <a:solidFill>
                  <a:srgbClr val="FFFF00"/>
                </a:solidFill>
              </a:rPr>
              <a:t>不含</a:t>
            </a:r>
            <a:r>
              <a:rPr lang="en-US" altLang="zh-TW" sz="1600" dirty="0">
                <a:solidFill>
                  <a:srgbClr val="FFFF00"/>
                </a:solidFill>
              </a:rPr>
              <a:t>P2SH</a:t>
            </a:r>
            <a:r>
              <a:rPr lang="zh-TW" altLang="en-US" sz="1600" dirty="0">
                <a:solidFill>
                  <a:srgbClr val="FFFF00"/>
                </a:solidFill>
              </a:rPr>
              <a:t>的</a:t>
            </a:r>
            <a:r>
              <a:rPr lang="zh-TW" altLang="en-US" sz="1600" dirty="0" smtClean="0">
                <a:solidFill>
                  <a:srgbClr val="FFFF00"/>
                </a:solidFill>
              </a:rPr>
              <a:t>複雜</a:t>
            </a:r>
            <a:r>
              <a:rPr lang="zh-TW" altLang="zh-TW" sz="1600" dirty="0">
                <a:solidFill>
                  <a:srgbClr val="FFFF00"/>
                </a:solidFill>
              </a:rPr>
              <a:t>字</a:t>
            </a:r>
            <a:r>
              <a:rPr lang="zh-TW" altLang="en-US" sz="1600" dirty="0">
                <a:solidFill>
                  <a:srgbClr val="FFFF00"/>
                </a:solidFill>
              </a:rPr>
              <a:t>串</a:t>
            </a:r>
            <a:endParaRPr lang="en-US" altLang="zh-TW" sz="1600" dirty="0" smtClean="0">
              <a:solidFill>
                <a:srgbClr val="FFFF00"/>
              </a:solidFill>
            </a:endParaRPr>
          </a:p>
          <a:p>
            <a:pPr>
              <a:buFont typeface="+mj-lt"/>
              <a:buAutoNum type="arabicPeriod"/>
            </a:pPr>
            <a:endParaRPr lang="en-US" altLang="zh-TW" sz="1600" dirty="0" smtClean="0"/>
          </a:p>
          <a:p>
            <a:pPr>
              <a:buFont typeface="+mj-lt"/>
              <a:buAutoNum type="arabicPeriod"/>
            </a:pPr>
            <a:endParaRPr lang="en-US" altLang="zh-TW" sz="1600" dirty="0"/>
          </a:p>
          <a:p>
            <a:pPr>
              <a:buFont typeface="+mj-lt"/>
              <a:buAutoNum type="arabicPeriod"/>
            </a:pPr>
            <a:endParaRPr lang="en-US" altLang="zh-TW" sz="1600" dirty="0" smtClean="0"/>
          </a:p>
          <a:p>
            <a:pPr>
              <a:buFont typeface="+mj-lt"/>
              <a:buAutoNum type="arabicPeriod"/>
            </a:pPr>
            <a:endParaRPr lang="en-US" altLang="zh-TW" sz="1600" dirty="0">
              <a:solidFill>
                <a:srgbClr val="FFFF00"/>
              </a:solidFill>
            </a:endParaRPr>
          </a:p>
          <a:p>
            <a:pPr>
              <a:buFont typeface="+mj-lt"/>
              <a:buAutoNum type="arabicPeriod"/>
            </a:pPr>
            <a:r>
              <a:rPr lang="en-US" altLang="zh-TW" sz="1600" dirty="0" smtClean="0">
                <a:solidFill>
                  <a:srgbClr val="FFFF00"/>
                </a:solidFill>
              </a:rPr>
              <a:t>P2SH</a:t>
            </a:r>
            <a:r>
              <a:rPr lang="zh-TW" altLang="en-US" sz="1600" dirty="0" smtClean="0">
                <a:solidFill>
                  <a:srgbClr val="FFFF00"/>
                </a:solidFill>
              </a:rPr>
              <a:t>複雜</a:t>
            </a:r>
            <a:r>
              <a:rPr lang="zh-TW" altLang="zh-TW" sz="1600" dirty="0" smtClean="0">
                <a:solidFill>
                  <a:srgbClr val="FFFF00"/>
                </a:solidFill>
              </a:rPr>
              <a:t>字</a:t>
            </a:r>
            <a:r>
              <a:rPr lang="zh-TW" altLang="en-US" sz="1600" dirty="0" smtClean="0">
                <a:solidFill>
                  <a:srgbClr val="FFFF00"/>
                </a:solidFill>
              </a:rPr>
              <a:t>串</a:t>
            </a:r>
            <a:endParaRPr lang="en-US" altLang="zh-TW" sz="1600" dirty="0" smtClean="0">
              <a:solidFill>
                <a:srgbClr val="FFFF00"/>
              </a:solidFill>
            </a:endParaRPr>
          </a:p>
          <a:p>
            <a:endParaRPr lang="en-US" altLang="zh-TW" sz="1600" dirty="0"/>
          </a:p>
          <a:p>
            <a:endParaRPr lang="en-US" altLang="zh-TW" sz="1600" dirty="0"/>
          </a:p>
          <a:p>
            <a:endParaRPr lang="en-US" altLang="zh-TW" sz="1600" dirty="0" smtClean="0"/>
          </a:p>
          <a:p>
            <a:pPr marL="0" indent="0">
              <a:buNone/>
            </a:pPr>
            <a:endParaRPr lang="en-US" altLang="zh-TW" sz="1600" dirty="0" smtClean="0"/>
          </a:p>
          <a:p>
            <a:pPr>
              <a:buFont typeface="Wingdings" panose="05000000000000000000" pitchFamily="2" charset="2"/>
              <a:buChar char="u"/>
            </a:pPr>
            <a:r>
              <a:rPr lang="zh-TW" altLang="zh-TW" sz="1600" dirty="0" smtClean="0"/>
              <a:t>這</a:t>
            </a:r>
            <a:r>
              <a:rPr lang="zh-TW" altLang="zh-TW" sz="1600" dirty="0"/>
              <a:t>使得給礦工的交易費用從發送方轉移到收款</a:t>
            </a:r>
            <a:r>
              <a:rPr lang="zh-TW" altLang="zh-TW" sz="1600" dirty="0" smtClean="0"/>
              <a:t>方</a:t>
            </a:r>
            <a:endParaRPr lang="en-US" altLang="zh-TW" sz="1600" dirty="0" smtClean="0"/>
          </a:p>
          <a:p>
            <a:pPr>
              <a:buFont typeface="Wingdings" panose="05000000000000000000" pitchFamily="2" charset="2"/>
              <a:buChar char="u"/>
            </a:pPr>
            <a:r>
              <a:rPr lang="zh-TW" altLang="zh-TW" sz="1600" dirty="0"/>
              <a:t>複雜的計算工作也從發送方轉移到收款方</a:t>
            </a:r>
            <a:endParaRPr lang="zh-TW" altLang="en-US" sz="1600" dirty="0"/>
          </a:p>
        </p:txBody>
      </p:sp>
      <p:pic>
        <p:nvPicPr>
          <p:cNvPr id="2050" name="Picture 2" descr="C:\Users\Flandre\Desktop\2018-08-22_11075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580" y="2204864"/>
            <a:ext cx="8210550" cy="63817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Flandre\Desktop\2018-08-22_11080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580" y="3489210"/>
            <a:ext cx="8210550" cy="94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793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95231" y="8400"/>
            <a:ext cx="8229600" cy="458115"/>
          </a:xfrm>
        </p:spPr>
        <p:txBody>
          <a:bodyPr>
            <a:normAutofit fontScale="90000"/>
          </a:bodyPr>
          <a:lstStyle/>
          <a:p>
            <a:r>
              <a:rPr lang="en-US" altLang="zh-TW" dirty="0">
                <a:solidFill>
                  <a:srgbClr val="FFFF00"/>
                </a:solidFill>
              </a:rPr>
              <a:t>P2SH</a:t>
            </a:r>
            <a:r>
              <a:rPr lang="zh-TW" altLang="en-US" dirty="0">
                <a:solidFill>
                  <a:srgbClr val="FFFF00"/>
                </a:solidFill>
              </a:rPr>
              <a:t>地址</a:t>
            </a:r>
          </a:p>
        </p:txBody>
      </p:sp>
      <p:sp>
        <p:nvSpPr>
          <p:cNvPr id="3" name="內容版面配置區 2"/>
          <p:cNvSpPr>
            <a:spLocks noGrp="1"/>
          </p:cNvSpPr>
          <p:nvPr>
            <p:ph idx="1"/>
          </p:nvPr>
        </p:nvSpPr>
        <p:spPr>
          <a:xfrm>
            <a:off x="395536" y="476672"/>
            <a:ext cx="8229600" cy="3918803"/>
          </a:xfrm>
        </p:spPr>
        <p:txBody>
          <a:bodyPr>
            <a:normAutofit/>
          </a:bodyPr>
          <a:lstStyle/>
          <a:p>
            <a:r>
              <a:rPr lang="en-US" altLang="zh-TW" sz="1800" dirty="0"/>
              <a:t>P2SH</a:t>
            </a:r>
            <a:r>
              <a:rPr lang="zh-TW" altLang="en-US" sz="1800" dirty="0"/>
              <a:t>的另一重要特徵是它能將腳本雜湊編譯為一個位</a:t>
            </a:r>
            <a:r>
              <a:rPr lang="zh-TW" altLang="en-US" sz="1800" dirty="0" smtClean="0"/>
              <a:t>址</a:t>
            </a:r>
            <a:endParaRPr lang="en-US" altLang="zh-TW" sz="1800" dirty="0" smtClean="0"/>
          </a:p>
          <a:p>
            <a:r>
              <a:rPr lang="en-US" altLang="zh-TW" sz="1800" dirty="0" smtClean="0"/>
              <a:t>P2SH</a:t>
            </a:r>
            <a:r>
              <a:rPr lang="zh-TW" altLang="en-US" sz="1800" dirty="0"/>
              <a:t>位</a:t>
            </a:r>
            <a:r>
              <a:rPr lang="zh-TW" altLang="en-US" sz="1800" dirty="0" smtClean="0"/>
              <a:t>址</a:t>
            </a:r>
            <a:r>
              <a:rPr lang="en-US" altLang="zh-TW" sz="1800" dirty="0" smtClean="0"/>
              <a:t>19a7d869032368fd1f1e26e5e73a4ad0e474960e</a:t>
            </a:r>
          </a:p>
          <a:p>
            <a:r>
              <a:rPr lang="zh-TW" altLang="en-US" sz="1800" dirty="0" smtClean="0"/>
              <a:t>經</a:t>
            </a:r>
            <a:r>
              <a:rPr lang="en-US" altLang="zh-TW" sz="1800" dirty="0" smtClean="0"/>
              <a:t>base58</a:t>
            </a:r>
            <a:r>
              <a:rPr lang="zh-TW" altLang="en-US" sz="1800" dirty="0" smtClean="0"/>
              <a:t>編碼</a:t>
            </a:r>
            <a:r>
              <a:rPr lang="en-US" altLang="zh-TW" sz="1800" dirty="0"/>
              <a:t>342ftSRCvFHfCeFFBuz4xwbeqnDw6BGUey</a:t>
            </a:r>
            <a:endParaRPr lang="zh-TW" altLang="en-US" sz="1800" dirty="0"/>
          </a:p>
        </p:txBody>
      </p:sp>
      <p:pic>
        <p:nvPicPr>
          <p:cNvPr id="3074" name="Picture 2" descr="C:\Users\Flandre\Desktop\2018-08-22_1339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276" y="1628800"/>
            <a:ext cx="7200248" cy="4562037"/>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3419872" y="6343049"/>
            <a:ext cx="5544892" cy="369332"/>
          </a:xfrm>
          <a:prstGeom prst="rect">
            <a:avLst/>
          </a:prstGeom>
          <a:noFill/>
        </p:spPr>
        <p:txBody>
          <a:bodyPr wrap="square" rtlCol="0">
            <a:spAutoFit/>
          </a:bodyPr>
          <a:lstStyle/>
          <a:p>
            <a:r>
              <a:rPr lang="en-US" altLang="zh-TW" dirty="0" smtClean="0">
                <a:solidFill>
                  <a:schemeClr val="bg1"/>
                </a:solidFill>
              </a:rPr>
              <a:t>Address2hash160</a:t>
            </a:r>
            <a:r>
              <a:rPr lang="zh-TW" altLang="en-US" dirty="0" smtClean="0">
                <a:solidFill>
                  <a:schemeClr val="bg1"/>
                </a:solidFill>
              </a:rPr>
              <a:t>：</a:t>
            </a:r>
            <a:r>
              <a:rPr lang="en-US" altLang="zh-TW" dirty="0" smtClean="0">
                <a:solidFill>
                  <a:schemeClr val="bg1"/>
                </a:solidFill>
              </a:rPr>
              <a:t>https</a:t>
            </a:r>
            <a:r>
              <a:rPr lang="en-US" altLang="zh-TW" dirty="0">
                <a:solidFill>
                  <a:schemeClr val="bg1"/>
                </a:solidFill>
              </a:rPr>
              <a:t>://bitcoinvalued.com/tools.php</a:t>
            </a:r>
            <a:endParaRPr lang="zh-TW" altLang="en-US" dirty="0">
              <a:solidFill>
                <a:schemeClr val="bg1"/>
              </a:solidFill>
            </a:endParaRPr>
          </a:p>
        </p:txBody>
      </p:sp>
    </p:spTree>
    <p:extLst>
      <p:ext uri="{BB962C8B-B14F-4D97-AF65-F5344CB8AC3E}">
        <p14:creationId xmlns:p14="http://schemas.microsoft.com/office/powerpoint/2010/main" val="2698402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P2SH</a:t>
            </a:r>
            <a:r>
              <a:rPr lang="zh-TW" altLang="en-US" dirty="0"/>
              <a:t>的優點</a:t>
            </a:r>
          </a:p>
        </p:txBody>
      </p:sp>
      <p:sp>
        <p:nvSpPr>
          <p:cNvPr id="3" name="內容版面配置區 2"/>
          <p:cNvSpPr>
            <a:spLocks noGrp="1"/>
          </p:cNvSpPr>
          <p:nvPr>
            <p:ph idx="1"/>
          </p:nvPr>
        </p:nvSpPr>
        <p:spPr/>
        <p:txBody>
          <a:bodyPr>
            <a:normAutofit/>
          </a:bodyPr>
          <a:lstStyle/>
          <a:p>
            <a:pPr lvl="0"/>
            <a:r>
              <a:rPr lang="zh-TW" altLang="zh-TW" sz="1800" dirty="0"/>
              <a:t>在交易輸出中，複雜字集由簡短</a:t>
            </a:r>
            <a:r>
              <a:rPr lang="zh-TW" altLang="zh-TW" sz="1800" dirty="0">
                <a:solidFill>
                  <a:srgbClr val="FF0000"/>
                </a:solidFill>
              </a:rPr>
              <a:t>電子指紋</a:t>
            </a:r>
            <a:r>
              <a:rPr lang="zh-TW" altLang="zh-TW" sz="1800" dirty="0"/>
              <a:t>取代，使得交易代碼變短。</a:t>
            </a:r>
          </a:p>
          <a:p>
            <a:pPr lvl="0"/>
            <a:r>
              <a:rPr lang="zh-TW" altLang="zh-TW" sz="1800" dirty="0"/>
              <a:t>腳本能被編譯為位址，支付指令的發出者和支付者的比特幣錢包不需要複雜工序就可以執行</a:t>
            </a:r>
            <a:r>
              <a:rPr lang="en-US" altLang="zh-TW" sz="1800" dirty="0"/>
              <a:t>P2SH</a:t>
            </a:r>
            <a:r>
              <a:rPr lang="zh-TW" altLang="zh-TW" sz="1800" dirty="0"/>
              <a:t>。</a:t>
            </a:r>
          </a:p>
          <a:p>
            <a:pPr lvl="0"/>
            <a:r>
              <a:rPr lang="en-US" altLang="zh-TW" sz="1800" dirty="0"/>
              <a:t>P2SH</a:t>
            </a:r>
            <a:r>
              <a:rPr lang="zh-TW" altLang="zh-TW" sz="1800" dirty="0"/>
              <a:t>將構建腳本的重擔轉移至接收方，而非發送方。</a:t>
            </a:r>
          </a:p>
          <a:p>
            <a:pPr lvl="0"/>
            <a:r>
              <a:rPr lang="en-US" altLang="zh-TW" sz="1800" dirty="0"/>
              <a:t>P2SH</a:t>
            </a:r>
            <a:r>
              <a:rPr lang="zh-TW" altLang="zh-TW" sz="1800" dirty="0"/>
              <a:t>將長腳本資料存儲的負擔從輸出方（存儲於</a:t>
            </a:r>
            <a:r>
              <a:rPr lang="en-US" altLang="zh-TW" sz="1800" dirty="0"/>
              <a:t>UTXO</a:t>
            </a:r>
            <a:r>
              <a:rPr lang="zh-TW" altLang="zh-TW" sz="1800" dirty="0"/>
              <a:t>集，影響記憶體）轉移至輸入方（存儲在區塊鏈裡面）。</a:t>
            </a:r>
          </a:p>
          <a:p>
            <a:pPr lvl="0"/>
            <a:r>
              <a:rPr lang="en-US" altLang="zh-TW" sz="1800" dirty="0"/>
              <a:t>P2SH</a:t>
            </a:r>
            <a:r>
              <a:rPr lang="zh-TW" altLang="zh-TW" sz="1800" dirty="0"/>
              <a:t>將長腳本資料存儲的重擔從當前（支付時）轉移至未來（花費時）。</a:t>
            </a:r>
          </a:p>
          <a:p>
            <a:pPr lvl="0"/>
            <a:r>
              <a:rPr lang="en-US" altLang="zh-TW" sz="1800" dirty="0"/>
              <a:t>P2SH</a:t>
            </a:r>
            <a:r>
              <a:rPr lang="zh-TW" altLang="zh-TW" sz="1800" dirty="0"/>
              <a:t>將長腳本的交易費成本從發送方轉移至接收方，接收方在使用該筆資金時必須含有贖回腳本。</a:t>
            </a:r>
          </a:p>
          <a:p>
            <a:endParaRPr lang="zh-TW" altLang="en-US" sz="1800" dirty="0"/>
          </a:p>
        </p:txBody>
      </p:sp>
    </p:spTree>
    <p:extLst>
      <p:ext uri="{BB962C8B-B14F-4D97-AF65-F5344CB8AC3E}">
        <p14:creationId xmlns:p14="http://schemas.microsoft.com/office/powerpoint/2010/main" val="369274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7544" y="908720"/>
            <a:ext cx="8229600" cy="458115"/>
          </a:xfrm>
        </p:spPr>
        <p:txBody>
          <a:bodyPr>
            <a:normAutofit fontScale="90000"/>
          </a:bodyPr>
          <a:lstStyle/>
          <a:p>
            <a:r>
              <a:rPr lang="zh-TW" altLang="en-US" dirty="0"/>
              <a:t>資料記錄輸出（</a:t>
            </a:r>
            <a:r>
              <a:rPr lang="en-US" altLang="zh-TW" dirty="0" smtClean="0"/>
              <a:t>RETURN</a:t>
            </a:r>
            <a:r>
              <a:rPr lang="zh-TW" altLang="en-US" dirty="0" smtClean="0"/>
              <a:t>）</a:t>
            </a:r>
            <a:endParaRPr lang="zh-TW" altLang="en-US" dirty="0"/>
          </a:p>
        </p:txBody>
      </p:sp>
      <p:sp>
        <p:nvSpPr>
          <p:cNvPr id="3" name="內容版面配置區 2"/>
          <p:cNvSpPr>
            <a:spLocks noGrp="1"/>
          </p:cNvSpPr>
          <p:nvPr>
            <p:ph idx="1"/>
          </p:nvPr>
        </p:nvSpPr>
        <p:spPr>
          <a:xfrm>
            <a:off x="467544" y="1628800"/>
            <a:ext cx="8229600" cy="4803345"/>
          </a:xfrm>
        </p:spPr>
        <p:txBody>
          <a:bodyPr>
            <a:normAutofit/>
          </a:bodyPr>
          <a:lstStyle/>
          <a:p>
            <a:r>
              <a:rPr lang="zh-TW" altLang="zh-TW" sz="1800" dirty="0"/>
              <a:t>為檔記錄電子指紋，則任何人都可以通過該機制在特定的日期建立關於文檔存在性的證明。</a:t>
            </a:r>
          </a:p>
          <a:p>
            <a:r>
              <a:rPr lang="zh-TW" altLang="zh-TW" sz="1800" dirty="0" smtClean="0"/>
              <a:t>此</a:t>
            </a:r>
            <a:r>
              <a:rPr lang="zh-TW" altLang="zh-TW" sz="1800" dirty="0"/>
              <a:t>類交易僅將比特幣位址當作自由組合的</a:t>
            </a:r>
            <a:r>
              <a:rPr lang="en-US" altLang="zh-TW" sz="1800" dirty="0"/>
              <a:t>20</a:t>
            </a:r>
            <a:r>
              <a:rPr lang="zh-TW" altLang="zh-TW" sz="1800" dirty="0"/>
              <a:t>個位元組而使用，進而會產生不能用於交易的</a:t>
            </a:r>
            <a:r>
              <a:rPr lang="en-US" altLang="zh-TW" sz="1800" dirty="0"/>
              <a:t>UTXO</a:t>
            </a:r>
            <a:r>
              <a:rPr lang="zh-TW" altLang="zh-TW" sz="1800" dirty="0" smtClean="0"/>
              <a:t>。</a:t>
            </a:r>
            <a:r>
              <a:rPr lang="zh-TW" altLang="zh-TW" sz="1800" dirty="0"/>
              <a:t>因為</a:t>
            </a:r>
            <a:r>
              <a:rPr lang="zh-TW" altLang="zh-TW" sz="1800" dirty="0">
                <a:solidFill>
                  <a:srgbClr val="FF0000"/>
                </a:solidFill>
              </a:rPr>
              <a:t>比特幣位址</a:t>
            </a:r>
            <a:r>
              <a:rPr lang="zh-TW" altLang="zh-TW" sz="1800" dirty="0"/>
              <a:t>只是被當作資料使用，並不與私密金鑰相</a:t>
            </a:r>
            <a:r>
              <a:rPr lang="zh-TW" altLang="zh-TW" sz="1800" dirty="0" smtClean="0"/>
              <a:t>匹配</a:t>
            </a:r>
            <a:endParaRPr lang="en-US" altLang="zh-TW" sz="1800" dirty="0" smtClean="0"/>
          </a:p>
          <a:p>
            <a:endParaRPr lang="en-US" altLang="zh-TW" sz="1800" dirty="0" smtClean="0"/>
          </a:p>
          <a:p>
            <a:r>
              <a:rPr lang="zh-TW" altLang="zh-TW" sz="1800" dirty="0"/>
              <a:t>在</a:t>
            </a:r>
            <a:r>
              <a:rPr lang="en-US" altLang="zh-TW" sz="1800" dirty="0"/>
              <a:t>0.9</a:t>
            </a:r>
            <a:r>
              <a:rPr lang="zh-TW" altLang="zh-TW" sz="1800" dirty="0"/>
              <a:t>版的比特幣核心用戶端上，通過採用</a:t>
            </a:r>
            <a:r>
              <a:rPr lang="en-US" altLang="zh-TW" sz="1800" dirty="0">
                <a:solidFill>
                  <a:srgbClr val="00B050"/>
                </a:solidFill>
              </a:rPr>
              <a:t>Return</a:t>
            </a:r>
            <a:r>
              <a:rPr lang="zh-TW" altLang="zh-TW" sz="1800" dirty="0"/>
              <a:t>操作符最終實現了妥協</a:t>
            </a:r>
            <a:r>
              <a:rPr lang="zh-TW" altLang="zh-TW" sz="1800" dirty="0" smtClean="0"/>
              <a:t>。</a:t>
            </a:r>
            <a:endParaRPr lang="en-US" altLang="zh-TW" sz="1800" dirty="0" smtClean="0"/>
          </a:p>
          <a:p>
            <a:r>
              <a:rPr lang="en-US" altLang="zh-TW" sz="1800" dirty="0"/>
              <a:t>Return</a:t>
            </a:r>
            <a:r>
              <a:rPr lang="zh-TW" altLang="en-US" sz="1800" dirty="0"/>
              <a:t>創造了一種明確的可複查的非交易型輸出，此類資料無需存儲於</a:t>
            </a:r>
            <a:r>
              <a:rPr lang="en-US" altLang="zh-TW" sz="1800" dirty="0"/>
              <a:t>UTXO</a:t>
            </a:r>
            <a:r>
              <a:rPr lang="zh-TW" altLang="en-US" sz="1800" dirty="0"/>
              <a:t>集</a:t>
            </a:r>
            <a:endParaRPr lang="en-US" altLang="zh-TW" sz="1800" dirty="0"/>
          </a:p>
          <a:p>
            <a:r>
              <a:rPr lang="en-US" altLang="zh-TW" sz="1800" dirty="0"/>
              <a:t>Return</a:t>
            </a:r>
            <a:r>
              <a:rPr lang="zh-TW" altLang="zh-TW" sz="1800" dirty="0"/>
              <a:t>輸出被記錄在區塊鏈上，它們會消耗磁碟空間，也會導致區塊鏈規模的增加，但它們不存儲在</a:t>
            </a:r>
            <a:r>
              <a:rPr lang="en-US" altLang="zh-TW" sz="1800" dirty="0"/>
              <a:t>UTXO</a:t>
            </a:r>
            <a:r>
              <a:rPr lang="zh-TW" altLang="zh-TW" sz="1800" dirty="0"/>
              <a:t>集中，因此也不會使得</a:t>
            </a:r>
            <a:r>
              <a:rPr lang="en-US" altLang="zh-TW" sz="1800" dirty="0"/>
              <a:t>UTXO</a:t>
            </a:r>
            <a:r>
              <a:rPr lang="zh-TW" altLang="zh-TW" sz="1800" dirty="0"/>
              <a:t>記憶體膨脹，更不會以消耗代價高昂的記憶體為代價使全節點都不堪重負。</a:t>
            </a:r>
            <a:endParaRPr lang="en-US" altLang="zh-TW" sz="1800" dirty="0"/>
          </a:p>
          <a:p>
            <a:r>
              <a:rPr lang="en-US" altLang="zh-TW" sz="1800" dirty="0"/>
              <a:t>RETURN </a:t>
            </a:r>
            <a:r>
              <a:rPr lang="zh-TW" altLang="zh-TW" sz="1800" dirty="0"/>
              <a:t>腳本的樣式：</a:t>
            </a:r>
          </a:p>
          <a:p>
            <a:r>
              <a:rPr lang="en-US" altLang="zh-TW" sz="1800" dirty="0" smtClean="0"/>
              <a:t>RETURN </a:t>
            </a:r>
            <a:r>
              <a:rPr lang="en-US" altLang="zh-TW" sz="1800" dirty="0"/>
              <a:t>&lt;data&gt;</a:t>
            </a:r>
            <a:endParaRPr lang="zh-TW" altLang="zh-TW" sz="1800" dirty="0"/>
          </a:p>
          <a:p>
            <a:r>
              <a:rPr lang="en-US" altLang="zh-TW" sz="1800" dirty="0"/>
              <a:t>“data”</a:t>
            </a:r>
            <a:r>
              <a:rPr lang="zh-TW" altLang="zh-TW" sz="1800" dirty="0"/>
              <a:t>部分被限制為</a:t>
            </a:r>
            <a:r>
              <a:rPr lang="en-US" altLang="zh-TW" sz="1800" dirty="0"/>
              <a:t>80</a:t>
            </a:r>
            <a:r>
              <a:rPr lang="zh-TW" altLang="zh-TW" sz="1800" dirty="0"/>
              <a:t>位元組，且多以雜湊方式呈現</a:t>
            </a:r>
            <a:endParaRPr lang="en-US" altLang="zh-TW" sz="1800" dirty="0"/>
          </a:p>
          <a:p>
            <a:endParaRPr lang="zh-TW" altLang="en-US" sz="1800" dirty="0"/>
          </a:p>
        </p:txBody>
      </p:sp>
      <p:sp>
        <p:nvSpPr>
          <p:cNvPr id="4" name="矩形 3"/>
          <p:cNvSpPr/>
          <p:nvPr/>
        </p:nvSpPr>
        <p:spPr>
          <a:xfrm>
            <a:off x="0" y="3212976"/>
            <a:ext cx="9144000" cy="72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17823378"/>
      </p:ext>
    </p:extLst>
  </p:cSld>
  <p:clrMapOvr>
    <a:masterClrMapping/>
  </p:clrMapOvr>
  <p:timing>
    <p:tnLst>
      <p:par>
        <p:cTn id="1" dur="indefinite" restart="never" nodeType="tmRoot"/>
      </p:par>
    </p:tnLst>
  </p:timing>
</p:sld>
</file>

<file path=ppt/theme/theme1.xml><?xml version="1.0" encoding="utf-8"?>
<a:theme xmlns:a="http://schemas.openxmlformats.org/drawingml/2006/main" name="佈景主題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佈景主題1</Template>
  <TotalTime>3015</TotalTime>
  <Words>1080</Words>
  <Application>Microsoft Office PowerPoint</Application>
  <PresentationFormat>如螢幕大小 (4:3)</PresentationFormat>
  <Paragraphs>143</Paragraphs>
  <Slides>18</Slides>
  <Notes>5</Notes>
  <HiddenSlides>0</HiddenSlides>
  <MMClips>0</MMClips>
  <ScaleCrop>false</ScaleCrop>
  <HeadingPairs>
    <vt:vector size="4" baseType="variant">
      <vt:variant>
        <vt:lpstr>佈景主題</vt:lpstr>
      </vt:variant>
      <vt:variant>
        <vt:i4>1</vt:i4>
      </vt:variant>
      <vt:variant>
        <vt:lpstr>投影片標題</vt:lpstr>
      </vt:variant>
      <vt:variant>
        <vt:i4>18</vt:i4>
      </vt:variant>
    </vt:vector>
  </HeadingPairs>
  <TitlesOfParts>
    <vt:vector size="19" baseType="lpstr">
      <vt:lpstr>佈景主題1</vt:lpstr>
      <vt:lpstr>Chapter 7 Advanced Transactions and Scripting</vt:lpstr>
      <vt:lpstr>P2PKH(pay to pub key hash)</vt:lpstr>
      <vt:lpstr>Multi signature</vt:lpstr>
      <vt:lpstr>Multi signature</vt:lpstr>
      <vt:lpstr>P2SH(Pay-to-Script-Hash)</vt:lpstr>
      <vt:lpstr>PowerPoint 簡報</vt:lpstr>
      <vt:lpstr>P2SH地址</vt:lpstr>
      <vt:lpstr>P2SH的優點</vt:lpstr>
      <vt:lpstr>資料記錄輸出（RETURN）</vt:lpstr>
      <vt:lpstr>PowerPoint 簡報</vt:lpstr>
      <vt:lpstr>時間鎖（Timelocks）</vt:lpstr>
      <vt:lpstr>交易鎖定時間（nLocktime）</vt:lpstr>
      <vt:lpstr>交易鎖定時間限制</vt:lpstr>
      <vt:lpstr>檢查鎖定時間驗證Check Lock Time Verify (CLTV)</vt:lpstr>
      <vt:lpstr>相對時間鎖</vt:lpstr>
      <vt:lpstr>具有條件控制的腳本(Conditional Clauses)</vt:lpstr>
      <vt:lpstr>PowerPoint 簡報</vt:lpstr>
      <vt:lpstr>Median Time Past (MTP)(BIP-113)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第六章交易</dc:title>
  <dc:creator>Administrator</dc:creator>
  <cp:lastModifiedBy>Chris</cp:lastModifiedBy>
  <cp:revision>279</cp:revision>
  <dcterms:created xsi:type="dcterms:W3CDTF">2018-08-09T00:45:09Z</dcterms:created>
  <dcterms:modified xsi:type="dcterms:W3CDTF">2018-08-23T05:07:22Z</dcterms:modified>
</cp:coreProperties>
</file>