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5901"/>
    <p:restoredTop sz="94553"/>
  </p:normalViewPr>
  <p:slideViewPr>
    <p:cSldViewPr snapToGrid="0">
      <p:cViewPr varScale="1">
        <p:scale>
          <a:sx n="162" d="100"/>
          <a:sy n="162" d="100"/>
        </p:scale>
        <p:origin x="648" y="18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presProps" Target="presProps.xml"/><Relationship Id="rId31" Type="http://schemas.openxmlformats.org/officeDocument/2006/relationships/viewProps" Target="viewProps.xml"/><Relationship Id="rId32" Type="http://schemas.openxmlformats.org/officeDocument/2006/relationships/theme" Target="theme/theme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github.com/bitcoin/bitcoin/tree/master/src" TargetMode="External"/><Relationship Id="rId4" Type="http://schemas.openxmlformats.org/officeDocument/2006/relationships/hyperlink" Target="https://github.com/bitcoin/bitcoin/tree/master/src/consensus" TargetMode="External"/><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407cb6a1d0_0_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407cb6a1d0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407cb6a1d0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407cb6a1d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406351f193_0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406351f193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uFill>
                  <a:noFill/>
                </a:uFill>
                <a:hlinkClick r:id="rId3"/>
              </a:rPr>
              <a:t>src</a:t>
            </a:r>
            <a:r>
              <a:rPr lang="en"/>
              <a:t>/</a:t>
            </a:r>
            <a:r>
              <a:rPr lang="en">
                <a:uFill>
                  <a:noFill/>
                </a:uFill>
                <a:hlinkClick r:id="rId4"/>
              </a:rPr>
              <a:t>consensus</a:t>
            </a:r>
            <a:r>
              <a:rPr lang="en"/>
              <a:t>/params.h 裡面沒有 ‘’ = ’’ 右邊的東西</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4041262e62_0_69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4041262e62_0_6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Target越高代表越好挖到</a:t>
            </a:r>
            <a:endParaRPr/>
          </a:p>
          <a:p>
            <a:pPr marL="0" lvl="0" indent="0" rtl="0">
              <a:spcBef>
                <a:spcPts val="0"/>
              </a:spcBef>
              <a:spcAft>
                <a:spcPts val="0"/>
              </a:spcAft>
              <a:buNone/>
            </a:pPr>
            <a:r>
              <a:rPr lang="en"/>
              <a:t>Target 太高 =&gt; 不用10分鐘就挖到 =&gt; 降低Target</a:t>
            </a:r>
            <a:endParaRPr/>
          </a:p>
          <a:p>
            <a:pPr marL="0" lvl="0" indent="0" rtl="0">
              <a:spcBef>
                <a:spcPts val="0"/>
              </a:spcBef>
              <a:spcAft>
                <a:spcPts val="0"/>
              </a:spcAft>
              <a:buNone/>
            </a:pPr>
            <a:r>
              <a:rPr lang="en"/>
              <a:t>Target 太低 =&gt; 超過10分鐘才挖到 =&gt; 提高Target</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4041262e62_0_69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4041262e62_0_6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4041262e62_0_70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4041262e62_0_7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4041262e62_0_70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4041262e62_0_7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404217aae4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404217aae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404217aae4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404217aae4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404217aae4_0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404217aae4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4041262e62_0_6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4041262e62_0_6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dirty="0">
                <a:solidFill>
                  <a:schemeClr val="bg1"/>
                </a:solidFill>
              </a:rPr>
              <a:t>Bits : target</a:t>
            </a:r>
            <a:endParaRPr dirty="0">
              <a:solidFill>
                <a:schemeClr val="bg1"/>
              </a:solidFill>
            </a:endParaRPr>
          </a:p>
          <a:p>
            <a:pPr marL="0" lvl="0" indent="0" rtl="0">
              <a:spcBef>
                <a:spcPts val="0"/>
              </a:spcBef>
              <a:spcAft>
                <a:spcPts val="0"/>
              </a:spcAft>
              <a:buNone/>
            </a:pPr>
            <a:r>
              <a:rPr lang="en" dirty="0">
                <a:solidFill>
                  <a:schemeClr val="bg1"/>
                </a:solidFill>
              </a:rPr>
              <a:t>Difficulty : </a:t>
            </a:r>
            <a:r>
              <a:rPr lang="en" dirty="0" err="1">
                <a:solidFill>
                  <a:schemeClr val="bg1"/>
                </a:solidFill>
              </a:rPr>
              <a:t>跟創世區塊難度比較，創世區塊難度</a:t>
            </a:r>
            <a:r>
              <a:rPr lang="en" dirty="0">
                <a:solidFill>
                  <a:schemeClr val="bg1"/>
                </a:solidFill>
              </a:rPr>
              <a:t>=１</a:t>
            </a:r>
            <a:endParaRPr dirty="0">
              <a:solidFill>
                <a:schemeClr val="bg1"/>
              </a:solidFill>
            </a:endParaRPr>
          </a:p>
          <a:p>
            <a:pPr marL="0" lvl="0" indent="0" rtl="0">
              <a:spcBef>
                <a:spcPts val="0"/>
              </a:spcBef>
              <a:spcAft>
                <a:spcPts val="0"/>
              </a:spcAft>
              <a:buNone/>
            </a:pPr>
            <a:r>
              <a:rPr lang="en" dirty="0" err="1">
                <a:solidFill>
                  <a:schemeClr val="bg1"/>
                </a:solidFill>
              </a:rPr>
              <a:t>Chainwork</a:t>
            </a:r>
            <a:r>
              <a:rPr lang="en" dirty="0">
                <a:solidFill>
                  <a:schemeClr val="bg1"/>
                </a:solidFill>
              </a:rPr>
              <a:t> : </a:t>
            </a:r>
            <a:r>
              <a:rPr lang="en" sz="1150" dirty="0">
                <a:solidFill>
                  <a:schemeClr val="bg1"/>
                </a:solidFill>
                <a:highlight>
                  <a:srgbClr val="FFFFFF"/>
                </a:highlight>
              </a:rPr>
              <a:t>The </a:t>
            </a:r>
            <a:r>
              <a:rPr lang="en" sz="1150" dirty="0" err="1">
                <a:solidFill>
                  <a:schemeClr val="bg1"/>
                </a:solidFill>
                <a:highlight>
                  <a:srgbClr val="FFFFFF"/>
                </a:highlight>
              </a:rPr>
              <a:t>chainwork</a:t>
            </a:r>
            <a:r>
              <a:rPr lang="en" sz="1150" dirty="0">
                <a:solidFill>
                  <a:schemeClr val="bg1"/>
                </a:solidFill>
                <a:highlight>
                  <a:srgbClr val="FFFFFF"/>
                </a:highlight>
              </a:rPr>
              <a:t> is used to identify the correct chain, the biggest </a:t>
            </a:r>
            <a:r>
              <a:rPr lang="en" sz="1150" dirty="0" err="1">
                <a:solidFill>
                  <a:schemeClr val="bg1"/>
                </a:solidFill>
                <a:highlight>
                  <a:srgbClr val="FFFFFF"/>
                </a:highlight>
              </a:rPr>
              <a:t>chainwork</a:t>
            </a:r>
            <a:r>
              <a:rPr lang="en" sz="1150" dirty="0">
                <a:solidFill>
                  <a:schemeClr val="bg1"/>
                </a:solidFill>
                <a:highlight>
                  <a:srgbClr val="FFFFFF"/>
                </a:highlight>
              </a:rPr>
              <a:t> value means the strongest or the correct chain.</a:t>
            </a:r>
            <a:endParaRPr sz="1150" dirty="0">
              <a:solidFill>
                <a:schemeClr val="bg1"/>
              </a:solidFill>
              <a:highlight>
                <a:srgbClr val="FFFFFF"/>
              </a:highlight>
            </a:endParaRPr>
          </a:p>
          <a:p>
            <a:pPr marL="0" lvl="0" indent="0" rtl="0">
              <a:spcBef>
                <a:spcPts val="0"/>
              </a:spcBef>
              <a:spcAft>
                <a:spcPts val="0"/>
              </a:spcAft>
              <a:buNone/>
            </a:pPr>
            <a:r>
              <a:rPr lang="en" sz="1150" dirty="0">
                <a:solidFill>
                  <a:schemeClr val="bg1"/>
                </a:solidFill>
                <a:highlight>
                  <a:srgbClr val="FFFFFF"/>
                </a:highlight>
              </a:rPr>
              <a:t>for each '1' difficulty we add a </a:t>
            </a:r>
            <a:r>
              <a:rPr lang="en" sz="1150" dirty="0" err="1">
                <a:solidFill>
                  <a:schemeClr val="bg1"/>
                </a:solidFill>
                <a:highlight>
                  <a:srgbClr val="FFFFFF"/>
                </a:highlight>
              </a:rPr>
              <a:t>chainwork</a:t>
            </a:r>
            <a:r>
              <a:rPr lang="en" sz="1150" dirty="0">
                <a:solidFill>
                  <a:schemeClr val="bg1"/>
                </a:solidFill>
                <a:highlight>
                  <a:srgbClr val="FFFFFF"/>
                </a:highlight>
              </a:rPr>
              <a:t> amount [0x01,0001,0001].</a:t>
            </a:r>
            <a:endParaRPr sz="1150" dirty="0">
              <a:solidFill>
                <a:schemeClr val="bg1"/>
              </a:solidFill>
              <a:highlight>
                <a:srgbClr val="FFFFFF"/>
              </a:highlight>
            </a:endParaRPr>
          </a:p>
          <a:p>
            <a:pPr marL="0" lvl="0" indent="0" rtl="0">
              <a:spcBef>
                <a:spcPts val="0"/>
              </a:spcBef>
              <a:spcAft>
                <a:spcPts val="0"/>
              </a:spcAft>
              <a:buNone/>
            </a:pPr>
            <a:r>
              <a:rPr lang="en" sz="1150" dirty="0" err="1">
                <a:solidFill>
                  <a:schemeClr val="bg1"/>
                </a:solidFill>
                <a:highlight>
                  <a:srgbClr val="FFFFFF"/>
                </a:highlight>
              </a:rPr>
              <a:t>Chainwork</a:t>
            </a:r>
            <a:r>
              <a:rPr lang="en" sz="1150" dirty="0">
                <a:solidFill>
                  <a:schemeClr val="bg1"/>
                </a:solidFill>
                <a:highlight>
                  <a:srgbClr val="FFFFFF"/>
                </a:highlight>
              </a:rPr>
              <a:t> = previous </a:t>
            </a:r>
            <a:r>
              <a:rPr lang="en" sz="1150" dirty="0" err="1">
                <a:solidFill>
                  <a:schemeClr val="bg1"/>
                </a:solidFill>
                <a:highlight>
                  <a:srgbClr val="FFFFFF"/>
                </a:highlight>
              </a:rPr>
              <a:t>chainwork</a:t>
            </a:r>
            <a:r>
              <a:rPr lang="en" sz="1150" dirty="0">
                <a:solidFill>
                  <a:schemeClr val="bg1"/>
                </a:solidFill>
                <a:highlight>
                  <a:srgbClr val="FFFFFF"/>
                </a:highlight>
              </a:rPr>
              <a:t> + difficulty*0x01,0001,0001</a:t>
            </a:r>
            <a:endParaRPr sz="1150" dirty="0">
              <a:solidFill>
                <a:schemeClr val="bg1"/>
              </a:solidFill>
              <a:highlight>
                <a:srgbClr val="FFFFFF"/>
              </a:highlight>
            </a:endParaRPr>
          </a:p>
          <a:p>
            <a:pPr marL="0" lvl="0" indent="0" rtl="0">
              <a:spcBef>
                <a:spcPts val="0"/>
              </a:spcBef>
              <a:spcAft>
                <a:spcPts val="0"/>
              </a:spcAft>
              <a:buNone/>
            </a:pPr>
            <a:r>
              <a:rPr lang="en" sz="1150" dirty="0">
                <a:solidFill>
                  <a:schemeClr val="bg1"/>
                </a:solidFill>
              </a:rPr>
              <a:t>previous </a:t>
            </a:r>
            <a:r>
              <a:rPr lang="en" sz="1150" dirty="0" err="1">
                <a:solidFill>
                  <a:schemeClr val="bg1"/>
                </a:solidFill>
              </a:rPr>
              <a:t>chainwork在哪？在上個block</a:t>
            </a:r>
            <a:r>
              <a:rPr lang="en" sz="1150" dirty="0" err="1" smtClean="0">
                <a:solidFill>
                  <a:schemeClr val="bg1"/>
                </a:solidFill>
              </a:rPr>
              <a:t>裡面</a:t>
            </a:r>
            <a:endParaRPr lang="en-US" sz="1150" dirty="0" smtClean="0">
              <a:solidFill>
                <a:schemeClr val="bg1"/>
              </a:solidFill>
            </a:endParaRPr>
          </a:p>
          <a:p>
            <a:pPr marL="0" lvl="0" indent="0" rtl="0">
              <a:spcBef>
                <a:spcPts val="0"/>
              </a:spcBef>
              <a:spcAft>
                <a:spcPts val="0"/>
              </a:spcAft>
              <a:buNone/>
            </a:pPr>
            <a:endParaRPr lang="en-US" sz="1150" dirty="0" smtClean="0">
              <a:solidFill>
                <a:schemeClr val="bg1"/>
              </a:solidFill>
            </a:endParaRPr>
          </a:p>
          <a:p>
            <a:pPr marL="0" lvl="0" indent="0" rtl="0">
              <a:spcBef>
                <a:spcPts val="0"/>
              </a:spcBef>
              <a:spcAft>
                <a:spcPts val="0"/>
              </a:spcAft>
              <a:buNone/>
            </a:pPr>
            <a:r>
              <a:rPr lang="en-US" altLang="zh-TW" sz="1100" b="0" i="0" u="none" strike="noStrike" cap="none" dirty="0" smtClean="0">
                <a:solidFill>
                  <a:srgbClr val="000000"/>
                </a:solidFill>
                <a:effectLst/>
                <a:latin typeface="Arial"/>
                <a:ea typeface="Arial"/>
                <a:cs typeface="Arial"/>
                <a:sym typeface="Arial"/>
              </a:rPr>
              <a:t>A timestamp is accepted as valid if it is greater than the median timestamp of previous 11 blocks, and less than the network-adjusted time + 2 hours. "Network-adjusted time" is the median of the timestamps returned by all nodes connected to you. As a result, block timestamps are not exactly accurate, and they do not even need to be in order. Block times are accurate only to within an hour or two.</a:t>
            </a:r>
            <a:endParaRPr sz="1150" dirty="0">
              <a:solidFill>
                <a:schemeClr val="bg1"/>
              </a:solidFil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404217aae4_0_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404217aae4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404217aae4_0_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404217aae4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40492750d7_0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40492750d7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40492750d7_0_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 name="Google Shape;226;g40492750d7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40492750d7_0_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 name="Google Shape;232;g40492750d7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40492750d7_0_4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40492750d7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g40492750d7_0_5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7" name="Google Shape;257;g40492750d7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lnSpc>
                <a:spcPct val="115000"/>
              </a:lnSpc>
              <a:spcBef>
                <a:spcPts val="0"/>
              </a:spcBef>
              <a:spcAft>
                <a:spcPts val="1600"/>
              </a:spcAft>
              <a:buNone/>
            </a:pPr>
            <a:r>
              <a:rPr lang="en" sz="1800">
                <a:latin typeface="Average"/>
                <a:ea typeface="Average"/>
                <a:cs typeface="Average"/>
                <a:sym typeface="Average"/>
              </a:rPr>
              <a:t>not forward-compatible : 未升級的版本無法通過升級版本的驗證</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g40492750d7_0_6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5" name="Google Shape;265;g40492750d7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4041262e62_0_68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4041262e62_0_6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40800a97c3_2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40800a97c3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Target 與 difficulty 成反比</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4041262e62_0_67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4041262e62_0_6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40492750d7_0_7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40492750d7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406351f193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406351f19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40492750d7_0_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40492750d7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sz="1200">
                <a:solidFill>
                  <a:srgbClr val="333333"/>
                </a:solidFill>
                <a:highlight>
                  <a:srgbClr val="FFFFFF"/>
                </a:highlight>
              </a:rPr>
              <a:t>難度增長後，礦工經常在嘗試了40億個值後仍然沒有出塊。然而，這很容易通過讀取塊的時間戳併計算經過的時間來解決。因為時間戳是區塊頭的一部分，它的變化可以讓礦工用不同的隨機值再次遍歷。當挖礦硬件的速度達到了4GH/秒，這種方法變得越來越困難，因為隨機數的取值在一秒內就被用盡了。</a:t>
            </a:r>
            <a:endParaRPr sz="1200">
              <a:solidFill>
                <a:srgbClr val="333333"/>
              </a:solidFill>
              <a:highlight>
                <a:srgbClr val="FFFFFF"/>
              </a:highlight>
            </a:endParaRPr>
          </a:p>
          <a:p>
            <a:pPr marL="0" lvl="0" indent="0" rtl="0">
              <a:spcBef>
                <a:spcPts val="0"/>
              </a:spcBef>
              <a:spcAft>
                <a:spcPts val="0"/>
              </a:spcAft>
              <a:buNone/>
            </a:pPr>
            <a:r>
              <a:rPr lang="en" sz="1200">
                <a:solidFill>
                  <a:srgbClr val="333333"/>
                </a:solidFill>
                <a:highlight>
                  <a:srgbClr val="FFFFFF"/>
                </a:highlight>
              </a:rPr>
              <a:t>可以把時間戳延後一點，但將來如果把它移動得太遠，會導致區塊變為無效。</a:t>
            </a:r>
            <a:endParaRPr sz="1200">
              <a:solidFill>
                <a:srgbClr val="333333"/>
              </a:solidFill>
              <a:highlight>
                <a:srgbClr val="FFFFFF"/>
              </a:highlight>
            </a:endParaRPr>
          </a:p>
          <a:p>
            <a:pPr marL="0" lvl="0" indent="0">
              <a:spcBef>
                <a:spcPts val="0"/>
              </a:spcBef>
              <a:spcAft>
                <a:spcPts val="0"/>
              </a:spcAft>
              <a:buNone/>
            </a:pPr>
            <a:r>
              <a:rPr lang="en" sz="1200">
                <a:solidFill>
                  <a:srgbClr val="333333"/>
                </a:solidFill>
                <a:highlight>
                  <a:srgbClr val="FFFFFF"/>
                </a:highlight>
              </a:rPr>
              <a:t>使用coinbase交易作為額外的隨機值來源，因為coinbase腳本可以儲存2-100字節的數據，礦工們開始使用這個空間作為額外隨機值的來源，允許他們去探索一個大得多的區塊頭值範圍來找到有效的塊。這個coinbase交易包含在merkle樹中，這意味著任何coinbase腳本的變化將導致Merkle根的變化。</a:t>
            </a:r>
            <a:endParaRPr sz="1200">
              <a:solidFill>
                <a:srgbClr val="333333"/>
              </a:solidFill>
              <a:highlight>
                <a:srgbClr val="FFFFFF"/>
              </a:highlight>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40492750d7_0_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40492750d7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創幣交易的交易額並不是50,25,12.5 ...，因為還包含了該block的所有tx fee</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 name="Google Shape;12;p2"/>
            <p:cNvSpPr/>
            <p:nvPr/>
          </p:nvSpPr>
          <p:spPr>
            <a:xfrm>
              <a:off x="479962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 name="Google Shape;13;p2"/>
            <p:cNvSpPr/>
            <p:nvPr/>
          </p:nvSpPr>
          <p:spPr>
            <a:xfrm>
              <a:off x="413752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14" name="Google Shape;14;p2"/>
          <p:cNvSpPr txBox="1">
            <a:spLocks noGrp="1"/>
          </p:cNvSpPr>
          <p:nvPr>
            <p:ph type="ctrTitle"/>
          </p:nvPr>
        </p:nvSpPr>
        <p:spPr>
          <a:xfrm>
            <a:off x="671258" y="990800"/>
            <a:ext cx="7801500" cy="1730100"/>
          </a:xfrm>
          <a:prstGeom prst="rect">
            <a:avLst/>
          </a:prstGeom>
        </p:spPr>
        <p:txBody>
          <a:bodyPr spcFirstLastPara="1" wrap="square" lIns="91425" tIns="91425" rIns="91425" bIns="91425" anchor="b" anchorCtr="0"/>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5" name="Google Shape;15;p2"/>
          <p:cNvSpPr txBox="1">
            <a:spLocks noGrp="1"/>
          </p:cNvSpPr>
          <p:nvPr>
            <p:ph type="subTitle" idx="1"/>
          </p:nvPr>
        </p:nvSpPr>
        <p:spPr>
          <a:xfrm>
            <a:off x="671250" y="3174876"/>
            <a:ext cx="7801500" cy="7926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6" name="Google Shape;16;p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9"/>
        <p:cNvGrpSpPr/>
        <p:nvPr/>
      </p:nvGrpSpPr>
      <p:grpSpPr>
        <a:xfrm>
          <a:off x="0" y="0"/>
          <a:ext cx="0" cy="0"/>
          <a:chOff x="0" y="0"/>
          <a:chExt cx="0" cy="0"/>
        </a:xfrm>
      </p:grpSpPr>
      <p:sp>
        <p:nvSpPr>
          <p:cNvPr id="50" name="Google Shape;50;p11"/>
          <p:cNvSpPr txBox="1">
            <a:spLocks noGrp="1"/>
          </p:cNvSpPr>
          <p:nvPr>
            <p:ph type="title" hasCustomPrompt="1"/>
          </p:nvPr>
        </p:nvSpPr>
        <p:spPr>
          <a:xfrm>
            <a:off x="311700" y="1255275"/>
            <a:ext cx="8520600" cy="1890600"/>
          </a:xfrm>
          <a:prstGeom prst="rect">
            <a:avLst/>
          </a:prstGeom>
        </p:spPr>
        <p:txBody>
          <a:bodyPr spcFirstLastPara="1" wrap="square" lIns="91425" tIns="91425" rIns="91425" bIns="91425" anchor="b" anchorCtr="0"/>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a:spLocks noGrp="1"/>
          </p:cNvSpPr>
          <p:nvPr>
            <p:ph type="body" idx="1"/>
          </p:nvPr>
        </p:nvSpPr>
        <p:spPr>
          <a:xfrm>
            <a:off x="311700" y="3228425"/>
            <a:ext cx="8520600" cy="13008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2" name="Google Shape;52;p11"/>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671250" y="2141250"/>
            <a:ext cx="7852200" cy="861000"/>
          </a:xfrm>
          <a:prstGeom prst="rect">
            <a:avLst/>
          </a:prstGeom>
        </p:spPr>
        <p:txBody>
          <a:bodyPr spcFirstLastPara="1" wrap="square" lIns="91425" tIns="91425" rIns="91425" bIns="91425" anchor="ctr" anchorCtr="0"/>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9" name="Google Shape;19;p3"/>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sp>
        <p:nvSpPr>
          <p:cNvPr id="21" name="Google Shape;21;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2" name="Google Shape;22;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3" name="Google Shape;23;p4"/>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6" name="Google Shape;26;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7" name="Google Shape;27;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8" name="Google Shape;28;p5"/>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1" name="Google Shape;31;p6"/>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2"/>
        <p:cNvGrpSpPr/>
        <p:nvPr/>
      </p:nvGrpSpPr>
      <p:grpSpPr>
        <a:xfrm>
          <a:off x="0" y="0"/>
          <a:ext cx="0" cy="0"/>
          <a:chOff x="0" y="0"/>
          <a:chExt cx="0" cy="0"/>
        </a:xfrm>
      </p:grpSpPr>
      <p:sp>
        <p:nvSpPr>
          <p:cNvPr id="33" name="Google Shape;33;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4" name="Google Shape;34;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5" name="Google Shape;35;p7"/>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6"/>
        <p:cNvGrpSpPr/>
        <p:nvPr/>
      </p:nvGrpSpPr>
      <p:grpSpPr>
        <a:xfrm>
          <a:off x="0" y="0"/>
          <a:ext cx="0" cy="0"/>
          <a:chOff x="0" y="0"/>
          <a:chExt cx="0" cy="0"/>
        </a:xfrm>
      </p:grpSpPr>
      <p:sp>
        <p:nvSpPr>
          <p:cNvPr id="37" name="Google Shape;37;p8"/>
          <p:cNvSpPr txBox="1">
            <a:spLocks noGrp="1"/>
          </p:cNvSpPr>
          <p:nvPr>
            <p:ph type="title"/>
          </p:nvPr>
        </p:nvSpPr>
        <p:spPr>
          <a:xfrm>
            <a:off x="490250" y="526350"/>
            <a:ext cx="6227100" cy="4090800"/>
          </a:xfrm>
          <a:prstGeom prst="rect">
            <a:avLst/>
          </a:prstGeom>
        </p:spPr>
        <p:txBody>
          <a:bodyPr spcFirstLastPara="1" wrap="square" lIns="91425" tIns="91425" rIns="91425" bIns="91425" anchor="ctr" anchorCtr="0"/>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38" name="Google Shape;38;p8"/>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cxnSp>
        <p:nvCxnSpPr>
          <p:cNvPr id="41" name="Google Shape;41;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2" name="Google Shape;42;p9"/>
          <p:cNvSpPr txBox="1">
            <a:spLocks noGrp="1"/>
          </p:cNvSpPr>
          <p:nvPr>
            <p:ph type="title"/>
          </p:nvPr>
        </p:nvSpPr>
        <p:spPr>
          <a:xfrm>
            <a:off x="265500" y="1081400"/>
            <a:ext cx="4045200" cy="1710300"/>
          </a:xfrm>
          <a:prstGeom prst="rect">
            <a:avLst/>
          </a:prstGeom>
        </p:spPr>
        <p:txBody>
          <a:bodyPr spcFirstLastPara="1" wrap="square" lIns="91425" tIns="91425" rIns="91425" bIns="91425" anchor="b" anchorCtr="0"/>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3" name="Google Shape;43;p9"/>
          <p:cNvSpPr txBox="1">
            <a:spLocks noGrp="1"/>
          </p:cNvSpPr>
          <p:nvPr>
            <p:ph type="subTitle" idx="1"/>
          </p:nvPr>
        </p:nvSpPr>
        <p:spPr>
          <a:xfrm>
            <a:off x="265500" y="2845201"/>
            <a:ext cx="4045200" cy="13455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a:endParaRPr/>
          </a:p>
        </p:txBody>
      </p:sp>
      <p:sp>
        <p:nvSpPr>
          <p:cNvPr id="44" name="Google Shape;4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45" name="Google Shape;45;p9"/>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6"/>
        <p:cNvGrpSpPr/>
        <p:nvPr/>
      </p:nvGrpSpPr>
      <p:grpSpPr>
        <a:xfrm>
          <a:off x="0" y="0"/>
          <a:ext cx="0" cy="0"/>
          <a:chOff x="0" y="0"/>
          <a:chExt cx="0" cy="0"/>
        </a:xfrm>
      </p:grpSpPr>
      <p:sp>
        <p:nvSpPr>
          <p:cNvPr id="47" name="Google Shape;47;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a:endParaRPr/>
          </a:p>
        </p:txBody>
      </p:sp>
      <p:sp>
        <p:nvSpPr>
          <p:cNvPr id="48" name="Google Shape;48;p10"/>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lat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marL="914400" lvl="1"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marL="1371600" lvl="2"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marL="1828800" lvl="3"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marL="2286000" lvl="4"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marL="2743200" lvl="5"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marL="3200400" lvl="6"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marL="3657600" lvl="7"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marL="4114800" lvl="8" indent="-317500">
              <a:lnSpc>
                <a:spcPct val="115000"/>
              </a:lnSpc>
              <a:spcBef>
                <a:spcPts val="1600"/>
              </a:spcBef>
              <a:spcAft>
                <a:spcPts val="1600"/>
              </a:spcAft>
              <a:buClr>
                <a:schemeClr val="accent3"/>
              </a:buClr>
              <a:buSzPts val="1400"/>
              <a:buFont typeface="Average"/>
              <a:buChar char="■"/>
              <a:defRPr>
                <a:solidFill>
                  <a:schemeClr val="accent3"/>
                </a:solidFill>
                <a:latin typeface="Average"/>
                <a:ea typeface="Average"/>
                <a:cs typeface="Average"/>
                <a:sym typeface="Average"/>
              </a:defRPr>
            </a:lvl9pPr>
          </a:lstStyle>
          <a:p>
            <a:endParaRPr/>
          </a:p>
        </p:txBody>
      </p:sp>
      <p:sp>
        <p:nvSpPr>
          <p:cNvPr id="8" name="Google Shape;8;p1"/>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marL="0" lvl="0" indent="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hyperlink" Target="https://github.com/bitcoin/bitcoin/tree/master/src" TargetMode="External"/><Relationship Id="rId5" Type="http://schemas.openxmlformats.org/officeDocument/2006/relationships/hyperlink" Target="https://github.com/bitcoin/bitcoin/tree/master/src/consensus" TargetMode="External"/><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1.png"/><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3"/>
          <p:cNvSpPr txBox="1">
            <a:spLocks noGrp="1"/>
          </p:cNvSpPr>
          <p:nvPr>
            <p:ph type="ctrTitle"/>
          </p:nvPr>
        </p:nvSpPr>
        <p:spPr>
          <a:xfrm>
            <a:off x="671258" y="990800"/>
            <a:ext cx="7801500" cy="1730100"/>
          </a:xfrm>
          <a:prstGeom prst="rect">
            <a:avLst/>
          </a:prstGeom>
        </p:spPr>
        <p:txBody>
          <a:bodyPr spcFirstLastPara="1" wrap="square" lIns="91425" tIns="91425" rIns="91425" bIns="91425" anchor="b" anchorCtr="0">
            <a:noAutofit/>
          </a:bodyPr>
          <a:lstStyle/>
          <a:p>
            <a:pPr marL="0" lvl="0" indent="0" rtl="0">
              <a:lnSpc>
                <a:spcPct val="125000"/>
              </a:lnSpc>
              <a:spcBef>
                <a:spcPts val="1800"/>
              </a:spcBef>
              <a:spcAft>
                <a:spcPts val="1200"/>
              </a:spcAft>
              <a:buNone/>
            </a:pPr>
            <a:r>
              <a:rPr lang="en" b="1">
                <a:solidFill>
                  <a:srgbClr val="FFFFFF"/>
                </a:solidFill>
                <a:latin typeface="Roboto"/>
                <a:ea typeface="Roboto"/>
                <a:cs typeface="Roboto"/>
                <a:sym typeface="Roboto"/>
              </a:rPr>
              <a:t>Mining and Consensus</a:t>
            </a:r>
            <a:endParaRPr>
              <a:solidFill>
                <a:srgbClr val="FFFFFF"/>
              </a:solidFill>
              <a:latin typeface="Roboto"/>
              <a:ea typeface="Roboto"/>
              <a:cs typeface="Roboto"/>
              <a:sym typeface="Roboto"/>
            </a:endParaRPr>
          </a:p>
        </p:txBody>
      </p:sp>
      <p:sp>
        <p:nvSpPr>
          <p:cNvPr id="60" name="Google Shape;60;p13"/>
          <p:cNvSpPr txBox="1">
            <a:spLocks noGrp="1"/>
          </p:cNvSpPr>
          <p:nvPr>
            <p:ph type="subTitle" idx="1"/>
          </p:nvPr>
        </p:nvSpPr>
        <p:spPr>
          <a:xfrm>
            <a:off x="671250" y="3174876"/>
            <a:ext cx="7801500" cy="7926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By Gerber</a:t>
            </a:r>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Coinbase data</a:t>
            </a:r>
            <a:endParaRPr/>
          </a:p>
        </p:txBody>
      </p:sp>
      <p:sp>
        <p:nvSpPr>
          <p:cNvPr id="130" name="Google Shape;130;p2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rtl="0">
              <a:spcBef>
                <a:spcPts val="0"/>
              </a:spcBef>
              <a:spcAft>
                <a:spcPts val="0"/>
              </a:spcAft>
              <a:buSzPts val="1800"/>
              <a:buChar char="●"/>
            </a:pPr>
            <a:r>
              <a:rPr lang="en"/>
              <a:t>Ex : </a:t>
            </a:r>
            <a:r>
              <a:rPr lang="en" u="sng">
                <a:solidFill>
                  <a:srgbClr val="FF0000"/>
                </a:solidFill>
              </a:rPr>
              <a:t>03</a:t>
            </a:r>
            <a:r>
              <a:rPr lang="en" u="sng">
                <a:solidFill>
                  <a:srgbClr val="FF9900"/>
                </a:solidFill>
              </a:rPr>
              <a:t>443b04</a:t>
            </a:r>
            <a:r>
              <a:rPr lang="en" u="sng">
                <a:solidFill>
                  <a:srgbClr val="00FFFF"/>
                </a:solidFill>
              </a:rPr>
              <a:t>0385840206</a:t>
            </a:r>
            <a:r>
              <a:rPr lang="en" u="sng">
                <a:solidFill>
                  <a:srgbClr val="00FF00"/>
                </a:solidFill>
              </a:rPr>
              <a:t>2f503253482f</a:t>
            </a:r>
            <a:endParaRPr u="sng">
              <a:solidFill>
                <a:srgbClr val="00FF00"/>
              </a:solidFill>
            </a:endParaRPr>
          </a:p>
          <a:p>
            <a:pPr marL="914400" lvl="1" indent="-317500" rtl="0">
              <a:spcBef>
                <a:spcPts val="0"/>
              </a:spcBef>
              <a:spcAft>
                <a:spcPts val="0"/>
              </a:spcAft>
              <a:buSzPts val="1400"/>
              <a:buChar char="○"/>
            </a:pPr>
            <a:r>
              <a:rPr lang="en"/>
              <a:t>Instructs the script execution engine to push the next</a:t>
            </a:r>
            <a:r>
              <a:rPr lang="en">
                <a:solidFill>
                  <a:srgbClr val="FF0000"/>
                </a:solidFill>
              </a:rPr>
              <a:t> three bytes </a:t>
            </a:r>
            <a:r>
              <a:rPr lang="en"/>
              <a:t>onto the script stack.</a:t>
            </a:r>
            <a:endParaRPr/>
          </a:p>
          <a:p>
            <a:pPr marL="914400" lvl="1" indent="-317500" rtl="0">
              <a:spcBef>
                <a:spcPts val="0"/>
              </a:spcBef>
              <a:spcAft>
                <a:spcPts val="0"/>
              </a:spcAft>
              <a:buSzPts val="1400"/>
              <a:buChar char="○"/>
            </a:pPr>
            <a:r>
              <a:rPr lang="en">
                <a:solidFill>
                  <a:srgbClr val="FF9900"/>
                </a:solidFill>
              </a:rPr>
              <a:t>Block height </a:t>
            </a:r>
            <a:r>
              <a:rPr lang="en"/>
              <a:t>: in little-endian format. 0x043b44 = 277316</a:t>
            </a:r>
            <a:endParaRPr/>
          </a:p>
          <a:p>
            <a:pPr marL="914400" lvl="1" indent="-317500" rtl="0">
              <a:spcBef>
                <a:spcPts val="0"/>
              </a:spcBef>
              <a:spcAft>
                <a:spcPts val="0"/>
              </a:spcAft>
              <a:buSzPts val="1400"/>
              <a:buChar char="○"/>
            </a:pPr>
            <a:r>
              <a:rPr lang="en">
                <a:solidFill>
                  <a:srgbClr val="00FFFF"/>
                </a:solidFill>
              </a:rPr>
              <a:t>Extra nonce</a:t>
            </a:r>
            <a:r>
              <a:rPr lang="en"/>
              <a:t> : random value</a:t>
            </a:r>
            <a:endParaRPr/>
          </a:p>
          <a:p>
            <a:pPr marL="914400" lvl="1" indent="-317500" rtl="0">
              <a:spcBef>
                <a:spcPts val="0"/>
              </a:spcBef>
              <a:spcAft>
                <a:spcPts val="0"/>
              </a:spcAft>
              <a:buSzPts val="1400"/>
              <a:buChar char="○"/>
            </a:pPr>
            <a:r>
              <a:rPr lang="en">
                <a:solidFill>
                  <a:srgbClr val="00FF00"/>
                </a:solidFill>
              </a:rPr>
              <a:t>ASCII-encoded string “/P2SH/”</a:t>
            </a:r>
            <a:r>
              <a:rPr lang="en"/>
              <a:t> : Indicates that the mining node that mined this block supports the P2SH improvement defined in BIP-16.</a:t>
            </a:r>
            <a:endParaRPr/>
          </a:p>
          <a:p>
            <a:pPr marL="0" lvl="0" indent="0">
              <a:spcBef>
                <a:spcPts val="1600"/>
              </a:spcBef>
              <a:spcAft>
                <a:spcPts val="1600"/>
              </a:spcAft>
              <a:buNone/>
            </a:pPr>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Block Reward</a:t>
            </a:r>
            <a:endParaRPr/>
          </a:p>
          <a:p>
            <a:pPr marL="0" lvl="0" indent="0">
              <a:spcBef>
                <a:spcPts val="0"/>
              </a:spcBef>
              <a:spcAft>
                <a:spcPts val="0"/>
              </a:spcAft>
              <a:buNone/>
            </a:pPr>
            <a:endParaRPr/>
          </a:p>
        </p:txBody>
      </p:sp>
      <p:grpSp>
        <p:nvGrpSpPr>
          <p:cNvPr id="136" name="Google Shape;136;p23"/>
          <p:cNvGrpSpPr/>
          <p:nvPr/>
        </p:nvGrpSpPr>
        <p:grpSpPr>
          <a:xfrm>
            <a:off x="906312" y="1172737"/>
            <a:ext cx="7331375" cy="2798037"/>
            <a:chOff x="844337" y="2822687"/>
            <a:chExt cx="7331375" cy="2798037"/>
          </a:xfrm>
        </p:grpSpPr>
        <p:pic>
          <p:nvPicPr>
            <p:cNvPr id="137" name="Google Shape;137;p23"/>
            <p:cNvPicPr preferRelativeResize="0"/>
            <p:nvPr/>
          </p:nvPicPr>
          <p:blipFill>
            <a:blip r:embed="rId3">
              <a:alphaModFix/>
            </a:blip>
            <a:stretch>
              <a:fillRect/>
            </a:stretch>
          </p:blipFill>
          <p:spPr>
            <a:xfrm>
              <a:off x="844337" y="2822687"/>
              <a:ext cx="7331375" cy="2798037"/>
            </a:xfrm>
            <a:prstGeom prst="rect">
              <a:avLst/>
            </a:prstGeom>
            <a:noFill/>
            <a:ln>
              <a:noFill/>
            </a:ln>
          </p:spPr>
        </p:pic>
        <p:sp>
          <p:nvSpPr>
            <p:cNvPr id="138" name="Google Shape;138;p23"/>
            <p:cNvSpPr txBox="1"/>
            <p:nvPr/>
          </p:nvSpPr>
          <p:spPr>
            <a:xfrm>
              <a:off x="4103675" y="3867275"/>
              <a:ext cx="3190200" cy="2790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200">
                  <a:solidFill>
                    <a:srgbClr val="24292E"/>
                  </a:solidFill>
                </a:rPr>
                <a:t>// COIN constant (100,000,000 satoshis)</a:t>
              </a:r>
              <a:endParaRPr/>
            </a:p>
          </p:txBody>
        </p:sp>
      </p:grpSp>
      <p:cxnSp>
        <p:nvCxnSpPr>
          <p:cNvPr id="139" name="Google Shape;139;p23"/>
          <p:cNvCxnSpPr/>
          <p:nvPr/>
        </p:nvCxnSpPr>
        <p:spPr>
          <a:xfrm rot="10800000" flipH="1">
            <a:off x="4949850" y="1393025"/>
            <a:ext cx="3144900" cy="15600"/>
          </a:xfrm>
          <a:prstGeom prst="straightConnector1">
            <a:avLst/>
          </a:prstGeom>
          <a:noFill/>
          <a:ln w="28575" cap="flat" cmpd="sng">
            <a:solidFill>
              <a:srgbClr val="FF0000"/>
            </a:solidFill>
            <a:prstDash val="solid"/>
            <a:round/>
            <a:headEnd type="none" w="med" len="med"/>
            <a:tailEnd type="none" w="med" len="med"/>
          </a:ln>
        </p:spPr>
      </p:cxnSp>
      <p:sp>
        <p:nvSpPr>
          <p:cNvPr id="140" name="Google Shape;140;p23"/>
          <p:cNvSpPr txBox="1"/>
          <p:nvPr/>
        </p:nvSpPr>
        <p:spPr>
          <a:xfrm>
            <a:off x="5685750" y="1304350"/>
            <a:ext cx="2447700" cy="3675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 sz="1200">
                <a:solidFill>
                  <a:srgbClr val="FF0000"/>
                </a:solidFill>
                <a:uFill>
                  <a:noFill/>
                </a:uFill>
                <a:hlinkClick r:id="rId4"/>
              </a:rPr>
              <a:t>src</a:t>
            </a:r>
            <a:r>
              <a:rPr lang="en" sz="1200">
                <a:solidFill>
                  <a:srgbClr val="FF0000"/>
                </a:solidFill>
              </a:rPr>
              <a:t>/</a:t>
            </a:r>
            <a:r>
              <a:rPr lang="en" sz="1200">
                <a:solidFill>
                  <a:srgbClr val="FF0000"/>
                </a:solidFill>
                <a:uFill>
                  <a:noFill/>
                </a:uFill>
                <a:hlinkClick r:id="rId5"/>
              </a:rPr>
              <a:t>consensus</a:t>
            </a:r>
            <a:r>
              <a:rPr lang="en" sz="1200">
                <a:solidFill>
                  <a:srgbClr val="FF0000"/>
                </a:solidFill>
              </a:rPr>
              <a:t>/params.h</a:t>
            </a:r>
            <a:endParaRPr>
              <a:solidFill>
                <a:srgbClr val="FF0000"/>
              </a:solidFil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src/chainparams.cpp</a:t>
            </a:r>
            <a:endParaRPr/>
          </a:p>
        </p:txBody>
      </p:sp>
      <p:grpSp>
        <p:nvGrpSpPr>
          <p:cNvPr id="146" name="Google Shape;146;p24"/>
          <p:cNvGrpSpPr/>
          <p:nvPr/>
        </p:nvGrpSpPr>
        <p:grpSpPr>
          <a:xfrm>
            <a:off x="1042975" y="1123675"/>
            <a:ext cx="7538675" cy="3190875"/>
            <a:chOff x="1042975" y="1123675"/>
            <a:chExt cx="7538675" cy="3190875"/>
          </a:xfrm>
        </p:grpSpPr>
        <p:pic>
          <p:nvPicPr>
            <p:cNvPr id="147" name="Google Shape;147;p24"/>
            <p:cNvPicPr preferRelativeResize="0"/>
            <p:nvPr/>
          </p:nvPicPr>
          <p:blipFill>
            <a:blip r:embed="rId3">
              <a:alphaModFix/>
            </a:blip>
            <a:stretch>
              <a:fillRect/>
            </a:stretch>
          </p:blipFill>
          <p:spPr>
            <a:xfrm>
              <a:off x="1042975" y="1123675"/>
              <a:ext cx="7058025" cy="3190875"/>
            </a:xfrm>
            <a:prstGeom prst="rect">
              <a:avLst/>
            </a:prstGeom>
            <a:noFill/>
            <a:ln>
              <a:noFill/>
            </a:ln>
          </p:spPr>
        </p:pic>
        <p:cxnSp>
          <p:nvCxnSpPr>
            <p:cNvPr id="148" name="Google Shape;148;p24"/>
            <p:cNvCxnSpPr/>
            <p:nvPr/>
          </p:nvCxnSpPr>
          <p:spPr>
            <a:xfrm>
              <a:off x="6289950" y="3554325"/>
              <a:ext cx="1750800" cy="15600"/>
            </a:xfrm>
            <a:prstGeom prst="straightConnector1">
              <a:avLst/>
            </a:prstGeom>
            <a:noFill/>
            <a:ln w="19050" cap="flat" cmpd="sng">
              <a:solidFill>
                <a:srgbClr val="B7B7B7"/>
              </a:solidFill>
              <a:prstDash val="solid"/>
              <a:round/>
              <a:headEnd type="none" w="med" len="med"/>
              <a:tailEnd type="none" w="med" len="med"/>
            </a:ln>
          </p:spPr>
        </p:cxnSp>
        <p:sp>
          <p:nvSpPr>
            <p:cNvPr id="149" name="Google Shape;149;p24"/>
            <p:cNvSpPr txBox="1"/>
            <p:nvPr/>
          </p:nvSpPr>
          <p:spPr>
            <a:xfrm>
              <a:off x="6366150" y="3460100"/>
              <a:ext cx="2215500" cy="4569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 sz="1300">
                  <a:solidFill>
                    <a:srgbClr val="999999"/>
                  </a:solidFill>
                </a:rPr>
                <a:t>nPowTargetSpacing</a:t>
              </a:r>
              <a:endParaRPr sz="1300">
                <a:solidFill>
                  <a:srgbClr val="999999"/>
                </a:solidFill>
              </a:endParaRPr>
            </a:p>
          </p:txBody>
        </p:sp>
      </p:gr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Retargeting to Adjust Difficulty</a:t>
            </a:r>
            <a:endParaRPr/>
          </a:p>
        </p:txBody>
      </p:sp>
      <p:sp>
        <p:nvSpPr>
          <p:cNvPr id="155" name="Google Shape;155;p2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rtl="0">
              <a:spcBef>
                <a:spcPts val="0"/>
              </a:spcBef>
              <a:spcAft>
                <a:spcPts val="0"/>
              </a:spcAft>
              <a:buSzPts val="1800"/>
              <a:buChar char="●"/>
            </a:pPr>
            <a:r>
              <a:rPr lang="en"/>
              <a:t>Bitcoin’s blocks are generated every 10 minutes on average.</a:t>
            </a:r>
            <a:endParaRPr/>
          </a:p>
          <a:p>
            <a:pPr marL="457200" lvl="0" indent="-342900" rtl="0">
              <a:spcBef>
                <a:spcPts val="0"/>
              </a:spcBef>
              <a:spcAft>
                <a:spcPts val="0"/>
              </a:spcAft>
              <a:buSzPts val="1800"/>
              <a:buChar char="●"/>
            </a:pPr>
            <a:r>
              <a:rPr lang="en"/>
              <a:t>Mining power increases over time.</a:t>
            </a:r>
            <a:endParaRPr/>
          </a:p>
          <a:p>
            <a:pPr marL="457200" lvl="0" indent="-342900" rtl="0">
              <a:spcBef>
                <a:spcPts val="0"/>
              </a:spcBef>
              <a:spcAft>
                <a:spcPts val="0"/>
              </a:spcAft>
              <a:buSzPts val="1800"/>
              <a:buChar char="●"/>
            </a:pPr>
            <a:r>
              <a:rPr lang="en"/>
              <a:t>The target is set so that the current mining power will result in a 10-minute block interval.</a:t>
            </a:r>
            <a:endParaRPr/>
          </a:p>
          <a:p>
            <a:pPr marL="457200" lvl="0" indent="-342900" rtl="0">
              <a:spcBef>
                <a:spcPts val="0"/>
              </a:spcBef>
              <a:spcAft>
                <a:spcPts val="0"/>
              </a:spcAft>
              <a:buSzPts val="1800"/>
              <a:buChar char="●"/>
            </a:pPr>
            <a:r>
              <a:rPr lang="en"/>
              <a:t>Every 2016 blocks, all nodes retarget the Proof-of-Work.</a:t>
            </a:r>
            <a:endParaRPr/>
          </a:p>
        </p:txBody>
      </p:sp>
      <p:pic>
        <p:nvPicPr>
          <p:cNvPr id="156" name="Google Shape;156;p25"/>
          <p:cNvPicPr preferRelativeResize="0"/>
          <p:nvPr/>
        </p:nvPicPr>
        <p:blipFill rotWithShape="1">
          <a:blip r:embed="rId3">
            <a:alphaModFix/>
          </a:blip>
          <a:srcRect t="25621" b="32259"/>
          <a:stretch/>
        </p:blipFill>
        <p:spPr>
          <a:xfrm>
            <a:off x="487075" y="3126450"/>
            <a:ext cx="8169849" cy="294700"/>
          </a:xfrm>
          <a:prstGeom prst="rect">
            <a:avLst/>
          </a:prstGeom>
          <a:noFill/>
          <a:ln>
            <a:noFill/>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Retargeting to Adjust Difficulty</a:t>
            </a:r>
            <a:endParaRPr/>
          </a:p>
          <a:p>
            <a:pPr marL="0" lvl="0" indent="0">
              <a:spcBef>
                <a:spcPts val="0"/>
              </a:spcBef>
              <a:spcAft>
                <a:spcPts val="0"/>
              </a:spcAft>
              <a:buNone/>
            </a:pPr>
            <a:endParaRPr/>
          </a:p>
        </p:txBody>
      </p:sp>
      <p:pic>
        <p:nvPicPr>
          <p:cNvPr id="162" name="Google Shape;162;p26"/>
          <p:cNvPicPr preferRelativeResize="0"/>
          <p:nvPr/>
        </p:nvPicPr>
        <p:blipFill>
          <a:blip r:embed="rId3">
            <a:alphaModFix/>
          </a:blip>
          <a:stretch>
            <a:fillRect/>
          </a:stretch>
        </p:blipFill>
        <p:spPr>
          <a:xfrm>
            <a:off x="1635650" y="1044825"/>
            <a:ext cx="5872699" cy="3937999"/>
          </a:xfrm>
          <a:prstGeom prst="rect">
            <a:avLst/>
          </a:prstGeom>
          <a:noFill/>
          <a:ln>
            <a:noFill/>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Validating a New Block</a:t>
            </a:r>
            <a:endParaRPr/>
          </a:p>
        </p:txBody>
      </p:sp>
      <p:sp>
        <p:nvSpPr>
          <p:cNvPr id="168" name="Google Shape;168;p2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rtl="0">
              <a:spcBef>
                <a:spcPts val="0"/>
              </a:spcBef>
              <a:spcAft>
                <a:spcPts val="0"/>
              </a:spcAft>
              <a:buSzPts val="1800"/>
              <a:buChar char="●"/>
            </a:pPr>
            <a:r>
              <a:rPr lang="en"/>
              <a:t>The block data structure is syntactically valid.</a:t>
            </a:r>
            <a:endParaRPr/>
          </a:p>
          <a:p>
            <a:pPr marL="457200" lvl="0" indent="-342900" rtl="0">
              <a:spcBef>
                <a:spcPts val="0"/>
              </a:spcBef>
              <a:spcAft>
                <a:spcPts val="0"/>
              </a:spcAft>
              <a:buSzPts val="1800"/>
              <a:buChar char="●"/>
            </a:pPr>
            <a:r>
              <a:rPr lang="en"/>
              <a:t>The block header hash is less than the target (enforces the Proof-of-Work).</a:t>
            </a:r>
            <a:endParaRPr/>
          </a:p>
          <a:p>
            <a:pPr marL="457200" lvl="0" indent="-342900" rtl="0">
              <a:spcBef>
                <a:spcPts val="0"/>
              </a:spcBef>
              <a:spcAft>
                <a:spcPts val="0"/>
              </a:spcAft>
              <a:buSzPts val="1800"/>
              <a:buChar char="●"/>
            </a:pPr>
            <a:r>
              <a:rPr lang="en"/>
              <a:t>The block timestamp is less than two hours in the future (allowing for time errors)</a:t>
            </a:r>
            <a:endParaRPr/>
          </a:p>
          <a:p>
            <a:pPr marL="457200" lvl="0" indent="-342900" rtl="0">
              <a:spcBef>
                <a:spcPts val="0"/>
              </a:spcBef>
              <a:spcAft>
                <a:spcPts val="0"/>
              </a:spcAft>
              <a:buSzPts val="1800"/>
              <a:buChar char="●"/>
            </a:pPr>
            <a:r>
              <a:rPr lang="en"/>
              <a:t>The block size is within acceptable limits.</a:t>
            </a:r>
            <a:endParaRPr/>
          </a:p>
          <a:p>
            <a:pPr marL="457200" lvl="0" indent="-342900" rtl="0">
              <a:spcBef>
                <a:spcPts val="0"/>
              </a:spcBef>
              <a:spcAft>
                <a:spcPts val="0"/>
              </a:spcAft>
              <a:buSzPts val="1800"/>
              <a:buChar char="●"/>
            </a:pPr>
            <a:r>
              <a:rPr lang="en"/>
              <a:t>The first transaction (and only the first) is a coinbase transaction.</a:t>
            </a:r>
            <a:endParaRPr/>
          </a:p>
          <a:p>
            <a:pPr marL="457200" lvl="0" indent="-342900" rtl="0">
              <a:spcBef>
                <a:spcPts val="0"/>
              </a:spcBef>
              <a:spcAft>
                <a:spcPts val="0"/>
              </a:spcAft>
              <a:buSzPts val="1800"/>
              <a:buChar char="●"/>
            </a:pPr>
            <a:r>
              <a:rPr lang="en"/>
              <a:t>...</a:t>
            </a:r>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2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Assembling and Selecting Chains of Blocks</a:t>
            </a:r>
            <a:endParaRPr/>
          </a:p>
        </p:txBody>
      </p:sp>
      <p:sp>
        <p:nvSpPr>
          <p:cNvPr id="174" name="Google Shape;174;p2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rtl="0">
              <a:spcBef>
                <a:spcPts val="0"/>
              </a:spcBef>
              <a:spcAft>
                <a:spcPts val="0"/>
              </a:spcAft>
              <a:buSzPts val="1800"/>
              <a:buChar char="●"/>
            </a:pPr>
            <a:r>
              <a:rPr lang="en"/>
              <a:t>Nodes maintain 3 sets of blocks :</a:t>
            </a:r>
            <a:endParaRPr/>
          </a:p>
          <a:p>
            <a:pPr marL="914400" lvl="1" indent="-317500" rtl="0">
              <a:spcBef>
                <a:spcPts val="0"/>
              </a:spcBef>
              <a:spcAft>
                <a:spcPts val="0"/>
              </a:spcAft>
              <a:buSzPts val="1400"/>
              <a:buChar char="○"/>
            </a:pPr>
            <a:r>
              <a:rPr lang="en"/>
              <a:t>Connected to the blockchain.</a:t>
            </a:r>
            <a:endParaRPr/>
          </a:p>
          <a:p>
            <a:pPr marL="914400" lvl="1" indent="-317500" rtl="0">
              <a:spcBef>
                <a:spcPts val="0"/>
              </a:spcBef>
              <a:spcAft>
                <a:spcPts val="0"/>
              </a:spcAft>
              <a:buSzPts val="1400"/>
              <a:buChar char="○"/>
            </a:pPr>
            <a:r>
              <a:rPr lang="en"/>
              <a:t>Form branches off the main blockchain (secondary chains).</a:t>
            </a:r>
            <a:endParaRPr/>
          </a:p>
          <a:p>
            <a:pPr marL="914400" lvl="1" indent="-317500" rtl="0">
              <a:spcBef>
                <a:spcPts val="0"/>
              </a:spcBef>
              <a:spcAft>
                <a:spcPts val="0"/>
              </a:spcAft>
              <a:buSzPts val="1400"/>
              <a:buChar char="○"/>
            </a:pPr>
            <a:r>
              <a:rPr lang="en"/>
              <a:t>Blocks that do not have a parent in the known chains (orphans).</a:t>
            </a:r>
            <a:endParaRPr/>
          </a:p>
          <a:p>
            <a:pPr marL="1371600" lvl="2" indent="-317500" rtl="0">
              <a:spcBef>
                <a:spcPts val="0"/>
              </a:spcBef>
              <a:spcAft>
                <a:spcPts val="0"/>
              </a:spcAft>
              <a:buSzPts val="1400"/>
              <a:buChar char="■"/>
            </a:pPr>
            <a:r>
              <a:rPr lang="en"/>
              <a:t>If a valid block is received and no parent is found in the existing chains, that block is considered an “orphan.”</a:t>
            </a:r>
            <a:endParaRPr/>
          </a:p>
          <a:p>
            <a:pPr marL="1371600" lvl="2" indent="-317500" rtl="0">
              <a:spcBef>
                <a:spcPts val="0"/>
              </a:spcBef>
              <a:spcAft>
                <a:spcPts val="0"/>
              </a:spcAft>
              <a:buSzPts val="1400"/>
              <a:buChar char="■"/>
            </a:pPr>
            <a:r>
              <a:rPr lang="en"/>
              <a:t>Two blocks that were mined in a short time are received in reverse order.</a:t>
            </a:r>
            <a:endParaRPr/>
          </a:p>
          <a:p>
            <a:pPr marL="1371600" lvl="2" indent="-317500" rtl="0">
              <a:spcBef>
                <a:spcPts val="0"/>
              </a:spcBef>
              <a:spcAft>
                <a:spcPts val="0"/>
              </a:spcAft>
              <a:buSzPts val="1400"/>
              <a:buChar char="■"/>
            </a:pPr>
            <a:r>
              <a:rPr lang="en"/>
              <a:t>Orphan blocks are saved in the orphan block pool where they will stay until their parent is received.</a:t>
            </a:r>
            <a:endParaRPr/>
          </a:p>
          <a:p>
            <a:pPr marL="1371600" lvl="2" indent="-317500" rtl="0">
              <a:spcBef>
                <a:spcPts val="0"/>
              </a:spcBef>
              <a:spcAft>
                <a:spcPts val="0"/>
              </a:spcAft>
              <a:buSzPts val="1400"/>
              <a:buChar char="■"/>
            </a:pPr>
            <a:r>
              <a:rPr lang="en"/>
              <a:t>Once the parent is received and linked into the existing chains, the orphan can be pulled out of the orphan pool and linked to the parent.</a:t>
            </a:r>
            <a:endParaRPr/>
          </a:p>
          <a:p>
            <a:pPr marL="457200" lvl="0" indent="-342900" rtl="0">
              <a:spcBef>
                <a:spcPts val="0"/>
              </a:spcBef>
              <a:spcAft>
                <a:spcPts val="0"/>
              </a:spcAft>
              <a:buSzPts val="1800"/>
              <a:buChar char="●"/>
            </a:pPr>
            <a:r>
              <a:rPr lang="en"/>
              <a:t>The main chain at any time is whichever valid chain of blocks that has the most cumulative Proof-of-Work associated with it.</a:t>
            </a:r>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2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Block Forks</a:t>
            </a:r>
            <a:endParaRPr/>
          </a:p>
        </p:txBody>
      </p:sp>
      <p:sp>
        <p:nvSpPr>
          <p:cNvPr id="180" name="Google Shape;180;p2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36550" rtl="0">
              <a:spcBef>
                <a:spcPts val="0"/>
              </a:spcBef>
              <a:spcAft>
                <a:spcPts val="0"/>
              </a:spcAft>
              <a:buSzPts val="1700"/>
              <a:buChar char="●"/>
            </a:pPr>
            <a:r>
              <a:rPr lang="en" sz="1700"/>
              <a:t>A fork occurs whenever there are two candidate blocks competing to form the longest blockchain.</a:t>
            </a:r>
            <a:endParaRPr sz="1700"/>
          </a:p>
          <a:p>
            <a:pPr marL="457200" lvl="0" indent="-336550" rtl="0">
              <a:spcBef>
                <a:spcPts val="0"/>
              </a:spcBef>
              <a:spcAft>
                <a:spcPts val="0"/>
              </a:spcAft>
              <a:buSzPts val="1700"/>
              <a:buChar char="●"/>
            </a:pPr>
            <a:r>
              <a:rPr lang="en" sz="1700"/>
              <a:t>Two miners solve the Proof-of-Work algorithm within a short period of time from each other.</a:t>
            </a:r>
            <a:endParaRPr sz="1700"/>
          </a:p>
          <a:p>
            <a:pPr marL="457200" lvl="0" indent="-336550" rtl="0">
              <a:spcBef>
                <a:spcPts val="0"/>
              </a:spcBef>
              <a:spcAft>
                <a:spcPts val="0"/>
              </a:spcAft>
              <a:buSzPts val="1700"/>
              <a:buChar char="●"/>
            </a:pPr>
            <a:r>
              <a:rPr lang="en" sz="1700"/>
              <a:t>As both miners discover a solution for their respective candidate blocks, they immediately broadcast their own winning block to their immediate neighbors who begin propagating the block across the network.</a:t>
            </a:r>
            <a:endParaRPr sz="1700"/>
          </a:p>
          <a:p>
            <a:pPr marL="457200" lvl="0" indent="-336550" rtl="0">
              <a:spcBef>
                <a:spcPts val="0"/>
              </a:spcBef>
              <a:spcAft>
                <a:spcPts val="0"/>
              </a:spcAft>
              <a:buSzPts val="1700"/>
              <a:buChar char="●"/>
            </a:pPr>
            <a:r>
              <a:rPr lang="en" sz="1700"/>
              <a:t>Each node that receives a valid block will incorporate it into its blockchain, extending the blockchain by one block. If that node later sees another candidate block extending the same parent, it connects the second candidate on a secondary chain.</a:t>
            </a:r>
            <a:endParaRPr sz="1700"/>
          </a:p>
          <a:p>
            <a:pPr marL="457200" lvl="0" indent="-336550">
              <a:spcBef>
                <a:spcPts val="0"/>
              </a:spcBef>
              <a:spcAft>
                <a:spcPts val="0"/>
              </a:spcAft>
              <a:buSzPts val="1700"/>
              <a:buChar char="●"/>
            </a:pPr>
            <a:r>
              <a:rPr lang="en" sz="1700"/>
              <a:t>Some nodes will see one candidate block first, while other nodes will see the other candidate block and two competing versions of the blockchain will emerge.</a:t>
            </a:r>
            <a:endParaRPr sz="170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30"/>
          <p:cNvSpPr txBox="1">
            <a:spLocks noGrp="1"/>
          </p:cNvSpPr>
          <p:nvPr>
            <p:ph type="body" idx="1"/>
          </p:nvPr>
        </p:nvSpPr>
        <p:spPr>
          <a:xfrm>
            <a:off x="4415325" y="152400"/>
            <a:ext cx="4492800" cy="4838700"/>
          </a:xfrm>
          <a:prstGeom prst="rect">
            <a:avLst/>
          </a:prstGeom>
        </p:spPr>
        <p:txBody>
          <a:bodyPr spcFirstLastPara="1" wrap="square" lIns="91425" tIns="91425" rIns="91425" bIns="91425" anchor="t" anchorCtr="0">
            <a:noAutofit/>
          </a:bodyPr>
          <a:lstStyle/>
          <a:p>
            <a:pPr marL="457200" lvl="0" indent="-342900" rtl="0">
              <a:spcBef>
                <a:spcPts val="0"/>
              </a:spcBef>
              <a:spcAft>
                <a:spcPts val="0"/>
              </a:spcAft>
              <a:buSzPts val="1800"/>
              <a:buChar char="●"/>
            </a:pPr>
            <a:r>
              <a:rPr lang="en"/>
              <a:t>Two miners (Node X and Node Y) who mine two different blocks almost simultaneously.</a:t>
            </a:r>
            <a:endParaRPr/>
          </a:p>
          <a:p>
            <a:pPr marL="457200" lvl="0" indent="-342900" rtl="0">
              <a:spcBef>
                <a:spcPts val="0"/>
              </a:spcBef>
              <a:spcAft>
                <a:spcPts val="0"/>
              </a:spcAft>
              <a:buSzPts val="1800"/>
              <a:buChar char="●"/>
            </a:pPr>
            <a:r>
              <a:rPr lang="en"/>
              <a:t>Both of these blocks are children of the star block, and extend the chain by building on top of the star block.</a:t>
            </a:r>
            <a:endParaRPr/>
          </a:p>
          <a:p>
            <a:pPr marL="457200" lvl="0" indent="-342900">
              <a:spcBef>
                <a:spcPts val="0"/>
              </a:spcBef>
              <a:spcAft>
                <a:spcPts val="0"/>
              </a:spcAft>
              <a:buSzPts val="1800"/>
              <a:buChar char="●"/>
            </a:pPr>
            <a:r>
              <a:rPr lang="en"/>
              <a:t>One is visualized as a triangle block originating from Node X, and the other is shown as an upside-down triangle block originating from Node Y.</a:t>
            </a:r>
            <a:endParaRPr/>
          </a:p>
        </p:txBody>
      </p:sp>
      <p:pic>
        <p:nvPicPr>
          <p:cNvPr id="186" name="Google Shape;186;p30"/>
          <p:cNvPicPr preferRelativeResize="0"/>
          <p:nvPr/>
        </p:nvPicPr>
        <p:blipFill>
          <a:blip r:embed="rId3">
            <a:alphaModFix/>
          </a:blip>
          <a:stretch>
            <a:fillRect/>
          </a:stretch>
        </p:blipFill>
        <p:spPr>
          <a:xfrm>
            <a:off x="346050" y="152400"/>
            <a:ext cx="3740260" cy="4838701"/>
          </a:xfrm>
          <a:prstGeom prst="rect">
            <a:avLst/>
          </a:prstGeom>
          <a:noFill/>
          <a:ln>
            <a:noFill/>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31"/>
          <p:cNvSpPr txBox="1">
            <a:spLocks noGrp="1"/>
          </p:cNvSpPr>
          <p:nvPr>
            <p:ph type="body" idx="1"/>
          </p:nvPr>
        </p:nvSpPr>
        <p:spPr>
          <a:xfrm>
            <a:off x="4430850" y="152400"/>
            <a:ext cx="4330200" cy="4838700"/>
          </a:xfrm>
          <a:prstGeom prst="rect">
            <a:avLst/>
          </a:prstGeom>
        </p:spPr>
        <p:txBody>
          <a:bodyPr spcFirstLastPara="1" wrap="square" lIns="91425" tIns="91425" rIns="91425" bIns="91425" anchor="t" anchorCtr="0">
            <a:noAutofit/>
          </a:bodyPr>
          <a:lstStyle/>
          <a:p>
            <a:pPr marL="457200" lvl="0" indent="-342900" rtl="0">
              <a:spcBef>
                <a:spcPts val="0"/>
              </a:spcBef>
              <a:spcAft>
                <a:spcPts val="0"/>
              </a:spcAft>
              <a:buSzPts val="1800"/>
              <a:buChar char="●"/>
            </a:pPr>
            <a:r>
              <a:rPr lang="en"/>
              <a:t>Node X : </a:t>
            </a:r>
            <a:endParaRPr/>
          </a:p>
          <a:p>
            <a:pPr marL="457200" lvl="0" indent="-342900" rtl="0">
              <a:spcBef>
                <a:spcPts val="0"/>
              </a:spcBef>
              <a:spcAft>
                <a:spcPts val="0"/>
              </a:spcAft>
              <a:buSzPts val="1800"/>
              <a:buChar char="●"/>
            </a:pPr>
            <a:r>
              <a:rPr lang="en"/>
              <a:t>Node Y : </a:t>
            </a:r>
            <a:endParaRPr/>
          </a:p>
          <a:p>
            <a:pPr marL="457200" lvl="0" indent="0" rtl="0">
              <a:spcBef>
                <a:spcPts val="1600"/>
              </a:spcBef>
              <a:spcAft>
                <a:spcPts val="0"/>
              </a:spcAft>
              <a:buNone/>
            </a:pPr>
            <a:endParaRPr/>
          </a:p>
          <a:p>
            <a:pPr marL="457200" lvl="0" indent="0" rtl="0">
              <a:spcBef>
                <a:spcPts val="1600"/>
              </a:spcBef>
              <a:spcAft>
                <a:spcPts val="0"/>
              </a:spcAft>
              <a:buNone/>
            </a:pPr>
            <a:endParaRPr/>
          </a:p>
          <a:p>
            <a:pPr marL="457200" lvl="0" indent="-342900" rtl="0">
              <a:spcBef>
                <a:spcPts val="1600"/>
              </a:spcBef>
              <a:spcAft>
                <a:spcPts val="0"/>
              </a:spcAft>
              <a:buSzPts val="1800"/>
              <a:buChar char="●"/>
            </a:pPr>
            <a:r>
              <a:rPr lang="en"/>
              <a:t>Node X and Y both construct a blockchain based on their own perspectives of the sequence of events.</a:t>
            </a:r>
            <a:endParaRPr/>
          </a:p>
          <a:p>
            <a:pPr marL="457200" lvl="0" indent="-342900" rtl="0">
              <a:spcBef>
                <a:spcPts val="0"/>
              </a:spcBef>
              <a:spcAft>
                <a:spcPts val="0"/>
              </a:spcAft>
              <a:buSzPts val="1800"/>
              <a:buChar char="●"/>
            </a:pPr>
            <a:r>
              <a:rPr lang="en"/>
              <a:t>Neither side is “correct” or “incorrect”.</a:t>
            </a:r>
            <a:endParaRPr/>
          </a:p>
          <a:p>
            <a:pPr marL="457200" lvl="0" indent="-342900">
              <a:spcBef>
                <a:spcPts val="0"/>
              </a:spcBef>
              <a:spcAft>
                <a:spcPts val="0"/>
              </a:spcAft>
              <a:buSzPts val="1800"/>
              <a:buChar char="●"/>
            </a:pPr>
            <a:r>
              <a:rPr lang="en"/>
              <a:t>Only in hindsight will one prevail, based on how these two competing chains are extended by additional work.</a:t>
            </a:r>
            <a:endParaRPr/>
          </a:p>
        </p:txBody>
      </p:sp>
      <p:pic>
        <p:nvPicPr>
          <p:cNvPr id="192" name="Google Shape;192;p31"/>
          <p:cNvPicPr preferRelativeResize="0"/>
          <p:nvPr/>
        </p:nvPicPr>
        <p:blipFill>
          <a:blip r:embed="rId3">
            <a:alphaModFix/>
          </a:blip>
          <a:stretch>
            <a:fillRect/>
          </a:stretch>
        </p:blipFill>
        <p:spPr>
          <a:xfrm>
            <a:off x="323550" y="178875"/>
            <a:ext cx="3902999" cy="4682449"/>
          </a:xfrm>
          <a:prstGeom prst="rect">
            <a:avLst/>
          </a:prstGeom>
          <a:noFill/>
          <a:ln>
            <a:noFill/>
          </a:ln>
        </p:spPr>
      </p:pic>
      <p:pic>
        <p:nvPicPr>
          <p:cNvPr id="193" name="Google Shape;193;p31"/>
          <p:cNvPicPr preferRelativeResize="0"/>
          <p:nvPr/>
        </p:nvPicPr>
        <p:blipFill rotWithShape="1">
          <a:blip r:embed="rId3">
            <a:alphaModFix/>
          </a:blip>
          <a:srcRect l="14243" t="4085" r="75193" b="88870"/>
          <a:stretch/>
        </p:blipFill>
        <p:spPr>
          <a:xfrm>
            <a:off x="5983975" y="556525"/>
            <a:ext cx="426026" cy="340852"/>
          </a:xfrm>
          <a:prstGeom prst="rect">
            <a:avLst/>
          </a:prstGeom>
          <a:noFill/>
          <a:ln>
            <a:noFill/>
          </a:ln>
        </p:spPr>
      </p:pic>
      <p:pic>
        <p:nvPicPr>
          <p:cNvPr id="194" name="Google Shape;194;p31"/>
          <p:cNvPicPr preferRelativeResize="0"/>
          <p:nvPr/>
        </p:nvPicPr>
        <p:blipFill rotWithShape="1">
          <a:blip r:embed="rId3">
            <a:alphaModFix/>
          </a:blip>
          <a:srcRect l="3008" t="4404" r="86428" b="89351"/>
          <a:stretch/>
        </p:blipFill>
        <p:spPr>
          <a:xfrm>
            <a:off x="5983975" y="215650"/>
            <a:ext cx="426026" cy="302150"/>
          </a:xfrm>
          <a:prstGeom prst="rect">
            <a:avLst/>
          </a:prstGeom>
          <a:noFill/>
          <a:ln>
            <a:noFill/>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What Information does a Block Include ?</a:t>
            </a:r>
            <a:endParaRPr/>
          </a:p>
        </p:txBody>
      </p:sp>
      <p:sp>
        <p:nvSpPr>
          <p:cNvPr id="66" name="Google Shape;66;p14"/>
          <p:cNvSpPr txBox="1">
            <a:spLocks noGrp="1"/>
          </p:cNvSpPr>
          <p:nvPr>
            <p:ph type="body" idx="1"/>
          </p:nvPr>
        </p:nvSpPr>
        <p:spPr>
          <a:xfrm>
            <a:off x="311700" y="1152475"/>
            <a:ext cx="3028200" cy="3416400"/>
          </a:xfrm>
          <a:prstGeom prst="rect">
            <a:avLst/>
          </a:prstGeom>
        </p:spPr>
        <p:txBody>
          <a:bodyPr spcFirstLastPara="1" wrap="square" lIns="91425" tIns="91425" rIns="91425" bIns="91425" anchor="t" anchorCtr="0">
            <a:noAutofit/>
          </a:bodyPr>
          <a:lstStyle/>
          <a:p>
            <a:pPr marL="457200" lvl="0" indent="-317500" rtl="0">
              <a:spcBef>
                <a:spcPts val="0"/>
              </a:spcBef>
              <a:spcAft>
                <a:spcPts val="0"/>
              </a:spcAft>
              <a:buSzPts val="1400"/>
              <a:buChar char="●"/>
            </a:pPr>
            <a:r>
              <a:rPr lang="en" sz="1400" dirty="0"/>
              <a:t>Hash</a:t>
            </a:r>
            <a:endParaRPr sz="1400" dirty="0"/>
          </a:p>
          <a:p>
            <a:pPr marL="457200" lvl="0" indent="-317500" rtl="0">
              <a:spcBef>
                <a:spcPts val="0"/>
              </a:spcBef>
              <a:spcAft>
                <a:spcPts val="0"/>
              </a:spcAft>
              <a:buSzPts val="1400"/>
              <a:buChar char="●"/>
            </a:pPr>
            <a:r>
              <a:rPr lang="en" sz="1400" dirty="0"/>
              <a:t>Confirmations</a:t>
            </a:r>
            <a:endParaRPr sz="1400" dirty="0"/>
          </a:p>
          <a:p>
            <a:pPr marL="457200" lvl="0" indent="-317500" rtl="0">
              <a:spcBef>
                <a:spcPts val="0"/>
              </a:spcBef>
              <a:spcAft>
                <a:spcPts val="0"/>
              </a:spcAft>
              <a:buSzPts val="1400"/>
              <a:buChar char="●"/>
            </a:pPr>
            <a:r>
              <a:rPr lang="en" sz="1400" dirty="0"/>
              <a:t>Size</a:t>
            </a:r>
            <a:endParaRPr sz="1400" dirty="0"/>
          </a:p>
          <a:p>
            <a:pPr marL="457200" lvl="0" indent="-317500" rtl="0">
              <a:spcBef>
                <a:spcPts val="0"/>
              </a:spcBef>
              <a:spcAft>
                <a:spcPts val="0"/>
              </a:spcAft>
              <a:buSzPts val="1400"/>
              <a:buChar char="●"/>
            </a:pPr>
            <a:r>
              <a:rPr lang="en" sz="1400" dirty="0"/>
              <a:t>Height</a:t>
            </a:r>
            <a:endParaRPr sz="1400" dirty="0"/>
          </a:p>
          <a:p>
            <a:pPr marL="457200" lvl="0" indent="-317500" rtl="0">
              <a:spcBef>
                <a:spcPts val="0"/>
              </a:spcBef>
              <a:spcAft>
                <a:spcPts val="0"/>
              </a:spcAft>
              <a:buSzPts val="1400"/>
              <a:buChar char="●"/>
            </a:pPr>
            <a:r>
              <a:rPr lang="en" sz="1400" dirty="0"/>
              <a:t>Version</a:t>
            </a:r>
            <a:endParaRPr sz="1400" dirty="0"/>
          </a:p>
          <a:p>
            <a:pPr marL="457200" lvl="0" indent="-317500" rtl="0">
              <a:spcBef>
                <a:spcPts val="0"/>
              </a:spcBef>
              <a:spcAft>
                <a:spcPts val="0"/>
              </a:spcAft>
              <a:buSzPts val="1400"/>
              <a:buChar char="●"/>
            </a:pPr>
            <a:r>
              <a:rPr lang="en" sz="1400" dirty="0" err="1"/>
              <a:t>Merkleroot</a:t>
            </a:r>
            <a:endParaRPr sz="1400" dirty="0"/>
          </a:p>
          <a:p>
            <a:pPr marL="457200" lvl="0" indent="-317500" rtl="0">
              <a:spcBef>
                <a:spcPts val="0"/>
              </a:spcBef>
              <a:spcAft>
                <a:spcPts val="0"/>
              </a:spcAft>
              <a:buSzPts val="1400"/>
              <a:buChar char="●"/>
            </a:pPr>
            <a:r>
              <a:rPr lang="en" sz="1400" dirty="0" err="1"/>
              <a:t>Tx</a:t>
            </a:r>
            <a:endParaRPr sz="1400" dirty="0"/>
          </a:p>
          <a:p>
            <a:pPr marL="457200" lvl="0" indent="-317500" rtl="0">
              <a:spcBef>
                <a:spcPts val="0"/>
              </a:spcBef>
              <a:spcAft>
                <a:spcPts val="0"/>
              </a:spcAft>
              <a:buSzPts val="1400"/>
              <a:buChar char="●"/>
            </a:pPr>
            <a:r>
              <a:rPr lang="en" sz="1400" dirty="0"/>
              <a:t>Time</a:t>
            </a:r>
            <a:endParaRPr sz="1400" dirty="0"/>
          </a:p>
          <a:p>
            <a:pPr marL="457200" lvl="0" indent="-317500" rtl="0">
              <a:spcBef>
                <a:spcPts val="0"/>
              </a:spcBef>
              <a:spcAft>
                <a:spcPts val="0"/>
              </a:spcAft>
              <a:buSzPts val="1400"/>
              <a:buChar char="●"/>
            </a:pPr>
            <a:r>
              <a:rPr lang="en" sz="1400" dirty="0"/>
              <a:t>Nonce</a:t>
            </a:r>
            <a:endParaRPr sz="1400" dirty="0"/>
          </a:p>
          <a:p>
            <a:pPr marL="457200" lvl="0" indent="-317500" rtl="0">
              <a:spcBef>
                <a:spcPts val="0"/>
              </a:spcBef>
              <a:spcAft>
                <a:spcPts val="0"/>
              </a:spcAft>
              <a:buSzPts val="1400"/>
              <a:buChar char="●"/>
            </a:pPr>
            <a:r>
              <a:rPr lang="en" sz="1400" dirty="0"/>
              <a:t>Bits</a:t>
            </a:r>
            <a:endParaRPr sz="1400" dirty="0"/>
          </a:p>
          <a:p>
            <a:pPr marL="457200" lvl="0" indent="-317500" rtl="0">
              <a:spcBef>
                <a:spcPts val="0"/>
              </a:spcBef>
              <a:spcAft>
                <a:spcPts val="0"/>
              </a:spcAft>
              <a:buSzPts val="1400"/>
              <a:buChar char="●"/>
            </a:pPr>
            <a:r>
              <a:rPr lang="en" sz="1400" dirty="0"/>
              <a:t>Difficulty</a:t>
            </a:r>
            <a:endParaRPr sz="1400" dirty="0"/>
          </a:p>
          <a:p>
            <a:pPr marL="457200" lvl="0" indent="-317500" rtl="0">
              <a:spcBef>
                <a:spcPts val="0"/>
              </a:spcBef>
              <a:spcAft>
                <a:spcPts val="0"/>
              </a:spcAft>
              <a:buSzPts val="1400"/>
              <a:buChar char="●"/>
            </a:pPr>
            <a:r>
              <a:rPr lang="en" sz="1400" dirty="0" err="1"/>
              <a:t>Chainwork</a:t>
            </a:r>
            <a:endParaRPr sz="1400" dirty="0"/>
          </a:p>
          <a:p>
            <a:pPr marL="457200" lvl="0" indent="-317500" rtl="0">
              <a:spcBef>
                <a:spcPts val="0"/>
              </a:spcBef>
              <a:spcAft>
                <a:spcPts val="0"/>
              </a:spcAft>
              <a:buSzPts val="1400"/>
              <a:buChar char="●"/>
            </a:pPr>
            <a:r>
              <a:rPr lang="en" sz="1400" dirty="0"/>
              <a:t>Previous Block Hash</a:t>
            </a:r>
            <a:endParaRPr sz="1400" dirty="0"/>
          </a:p>
        </p:txBody>
      </p:sp>
      <p:pic>
        <p:nvPicPr>
          <p:cNvPr id="67" name="Google Shape;67;p14"/>
          <p:cNvPicPr preferRelativeResize="0"/>
          <p:nvPr/>
        </p:nvPicPr>
        <p:blipFill>
          <a:blip r:embed="rId3">
            <a:alphaModFix/>
          </a:blip>
          <a:stretch>
            <a:fillRect/>
          </a:stretch>
        </p:blipFill>
        <p:spPr>
          <a:xfrm>
            <a:off x="2608200" y="1223625"/>
            <a:ext cx="6159301" cy="3524101"/>
          </a:xfrm>
          <a:prstGeom prst="rect">
            <a:avLst/>
          </a:prstGeom>
          <a:noFill/>
          <a:ln>
            <a:noFill/>
          </a:ln>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32"/>
          <p:cNvSpPr txBox="1">
            <a:spLocks noGrp="1"/>
          </p:cNvSpPr>
          <p:nvPr>
            <p:ph type="body" idx="1"/>
          </p:nvPr>
        </p:nvSpPr>
        <p:spPr>
          <a:xfrm>
            <a:off x="4430850" y="152400"/>
            <a:ext cx="4330200" cy="4838700"/>
          </a:xfrm>
          <a:prstGeom prst="rect">
            <a:avLst/>
          </a:prstGeom>
        </p:spPr>
        <p:txBody>
          <a:bodyPr spcFirstLastPara="1" wrap="square" lIns="91425" tIns="91425" rIns="91425" bIns="91425" anchor="t" anchorCtr="0">
            <a:noAutofit/>
          </a:bodyPr>
          <a:lstStyle/>
          <a:p>
            <a:pPr marL="457200" lvl="0" indent="-342900" rtl="0">
              <a:spcBef>
                <a:spcPts val="0"/>
              </a:spcBef>
              <a:spcAft>
                <a:spcPts val="0"/>
              </a:spcAft>
              <a:buSzPts val="1800"/>
              <a:buChar char="●"/>
            </a:pPr>
            <a:r>
              <a:rPr lang="en"/>
              <a:t>It is likely that one set of miners will find a solution and propagate it before the other set of miners have found any solutions.</a:t>
            </a:r>
            <a:endParaRPr/>
          </a:p>
          <a:p>
            <a:pPr marL="457200" lvl="0" indent="-342900" rtl="0">
              <a:spcBef>
                <a:spcPts val="0"/>
              </a:spcBef>
              <a:spcAft>
                <a:spcPts val="0"/>
              </a:spcAft>
              <a:buSzPts val="1800"/>
              <a:buChar char="●"/>
            </a:pPr>
            <a:r>
              <a:rPr lang="en"/>
              <a:t>Miners building on top of “triangle” find a new block “rhombus” that extends the chain. They immediately propagate this new block and the entire network sees it as a valid solution.</a:t>
            </a:r>
            <a:endParaRPr/>
          </a:p>
          <a:p>
            <a:pPr marL="457200" lvl="0" indent="-342900" rtl="0">
              <a:spcBef>
                <a:spcPts val="0"/>
              </a:spcBef>
              <a:spcAft>
                <a:spcPts val="0"/>
              </a:spcAft>
              <a:buSzPts val="1800"/>
              <a:buChar char="●"/>
            </a:pPr>
            <a:r>
              <a:rPr lang="en"/>
              <a:t>The chain star-triangle-rhombus is now longer.</a:t>
            </a:r>
            <a:endParaRPr/>
          </a:p>
        </p:txBody>
      </p:sp>
      <p:pic>
        <p:nvPicPr>
          <p:cNvPr id="200" name="Google Shape;200;p32"/>
          <p:cNvPicPr preferRelativeResize="0"/>
          <p:nvPr/>
        </p:nvPicPr>
        <p:blipFill>
          <a:blip r:embed="rId3">
            <a:alphaModFix/>
          </a:blip>
          <a:stretch>
            <a:fillRect/>
          </a:stretch>
        </p:blipFill>
        <p:spPr>
          <a:xfrm>
            <a:off x="152400" y="152400"/>
            <a:ext cx="3366684" cy="4838697"/>
          </a:xfrm>
          <a:prstGeom prst="rect">
            <a:avLst/>
          </a:prstGeom>
          <a:noFill/>
          <a:ln>
            <a:noFill/>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33"/>
          <p:cNvSpPr txBox="1">
            <a:spLocks noGrp="1"/>
          </p:cNvSpPr>
          <p:nvPr>
            <p:ph type="body" idx="1"/>
          </p:nvPr>
        </p:nvSpPr>
        <p:spPr>
          <a:xfrm>
            <a:off x="4430850" y="152400"/>
            <a:ext cx="4330200" cy="4838700"/>
          </a:xfrm>
          <a:prstGeom prst="rect">
            <a:avLst/>
          </a:prstGeom>
        </p:spPr>
        <p:txBody>
          <a:bodyPr spcFirstLastPara="1" wrap="square" lIns="91425" tIns="91425" rIns="91425" bIns="91425" anchor="t" anchorCtr="0">
            <a:noAutofit/>
          </a:bodyPr>
          <a:lstStyle/>
          <a:p>
            <a:pPr marL="457200" lvl="0" indent="-342900" rtl="0">
              <a:spcBef>
                <a:spcPts val="0"/>
              </a:spcBef>
              <a:spcAft>
                <a:spcPts val="0"/>
              </a:spcAft>
              <a:buSzPts val="1800"/>
              <a:buChar char="●"/>
            </a:pPr>
            <a:r>
              <a:rPr lang="en"/>
              <a:t>Miner working on extending the chain “star-upside-down-triangle” will now stop that work because their candidate block is an “orphan”, as its parent “upside-down-triangle” is no longer on the longest chain.</a:t>
            </a:r>
            <a:endParaRPr/>
          </a:p>
          <a:p>
            <a:pPr marL="457200" lvl="0" indent="0" rtl="0">
              <a:spcBef>
                <a:spcPts val="1600"/>
              </a:spcBef>
              <a:spcAft>
                <a:spcPts val="0"/>
              </a:spcAft>
              <a:buNone/>
            </a:pPr>
            <a:endParaRPr/>
          </a:p>
          <a:p>
            <a:pPr marL="457200" lvl="0" indent="-342900" rtl="0">
              <a:spcBef>
                <a:spcPts val="1600"/>
              </a:spcBef>
              <a:spcAft>
                <a:spcPts val="0"/>
              </a:spcAft>
              <a:buSzPts val="1800"/>
              <a:buChar char="●"/>
            </a:pPr>
            <a:r>
              <a:rPr lang="en"/>
              <a:t>The transactions within “upside-down-triangle” that are not within “triangle” are re-inserted in the mempool for inclusion in the next block.</a:t>
            </a:r>
            <a:endParaRPr/>
          </a:p>
        </p:txBody>
      </p:sp>
      <p:pic>
        <p:nvPicPr>
          <p:cNvPr id="206" name="Google Shape;206;p33"/>
          <p:cNvPicPr preferRelativeResize="0"/>
          <p:nvPr/>
        </p:nvPicPr>
        <p:blipFill>
          <a:blip r:embed="rId3">
            <a:alphaModFix/>
          </a:blip>
          <a:stretch>
            <a:fillRect/>
          </a:stretch>
        </p:blipFill>
        <p:spPr>
          <a:xfrm>
            <a:off x="152400" y="152400"/>
            <a:ext cx="3366684" cy="4838697"/>
          </a:xfrm>
          <a:prstGeom prst="rect">
            <a:avLst/>
          </a:prstGeom>
          <a:noFill/>
          <a:ln>
            <a:noFill/>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3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Block Forks</a:t>
            </a:r>
            <a:endParaRPr/>
          </a:p>
          <a:p>
            <a:pPr marL="0" lvl="0" indent="0" rtl="0">
              <a:spcBef>
                <a:spcPts val="0"/>
              </a:spcBef>
              <a:spcAft>
                <a:spcPts val="0"/>
              </a:spcAft>
              <a:buNone/>
            </a:pPr>
            <a:endParaRPr/>
          </a:p>
        </p:txBody>
      </p:sp>
      <p:sp>
        <p:nvSpPr>
          <p:cNvPr id="212" name="Google Shape;212;p34"/>
          <p:cNvSpPr txBox="1">
            <a:spLocks noGrp="1"/>
          </p:cNvSpPr>
          <p:nvPr>
            <p:ph type="body" idx="1"/>
          </p:nvPr>
        </p:nvSpPr>
        <p:spPr>
          <a:xfrm>
            <a:off x="311700" y="1152475"/>
            <a:ext cx="8520600" cy="1363800"/>
          </a:xfrm>
          <a:prstGeom prst="rect">
            <a:avLst/>
          </a:prstGeom>
        </p:spPr>
        <p:txBody>
          <a:bodyPr spcFirstLastPara="1" wrap="square" lIns="91425" tIns="91425" rIns="91425" bIns="91425" anchor="t" anchorCtr="0">
            <a:noAutofit/>
          </a:bodyPr>
          <a:lstStyle/>
          <a:p>
            <a:pPr marL="457200" lvl="0" indent="-342900" rtl="0">
              <a:spcBef>
                <a:spcPts val="0"/>
              </a:spcBef>
              <a:spcAft>
                <a:spcPts val="0"/>
              </a:spcAft>
              <a:buSzPts val="1800"/>
              <a:buChar char="●"/>
            </a:pPr>
            <a:r>
              <a:rPr lang="en"/>
              <a:t>It is theoretically possible for a fork to extend to two blocks, if two blocks are found almost simultaneously by miners on opposite “sides” of a previous fork.</a:t>
            </a:r>
            <a:endParaRPr/>
          </a:p>
          <a:p>
            <a:pPr marL="457200" lvl="0" indent="-342900">
              <a:spcBef>
                <a:spcPts val="0"/>
              </a:spcBef>
              <a:spcAft>
                <a:spcPts val="0"/>
              </a:spcAft>
              <a:buSzPts val="1800"/>
              <a:buChar char="●"/>
            </a:pPr>
            <a:r>
              <a:rPr lang="en"/>
              <a:t>However, the chance of that happening is very low. Whereas a one-block fork might occur every day, a two-block fork occurs at most once every few weeks.</a:t>
            </a:r>
            <a:endParaRPr/>
          </a:p>
        </p:txBody>
      </p:sp>
      <p:grpSp>
        <p:nvGrpSpPr>
          <p:cNvPr id="213" name="Google Shape;213;p34"/>
          <p:cNvGrpSpPr/>
          <p:nvPr/>
        </p:nvGrpSpPr>
        <p:grpSpPr>
          <a:xfrm>
            <a:off x="2672900" y="2651025"/>
            <a:ext cx="3798200" cy="1422875"/>
            <a:chOff x="580975" y="2746200"/>
            <a:chExt cx="3798200" cy="1422875"/>
          </a:xfrm>
        </p:grpSpPr>
        <p:sp>
          <p:nvSpPr>
            <p:cNvPr id="214" name="Google Shape;214;p34"/>
            <p:cNvSpPr/>
            <p:nvPr/>
          </p:nvSpPr>
          <p:spPr>
            <a:xfrm>
              <a:off x="580975" y="3136025"/>
              <a:ext cx="1014600" cy="619800"/>
            </a:xfrm>
            <a:prstGeom prst="roundRect">
              <a:avLst>
                <a:gd name="adj" fmla="val 16667"/>
              </a:avLst>
            </a:prstGeom>
            <a:solidFill>
              <a:schemeClr val="lt2"/>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5" name="Google Shape;215;p34"/>
            <p:cNvSpPr/>
            <p:nvPr/>
          </p:nvSpPr>
          <p:spPr>
            <a:xfrm>
              <a:off x="1972775" y="2746200"/>
              <a:ext cx="1014600" cy="619800"/>
            </a:xfrm>
            <a:prstGeom prst="roundRect">
              <a:avLst>
                <a:gd name="adj" fmla="val 16667"/>
              </a:avLst>
            </a:prstGeom>
            <a:solidFill>
              <a:schemeClr val="lt2"/>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6" name="Google Shape;216;p34"/>
            <p:cNvSpPr/>
            <p:nvPr/>
          </p:nvSpPr>
          <p:spPr>
            <a:xfrm>
              <a:off x="1972775" y="3549275"/>
              <a:ext cx="1014600" cy="619800"/>
            </a:xfrm>
            <a:prstGeom prst="roundRect">
              <a:avLst>
                <a:gd name="adj" fmla="val 16667"/>
              </a:avLst>
            </a:prstGeom>
            <a:solidFill>
              <a:schemeClr val="lt2"/>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7" name="Google Shape;217;p34"/>
            <p:cNvSpPr/>
            <p:nvPr/>
          </p:nvSpPr>
          <p:spPr>
            <a:xfrm>
              <a:off x="3364575" y="2746200"/>
              <a:ext cx="1014600" cy="619800"/>
            </a:xfrm>
            <a:prstGeom prst="roundRect">
              <a:avLst>
                <a:gd name="adj" fmla="val 16667"/>
              </a:avLst>
            </a:prstGeom>
            <a:solidFill>
              <a:schemeClr val="lt2"/>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8" name="Google Shape;218;p34"/>
            <p:cNvSpPr/>
            <p:nvPr/>
          </p:nvSpPr>
          <p:spPr>
            <a:xfrm>
              <a:off x="3364575" y="3549275"/>
              <a:ext cx="1014600" cy="619800"/>
            </a:xfrm>
            <a:prstGeom prst="roundRect">
              <a:avLst>
                <a:gd name="adj" fmla="val 16667"/>
              </a:avLst>
            </a:prstGeom>
            <a:solidFill>
              <a:schemeClr val="lt2"/>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cxnSp>
          <p:nvCxnSpPr>
            <p:cNvPr id="219" name="Google Shape;219;p34"/>
            <p:cNvCxnSpPr>
              <a:stCxn id="214" idx="3"/>
              <a:endCxn id="215" idx="1"/>
            </p:cNvCxnSpPr>
            <p:nvPr/>
          </p:nvCxnSpPr>
          <p:spPr>
            <a:xfrm rot="10800000" flipH="1">
              <a:off x="1595575" y="3056225"/>
              <a:ext cx="377100" cy="389700"/>
            </a:xfrm>
            <a:prstGeom prst="straightConnector1">
              <a:avLst/>
            </a:prstGeom>
            <a:noFill/>
            <a:ln w="28575" cap="flat" cmpd="sng">
              <a:solidFill>
                <a:srgbClr val="FF0000"/>
              </a:solidFill>
              <a:prstDash val="solid"/>
              <a:round/>
              <a:headEnd type="none" w="med" len="med"/>
              <a:tailEnd type="triangle" w="med" len="med"/>
            </a:ln>
          </p:spPr>
        </p:cxnSp>
        <p:cxnSp>
          <p:nvCxnSpPr>
            <p:cNvPr id="220" name="Google Shape;220;p34"/>
            <p:cNvCxnSpPr>
              <a:stCxn id="214" idx="3"/>
              <a:endCxn id="216" idx="1"/>
            </p:cNvCxnSpPr>
            <p:nvPr/>
          </p:nvCxnSpPr>
          <p:spPr>
            <a:xfrm>
              <a:off x="1595575" y="3445925"/>
              <a:ext cx="377100" cy="413400"/>
            </a:xfrm>
            <a:prstGeom prst="straightConnector1">
              <a:avLst/>
            </a:prstGeom>
            <a:noFill/>
            <a:ln w="28575" cap="flat" cmpd="sng">
              <a:solidFill>
                <a:srgbClr val="FF0000"/>
              </a:solidFill>
              <a:prstDash val="solid"/>
              <a:round/>
              <a:headEnd type="none" w="med" len="med"/>
              <a:tailEnd type="triangle" w="med" len="med"/>
            </a:ln>
          </p:spPr>
        </p:cxnSp>
        <p:cxnSp>
          <p:nvCxnSpPr>
            <p:cNvPr id="221" name="Google Shape;221;p34"/>
            <p:cNvCxnSpPr>
              <a:stCxn id="215" idx="3"/>
              <a:endCxn id="217" idx="1"/>
            </p:cNvCxnSpPr>
            <p:nvPr/>
          </p:nvCxnSpPr>
          <p:spPr>
            <a:xfrm>
              <a:off x="2987375" y="3056100"/>
              <a:ext cx="377100" cy="0"/>
            </a:xfrm>
            <a:prstGeom prst="straightConnector1">
              <a:avLst/>
            </a:prstGeom>
            <a:noFill/>
            <a:ln w="28575" cap="flat" cmpd="sng">
              <a:solidFill>
                <a:srgbClr val="FF0000"/>
              </a:solidFill>
              <a:prstDash val="solid"/>
              <a:round/>
              <a:headEnd type="none" w="med" len="med"/>
              <a:tailEnd type="triangle" w="med" len="med"/>
            </a:ln>
          </p:spPr>
        </p:cxnSp>
        <p:cxnSp>
          <p:nvCxnSpPr>
            <p:cNvPr id="222" name="Google Shape;222;p34"/>
            <p:cNvCxnSpPr>
              <a:stCxn id="216" idx="3"/>
              <a:endCxn id="218" idx="1"/>
            </p:cNvCxnSpPr>
            <p:nvPr/>
          </p:nvCxnSpPr>
          <p:spPr>
            <a:xfrm>
              <a:off x="2987375" y="3859175"/>
              <a:ext cx="377100" cy="0"/>
            </a:xfrm>
            <a:prstGeom prst="straightConnector1">
              <a:avLst/>
            </a:prstGeom>
            <a:noFill/>
            <a:ln w="28575" cap="flat" cmpd="sng">
              <a:solidFill>
                <a:srgbClr val="FF0000"/>
              </a:solidFill>
              <a:prstDash val="solid"/>
              <a:round/>
              <a:headEnd type="none" w="med" len="med"/>
              <a:tailEnd type="triangle" w="med" len="med"/>
            </a:ln>
          </p:spPr>
        </p:cxnSp>
      </p:grpSp>
      <p:cxnSp>
        <p:nvCxnSpPr>
          <p:cNvPr id="223" name="Google Shape;223;p34"/>
          <p:cNvCxnSpPr/>
          <p:nvPr/>
        </p:nvCxnSpPr>
        <p:spPr>
          <a:xfrm flipH="1">
            <a:off x="5228850" y="2555050"/>
            <a:ext cx="23100" cy="1990800"/>
          </a:xfrm>
          <a:prstGeom prst="straightConnector1">
            <a:avLst/>
          </a:prstGeom>
          <a:noFill/>
          <a:ln w="38100" cap="flat" cmpd="sng">
            <a:solidFill>
              <a:srgbClr val="6FA8DC"/>
            </a:solidFill>
            <a:prstDash val="dash"/>
            <a:round/>
            <a:headEnd type="none" w="med" len="med"/>
            <a:tailEnd type="none" w="med" len="med"/>
          </a:ln>
        </p:spPr>
      </p:cxn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3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Mining Pools</a:t>
            </a:r>
            <a:endParaRPr/>
          </a:p>
        </p:txBody>
      </p:sp>
      <p:sp>
        <p:nvSpPr>
          <p:cNvPr id="229" name="Google Shape;229;p3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rtl="0">
              <a:spcBef>
                <a:spcPts val="0"/>
              </a:spcBef>
              <a:spcAft>
                <a:spcPts val="0"/>
              </a:spcAft>
              <a:buSzPts val="1800"/>
              <a:buChar char="●"/>
            </a:pPr>
            <a:r>
              <a:rPr lang="en"/>
              <a:t>Pooling hash power, sharing rewards</a:t>
            </a:r>
            <a:endParaRPr/>
          </a:p>
          <a:p>
            <a:pPr marL="457200" lvl="0" indent="-342900" rtl="0">
              <a:spcBef>
                <a:spcPts val="0"/>
              </a:spcBef>
              <a:spcAft>
                <a:spcPts val="0"/>
              </a:spcAft>
              <a:buSzPts val="1800"/>
              <a:buChar char="●"/>
            </a:pPr>
            <a:r>
              <a:rPr lang="en"/>
              <a:t>Mining pool sets a higher target (lower difficulty) for earning a </a:t>
            </a:r>
            <a:r>
              <a:rPr lang="en">
                <a:solidFill>
                  <a:srgbClr val="FF0000"/>
                </a:solidFill>
              </a:rPr>
              <a:t>share</a:t>
            </a:r>
            <a:r>
              <a:rPr lang="en"/>
              <a:t>.</a:t>
            </a:r>
            <a:endParaRPr/>
          </a:p>
          <a:p>
            <a:pPr marL="457200" lvl="0" indent="-342900" rtl="0">
              <a:spcBef>
                <a:spcPts val="0"/>
              </a:spcBef>
              <a:spcAft>
                <a:spcPts val="0"/>
              </a:spcAft>
              <a:buSzPts val="1800"/>
              <a:buChar char="●"/>
            </a:pPr>
            <a:r>
              <a:rPr lang="en"/>
              <a:t>When someone in the pool mines a block, the reward is earned by the pool and then shared with all miners in proportion to the number of shares they contributed to the effort.</a:t>
            </a:r>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3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P2P Mining Pools</a:t>
            </a:r>
            <a:endParaRPr/>
          </a:p>
        </p:txBody>
      </p:sp>
      <p:sp>
        <p:nvSpPr>
          <p:cNvPr id="235" name="Google Shape;235;p3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rtl="0">
              <a:spcBef>
                <a:spcPts val="0"/>
              </a:spcBef>
              <a:spcAft>
                <a:spcPts val="0"/>
              </a:spcAft>
              <a:buSzPts val="1800"/>
              <a:buChar char="●"/>
            </a:pPr>
            <a:r>
              <a:rPr lang="en"/>
              <a:t>Why need P2P ?</a:t>
            </a:r>
            <a:endParaRPr/>
          </a:p>
          <a:p>
            <a:pPr marL="914400" lvl="1" indent="-317500" rtl="0">
              <a:spcBef>
                <a:spcPts val="0"/>
              </a:spcBef>
              <a:spcAft>
                <a:spcPts val="0"/>
              </a:spcAft>
              <a:buSzPts val="1400"/>
              <a:buChar char="○"/>
            </a:pPr>
            <a:r>
              <a:rPr lang="en"/>
              <a:t>Pool operator might direct the pool effort to double-spend transactions or invalidate blocks.</a:t>
            </a:r>
            <a:endParaRPr/>
          </a:p>
          <a:p>
            <a:pPr marL="914400" lvl="1" indent="-317500" rtl="0">
              <a:spcBef>
                <a:spcPts val="0"/>
              </a:spcBef>
              <a:spcAft>
                <a:spcPts val="0"/>
              </a:spcAft>
              <a:buSzPts val="1400"/>
              <a:buChar char="○"/>
            </a:pPr>
            <a:r>
              <a:rPr lang="en"/>
              <a:t>single-point-of-failure : server down or slowed by a denial-of-service attack</a:t>
            </a:r>
            <a:endParaRPr/>
          </a:p>
          <a:p>
            <a:pPr marL="914400" lvl="1" indent="-317500" rtl="0">
              <a:spcBef>
                <a:spcPts val="0"/>
              </a:spcBef>
              <a:spcAft>
                <a:spcPts val="0"/>
              </a:spcAft>
              <a:buSzPts val="1400"/>
              <a:buChar char="○"/>
            </a:pPr>
            <a:r>
              <a:rPr lang="en"/>
              <a:t>P2Pool makes the mining ecosystem diversified. =&gt; makes bitcoin more robust overall</a:t>
            </a:r>
            <a:endParaRPr/>
          </a:p>
          <a:p>
            <a:pPr marL="457200" lvl="0" indent="-342900" rtl="0">
              <a:spcBef>
                <a:spcPts val="0"/>
              </a:spcBef>
              <a:spcAft>
                <a:spcPts val="0"/>
              </a:spcAft>
              <a:buSzPts val="1800"/>
              <a:buChar char="●"/>
            </a:pPr>
            <a:r>
              <a:rPr lang="en"/>
              <a:t>P2Pool is a decentralized Bitcoin mining pool that works by creating a peer-to-peer network of miner nodes.</a:t>
            </a:r>
            <a:endParaRPr/>
          </a:p>
          <a:p>
            <a:pPr marL="914400" lvl="1" indent="-317500" rtl="0">
              <a:spcBef>
                <a:spcPts val="0"/>
              </a:spcBef>
              <a:spcAft>
                <a:spcPts val="0"/>
              </a:spcAft>
              <a:buSzPts val="1400"/>
              <a:buChar char="○"/>
            </a:pPr>
            <a:r>
              <a:rPr lang="en"/>
              <a:t>P2Pool creates a new blockchain in which the difficulty is adjusted so a new block is found every 30 seconds.</a:t>
            </a:r>
            <a:endParaRPr/>
          </a:p>
          <a:p>
            <a:pPr marL="914400" lvl="1" indent="-317500" rtl="0">
              <a:spcBef>
                <a:spcPts val="0"/>
              </a:spcBef>
              <a:spcAft>
                <a:spcPts val="0"/>
              </a:spcAft>
              <a:buSzPts val="1400"/>
              <a:buChar char="○"/>
            </a:pPr>
            <a:r>
              <a:rPr lang="en"/>
              <a:t>Blocks that get in to the P2Pool are the same blocks that would get into the Bitcoin blockchain.</a:t>
            </a:r>
            <a:endParaRPr/>
          </a:p>
          <a:p>
            <a:pPr marL="914400" lvl="1" indent="-317500" rtl="0">
              <a:spcBef>
                <a:spcPts val="0"/>
              </a:spcBef>
              <a:spcAft>
                <a:spcPts val="0"/>
              </a:spcAft>
              <a:buSzPts val="1400"/>
              <a:buChar char="○"/>
            </a:pPr>
            <a:r>
              <a:rPr lang="en"/>
              <a:t>P2Pool users must run a full Bitcoin node</a:t>
            </a:r>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3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Consensus Attacks</a:t>
            </a:r>
            <a:endParaRPr/>
          </a:p>
        </p:txBody>
      </p:sp>
      <p:sp>
        <p:nvSpPr>
          <p:cNvPr id="241" name="Google Shape;241;p3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rtl="0">
              <a:spcBef>
                <a:spcPts val="0"/>
              </a:spcBef>
              <a:spcAft>
                <a:spcPts val="0"/>
              </a:spcAft>
              <a:buSzPts val="1800"/>
              <a:buChar char="●"/>
            </a:pPr>
            <a:r>
              <a:rPr lang="en"/>
              <a:t>51% attack</a:t>
            </a:r>
            <a:endParaRPr/>
          </a:p>
          <a:p>
            <a:pPr marL="914400" lvl="1" indent="-317500" rtl="0">
              <a:spcBef>
                <a:spcPts val="0"/>
              </a:spcBef>
              <a:spcAft>
                <a:spcPts val="0"/>
              </a:spcAft>
              <a:buSzPts val="1400"/>
              <a:buChar char="○"/>
            </a:pPr>
            <a:r>
              <a:rPr lang="en"/>
              <a:t>Majority of the total hashing power of the network.</a:t>
            </a:r>
            <a:endParaRPr/>
          </a:p>
          <a:p>
            <a:pPr marL="914400" lvl="1" indent="-317500" rtl="0">
              <a:spcBef>
                <a:spcPts val="0"/>
              </a:spcBef>
              <a:spcAft>
                <a:spcPts val="0"/>
              </a:spcAft>
              <a:buSzPts val="1400"/>
              <a:buChar char="○"/>
            </a:pPr>
            <a:r>
              <a:rPr lang="en"/>
              <a:t>Double-spend : can only be done on the attacker’s own transactions (need signature)</a:t>
            </a:r>
            <a:endParaRPr/>
          </a:p>
          <a:p>
            <a:pPr marL="914400" lvl="1" indent="-317500" rtl="0">
              <a:spcBef>
                <a:spcPts val="0"/>
              </a:spcBef>
              <a:spcAft>
                <a:spcPts val="0"/>
              </a:spcAft>
              <a:buSzPts val="1400"/>
              <a:buChar char="○"/>
            </a:pPr>
            <a:r>
              <a:rPr lang="en"/>
              <a:t>Denial-of-service </a:t>
            </a:r>
            <a:endParaRPr/>
          </a:p>
          <a:p>
            <a:pPr marL="457200" lvl="0" indent="-342900" rtl="0">
              <a:spcBef>
                <a:spcPts val="0"/>
              </a:spcBef>
              <a:spcAft>
                <a:spcPts val="0"/>
              </a:spcAft>
              <a:buSzPts val="1800"/>
              <a:buChar char="●"/>
            </a:pPr>
            <a:r>
              <a:rPr lang="en"/>
              <a:t>What consensus attacks can’t do:</a:t>
            </a:r>
            <a:endParaRPr/>
          </a:p>
          <a:p>
            <a:pPr marL="914400" lvl="1" indent="-317500" rtl="0">
              <a:spcBef>
                <a:spcPts val="0"/>
              </a:spcBef>
              <a:spcAft>
                <a:spcPts val="0"/>
              </a:spcAft>
              <a:buSzPts val="1400"/>
              <a:buChar char="○"/>
            </a:pPr>
            <a:r>
              <a:rPr lang="en"/>
              <a:t>Consensus attacks also do not affect the security of the private keys and signing algorithm (ECDSA).</a:t>
            </a:r>
            <a:endParaRPr/>
          </a:p>
          <a:p>
            <a:pPr marL="914400" lvl="1" indent="-317500" rtl="0">
              <a:spcBef>
                <a:spcPts val="0"/>
              </a:spcBef>
              <a:spcAft>
                <a:spcPts val="0"/>
              </a:spcAft>
              <a:buSzPts val="1400"/>
              <a:buChar char="○"/>
            </a:pPr>
            <a:r>
              <a:rPr lang="en"/>
              <a:t>Steal or send bitcoin without signature.</a:t>
            </a:r>
            <a:endParaRPr/>
          </a:p>
          <a:p>
            <a:pPr marL="457200" lvl="0" indent="-342900">
              <a:spcBef>
                <a:spcPts val="0"/>
              </a:spcBef>
              <a:spcAft>
                <a:spcPts val="0"/>
              </a:spcAft>
              <a:buSzPts val="1800"/>
              <a:buChar char="●"/>
            </a:pPr>
            <a:r>
              <a:rPr lang="en" sz="1400"/>
              <a:t>Six confirmations considered safe.</a:t>
            </a:r>
            <a:endParaRPr/>
          </a:p>
        </p:txBody>
      </p:sp>
      <p:cxnSp>
        <p:nvCxnSpPr>
          <p:cNvPr id="242" name="Google Shape;242;p37"/>
          <p:cNvCxnSpPr>
            <a:stCxn id="243" idx="3"/>
            <a:endCxn id="244" idx="1"/>
          </p:cNvCxnSpPr>
          <p:nvPr/>
        </p:nvCxnSpPr>
        <p:spPr>
          <a:xfrm>
            <a:off x="2873800" y="4046125"/>
            <a:ext cx="175800" cy="0"/>
          </a:xfrm>
          <a:prstGeom prst="straightConnector1">
            <a:avLst/>
          </a:prstGeom>
          <a:noFill/>
          <a:ln w="9525" cap="flat" cmpd="sng">
            <a:solidFill>
              <a:srgbClr val="F1C232"/>
            </a:solidFill>
            <a:prstDash val="solid"/>
            <a:round/>
            <a:headEnd type="none" w="med" len="med"/>
            <a:tailEnd type="triangle" w="med" len="med"/>
          </a:ln>
        </p:spPr>
      </p:cxnSp>
      <p:cxnSp>
        <p:nvCxnSpPr>
          <p:cNvPr id="245" name="Google Shape;245;p37"/>
          <p:cNvCxnSpPr>
            <a:endCxn id="246" idx="1"/>
          </p:cNvCxnSpPr>
          <p:nvPr/>
        </p:nvCxnSpPr>
        <p:spPr>
          <a:xfrm>
            <a:off x="3645800" y="4046125"/>
            <a:ext cx="175800" cy="0"/>
          </a:xfrm>
          <a:prstGeom prst="straightConnector1">
            <a:avLst/>
          </a:prstGeom>
          <a:noFill/>
          <a:ln w="9525" cap="flat" cmpd="sng">
            <a:solidFill>
              <a:srgbClr val="F1C232"/>
            </a:solidFill>
            <a:prstDash val="solid"/>
            <a:round/>
            <a:headEnd type="none" w="med" len="med"/>
            <a:tailEnd type="triangle" w="med" len="med"/>
          </a:ln>
        </p:spPr>
      </p:cxnSp>
      <p:cxnSp>
        <p:nvCxnSpPr>
          <p:cNvPr id="247" name="Google Shape;247;p37"/>
          <p:cNvCxnSpPr>
            <a:stCxn id="248" idx="3"/>
            <a:endCxn id="249" idx="1"/>
          </p:cNvCxnSpPr>
          <p:nvPr/>
        </p:nvCxnSpPr>
        <p:spPr>
          <a:xfrm>
            <a:off x="5190100" y="4046125"/>
            <a:ext cx="175800" cy="0"/>
          </a:xfrm>
          <a:prstGeom prst="straightConnector1">
            <a:avLst/>
          </a:prstGeom>
          <a:noFill/>
          <a:ln w="9525" cap="flat" cmpd="sng">
            <a:solidFill>
              <a:srgbClr val="F1C232"/>
            </a:solidFill>
            <a:prstDash val="solid"/>
            <a:round/>
            <a:headEnd type="none" w="med" len="med"/>
            <a:tailEnd type="triangle" w="med" len="med"/>
          </a:ln>
        </p:spPr>
      </p:cxnSp>
      <p:cxnSp>
        <p:nvCxnSpPr>
          <p:cNvPr id="250" name="Google Shape;250;p37"/>
          <p:cNvCxnSpPr>
            <a:endCxn id="251" idx="1"/>
          </p:cNvCxnSpPr>
          <p:nvPr/>
        </p:nvCxnSpPr>
        <p:spPr>
          <a:xfrm>
            <a:off x="5962100" y="4046125"/>
            <a:ext cx="175800" cy="0"/>
          </a:xfrm>
          <a:prstGeom prst="straightConnector1">
            <a:avLst/>
          </a:prstGeom>
          <a:noFill/>
          <a:ln w="9525" cap="flat" cmpd="sng">
            <a:solidFill>
              <a:srgbClr val="F1C232"/>
            </a:solidFill>
            <a:prstDash val="solid"/>
            <a:round/>
            <a:headEnd type="none" w="med" len="med"/>
            <a:tailEnd type="triangle" w="med" len="med"/>
          </a:ln>
        </p:spPr>
      </p:cxnSp>
      <p:grpSp>
        <p:nvGrpSpPr>
          <p:cNvPr id="252" name="Google Shape;252;p37"/>
          <p:cNvGrpSpPr/>
          <p:nvPr/>
        </p:nvGrpSpPr>
        <p:grpSpPr>
          <a:xfrm>
            <a:off x="2277400" y="3840925"/>
            <a:ext cx="4456900" cy="410400"/>
            <a:chOff x="2277400" y="3840925"/>
            <a:chExt cx="4456900" cy="410400"/>
          </a:xfrm>
        </p:grpSpPr>
        <p:grpSp>
          <p:nvGrpSpPr>
            <p:cNvPr id="253" name="Google Shape;253;p37"/>
            <p:cNvGrpSpPr/>
            <p:nvPr/>
          </p:nvGrpSpPr>
          <p:grpSpPr>
            <a:xfrm>
              <a:off x="2277400" y="3840925"/>
              <a:ext cx="4456900" cy="410400"/>
              <a:chOff x="2277400" y="3840925"/>
              <a:chExt cx="4456900" cy="410400"/>
            </a:xfrm>
          </p:grpSpPr>
          <p:sp>
            <p:nvSpPr>
              <p:cNvPr id="243" name="Google Shape;243;p37"/>
              <p:cNvSpPr/>
              <p:nvPr/>
            </p:nvSpPr>
            <p:spPr>
              <a:xfrm>
                <a:off x="2277400" y="3840925"/>
                <a:ext cx="596400" cy="4104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a:spcBef>
                    <a:spcPts val="0"/>
                  </a:spcBef>
                  <a:spcAft>
                    <a:spcPts val="0"/>
                  </a:spcAft>
                  <a:buNone/>
                </a:pPr>
                <a:r>
                  <a:rPr lang="en"/>
                  <a:t>TX</a:t>
                </a:r>
                <a:endParaRPr/>
              </a:p>
            </p:txBody>
          </p:sp>
          <p:sp>
            <p:nvSpPr>
              <p:cNvPr id="244" name="Google Shape;244;p37"/>
              <p:cNvSpPr/>
              <p:nvPr/>
            </p:nvSpPr>
            <p:spPr>
              <a:xfrm>
                <a:off x="3049500" y="3840925"/>
                <a:ext cx="596400" cy="4104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6" name="Google Shape;246;p37"/>
              <p:cNvSpPr/>
              <p:nvPr/>
            </p:nvSpPr>
            <p:spPr>
              <a:xfrm>
                <a:off x="3821600" y="3840925"/>
                <a:ext cx="596400" cy="4104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8" name="Google Shape;248;p37"/>
              <p:cNvSpPr/>
              <p:nvPr/>
            </p:nvSpPr>
            <p:spPr>
              <a:xfrm>
                <a:off x="4593700" y="3840925"/>
                <a:ext cx="596400" cy="4104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9" name="Google Shape;249;p37"/>
              <p:cNvSpPr/>
              <p:nvPr/>
            </p:nvSpPr>
            <p:spPr>
              <a:xfrm>
                <a:off x="5365800" y="3840925"/>
                <a:ext cx="596400" cy="4104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1" name="Google Shape;251;p37"/>
              <p:cNvSpPr/>
              <p:nvPr/>
            </p:nvSpPr>
            <p:spPr>
              <a:xfrm>
                <a:off x="6137900" y="3840925"/>
                <a:ext cx="596400" cy="4104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cxnSp>
          <p:nvCxnSpPr>
            <p:cNvPr id="254" name="Google Shape;254;p37"/>
            <p:cNvCxnSpPr/>
            <p:nvPr/>
          </p:nvCxnSpPr>
          <p:spPr>
            <a:xfrm>
              <a:off x="4417950" y="4046125"/>
              <a:ext cx="175800" cy="0"/>
            </a:xfrm>
            <a:prstGeom prst="straightConnector1">
              <a:avLst/>
            </a:prstGeom>
            <a:noFill/>
            <a:ln w="9525" cap="flat" cmpd="sng">
              <a:solidFill>
                <a:srgbClr val="F1C232"/>
              </a:solidFill>
              <a:prstDash val="solid"/>
              <a:round/>
              <a:headEnd type="none" w="med" len="med"/>
              <a:tailEnd type="triangle" w="med" len="med"/>
            </a:ln>
          </p:spPr>
        </p:cxnSp>
      </p:gr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3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Hard Fork</a:t>
            </a:r>
            <a:endParaRPr/>
          </a:p>
        </p:txBody>
      </p:sp>
      <p:sp>
        <p:nvSpPr>
          <p:cNvPr id="260" name="Google Shape;260;p38"/>
          <p:cNvSpPr txBox="1">
            <a:spLocks noGrp="1"/>
          </p:cNvSpPr>
          <p:nvPr>
            <p:ph type="body" idx="1"/>
          </p:nvPr>
        </p:nvSpPr>
        <p:spPr>
          <a:xfrm>
            <a:off x="311700" y="1152475"/>
            <a:ext cx="8520600" cy="1130100"/>
          </a:xfrm>
          <a:prstGeom prst="rect">
            <a:avLst/>
          </a:prstGeom>
        </p:spPr>
        <p:txBody>
          <a:bodyPr spcFirstLastPara="1" wrap="square" lIns="91425" tIns="91425" rIns="91425" bIns="91425" anchor="t" anchorCtr="0">
            <a:noAutofit/>
          </a:bodyPr>
          <a:lstStyle/>
          <a:p>
            <a:pPr marL="457200" lvl="0" indent="-342900" rtl="0">
              <a:spcBef>
                <a:spcPts val="0"/>
              </a:spcBef>
              <a:spcAft>
                <a:spcPts val="0"/>
              </a:spcAft>
              <a:buSzPts val="1800"/>
              <a:buChar char="●"/>
            </a:pPr>
            <a:r>
              <a:rPr lang="en"/>
              <a:t>Block fork mentioned earlier isn’t a hard fork.</a:t>
            </a:r>
            <a:endParaRPr/>
          </a:p>
          <a:p>
            <a:pPr marL="457200" lvl="0" indent="-342900" rtl="0">
              <a:spcBef>
                <a:spcPts val="0"/>
              </a:spcBef>
              <a:spcAft>
                <a:spcPts val="0"/>
              </a:spcAft>
              <a:buSzPts val="1800"/>
              <a:buChar char="●"/>
            </a:pPr>
            <a:r>
              <a:rPr lang="en"/>
              <a:t>A change in the consensus rules. (not forward-compatible)</a:t>
            </a:r>
            <a:endParaRPr/>
          </a:p>
          <a:p>
            <a:pPr marL="457200" lvl="0" indent="-342900" rtl="0">
              <a:spcBef>
                <a:spcPts val="0"/>
              </a:spcBef>
              <a:spcAft>
                <a:spcPts val="0"/>
              </a:spcAft>
              <a:buSzPts val="1800"/>
              <a:buChar char="●"/>
            </a:pPr>
            <a:r>
              <a:rPr lang="en"/>
              <a:t>Network doesn’t reconverge onto a single chain =&gt; evolve independently</a:t>
            </a:r>
            <a:endParaRPr/>
          </a:p>
        </p:txBody>
      </p:sp>
      <p:pic>
        <p:nvPicPr>
          <p:cNvPr id="261" name="Google Shape;261;p38"/>
          <p:cNvPicPr preferRelativeResize="0"/>
          <p:nvPr/>
        </p:nvPicPr>
        <p:blipFill>
          <a:blip r:embed="rId3">
            <a:alphaModFix/>
          </a:blip>
          <a:stretch>
            <a:fillRect/>
          </a:stretch>
        </p:blipFill>
        <p:spPr>
          <a:xfrm>
            <a:off x="912788" y="2358775"/>
            <a:ext cx="7318425" cy="1633300"/>
          </a:xfrm>
          <a:prstGeom prst="rect">
            <a:avLst/>
          </a:prstGeom>
          <a:noFill/>
          <a:ln>
            <a:noFill/>
          </a:ln>
        </p:spPr>
      </p:pic>
      <p:sp>
        <p:nvSpPr>
          <p:cNvPr id="262" name="Google Shape;262;p38"/>
          <p:cNvSpPr txBox="1"/>
          <p:nvPr/>
        </p:nvSpPr>
        <p:spPr>
          <a:xfrm>
            <a:off x="704900" y="4088800"/>
            <a:ext cx="7854600" cy="952800"/>
          </a:xfrm>
          <a:prstGeom prst="rect">
            <a:avLst/>
          </a:prstGeom>
          <a:noFill/>
          <a:ln>
            <a:noFill/>
          </a:ln>
        </p:spPr>
        <p:txBody>
          <a:bodyPr spcFirstLastPara="1" wrap="square" lIns="91425" tIns="91425" rIns="91425" bIns="91425" anchor="t" anchorCtr="0">
            <a:noAutofit/>
          </a:bodyPr>
          <a:lstStyle/>
          <a:p>
            <a:pPr marL="457200" lvl="0" indent="-342900" rtl="0">
              <a:lnSpc>
                <a:spcPct val="115000"/>
              </a:lnSpc>
              <a:spcBef>
                <a:spcPts val="0"/>
              </a:spcBef>
              <a:spcAft>
                <a:spcPts val="0"/>
              </a:spcAft>
              <a:buClr>
                <a:schemeClr val="accent3"/>
              </a:buClr>
              <a:buSzPts val="1800"/>
              <a:buFont typeface="Average"/>
              <a:buChar char="●"/>
            </a:pPr>
            <a:r>
              <a:rPr lang="en" sz="1800">
                <a:solidFill>
                  <a:schemeClr val="accent3"/>
                </a:solidFill>
                <a:latin typeface="Average"/>
                <a:ea typeface="Average"/>
                <a:cs typeface="Average"/>
                <a:sym typeface="Average"/>
              </a:rPr>
              <a:t>80% - 20% split (new, old)</a:t>
            </a:r>
            <a:endParaRPr sz="1800">
              <a:solidFill>
                <a:schemeClr val="accent3"/>
              </a:solidFill>
              <a:latin typeface="Average"/>
              <a:ea typeface="Average"/>
              <a:cs typeface="Average"/>
              <a:sym typeface="Average"/>
            </a:endParaRPr>
          </a:p>
          <a:p>
            <a:pPr marL="914400" lvl="1" indent="-317500" rtl="0">
              <a:lnSpc>
                <a:spcPct val="115000"/>
              </a:lnSpc>
              <a:spcBef>
                <a:spcPts val="0"/>
              </a:spcBef>
              <a:spcAft>
                <a:spcPts val="0"/>
              </a:spcAft>
              <a:buClr>
                <a:schemeClr val="accent3"/>
              </a:buClr>
              <a:buSzPts val="1400"/>
              <a:buFont typeface="Average"/>
              <a:buChar char="○"/>
            </a:pPr>
            <a:r>
              <a:rPr lang="en">
                <a:solidFill>
                  <a:schemeClr val="accent3"/>
                </a:solidFill>
                <a:latin typeface="Average"/>
                <a:ea typeface="Average"/>
                <a:cs typeface="Average"/>
                <a:sym typeface="Average"/>
              </a:rPr>
              <a:t>Mining power 20% </a:t>
            </a:r>
            <a:r>
              <a:rPr lang="en" sz="1450">
                <a:solidFill>
                  <a:schemeClr val="accent3"/>
                </a:solidFill>
              </a:rPr>
              <a:t>↓ =&gt; every block 10 min → 12.5 min =&gt; target difficulty 20% ↓</a:t>
            </a:r>
            <a:endParaRPr>
              <a:solidFill>
                <a:schemeClr val="accent3"/>
              </a:solidFill>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p3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Soft Fork</a:t>
            </a:r>
            <a:endParaRPr/>
          </a:p>
        </p:txBody>
      </p:sp>
      <p:sp>
        <p:nvSpPr>
          <p:cNvPr id="268" name="Google Shape;268;p3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rtl="0">
              <a:spcBef>
                <a:spcPts val="0"/>
              </a:spcBef>
              <a:spcAft>
                <a:spcPts val="0"/>
              </a:spcAft>
              <a:buSzPts val="1800"/>
              <a:buChar char="●"/>
            </a:pPr>
            <a:r>
              <a:rPr lang="en"/>
              <a:t>In practice, a soft fork is not a fork at all.</a:t>
            </a:r>
            <a:endParaRPr/>
          </a:p>
          <a:p>
            <a:pPr marL="457200" lvl="0" indent="-342900" rtl="0">
              <a:spcBef>
                <a:spcPts val="0"/>
              </a:spcBef>
              <a:spcAft>
                <a:spcPts val="0"/>
              </a:spcAft>
              <a:buSzPts val="1800"/>
              <a:buChar char="●"/>
            </a:pPr>
            <a:r>
              <a:rPr lang="en"/>
              <a:t>A soft fork is a forward-compatible change to the consensus rules that allows unupgraded clients to continue to operate in consensus with the new rules.</a:t>
            </a:r>
            <a:endParaRPr/>
          </a:p>
          <a:p>
            <a:pPr marL="457200" lvl="0" indent="-342900" rtl="0">
              <a:spcBef>
                <a:spcPts val="0"/>
              </a:spcBef>
              <a:spcAft>
                <a:spcPts val="0"/>
              </a:spcAft>
              <a:buSzPts val="1800"/>
              <a:buChar char="●"/>
            </a:pPr>
            <a:r>
              <a:rPr lang="en"/>
              <a:t>Transactions and blocks created under the new rules must be valid under the old rules too.</a:t>
            </a:r>
            <a:endParaRPr/>
          </a:p>
          <a:p>
            <a:pPr marL="457200" lvl="0" indent="-342900">
              <a:spcBef>
                <a:spcPts val="0"/>
              </a:spcBef>
              <a:spcAft>
                <a:spcPts val="0"/>
              </a:spcAft>
              <a:buSzPts val="1800"/>
              <a:buChar char="●"/>
            </a:pPr>
            <a:r>
              <a:rPr lang="en"/>
              <a:t>The new rules can only limit what is valid.</a:t>
            </a:r>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Target Representation</a:t>
            </a:r>
            <a:endParaRPr/>
          </a:p>
        </p:txBody>
      </p:sp>
      <p:sp>
        <p:nvSpPr>
          <p:cNvPr id="73" name="Google Shape;73;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rtl="0">
              <a:spcBef>
                <a:spcPts val="0"/>
              </a:spcBef>
              <a:spcAft>
                <a:spcPts val="0"/>
              </a:spcAft>
              <a:buSzPts val="1800"/>
              <a:buChar char="●"/>
            </a:pPr>
            <a:r>
              <a:rPr lang="en"/>
              <a:t>256 bits</a:t>
            </a:r>
            <a:endParaRPr/>
          </a:p>
          <a:p>
            <a:pPr marL="457200" lvl="0" indent="-342900" rtl="0">
              <a:spcBef>
                <a:spcPts val="0"/>
              </a:spcBef>
              <a:spcAft>
                <a:spcPts val="0"/>
              </a:spcAft>
              <a:buSzPts val="1800"/>
              <a:buChar char="●"/>
            </a:pPr>
            <a:r>
              <a:rPr lang="en"/>
              <a:t>First two hexadecimal digits for the exponent and the next six hex digits as the coefficient.</a:t>
            </a:r>
            <a:endParaRPr/>
          </a:p>
          <a:p>
            <a:pPr marL="457200" lvl="0" indent="-342900" rtl="0">
              <a:spcBef>
                <a:spcPts val="0"/>
              </a:spcBef>
              <a:spcAft>
                <a:spcPts val="0"/>
              </a:spcAft>
              <a:buClr>
                <a:srgbClr val="CCCCCC"/>
              </a:buClr>
              <a:buSzPts val="1800"/>
              <a:buChar char="●"/>
            </a:pPr>
            <a:r>
              <a:rPr lang="en">
                <a:solidFill>
                  <a:srgbClr val="CCCCCC"/>
                </a:solidFill>
              </a:rPr>
              <a:t>target = coefficient * 2^(8 * (exponent – 3))</a:t>
            </a:r>
            <a:endParaRPr>
              <a:solidFill>
                <a:srgbClr val="CCCCCC"/>
              </a:solidFill>
            </a:endParaRPr>
          </a:p>
          <a:p>
            <a:pPr marL="457200" lvl="0" indent="-342900" rtl="0">
              <a:spcBef>
                <a:spcPts val="0"/>
              </a:spcBef>
              <a:spcAft>
                <a:spcPts val="0"/>
              </a:spcAft>
              <a:buClr>
                <a:srgbClr val="CCCCCC"/>
              </a:buClr>
              <a:buSzPts val="1800"/>
              <a:buChar char="●"/>
            </a:pPr>
            <a:r>
              <a:rPr lang="en">
                <a:solidFill>
                  <a:srgbClr val="CCCCCC"/>
                </a:solidFill>
              </a:rPr>
              <a:t>Ex</a:t>
            </a:r>
            <a:r>
              <a:rPr lang="en"/>
              <a:t> : 0x</a:t>
            </a:r>
            <a:r>
              <a:rPr lang="en">
                <a:solidFill>
                  <a:srgbClr val="FF0000"/>
                </a:solidFill>
              </a:rPr>
              <a:t>19</a:t>
            </a:r>
            <a:r>
              <a:rPr lang="en">
                <a:solidFill>
                  <a:srgbClr val="00FFFF"/>
                </a:solidFill>
              </a:rPr>
              <a:t>03a30c</a:t>
            </a:r>
            <a:endParaRPr>
              <a:solidFill>
                <a:srgbClr val="00FFFF"/>
              </a:solidFill>
            </a:endParaRPr>
          </a:p>
        </p:txBody>
      </p:sp>
      <p:pic>
        <p:nvPicPr>
          <p:cNvPr id="74" name="Google Shape;74;p15"/>
          <p:cNvPicPr preferRelativeResize="0"/>
          <p:nvPr/>
        </p:nvPicPr>
        <p:blipFill>
          <a:blip r:embed="rId3">
            <a:alphaModFix/>
          </a:blip>
          <a:stretch>
            <a:fillRect/>
          </a:stretch>
        </p:blipFill>
        <p:spPr>
          <a:xfrm>
            <a:off x="2187263" y="2884550"/>
            <a:ext cx="4769475" cy="1351550"/>
          </a:xfrm>
          <a:prstGeom prst="rect">
            <a:avLst/>
          </a:prstGeom>
          <a:noFill/>
          <a:ln>
            <a:noFill/>
          </a:ln>
        </p:spPr>
      </p:pic>
      <p:sp>
        <p:nvSpPr>
          <p:cNvPr id="75" name="Google Shape;75;p15"/>
          <p:cNvSpPr txBox="1"/>
          <p:nvPr/>
        </p:nvSpPr>
        <p:spPr>
          <a:xfrm>
            <a:off x="311575" y="4386525"/>
            <a:ext cx="8520600" cy="270300"/>
          </a:xfrm>
          <a:prstGeom prst="rect">
            <a:avLst/>
          </a:prstGeom>
          <a:noFill/>
          <a:ln>
            <a:noFill/>
          </a:ln>
        </p:spPr>
        <p:txBody>
          <a:bodyPr spcFirstLastPara="1" wrap="square" lIns="91425" tIns="91425" rIns="91425" bIns="91425" anchor="t" anchorCtr="0">
            <a:noAutofit/>
          </a:bodyPr>
          <a:lstStyle/>
          <a:p>
            <a:pPr marL="457200" lvl="0" indent="-317500" rtl="0">
              <a:lnSpc>
                <a:spcPct val="115000"/>
              </a:lnSpc>
              <a:spcBef>
                <a:spcPts val="0"/>
              </a:spcBef>
              <a:spcAft>
                <a:spcPts val="0"/>
              </a:spcAft>
              <a:buClr>
                <a:srgbClr val="FF0000"/>
              </a:buClr>
              <a:buSzPts val="1400"/>
              <a:buChar char="●"/>
            </a:pPr>
            <a:r>
              <a:rPr lang="en" b="1">
                <a:solidFill>
                  <a:srgbClr val="FF0000"/>
                </a:solidFill>
              </a:rPr>
              <a:t>target = 0x0000000000000003A30C00000000000000000000000000000000000000000000</a:t>
            </a:r>
            <a:endParaRPr b="1">
              <a:solidFill>
                <a:srgbClr val="FF0000"/>
              </a:solidFill>
            </a:endParaRPr>
          </a:p>
        </p:txBody>
      </p:sp>
      <p:cxnSp>
        <p:nvCxnSpPr>
          <p:cNvPr id="76" name="Google Shape;76;p15"/>
          <p:cNvCxnSpPr/>
          <p:nvPr/>
        </p:nvCxnSpPr>
        <p:spPr>
          <a:xfrm>
            <a:off x="5941350" y="3174750"/>
            <a:ext cx="178200" cy="0"/>
          </a:xfrm>
          <a:prstGeom prst="straightConnector1">
            <a:avLst/>
          </a:prstGeom>
          <a:noFill/>
          <a:ln w="28575" cap="flat" cmpd="sng">
            <a:solidFill>
              <a:srgbClr val="FF0000"/>
            </a:solidFill>
            <a:prstDash val="solid"/>
            <a:round/>
            <a:headEnd type="none" w="med" len="med"/>
            <a:tailEnd type="none" w="med" len="med"/>
          </a:ln>
        </p:spPr>
      </p:cxnSp>
      <p:cxnSp>
        <p:nvCxnSpPr>
          <p:cNvPr id="77" name="Google Shape;77;p15"/>
          <p:cNvCxnSpPr/>
          <p:nvPr/>
        </p:nvCxnSpPr>
        <p:spPr>
          <a:xfrm>
            <a:off x="3873125" y="3259975"/>
            <a:ext cx="859800" cy="0"/>
          </a:xfrm>
          <a:prstGeom prst="straightConnector1">
            <a:avLst/>
          </a:prstGeom>
          <a:noFill/>
          <a:ln w="28575" cap="flat" cmpd="sng">
            <a:solidFill>
              <a:srgbClr val="00FFFF"/>
            </a:solidFill>
            <a:prstDash val="solid"/>
            <a:round/>
            <a:headEnd type="none" w="med" len="med"/>
            <a:tailEnd type="none" w="med" len="med"/>
          </a:ln>
        </p:spPr>
      </p:cxn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Difficulty</a:t>
            </a:r>
            <a:endParaRPr/>
          </a:p>
        </p:txBody>
      </p:sp>
      <p:sp>
        <p:nvSpPr>
          <p:cNvPr id="83" name="Google Shape;83;p16"/>
          <p:cNvSpPr txBox="1">
            <a:spLocks noGrp="1"/>
          </p:cNvSpPr>
          <p:nvPr>
            <p:ph type="body" idx="1"/>
          </p:nvPr>
        </p:nvSpPr>
        <p:spPr>
          <a:xfrm>
            <a:off x="311700" y="3717000"/>
            <a:ext cx="8520600" cy="1239300"/>
          </a:xfrm>
          <a:prstGeom prst="rect">
            <a:avLst/>
          </a:prstGeom>
          <a:ln>
            <a:noFill/>
          </a:ln>
        </p:spPr>
        <p:txBody>
          <a:bodyPr spcFirstLastPara="1" wrap="square" lIns="91425" tIns="91425" rIns="91425" bIns="91425" anchor="t" anchorCtr="0">
            <a:noAutofit/>
          </a:bodyPr>
          <a:lstStyle/>
          <a:p>
            <a:pPr marL="457200" lvl="0" indent="-342900" rtl="0">
              <a:spcBef>
                <a:spcPts val="0"/>
              </a:spcBef>
              <a:spcAft>
                <a:spcPts val="0"/>
              </a:spcAft>
              <a:buSzPts val="1800"/>
              <a:buChar char="●"/>
            </a:pPr>
            <a:r>
              <a:rPr lang="en"/>
              <a:t>Difficulty of block 277316 </a:t>
            </a:r>
            <a:endParaRPr/>
          </a:p>
          <a:p>
            <a:pPr marL="914400" lvl="1" indent="-317500" rtl="0">
              <a:spcBef>
                <a:spcPts val="0"/>
              </a:spcBef>
              <a:spcAft>
                <a:spcPts val="0"/>
              </a:spcAft>
              <a:buSzPts val="1400"/>
              <a:buChar char="○"/>
            </a:pPr>
            <a:r>
              <a:rPr lang="en"/>
              <a:t>( 0x</a:t>
            </a:r>
            <a:r>
              <a:rPr lang="en">
                <a:solidFill>
                  <a:srgbClr val="FF0000"/>
                </a:solidFill>
              </a:rPr>
              <a:t>00ffff</a:t>
            </a:r>
            <a:r>
              <a:rPr lang="en"/>
              <a:t> * 256 ^ (0x</a:t>
            </a:r>
            <a:r>
              <a:rPr lang="en">
                <a:solidFill>
                  <a:srgbClr val="4A86E8"/>
                </a:solidFill>
              </a:rPr>
              <a:t>1d</a:t>
            </a:r>
            <a:r>
              <a:rPr lang="en"/>
              <a:t> - 0x03) ) / (0x03a30c * 256  ^ (0x19 - 0x03)) </a:t>
            </a:r>
            <a:endParaRPr/>
          </a:p>
          <a:p>
            <a:pPr marL="914400" lvl="1" indent="-317500" rtl="0">
              <a:spcBef>
                <a:spcPts val="0"/>
              </a:spcBef>
              <a:spcAft>
                <a:spcPts val="0"/>
              </a:spcAft>
              <a:buSzPts val="1400"/>
              <a:buChar char="○"/>
            </a:pPr>
            <a:r>
              <a:rPr lang="en"/>
              <a:t>= </a:t>
            </a:r>
            <a:r>
              <a:rPr lang="en" sz="1800">
                <a:solidFill>
                  <a:srgbClr val="F4F4F4"/>
                </a:solidFill>
                <a:latin typeface="Arial"/>
                <a:ea typeface="Arial"/>
                <a:cs typeface="Arial"/>
                <a:sym typeface="Arial"/>
              </a:rPr>
              <a:t>1180923195.25802612</a:t>
            </a:r>
            <a:endParaRPr/>
          </a:p>
        </p:txBody>
      </p:sp>
      <p:pic>
        <p:nvPicPr>
          <p:cNvPr id="84" name="Google Shape;84;p16"/>
          <p:cNvPicPr preferRelativeResize="0"/>
          <p:nvPr/>
        </p:nvPicPr>
        <p:blipFill>
          <a:blip r:embed="rId3">
            <a:alphaModFix/>
          </a:blip>
          <a:stretch>
            <a:fillRect/>
          </a:stretch>
        </p:blipFill>
        <p:spPr>
          <a:xfrm>
            <a:off x="825961" y="1156050"/>
            <a:ext cx="7492074" cy="2294875"/>
          </a:xfrm>
          <a:prstGeom prst="rect">
            <a:avLst/>
          </a:prstGeom>
          <a:noFill/>
          <a:ln>
            <a:noFill/>
          </a:ln>
        </p:spPr>
      </p:pic>
      <p:cxnSp>
        <p:nvCxnSpPr>
          <p:cNvPr id="85" name="Google Shape;85;p16"/>
          <p:cNvCxnSpPr/>
          <p:nvPr/>
        </p:nvCxnSpPr>
        <p:spPr>
          <a:xfrm>
            <a:off x="1890075" y="2826175"/>
            <a:ext cx="472500" cy="0"/>
          </a:xfrm>
          <a:prstGeom prst="straightConnector1">
            <a:avLst/>
          </a:prstGeom>
          <a:noFill/>
          <a:ln w="28575" cap="flat" cmpd="sng">
            <a:solidFill>
              <a:srgbClr val="FF0000"/>
            </a:solidFill>
            <a:prstDash val="solid"/>
            <a:round/>
            <a:headEnd type="none" w="med" len="med"/>
            <a:tailEnd type="none" w="med" len="med"/>
          </a:ln>
        </p:spPr>
      </p:cxnSp>
      <p:cxnSp>
        <p:nvCxnSpPr>
          <p:cNvPr id="86" name="Google Shape;86;p16"/>
          <p:cNvCxnSpPr/>
          <p:nvPr/>
        </p:nvCxnSpPr>
        <p:spPr>
          <a:xfrm>
            <a:off x="1719675" y="2826175"/>
            <a:ext cx="147300" cy="0"/>
          </a:xfrm>
          <a:prstGeom prst="straightConnector1">
            <a:avLst/>
          </a:prstGeom>
          <a:noFill/>
          <a:ln w="28575" cap="flat" cmpd="sng">
            <a:solidFill>
              <a:srgbClr val="4A86E8"/>
            </a:solidFill>
            <a:prstDash val="solid"/>
            <a:round/>
            <a:headEnd type="none" w="med" len="med"/>
            <a:tailEnd type="none" w="med" len="med"/>
          </a:ln>
        </p:spPr>
      </p:cxnSp>
      <p:grpSp>
        <p:nvGrpSpPr>
          <p:cNvPr id="87" name="Google Shape;87;p16"/>
          <p:cNvGrpSpPr/>
          <p:nvPr/>
        </p:nvGrpSpPr>
        <p:grpSpPr>
          <a:xfrm>
            <a:off x="3692650" y="3589250"/>
            <a:ext cx="4332423" cy="488024"/>
            <a:chOff x="2894800" y="2206475"/>
            <a:chExt cx="4332423" cy="488024"/>
          </a:xfrm>
        </p:grpSpPr>
        <p:pic>
          <p:nvPicPr>
            <p:cNvPr id="88" name="Google Shape;88;p16"/>
            <p:cNvPicPr preferRelativeResize="0"/>
            <p:nvPr/>
          </p:nvPicPr>
          <p:blipFill rotWithShape="1">
            <a:blip r:embed="rId4">
              <a:alphaModFix/>
            </a:blip>
            <a:srcRect t="18877" r="29661" b="76287"/>
            <a:stretch/>
          </p:blipFill>
          <p:spPr>
            <a:xfrm>
              <a:off x="2894800" y="2206475"/>
              <a:ext cx="4332423" cy="170425"/>
            </a:xfrm>
            <a:prstGeom prst="rect">
              <a:avLst/>
            </a:prstGeom>
            <a:noFill/>
            <a:ln w="9525" cap="flat" cmpd="sng">
              <a:solidFill>
                <a:srgbClr val="000000"/>
              </a:solidFill>
              <a:prstDash val="solid"/>
              <a:round/>
              <a:headEnd type="none" w="sm" len="sm"/>
              <a:tailEnd type="none" w="sm" len="sm"/>
            </a:ln>
          </p:spPr>
        </p:pic>
        <p:pic>
          <p:nvPicPr>
            <p:cNvPr id="89" name="Google Shape;89;p16"/>
            <p:cNvPicPr preferRelativeResize="0"/>
            <p:nvPr/>
          </p:nvPicPr>
          <p:blipFill rotWithShape="1">
            <a:blip r:embed="rId4">
              <a:alphaModFix/>
            </a:blip>
            <a:srcRect t="75587" r="29661" b="15400"/>
            <a:stretch/>
          </p:blipFill>
          <p:spPr>
            <a:xfrm>
              <a:off x="2894800" y="2376900"/>
              <a:ext cx="4332423" cy="317599"/>
            </a:xfrm>
            <a:prstGeom prst="rect">
              <a:avLst/>
            </a:prstGeom>
            <a:noFill/>
            <a:ln w="9525" cap="flat" cmpd="sng">
              <a:solidFill>
                <a:srgbClr val="000000"/>
              </a:solidFill>
              <a:prstDash val="solid"/>
              <a:round/>
              <a:headEnd type="none" w="sm" len="sm"/>
              <a:tailEnd type="none" w="sm" len="sm"/>
            </a:ln>
          </p:spPr>
        </p:pic>
      </p:gr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What Information does a Block Header Include ?</a:t>
            </a:r>
            <a:endParaRPr/>
          </a:p>
        </p:txBody>
      </p:sp>
      <p:sp>
        <p:nvSpPr>
          <p:cNvPr id="95" name="Google Shape;95;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rtl="0">
              <a:spcBef>
                <a:spcPts val="0"/>
              </a:spcBef>
              <a:spcAft>
                <a:spcPts val="0"/>
              </a:spcAft>
              <a:buSzPts val="1800"/>
              <a:buChar char="●"/>
            </a:pPr>
            <a:r>
              <a:rPr lang="en"/>
              <a:t>Version : A version number to track software/protocol upgrades</a:t>
            </a:r>
            <a:endParaRPr/>
          </a:p>
          <a:p>
            <a:pPr marL="457200" lvl="0" indent="-342900" rtl="0">
              <a:spcBef>
                <a:spcPts val="0"/>
              </a:spcBef>
              <a:spcAft>
                <a:spcPts val="0"/>
              </a:spcAft>
              <a:buSzPts val="1800"/>
              <a:buChar char="●"/>
            </a:pPr>
            <a:r>
              <a:rPr lang="en"/>
              <a:t>Previous Block Hash : A reference to the hash of the previous block in the chain.</a:t>
            </a:r>
            <a:endParaRPr/>
          </a:p>
          <a:p>
            <a:pPr marL="457200" lvl="0" indent="-342900" rtl="0">
              <a:spcBef>
                <a:spcPts val="0"/>
              </a:spcBef>
              <a:spcAft>
                <a:spcPts val="0"/>
              </a:spcAft>
              <a:buSzPts val="1800"/>
              <a:buChar char="●"/>
            </a:pPr>
            <a:r>
              <a:rPr lang="en"/>
              <a:t>Merkle Root : A hash of the root of the merkle tree of this block’s transaction.</a:t>
            </a:r>
            <a:endParaRPr/>
          </a:p>
          <a:p>
            <a:pPr marL="457200" lvl="0" indent="-342900" rtl="0">
              <a:spcBef>
                <a:spcPts val="0"/>
              </a:spcBef>
              <a:spcAft>
                <a:spcPts val="0"/>
              </a:spcAft>
              <a:buSzPts val="1800"/>
              <a:buChar char="●"/>
            </a:pPr>
            <a:r>
              <a:rPr lang="en"/>
              <a:t>Timestamp : The approximate creation time of this block (seconds from Unix Epoch)</a:t>
            </a:r>
            <a:endParaRPr/>
          </a:p>
          <a:p>
            <a:pPr marL="457200" lvl="0" indent="-342900" rtl="0">
              <a:spcBef>
                <a:spcPts val="0"/>
              </a:spcBef>
              <a:spcAft>
                <a:spcPts val="0"/>
              </a:spcAft>
              <a:buSzPts val="1800"/>
              <a:buChar char="●"/>
            </a:pPr>
            <a:r>
              <a:rPr lang="en"/>
              <a:t>Target : The Proof-of-Work algorithm target for this block.</a:t>
            </a:r>
            <a:endParaRPr/>
          </a:p>
          <a:p>
            <a:pPr marL="457200" lvl="0" indent="-342900">
              <a:spcBef>
                <a:spcPts val="0"/>
              </a:spcBef>
              <a:spcAft>
                <a:spcPts val="0"/>
              </a:spcAft>
              <a:buSzPts val="1800"/>
              <a:buChar char="●"/>
            </a:pPr>
            <a:r>
              <a:rPr lang="en"/>
              <a:t>Nonce : A counter used for the Proof-of-Work algorithm.</a:t>
            </a:r>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src/pow.cpp</a:t>
            </a:r>
            <a:endParaRPr/>
          </a:p>
        </p:txBody>
      </p:sp>
      <p:pic>
        <p:nvPicPr>
          <p:cNvPr id="101" name="Google Shape;101;p18"/>
          <p:cNvPicPr preferRelativeResize="0"/>
          <p:nvPr/>
        </p:nvPicPr>
        <p:blipFill>
          <a:blip r:embed="rId3">
            <a:alphaModFix/>
          </a:blip>
          <a:stretch>
            <a:fillRect/>
          </a:stretch>
        </p:blipFill>
        <p:spPr>
          <a:xfrm>
            <a:off x="946150" y="1136050"/>
            <a:ext cx="7251699" cy="3807125"/>
          </a:xfrm>
          <a:prstGeom prst="rect">
            <a:avLst/>
          </a:prstGeom>
          <a:noFill/>
          <a:ln>
            <a:noFill/>
          </a:ln>
        </p:spPr>
      </p:pic>
      <p:sp>
        <p:nvSpPr>
          <p:cNvPr id="102" name="Google Shape;102;p18"/>
          <p:cNvSpPr/>
          <p:nvPr/>
        </p:nvSpPr>
        <p:spPr>
          <a:xfrm>
            <a:off x="2177600" y="3985400"/>
            <a:ext cx="335700" cy="311100"/>
          </a:xfrm>
          <a:prstGeom prst="rect">
            <a:avLst/>
          </a:prstGeom>
          <a:noFill/>
          <a:ln w="3810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3" name="Google Shape;103;p18"/>
          <p:cNvSpPr txBox="1"/>
          <p:nvPr/>
        </p:nvSpPr>
        <p:spPr>
          <a:xfrm>
            <a:off x="2292200" y="4378325"/>
            <a:ext cx="2627700" cy="3111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
                <a:latin typeface="Roboto"/>
                <a:ea typeface="Roboto"/>
                <a:cs typeface="Roboto"/>
                <a:sym typeface="Roboto"/>
              </a:rPr>
              <a:t>2^32 = </a:t>
            </a:r>
            <a:r>
              <a:rPr lang="en" sz="1350">
                <a:latin typeface="Roboto"/>
                <a:ea typeface="Roboto"/>
                <a:cs typeface="Roboto"/>
                <a:sym typeface="Roboto"/>
              </a:rPr>
              <a:t>4294967296 ~= </a:t>
            </a:r>
            <a:r>
              <a:rPr lang="en" sz="1350">
                <a:solidFill>
                  <a:srgbClr val="FF0000"/>
                </a:solidFill>
                <a:latin typeface="Roboto"/>
                <a:ea typeface="Roboto"/>
                <a:cs typeface="Roboto"/>
                <a:sym typeface="Roboto"/>
              </a:rPr>
              <a:t>4G</a:t>
            </a:r>
            <a:endParaRPr>
              <a:solidFill>
                <a:srgbClr val="FF0000"/>
              </a:solidFill>
              <a:latin typeface="Roboto"/>
              <a:ea typeface="Roboto"/>
              <a:cs typeface="Roboto"/>
              <a:sym typeface="Roboto"/>
            </a:endParaRPr>
          </a:p>
        </p:txBody>
      </p:sp>
      <p:cxnSp>
        <p:nvCxnSpPr>
          <p:cNvPr id="104" name="Google Shape;104;p18"/>
          <p:cNvCxnSpPr/>
          <p:nvPr/>
        </p:nvCxnSpPr>
        <p:spPr>
          <a:xfrm>
            <a:off x="2365875" y="4312850"/>
            <a:ext cx="229200" cy="163800"/>
          </a:xfrm>
          <a:prstGeom prst="straightConnector1">
            <a:avLst/>
          </a:prstGeom>
          <a:noFill/>
          <a:ln w="9525" cap="flat" cmpd="sng">
            <a:solidFill>
              <a:schemeClr val="dk2"/>
            </a:solidFill>
            <a:prstDash val="solid"/>
            <a:round/>
            <a:headEnd type="none" w="med" len="med"/>
            <a:tailEnd type="triangle" w="med" len="med"/>
          </a:ln>
        </p:spPr>
      </p:cxnSp>
      <p:cxnSp>
        <p:nvCxnSpPr>
          <p:cNvPr id="105" name="Google Shape;105;p18"/>
          <p:cNvCxnSpPr/>
          <p:nvPr/>
        </p:nvCxnSpPr>
        <p:spPr>
          <a:xfrm>
            <a:off x="1620925" y="3314125"/>
            <a:ext cx="5386500" cy="0"/>
          </a:xfrm>
          <a:prstGeom prst="straightConnector1">
            <a:avLst/>
          </a:prstGeom>
          <a:noFill/>
          <a:ln w="38100" cap="flat" cmpd="sng">
            <a:solidFill>
              <a:srgbClr val="FF0000"/>
            </a:solidFill>
            <a:prstDash val="solid"/>
            <a:round/>
            <a:headEnd type="none" w="med" len="med"/>
            <a:tailEnd type="none" w="med" len="med"/>
          </a:ln>
        </p:spPr>
      </p:cxn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Hashing Power</a:t>
            </a:r>
            <a:endParaRPr/>
          </a:p>
        </p:txBody>
      </p:sp>
      <p:pic>
        <p:nvPicPr>
          <p:cNvPr id="111" name="Google Shape;111;p19"/>
          <p:cNvPicPr preferRelativeResize="0"/>
          <p:nvPr/>
        </p:nvPicPr>
        <p:blipFill>
          <a:blip r:embed="rId3">
            <a:alphaModFix/>
          </a:blip>
          <a:stretch>
            <a:fillRect/>
          </a:stretch>
        </p:blipFill>
        <p:spPr>
          <a:xfrm>
            <a:off x="1087275" y="1089700"/>
            <a:ext cx="6969450" cy="3811326"/>
          </a:xfrm>
          <a:prstGeom prst="rect">
            <a:avLst/>
          </a:prstGeom>
          <a:noFill/>
          <a:ln>
            <a:noFill/>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The Extra Nonce Solution</a:t>
            </a:r>
            <a:endParaRPr/>
          </a:p>
        </p:txBody>
      </p:sp>
      <p:sp>
        <p:nvSpPr>
          <p:cNvPr id="117" name="Google Shape;117;p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rtl="0">
              <a:spcBef>
                <a:spcPts val="0"/>
              </a:spcBef>
              <a:spcAft>
                <a:spcPts val="0"/>
              </a:spcAft>
              <a:buSzPts val="1800"/>
              <a:buChar char="●"/>
            </a:pPr>
            <a:r>
              <a:rPr lang="en"/>
              <a:t>Updating the block timestamp to account for the elapsed time.</a:t>
            </a:r>
            <a:endParaRPr/>
          </a:p>
          <a:p>
            <a:pPr marL="914400" lvl="1" indent="-317500" rtl="0">
              <a:spcBef>
                <a:spcPts val="1600"/>
              </a:spcBef>
              <a:spcAft>
                <a:spcPts val="0"/>
              </a:spcAft>
              <a:buSzPts val="1400"/>
              <a:buChar char="○"/>
            </a:pPr>
            <a:r>
              <a:rPr lang="en"/>
              <a:t>Mining hardware &gt; 4GH/sec, nonce values exhaust in less than a second.</a:t>
            </a:r>
            <a:endParaRPr/>
          </a:p>
          <a:p>
            <a:pPr marL="914400" lvl="1" indent="-317500" rtl="0">
              <a:spcBef>
                <a:spcPts val="1600"/>
              </a:spcBef>
              <a:spcAft>
                <a:spcPts val="0"/>
              </a:spcAft>
              <a:buSzPts val="1400"/>
              <a:buChar char="○"/>
            </a:pPr>
            <a:r>
              <a:rPr lang="en"/>
              <a:t>Timestamp could be stretched a bit, but moving too far into the future =&gt; block invalid</a:t>
            </a:r>
            <a:endParaRPr/>
          </a:p>
          <a:p>
            <a:pPr marL="457200" lvl="0" indent="0" rtl="0">
              <a:spcBef>
                <a:spcPts val="1600"/>
              </a:spcBef>
              <a:spcAft>
                <a:spcPts val="0"/>
              </a:spcAft>
              <a:buNone/>
            </a:pPr>
            <a:endParaRPr/>
          </a:p>
          <a:p>
            <a:pPr marL="457200" lvl="0" indent="-342900" rtl="0">
              <a:spcBef>
                <a:spcPts val="1600"/>
              </a:spcBef>
              <a:spcAft>
                <a:spcPts val="0"/>
              </a:spcAft>
              <a:buSzPts val="1800"/>
              <a:buChar char="●"/>
            </a:pPr>
            <a:r>
              <a:rPr lang="en"/>
              <a:t>Use the coinbase transaction as a source of extra nonce values.</a:t>
            </a:r>
            <a:endParaRPr/>
          </a:p>
          <a:p>
            <a:pPr marL="914400" lvl="1" indent="-317500" rtl="0">
              <a:spcBef>
                <a:spcPts val="0"/>
              </a:spcBef>
              <a:spcAft>
                <a:spcPts val="0"/>
              </a:spcAft>
              <a:buSzPts val="1400"/>
              <a:buChar char="○"/>
            </a:pPr>
            <a:r>
              <a:rPr lang="en"/>
              <a:t>Coinbase script can store between 2 and 100 bytes of data. =&gt; extra nonce space</a:t>
            </a:r>
            <a:endParaRPr/>
          </a:p>
          <a:p>
            <a:pPr marL="914400" lvl="1" indent="-317500">
              <a:spcBef>
                <a:spcPts val="0"/>
              </a:spcBef>
              <a:spcAft>
                <a:spcPts val="0"/>
              </a:spcAft>
              <a:buSzPts val="1400"/>
              <a:buChar char="○"/>
            </a:pPr>
            <a:r>
              <a:rPr lang="en"/>
              <a:t>Coinbase transaction is in the merkle tree =&gt; merkle root changes</a:t>
            </a:r>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Coinbase Transaction</a:t>
            </a:r>
            <a:endParaRPr/>
          </a:p>
        </p:txBody>
      </p:sp>
      <p:sp>
        <p:nvSpPr>
          <p:cNvPr id="123" name="Google Shape;123;p2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rtl="0">
              <a:spcBef>
                <a:spcPts val="0"/>
              </a:spcBef>
              <a:spcAft>
                <a:spcPts val="0"/>
              </a:spcAft>
              <a:buSzPts val="1800"/>
              <a:buChar char="●"/>
            </a:pPr>
            <a:r>
              <a:rPr lang="en"/>
              <a:t>The first transaction in the block is the coinbase transaction.</a:t>
            </a:r>
            <a:endParaRPr/>
          </a:p>
          <a:p>
            <a:pPr marL="457200" lvl="0" indent="-342900" rtl="0">
              <a:spcBef>
                <a:spcPts val="0"/>
              </a:spcBef>
              <a:spcAft>
                <a:spcPts val="0"/>
              </a:spcAft>
              <a:buSzPts val="1800"/>
              <a:buChar char="●"/>
            </a:pPr>
            <a:r>
              <a:rPr lang="en"/>
              <a:t>Contains the reward for mining effort + transaction fees.</a:t>
            </a:r>
            <a:endParaRPr/>
          </a:p>
          <a:p>
            <a:pPr marL="457200" lvl="0" indent="-342900" rtl="0">
              <a:spcBef>
                <a:spcPts val="0"/>
              </a:spcBef>
              <a:spcAft>
                <a:spcPts val="0"/>
              </a:spcAft>
              <a:buSzPts val="1800"/>
              <a:buChar char="●"/>
            </a:pPr>
            <a:r>
              <a:rPr lang="en"/>
              <a:t>Doesn’t consume UTXO as inputs. </a:t>
            </a:r>
            <a:r>
              <a:rPr lang="en">
                <a:solidFill>
                  <a:srgbClr val="FF0000"/>
                </a:solidFill>
              </a:rPr>
              <a:t>Creates bitcoin from nothing.</a:t>
            </a:r>
            <a:endParaRPr>
              <a:solidFill>
                <a:srgbClr val="FF0000"/>
              </a:solidFill>
            </a:endParaRPr>
          </a:p>
          <a:p>
            <a:pPr marL="457200" lvl="0" indent="-342900" rtl="0">
              <a:spcBef>
                <a:spcPts val="0"/>
              </a:spcBef>
              <a:spcAft>
                <a:spcPts val="0"/>
              </a:spcAft>
              <a:buClr>
                <a:srgbClr val="CCCCCC"/>
              </a:buClr>
              <a:buSzPts val="1800"/>
              <a:buChar char="●"/>
            </a:pPr>
            <a:r>
              <a:rPr lang="en">
                <a:solidFill>
                  <a:srgbClr val="CCCCCC"/>
                </a:solidFill>
              </a:rPr>
              <a:t>The coinbase transaction has one output, payable to the miner’s own bitcoin address.</a:t>
            </a:r>
            <a:endParaRPr>
              <a:solidFill>
                <a:srgbClr val="CCCCCC"/>
              </a:solidFill>
            </a:endParaRPr>
          </a:p>
          <a:p>
            <a:pPr marL="457200" lvl="0" indent="-342900" rtl="0">
              <a:spcBef>
                <a:spcPts val="0"/>
              </a:spcBef>
              <a:spcAft>
                <a:spcPts val="0"/>
              </a:spcAft>
              <a:buClr>
                <a:srgbClr val="CCCCCC"/>
              </a:buClr>
              <a:buSzPts val="1800"/>
              <a:buChar char="●"/>
            </a:pPr>
            <a:r>
              <a:rPr lang="en">
                <a:solidFill>
                  <a:srgbClr val="CCCCCC"/>
                </a:solidFill>
              </a:rPr>
              <a:t>Coinbase transactions do not have an unlocking script.</a:t>
            </a:r>
            <a:endParaRPr>
              <a:solidFill>
                <a:srgbClr val="CCCCCC"/>
              </a:solidFill>
            </a:endParaRPr>
          </a:p>
          <a:p>
            <a:pPr marL="914400" lvl="1" indent="-317500" rtl="0">
              <a:spcBef>
                <a:spcPts val="0"/>
              </a:spcBef>
              <a:spcAft>
                <a:spcPts val="0"/>
              </a:spcAft>
              <a:buClr>
                <a:srgbClr val="CCCCCC"/>
              </a:buClr>
              <a:buSzPts val="1400"/>
              <a:buChar char="○"/>
            </a:pPr>
            <a:r>
              <a:rPr lang="en">
                <a:solidFill>
                  <a:srgbClr val="CCCCCC"/>
                </a:solidFill>
              </a:rPr>
              <a:t>Replaced by coinbase data. (2-100 bytes)</a:t>
            </a:r>
            <a:endParaRPr>
              <a:solidFill>
                <a:srgbClr val="CCCCCC"/>
              </a:solidFill>
            </a:endParaRPr>
          </a:p>
        </p:txBody>
      </p:sp>
      <p:pic>
        <p:nvPicPr>
          <p:cNvPr id="124" name="Google Shape;124;p21"/>
          <p:cNvPicPr preferRelativeResize="0"/>
          <p:nvPr/>
        </p:nvPicPr>
        <p:blipFill>
          <a:blip r:embed="rId3">
            <a:alphaModFix/>
          </a:blip>
          <a:stretch>
            <a:fillRect/>
          </a:stretch>
        </p:blipFill>
        <p:spPr>
          <a:xfrm>
            <a:off x="6378326" y="1594500"/>
            <a:ext cx="2627051" cy="218400"/>
          </a:xfrm>
          <a:prstGeom prst="rect">
            <a:avLst/>
          </a:prstGeom>
          <a:noFill/>
          <a:ln w="28575" cap="flat" cmpd="sng">
            <a:solidFill>
              <a:srgbClr val="FF9900"/>
            </a:solidFill>
            <a:prstDash val="solid"/>
            <a:round/>
            <a:headEnd type="none" w="sm" len="sm"/>
            <a:tailEnd type="none" w="sm" len="sm"/>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TotalTime>
  <Words>1743</Words>
  <Application>Microsoft Macintosh PowerPoint</Application>
  <PresentationFormat>如螢幕大小 (16:9)</PresentationFormat>
  <Paragraphs>162</Paragraphs>
  <Slides>27</Slides>
  <Notes>27</Notes>
  <HiddenSlides>0</HiddenSlides>
  <MMClips>0</MMClips>
  <ScaleCrop>false</ScaleCrop>
  <HeadingPairs>
    <vt:vector size="6" baseType="variant">
      <vt:variant>
        <vt:lpstr>使用字型</vt:lpstr>
      </vt:variant>
      <vt:variant>
        <vt:i4>4</vt:i4>
      </vt:variant>
      <vt:variant>
        <vt:lpstr>佈景主題</vt:lpstr>
      </vt:variant>
      <vt:variant>
        <vt:i4>1</vt:i4>
      </vt:variant>
      <vt:variant>
        <vt:lpstr>投影片標題</vt:lpstr>
      </vt:variant>
      <vt:variant>
        <vt:i4>27</vt:i4>
      </vt:variant>
    </vt:vector>
  </HeadingPairs>
  <TitlesOfParts>
    <vt:vector size="32" baseType="lpstr">
      <vt:lpstr>Average</vt:lpstr>
      <vt:lpstr>Oswald</vt:lpstr>
      <vt:lpstr>Arial</vt:lpstr>
      <vt:lpstr>Roboto</vt:lpstr>
      <vt:lpstr>Slate</vt:lpstr>
      <vt:lpstr>Mining and Consensus</vt:lpstr>
      <vt:lpstr>What Information does a Block Include ?</vt:lpstr>
      <vt:lpstr>Target Representation</vt:lpstr>
      <vt:lpstr>Difficulty</vt:lpstr>
      <vt:lpstr>What Information does a Block Header Include ?</vt:lpstr>
      <vt:lpstr>src/pow.cpp</vt:lpstr>
      <vt:lpstr>Hashing Power</vt:lpstr>
      <vt:lpstr>The Extra Nonce Solution</vt:lpstr>
      <vt:lpstr>Coinbase Transaction</vt:lpstr>
      <vt:lpstr>Coinbase data</vt:lpstr>
      <vt:lpstr>Block Reward </vt:lpstr>
      <vt:lpstr>src/chainparams.cpp</vt:lpstr>
      <vt:lpstr>Retargeting to Adjust Difficulty</vt:lpstr>
      <vt:lpstr>Retargeting to Adjust Difficulty </vt:lpstr>
      <vt:lpstr>Validating a New Block</vt:lpstr>
      <vt:lpstr>Assembling and Selecting Chains of Blocks</vt:lpstr>
      <vt:lpstr>Block Forks</vt:lpstr>
      <vt:lpstr>PowerPoint 簡報</vt:lpstr>
      <vt:lpstr>PowerPoint 簡報</vt:lpstr>
      <vt:lpstr>PowerPoint 簡報</vt:lpstr>
      <vt:lpstr>PowerPoint 簡報</vt:lpstr>
      <vt:lpstr>Block Forks </vt:lpstr>
      <vt:lpstr>Mining Pools</vt:lpstr>
      <vt:lpstr>P2P Mining Pools</vt:lpstr>
      <vt:lpstr>Consensus Attacks</vt:lpstr>
      <vt:lpstr>Hard Fork</vt:lpstr>
      <vt:lpstr>Soft Fork</vt:lpstr>
    </vt:vector>
  </TitlesOfParts>
  <LinksUpToDate>false</LinksUpToDate>
  <SharedDoc>false</SharedDoc>
  <HyperlinksChanged>false</HyperlinksChanged>
  <AppVersion>15.0039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Mining and Consensus</dc:title>
  <cp:lastModifiedBy>冠博 黃</cp:lastModifiedBy>
  <cp:revision>2</cp:revision>
  <dcterms:modified xsi:type="dcterms:W3CDTF">2018-08-28T08:41:55Z</dcterms:modified>
</cp:coreProperties>
</file>