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9" r:id="rId5"/>
    <p:sldId id="271" r:id="rId6"/>
    <p:sldId id="272" r:id="rId7"/>
    <p:sldId id="273" r:id="rId8"/>
    <p:sldId id="274" r:id="rId9"/>
    <p:sldId id="270" r:id="rId10"/>
    <p:sldId id="259" r:id="rId11"/>
    <p:sldId id="260" r:id="rId12"/>
    <p:sldId id="261" r:id="rId13"/>
    <p:sldId id="262" r:id="rId14"/>
    <p:sldId id="263" r:id="rId15"/>
    <p:sldId id="266" r:id="rId16"/>
    <p:sldId id="265" r:id="rId17"/>
    <p:sldId id="267" r:id="rId18"/>
    <p:sldId id="268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9E"/>
    <a:srgbClr val="24B0E3"/>
    <a:srgbClr val="002257"/>
    <a:srgbClr val="A7BFE7"/>
    <a:srgbClr val="BACDEC"/>
    <a:srgbClr val="C8D7F0"/>
    <a:srgbClr val="BED6FA"/>
    <a:srgbClr val="B9D4FF"/>
    <a:srgbClr val="003E8A"/>
    <a:srgbClr val="158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4" autoAdjust="0"/>
    <p:restoredTop sz="99283" autoAdjust="0"/>
  </p:normalViewPr>
  <p:slideViewPr>
    <p:cSldViewPr>
      <p:cViewPr varScale="1">
        <p:scale>
          <a:sx n="122" d="100"/>
          <a:sy n="122" d="100"/>
        </p:scale>
        <p:origin x="11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DFA23-2E58-4859-A5BC-246126C12C4B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70782-1804-468C-8F06-B64BACA47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14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66787-A5C5-4A6E-B0B8-4A343AF81BB5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3F3BB-132B-418B-8D02-CAC6A9422A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0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  <a:noFill/>
        </p:spPr>
      </p:pic>
      <p:pic>
        <p:nvPicPr>
          <p:cNvPr id="10" name="Picture 9" descr="cover_foote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75610"/>
            <a:ext cx="9220200" cy="1982391"/>
          </a:xfrm>
          <a:prstGeom prst="rect">
            <a:avLst/>
          </a:prstGeom>
        </p:spPr>
      </p:pic>
      <p:pic>
        <p:nvPicPr>
          <p:cNvPr id="11" name="Picture 10" descr="logo_smal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43536" y="6548474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003E8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1104900" y="1752600"/>
            <a:ext cx="6934200" cy="3352800"/>
          </a:xfrm>
          <a:prstGeom prst="roundRect">
            <a:avLst>
              <a:gd name="adj" fmla="val 6764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81201"/>
            <a:ext cx="65532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500" b="0" kern="1200" dirty="0">
                <a:solidFill>
                  <a:srgbClr val="24B0E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  <a:prstGeom prst="rect">
            <a:avLst/>
          </a:prstGeom>
        </p:spPr>
        <p:txBody>
          <a:bodyPr/>
          <a:lstStyle>
            <a:lvl1pPr marL="342860" indent="-342860">
              <a:buFontTx/>
              <a:buBlip>
                <a:blip r:embed="rId3"/>
              </a:buBlip>
              <a:defRPr sz="25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863" indent="-285717">
              <a:buClr>
                <a:srgbClr val="24B0E3"/>
              </a:buClr>
              <a:buFont typeface="Arial" pitchFamily="34" charset="0"/>
              <a:buChar char="•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2867" indent="-228573"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3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895600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11562"/>
            <a:ext cx="8229600" cy="533400"/>
          </a:xfrm>
          <a:prstGeom prst="rect">
            <a:avLst/>
          </a:prstGeom>
        </p:spPr>
        <p:txBody>
          <a:bodyPr anchor="ctr"/>
          <a:lstStyle>
            <a:lvl1pPr>
              <a:defRPr kumimoji="0" lang="en-US" sz="2300" b="0" i="0" u="none" strike="noStrike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4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4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4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4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4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4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4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4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4953000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668962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_small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05800" y="5901068"/>
            <a:ext cx="68517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536" y="6553200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 smtClean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003C9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ciencenordic.com/new-scans-aid-brain-cancer-treat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Digital Image Processing and Computer Vision to Detect Brain Tumors in MRI Slices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Webster</a:t>
            </a:r>
          </a:p>
          <a:p>
            <a:r>
              <a:rPr lang="en-US" dirty="0" smtClean="0"/>
              <a:t>Computer Vision</a:t>
            </a:r>
          </a:p>
          <a:p>
            <a:r>
              <a:rPr lang="en-US" dirty="0" smtClean="0"/>
              <a:t>4/19/2016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47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09">
        <p:fade/>
      </p:transition>
    </mc:Choice>
    <mc:Fallback xmlns="">
      <p:transition spd="med" advTm="35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Detect brain inside of skull in each slide and remove all image material that is not brain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Detect tumors per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Cross reference with library of other brain tumors to determine % chance of tumor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Detecting the Brain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The shape of the brain changes for each height</a:t>
            </a:r>
          </a:p>
          <a:p>
            <a:pPr>
              <a:buFontTx/>
              <a:buChar char="-"/>
            </a:pPr>
            <a:r>
              <a:rPr lang="en-US" dirty="0" smtClean="0"/>
              <a:t>Brain is not uniform color or uniform shape</a:t>
            </a:r>
          </a:p>
          <a:p>
            <a:pPr>
              <a:buFontTx/>
              <a:buChar char="-"/>
            </a:pPr>
            <a:r>
              <a:rPr lang="en-US" dirty="0" smtClean="0"/>
              <a:t>Eyes and sinus cavities can be hard to differentiate from brain</a:t>
            </a:r>
          </a:p>
          <a:p>
            <a:pPr>
              <a:buFontTx/>
              <a:buChar char="-"/>
            </a:pPr>
            <a:r>
              <a:rPr lang="en-US" dirty="0" smtClean="0"/>
              <a:t>Every brain is different</a:t>
            </a:r>
          </a:p>
          <a:p>
            <a:pPr>
              <a:buFontTx/>
              <a:buChar char="-"/>
            </a:pPr>
            <a:r>
              <a:rPr lang="en-US" dirty="0" smtClean="0"/>
              <a:t>Tumors can distort the shape of the brain</a:t>
            </a:r>
          </a:p>
        </p:txBody>
      </p:sp>
    </p:spTree>
    <p:extLst>
      <p:ext uri="{BB962C8B-B14F-4D97-AF65-F5344CB8AC3E}">
        <p14:creationId xmlns:p14="http://schemas.microsoft.com/office/powerpoint/2010/main" val="179721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dirty="0"/>
              <a:t>Detecting the Brain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Different Shapes for Different Heights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237" y="1600200"/>
            <a:ext cx="488352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skull is a large, dense, </a:t>
            </a:r>
            <a:r>
              <a:rPr lang="en-US" dirty="0" smtClean="0"/>
              <a:t>thin </a:t>
            </a:r>
            <a:r>
              <a:rPr lang="en-US" dirty="0" smtClean="0"/>
              <a:t>outer perimeter of our heads – very easy to detect</a:t>
            </a:r>
          </a:p>
          <a:p>
            <a:r>
              <a:rPr lang="en-US" dirty="0" smtClean="0"/>
              <a:t>This can be removed via morphology - erosion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Detecting the Brain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Approach 1: Detecting the skull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the skull, we are left with the brain, the eyes, the sinuses, the mouth, and the ear canals</a:t>
            </a:r>
          </a:p>
          <a:p>
            <a:r>
              <a:rPr lang="en-US" dirty="0" smtClean="0"/>
              <a:t>Good news, everyone! The mouth, sinuses, and ear canals are mostly hollow, and show up black in MRI’s – we can threshold them out of our image easily!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Detecting the Brain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Singling out the brain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7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607056"/>
            <a:ext cx="4038600" cy="301548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Detecting the </a:t>
            </a:r>
            <a:r>
              <a:rPr lang="en-US" dirty="0" smtClean="0"/>
              <a:t>Brains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Eyes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2095500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1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Eyes present the biggest challenge – they’re roughly tumor shape and density</a:t>
            </a:r>
          </a:p>
          <a:p>
            <a:r>
              <a:rPr lang="en-US" dirty="0" smtClean="0"/>
              <a:t>Usually there is a gap between them and the brain, though.</a:t>
            </a:r>
          </a:p>
          <a:p>
            <a:r>
              <a:rPr lang="en-US" dirty="0" smtClean="0"/>
              <a:t>By detecting the lines between the eyes and the </a:t>
            </a:r>
            <a:r>
              <a:rPr lang="en-US" dirty="0" smtClean="0"/>
              <a:t>brain using region splitting, </a:t>
            </a:r>
            <a:r>
              <a:rPr lang="en-US" dirty="0" smtClean="0"/>
              <a:t>and histogramming each side of the line, we can tell the side with a higher concentration of gray is the brain side – we can now get rid of the eyes, and only have the brain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Detecting the Brain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2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Tumors rarely have uniform density/shape</a:t>
            </a:r>
          </a:p>
          <a:p>
            <a:r>
              <a:rPr lang="en-US" dirty="0" smtClean="0"/>
              <a:t>Tumors are not usually the same shape/size, or in the same place – though they can be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Detecting Tumors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Tumors show up as different color than the rest of the brain in MRIs – we can use this in image processing</a:t>
            </a:r>
          </a:p>
          <a:p>
            <a:r>
              <a:rPr lang="en-US" dirty="0" smtClean="0"/>
              <a:t>We want to create high contrast, to make the tumor stick out – our tumor will hopefully be the brightest area</a:t>
            </a:r>
          </a:p>
          <a:p>
            <a:r>
              <a:rPr lang="en-US" dirty="0" smtClean="0"/>
              <a:t>We can now remove everything except the tumor by thresholding</a:t>
            </a:r>
          </a:p>
          <a:p>
            <a:r>
              <a:rPr lang="en-US" dirty="0" smtClean="0"/>
              <a:t>We can now use the before mentioned volume calculation method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Detecting Tumors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7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teaching the program the location, colors, and sizes of tumors using training data, we can improve it’s understanding of these things</a:t>
            </a:r>
          </a:p>
          <a:p>
            <a:r>
              <a:rPr lang="en-US" dirty="0" smtClean="0"/>
              <a:t>Once we have the training data input, we can then use linear discrimination analysis to try and find correlations between tumors</a:t>
            </a:r>
          </a:p>
          <a:p>
            <a:r>
              <a:rPr lang="en-US" dirty="0" smtClean="0"/>
              <a:t>If a correlation is found, the program is ready for testing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Deep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Creating a learning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7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MRI scans completed</a:t>
            </a:r>
          </a:p>
          <a:p>
            <a:r>
              <a:rPr lang="en-US" dirty="0" smtClean="0"/>
              <a:t>One whole brain takes roughly 60 scans, each about 2mm apart</a:t>
            </a:r>
          </a:p>
          <a:p>
            <a:pPr lvl="1"/>
            <a:r>
              <a:rPr lang="en-US" dirty="0" smtClean="0"/>
              <a:t>No time to look at all scans, must do every third scan (20 scans)</a:t>
            </a:r>
          </a:p>
          <a:p>
            <a:r>
              <a:rPr lang="en-US" dirty="0" smtClean="0"/>
              <a:t>We must find the volume of a tumor through these slices</a:t>
            </a:r>
          </a:p>
          <a:p>
            <a:r>
              <a:rPr lang="en-US" dirty="0" smtClean="0"/>
              <a:t>The tumor(s) are circled by a radiologist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0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3">
        <p:fade/>
      </p:transition>
    </mc:Choice>
    <mc:Fallback xmlns="">
      <p:transition spd="med" advTm="11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sciencenordic.com/new-scans-aid-brain-cancer-treatment</a:t>
            </a:r>
            <a:endParaRPr lang="en-US" dirty="0" smtClean="0"/>
          </a:p>
          <a:p>
            <a:r>
              <a:rPr lang="en-US" dirty="0" smtClean="0"/>
              <a:t>Hackaday.com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Tumors all have different densities. Some are denser than surrounding regions, some less dense</a:t>
            </a:r>
          </a:p>
          <a:p>
            <a:r>
              <a:rPr lang="en-US" dirty="0" smtClean="0"/>
              <a:t>Tumors have complex shapes, and are not always simply connected regions</a:t>
            </a:r>
          </a:p>
          <a:p>
            <a:r>
              <a:rPr lang="en-US" dirty="0" smtClean="0"/>
              <a:t>There is the possibility of multiple tumors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Problems Associated</a:t>
            </a:r>
          </a:p>
        </p:txBody>
      </p:sp>
    </p:spTree>
    <p:extLst>
      <p:ext uri="{BB962C8B-B14F-4D97-AF65-F5344CB8AC3E}">
        <p14:creationId xmlns:p14="http://schemas.microsoft.com/office/powerpoint/2010/main" val="39002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have to know how many tumors there are</a:t>
            </a:r>
          </a:p>
          <a:p>
            <a:r>
              <a:rPr lang="en-US" dirty="0" smtClean="0"/>
              <a:t>Is the tumor simply connected?</a:t>
            </a:r>
          </a:p>
          <a:p>
            <a:r>
              <a:rPr lang="en-US" dirty="0" smtClean="0"/>
              <a:t>How will the tumor be marked by the radiologist?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Volume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marked region(s)</a:t>
            </a:r>
          </a:p>
          <a:p>
            <a:pPr lvl="1"/>
            <a:r>
              <a:rPr lang="en-US" dirty="0" smtClean="0"/>
              <a:t>Let’s assume the region is marked in a color value not used elsewhere in the image - this allows us to easily differentiate between outside the marked region and inside</a:t>
            </a:r>
          </a:p>
          <a:p>
            <a:r>
              <a:rPr lang="en-US" dirty="0" smtClean="0"/>
              <a:t>Check for closed regions of marking color– these are where our tumors are</a:t>
            </a:r>
          </a:p>
          <a:p>
            <a:r>
              <a:rPr lang="en-US" dirty="0" smtClean="0"/>
              <a:t>We can now discard the rest of the image, and send each tumor to it’s own image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Volume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Approach: Finding the Marked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0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Tumor is </a:t>
            </a:r>
            <a:r>
              <a:rPr lang="en-US" dirty="0" smtClean="0"/>
              <a:t>different from </a:t>
            </a:r>
            <a:r>
              <a:rPr lang="en-US" dirty="0" smtClean="0"/>
              <a:t>surroundings in MRI – we can use this and threshold the </a:t>
            </a:r>
            <a:r>
              <a:rPr lang="en-US" dirty="0" smtClean="0"/>
              <a:t>image and remove anything non-tumor</a:t>
            </a:r>
          </a:p>
          <a:p>
            <a:pPr lvl="1"/>
            <a:r>
              <a:rPr lang="en-US" dirty="0" smtClean="0"/>
              <a:t>Assuming the region the radiologist has circled contains mostly tumor, we can use histogramming to check which color the tumor is compared to normal brain matter</a:t>
            </a:r>
            <a:endParaRPr lang="en-US" dirty="0" smtClean="0"/>
          </a:p>
          <a:p>
            <a:r>
              <a:rPr lang="en-US" dirty="0" smtClean="0"/>
              <a:t>This thresholding allows us to see the tumor </a:t>
            </a:r>
            <a:r>
              <a:rPr lang="en-US" dirty="0" smtClean="0"/>
              <a:t>better</a:t>
            </a:r>
            <a:r>
              <a:rPr lang="en-US" dirty="0"/>
              <a:t> </a:t>
            </a:r>
            <a:r>
              <a:rPr lang="en-US" dirty="0" smtClean="0"/>
              <a:t>and remove it from surroundings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Volume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Finding the tumor in the marked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3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region is connected if two regions on any slice are touching</a:t>
            </a:r>
          </a:p>
          <a:p>
            <a:r>
              <a:rPr lang="en-US" dirty="0" smtClean="0"/>
              <a:t>A tumor is continuous if it is within </a:t>
            </a:r>
            <a:r>
              <a:rPr lang="en-US" dirty="0" smtClean="0"/>
              <a:t>1% </a:t>
            </a:r>
            <a:r>
              <a:rPr lang="en-US" dirty="0" smtClean="0"/>
              <a:t>of </a:t>
            </a:r>
            <a:r>
              <a:rPr lang="en-US" dirty="0" smtClean="0"/>
              <a:t>density </a:t>
            </a:r>
            <a:r>
              <a:rPr lang="en-US" dirty="0" smtClean="0"/>
              <a:t>of the previous image – a continuous tumor then becomes a stack of images to simulate the 3D tumor</a:t>
            </a:r>
          </a:p>
          <a:p>
            <a:r>
              <a:rPr lang="en-US" dirty="0" smtClean="0"/>
              <a:t>If regions are connected in the same image, the two tumor image stacks will be merged into one image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Volume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Checking for connected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3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know </a:t>
            </a:r>
            <a:r>
              <a:rPr lang="en-US" dirty="0" smtClean="0"/>
              <a:t>that the final image we create is all tumor, we can calculate the area based on the number of tumorous cell pixels</a:t>
            </a:r>
            <a:endParaRPr lang="en-US" dirty="0" smtClean="0"/>
          </a:p>
          <a:p>
            <a:pPr lvl="1"/>
            <a:r>
              <a:rPr lang="en-US" dirty="0" smtClean="0"/>
              <a:t>We know the thickness between each image</a:t>
            </a:r>
          </a:p>
          <a:p>
            <a:pPr lvl="1"/>
            <a:r>
              <a:rPr lang="en-US" dirty="0" smtClean="0"/>
              <a:t>Therefore </a:t>
            </a:r>
            <a:r>
              <a:rPr lang="en-US" dirty="0" smtClean="0"/>
              <a:t>we have all necessary information for </a:t>
            </a:r>
            <a:r>
              <a:rPr lang="en-US" dirty="0" smtClean="0"/>
              <a:t>calculating by 3D slices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Volume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Calculating the volume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1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6447710"/>
            <a:ext cx="52158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take it a step further…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if the program finds the tumor first?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19580" y="6511051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Porpoises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79677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Deep Blue -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umasslowellwhite</Template>
  <TotalTime>2848</TotalTime>
  <Words>894</Words>
  <Application>Microsoft Office PowerPoint</Application>
  <PresentationFormat>On-screen Show (4:3)</PresentationFormat>
  <Paragraphs>93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Verdana</vt:lpstr>
      <vt:lpstr>Deep Blue - Template</vt:lpstr>
      <vt:lpstr>Using Digital Image Processing and Computer Vision to Detect Brain Tumors in MRI Slices</vt:lpstr>
      <vt:lpstr>Introduction</vt:lpstr>
      <vt:lpstr>Introduction cont.</vt:lpstr>
      <vt:lpstr>Calculating the Volume</vt:lpstr>
      <vt:lpstr>Calculating the Volume</vt:lpstr>
      <vt:lpstr>Calculating the Volume</vt:lpstr>
      <vt:lpstr>Calculating the Volume</vt:lpstr>
      <vt:lpstr>Calculating the Volume</vt:lpstr>
      <vt:lpstr>Let’s take it a step further…</vt:lpstr>
      <vt:lpstr>Approach</vt:lpstr>
      <vt:lpstr>Step 1: Detecting the Brain</vt:lpstr>
      <vt:lpstr>Step 1: Detecting the Brain</vt:lpstr>
      <vt:lpstr>Step 1: Detecting the Brain</vt:lpstr>
      <vt:lpstr>Step 1: Detecting the Brain</vt:lpstr>
      <vt:lpstr>Step1: Detecting the Brains</vt:lpstr>
      <vt:lpstr>Step 1: Detecting the Brain</vt:lpstr>
      <vt:lpstr>Step 2: Detecting Tumors</vt:lpstr>
      <vt:lpstr>Step 2: Detecting Tumors</vt:lpstr>
      <vt:lpstr>Step 3: Deep Learning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Digital Image Processing and Computer Vision to Detect Brain Tumors in MRI Slices</dc:title>
  <dc:creator>Sean Webster</dc:creator>
  <cp:lastModifiedBy>Sean Webster</cp:lastModifiedBy>
  <cp:revision>29</cp:revision>
  <dcterms:created xsi:type="dcterms:W3CDTF">2016-04-19T01:35:03Z</dcterms:created>
  <dcterms:modified xsi:type="dcterms:W3CDTF">2016-04-30T01:21:35Z</dcterms:modified>
</cp:coreProperties>
</file>