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9" r:id="rId5"/>
    <p:sldId id="271" r:id="rId6"/>
    <p:sldId id="272" r:id="rId7"/>
    <p:sldId id="273" r:id="rId8"/>
    <p:sldId id="274" r:id="rId9"/>
    <p:sldId id="270" r:id="rId10"/>
    <p:sldId id="259" r:id="rId11"/>
    <p:sldId id="260" r:id="rId12"/>
    <p:sldId id="261" r:id="rId13"/>
    <p:sldId id="262" r:id="rId14"/>
    <p:sldId id="263" r:id="rId15"/>
    <p:sldId id="266" r:id="rId16"/>
    <p:sldId id="265" r:id="rId17"/>
    <p:sldId id="264" r:id="rId18"/>
    <p:sldId id="267" r:id="rId19"/>
    <p:sldId id="26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9E"/>
    <a:srgbClr val="24B0E3"/>
    <a:srgbClr val="002257"/>
    <a:srgbClr val="A7BFE7"/>
    <a:srgbClr val="BACDEC"/>
    <a:srgbClr val="C8D7F0"/>
    <a:srgbClr val="BED6FA"/>
    <a:srgbClr val="B9D4FF"/>
    <a:srgbClr val="003E8A"/>
    <a:srgbClr val="1581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4" autoAdjust="0"/>
    <p:restoredTop sz="99283" autoAdjust="0"/>
  </p:normalViewPr>
  <p:slideViewPr>
    <p:cSldViewPr>
      <p:cViewPr varScale="1">
        <p:scale>
          <a:sx n="78" d="100"/>
          <a:sy n="78" d="100"/>
        </p:scale>
        <p:origin x="52" y="8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DFA23-2E58-4859-A5BC-246126C12C4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70782-1804-468C-8F06-B64BACA47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4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66787-A5C5-4A6E-B0B8-4A343AF81BB5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3F3BB-132B-418B-8D02-CAC6A9422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3F3BB-132B-418B-8D02-CAC6A9422A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_sma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  <a:noFill/>
        </p:spPr>
      </p:pic>
      <p:pic>
        <p:nvPicPr>
          <p:cNvPr id="10" name="Picture 9" descr="cover_footer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875610"/>
            <a:ext cx="9220200" cy="1982391"/>
          </a:xfrm>
          <a:prstGeom prst="rect">
            <a:avLst/>
          </a:prstGeom>
        </p:spPr>
      </p:pic>
      <p:pic>
        <p:nvPicPr>
          <p:cNvPr id="11" name="Picture 10" descr="logo_smal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3536" y="6548474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003E8A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E8A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104900" y="1752600"/>
            <a:ext cx="6934200" cy="3352800"/>
          </a:xfrm>
          <a:prstGeom prst="roundRect">
            <a:avLst>
              <a:gd name="adj" fmla="val 6764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1"/>
            <a:ext cx="6553200" cy="14477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US" sz="2500" b="0" kern="1200" dirty="0">
                <a:solidFill>
                  <a:srgbClr val="24B0E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  <a:prstGeom prst="rect">
            <a:avLst/>
          </a:prstGeom>
        </p:spPr>
        <p:txBody>
          <a:bodyPr/>
          <a:lstStyle>
            <a:lvl1pPr marL="342860" indent="-342860">
              <a:buFontTx/>
              <a:buBlip>
                <a:blip r:embed="rId3"/>
              </a:buBlip>
              <a:defRPr sz="25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863" indent="-285717">
              <a:buClr>
                <a:srgbClr val="24B0E3"/>
              </a:buClr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2867" indent="-228573"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3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895600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611562"/>
            <a:ext cx="8229600" cy="533400"/>
          </a:xfrm>
          <a:prstGeom prst="rect">
            <a:avLst/>
          </a:prstGeom>
        </p:spPr>
        <p:txBody>
          <a:bodyPr anchor="ctr"/>
          <a:lstStyle>
            <a:lvl1pPr>
              <a:def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4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4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4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4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5029199"/>
          </a:xfrm>
          <a:prstGeom prst="rect">
            <a:avLst/>
          </a:prstGeom>
        </p:spPr>
        <p:txBody>
          <a:bodyPr/>
          <a:lstStyle>
            <a:lvl1pPr>
              <a:defRPr lang="en-US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lang="en-US" sz="22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lang="en-US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lang="en-US" sz="180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>
              <a:buFontTx/>
              <a:buBlip>
                <a:blip r:embed="rId4"/>
              </a:buBlip>
            </a:pPr>
            <a:r>
              <a:rPr lang="en-US" smtClean="0"/>
              <a:t>Click to edit Master text styles</a:t>
            </a:r>
          </a:p>
          <a:p>
            <a:pPr lvl="1">
              <a:buFontTx/>
              <a:buBlip>
                <a:blip r:embed="rId4"/>
              </a:buBlip>
            </a:pPr>
            <a:r>
              <a:rPr lang="en-US" smtClean="0"/>
              <a:t>Second level</a:t>
            </a:r>
          </a:p>
          <a:p>
            <a:pPr lvl="2">
              <a:buFontTx/>
              <a:buBlip>
                <a:blip r:embed="rId4"/>
              </a:buBlip>
            </a:pPr>
            <a:r>
              <a:rPr lang="en-US" smtClean="0"/>
              <a:t>Third level</a:t>
            </a:r>
          </a:p>
          <a:p>
            <a:pPr lvl="3">
              <a:buFontTx/>
              <a:buBlip>
                <a:blip r:embed="rId4"/>
              </a:buBlip>
            </a:pPr>
            <a:r>
              <a:rPr lang="en-US" smtClean="0"/>
              <a:t>Fourth level</a:t>
            </a:r>
          </a:p>
          <a:p>
            <a:pPr lvl="4">
              <a:buFontTx/>
              <a:buBlip>
                <a:blip r:embed="rId4"/>
              </a:buBlip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3000" b="1" baseline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90600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46" indent="0">
              <a:buNone/>
              <a:defRPr sz="1200"/>
            </a:lvl2pPr>
            <a:lvl3pPr marL="914293" indent="0">
              <a:buNone/>
              <a:defRPr sz="1000"/>
            </a:lvl3pPr>
            <a:lvl4pPr marL="1371440" indent="0">
              <a:buNone/>
              <a:defRPr sz="900"/>
            </a:lvl4pPr>
            <a:lvl5pPr marL="1828586" indent="0">
              <a:buNone/>
              <a:defRPr sz="900"/>
            </a:lvl5pPr>
            <a:lvl6pPr marL="2285733" indent="0">
              <a:buNone/>
              <a:defRPr sz="900"/>
            </a:lvl6pPr>
            <a:lvl7pPr marL="2742879" indent="0">
              <a:buNone/>
              <a:defRPr sz="900"/>
            </a:lvl7pPr>
            <a:lvl8pPr marL="3200026" indent="0">
              <a:buNone/>
              <a:defRPr sz="900"/>
            </a:lvl8pPr>
            <a:lvl9pPr marL="36571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46" indent="0">
              <a:buNone/>
              <a:defRPr sz="2800"/>
            </a:lvl2pPr>
            <a:lvl3pPr marL="914293" indent="0">
              <a:buNone/>
              <a:defRPr sz="2400"/>
            </a:lvl3pPr>
            <a:lvl4pPr marL="1371440" indent="0">
              <a:buNone/>
              <a:defRPr sz="2000"/>
            </a:lvl4pPr>
            <a:lvl5pPr marL="1828586" indent="0">
              <a:buNone/>
              <a:defRPr sz="2000"/>
            </a:lvl5pPr>
            <a:lvl6pPr marL="2285733" indent="0">
              <a:buNone/>
              <a:defRPr sz="2000"/>
            </a:lvl6pPr>
            <a:lvl7pPr marL="2742879" indent="0">
              <a:buNone/>
              <a:defRPr sz="2000"/>
            </a:lvl7pPr>
            <a:lvl8pPr marL="3200026" indent="0">
              <a:buNone/>
              <a:defRPr sz="2000"/>
            </a:lvl8pPr>
            <a:lvl9pPr marL="3657172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4953000"/>
            <a:ext cx="8229600" cy="639762"/>
          </a:xfrm>
          <a:prstGeom prst="rect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1667">
                <a:schemeClr val="bg1">
                  <a:lumMod val="95000"/>
                </a:schemeClr>
              </a:gs>
              <a:gs pos="50000">
                <a:schemeClr val="bg1"/>
              </a:gs>
            </a:gsLst>
            <a:lin ang="0" scaled="0"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3000" b="1" baseline="0" dirty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-34286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668962"/>
            <a:ext cx="8229600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kumimoji="0" lang="en-US" sz="2500" b="0" i="0" u="none" strike="noStrike" kern="1200" cap="none" spc="0" normalizeH="0" baseline="0" dirty="0" smtClean="0">
                <a:ln>
                  <a:noFill/>
                </a:ln>
                <a:solidFill>
                  <a:srgbClr val="24B0E3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 smtClean="0"/>
              <a:t>Sub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small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75905" y="6071616"/>
            <a:ext cx="572609" cy="685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05800" y="5901068"/>
            <a:ext cx="685170" cy="820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536" y="6553200"/>
            <a:ext cx="3377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Learning</a:t>
            </a:r>
            <a:r>
              <a:rPr lang="en-US" sz="800" b="1" i="1" baseline="0" dirty="0" smtClean="0">
                <a:solidFill>
                  <a:srgbClr val="003C9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Purpose</a:t>
            </a:r>
            <a:endParaRPr lang="en-US" sz="800" b="1" i="1" dirty="0">
              <a:solidFill>
                <a:srgbClr val="003C9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3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3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9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Digital Image Processing and Computer Vision to Detect Brain Tumors in MRI Slices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Sean Webster</a:t>
            </a:r>
          </a:p>
          <a:p>
            <a:r>
              <a:rPr lang="en-US" dirty="0" smtClean="0"/>
              <a:t>Computer Vision</a:t>
            </a:r>
          </a:p>
          <a:p>
            <a:r>
              <a:rPr lang="en-US" dirty="0" smtClean="0"/>
              <a:t>4/19/2016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4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09">
        <p:fade/>
      </p:transition>
    </mc:Choice>
    <mc:Fallback xmlns="">
      <p:transition spd="med" advTm="35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Detect brain inside of skull in each slide and remove all image material that is not brain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Detect tumors per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Cross reference with library of other brain tumors to determine % chance of tumor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Detecting the Brain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The shape of the brain changes for each height</a:t>
            </a:r>
          </a:p>
          <a:p>
            <a:pPr>
              <a:buFontTx/>
              <a:buChar char="-"/>
            </a:pPr>
            <a:r>
              <a:rPr lang="en-US" dirty="0" smtClean="0"/>
              <a:t>Brain is not uniform color or uniform shape</a:t>
            </a:r>
          </a:p>
          <a:p>
            <a:pPr>
              <a:buFontTx/>
              <a:buChar char="-"/>
            </a:pPr>
            <a:r>
              <a:rPr lang="en-US" dirty="0" smtClean="0"/>
              <a:t>Eyes and sinus cavities can be hard to differentiate from brain</a:t>
            </a:r>
          </a:p>
          <a:p>
            <a:pPr>
              <a:buFontTx/>
              <a:buChar char="-"/>
            </a:pPr>
            <a:r>
              <a:rPr lang="en-US" dirty="0" smtClean="0"/>
              <a:t>Every brain is different</a:t>
            </a:r>
          </a:p>
          <a:p>
            <a:pPr>
              <a:buFontTx/>
              <a:buChar char="-"/>
            </a:pPr>
            <a:r>
              <a:rPr lang="en-US" dirty="0" smtClean="0"/>
              <a:t>Tumors can distort the shape of the brain</a:t>
            </a:r>
          </a:p>
        </p:txBody>
      </p:sp>
    </p:spTree>
    <p:extLst>
      <p:ext uri="{BB962C8B-B14F-4D97-AF65-F5344CB8AC3E}">
        <p14:creationId xmlns:p14="http://schemas.microsoft.com/office/powerpoint/2010/main" val="179721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/>
              <a:t>Detecting the Brain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Different Shapes for Different Heights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237" y="1600200"/>
            <a:ext cx="488352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skull is a large, dense, thick outer perimeter of our heads – very easy to detect</a:t>
            </a:r>
          </a:p>
          <a:p>
            <a:r>
              <a:rPr lang="en-US" dirty="0" smtClean="0"/>
              <a:t>Use Sobel edge detection to detect skull </a:t>
            </a:r>
            <a:r>
              <a:rPr lang="en-US" smtClean="0"/>
              <a:t>using gradient</a:t>
            </a:r>
            <a:endParaRPr lang="en-US" dirty="0" smtClean="0"/>
          </a:p>
          <a:p>
            <a:r>
              <a:rPr lang="en-US" dirty="0" smtClean="0"/>
              <a:t>Thresholding allows us to push this line to 255</a:t>
            </a:r>
          </a:p>
          <a:p>
            <a:r>
              <a:rPr lang="en-US" dirty="0" smtClean="0"/>
              <a:t>We now know where the skull is, but we don’t need it, or anything outside of it, so by marking where it is, we can remove it from our original image – we now only have the interior of the skull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Detecting the Brain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Approach 1: Detecting the skull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the skull, we are left with the brain, the eyes, the sinuses, the mouth, and the ear canals</a:t>
            </a:r>
          </a:p>
          <a:p>
            <a:r>
              <a:rPr lang="en-US" dirty="0" smtClean="0"/>
              <a:t>Good news, everyone! The mouth, sinuses, and ear canals are mostly hollow, and show up black in MRI’s – we can threshold them out of our image easily!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Detecting the Brain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Singling out the brain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0" y="1924050"/>
            <a:ext cx="3810000" cy="43815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607056"/>
            <a:ext cx="4038600" cy="301548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Detecting the Brain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Eyes present the biggest challenge – they’re roughly tumor shape and density</a:t>
            </a:r>
          </a:p>
          <a:p>
            <a:r>
              <a:rPr lang="en-US" dirty="0" smtClean="0"/>
              <a:t>Usually there is a gap between them and the brain, though.</a:t>
            </a:r>
          </a:p>
          <a:p>
            <a:r>
              <a:rPr lang="en-US" dirty="0" smtClean="0"/>
              <a:t>By detecting the lines between the eyes and the brain, and histogramming each side of the line, we can tell the side with a higher concentration of gray is the brain side – we can now get rid of the eyes, and only have the brain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Detecting the Brain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between the skull and the brain is fluid and a membrane in the subarachnoid space – This is essentially an empty space in MRIs</a:t>
            </a:r>
          </a:p>
          <a:p>
            <a:r>
              <a:rPr lang="en-US" dirty="0" smtClean="0"/>
              <a:t>By utilizing this space, we can use Sobel edge detection to separate the brain from the not </a:t>
            </a:r>
            <a:r>
              <a:rPr lang="en-US" dirty="0" smtClean="0"/>
              <a:t>brain</a:t>
            </a:r>
          </a:p>
          <a:p>
            <a:pPr lvl="1"/>
            <a:r>
              <a:rPr lang="en-US" dirty="0" smtClean="0"/>
              <a:t>This slide was written before we got to morphology – we can see that erosion followed by dilation would get rid of the skull</a:t>
            </a:r>
            <a:endParaRPr lang="en-US" dirty="0" smtClean="0"/>
          </a:p>
          <a:p>
            <a:r>
              <a:rPr lang="en-US" dirty="0" smtClean="0"/>
              <a:t>Note: This approach may not work when the scans get to the eyes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Detecting the Brain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Approach 2: Detecting the brain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Tumors rarely have uniform density/shape</a:t>
            </a:r>
          </a:p>
          <a:p>
            <a:r>
              <a:rPr lang="en-US" dirty="0" smtClean="0"/>
              <a:t>Tumors are not usually the same shape/size, or in the same place – though they can be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Detecting Tumors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Tumors show up as different color than the rest of the brain in MRIs – we can use this in image processing</a:t>
            </a:r>
          </a:p>
          <a:p>
            <a:r>
              <a:rPr lang="en-US" dirty="0" smtClean="0"/>
              <a:t>We want to create high contrast, to make the tumor stick out – our tumor will hopefully be the brightest area</a:t>
            </a:r>
          </a:p>
          <a:p>
            <a:r>
              <a:rPr lang="en-US" dirty="0" smtClean="0"/>
              <a:t>We can now remove everything except the tumor by thresholding</a:t>
            </a:r>
          </a:p>
          <a:p>
            <a:r>
              <a:rPr lang="en-US" dirty="0" smtClean="0"/>
              <a:t>We can now use the before mentioned volume calculation method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Detecting Tumors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MRI scans completed</a:t>
            </a:r>
          </a:p>
          <a:p>
            <a:r>
              <a:rPr lang="en-US" dirty="0" smtClean="0"/>
              <a:t>One whole brain takes roughly 60 scans, each about 2mm apart</a:t>
            </a:r>
          </a:p>
          <a:p>
            <a:pPr lvl="1"/>
            <a:r>
              <a:rPr lang="en-US" dirty="0" smtClean="0"/>
              <a:t>No time to look at all scans, must do every third scan (20 scans)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3">
        <p:fade/>
      </p:transition>
    </mc:Choice>
    <mc:Fallback xmlns="">
      <p:transition spd="med" advTm="11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teaching the program the location, colors, and sizes of tumors using training data, we can improve it’s understanding of these things</a:t>
            </a:r>
          </a:p>
          <a:p>
            <a:r>
              <a:rPr lang="en-US" dirty="0" smtClean="0"/>
              <a:t>Once we have the training data input, we can then use linear discrimination analysis to try and find correlations between tumors</a:t>
            </a:r>
          </a:p>
          <a:p>
            <a:r>
              <a:rPr lang="en-US" dirty="0" smtClean="0"/>
              <a:t>If a correlation is found, the program is ready for testing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Deep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Calculation chance of object being a tumor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7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Tumors all have different densities. Some are denser than surrounding regions, some less dense</a:t>
            </a:r>
          </a:p>
          <a:p>
            <a:r>
              <a:rPr lang="en-US" dirty="0" smtClean="0"/>
              <a:t>Tumors have complex shapes, and are not always simply connected regions</a:t>
            </a:r>
          </a:p>
          <a:p>
            <a:r>
              <a:rPr lang="en-US" dirty="0" smtClean="0"/>
              <a:t>There is the possibility of multiple tumors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Problems Associated</a:t>
            </a:r>
          </a:p>
        </p:txBody>
      </p:sp>
    </p:spTree>
    <p:extLst>
      <p:ext uri="{BB962C8B-B14F-4D97-AF65-F5344CB8AC3E}">
        <p14:creationId xmlns:p14="http://schemas.microsoft.com/office/powerpoint/2010/main" val="39002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have to know how many tumors there are</a:t>
            </a:r>
          </a:p>
          <a:p>
            <a:r>
              <a:rPr lang="en-US" dirty="0" smtClean="0"/>
              <a:t>Is the tumor simply connected?</a:t>
            </a:r>
          </a:p>
          <a:p>
            <a:r>
              <a:rPr lang="en-US" dirty="0" smtClean="0"/>
              <a:t>How will the tumor be marked by the radiologist?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Volume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marked region(s)</a:t>
            </a:r>
          </a:p>
          <a:p>
            <a:pPr lvl="1"/>
            <a:r>
              <a:rPr lang="en-US" dirty="0" smtClean="0"/>
              <a:t>Let’s assume the region is marked in a color value not used elsewhere in the image - this allows us to easily differentiate between outside the marked region and inside</a:t>
            </a:r>
          </a:p>
          <a:p>
            <a:r>
              <a:rPr lang="en-US" dirty="0" smtClean="0"/>
              <a:t>Check for closed regions of marking color– these are where our tumors are</a:t>
            </a:r>
          </a:p>
          <a:p>
            <a:r>
              <a:rPr lang="en-US" dirty="0" smtClean="0"/>
              <a:t>We can now discard the rest of the image, and send each tumor to it’s own image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Volume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Approach: Finding the Marked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Tumor is usually much brighter than surroundings in MRI – we can use this and threshold the </a:t>
            </a:r>
            <a:r>
              <a:rPr lang="en-US" dirty="0" smtClean="0"/>
              <a:t>image</a:t>
            </a:r>
            <a:endParaRPr lang="en-US" dirty="0" smtClean="0"/>
          </a:p>
          <a:p>
            <a:r>
              <a:rPr lang="en-US" dirty="0" smtClean="0"/>
              <a:t>This thresholding allows us to see the tumor </a:t>
            </a:r>
            <a:r>
              <a:rPr lang="en-US" dirty="0" smtClean="0"/>
              <a:t>better</a:t>
            </a:r>
          </a:p>
          <a:p>
            <a:r>
              <a:rPr lang="en-US" dirty="0" smtClean="0"/>
              <a:t>This thresholding allows us to get better edges in edge detection, such as Sobel</a:t>
            </a:r>
            <a:endParaRPr lang="en-US" dirty="0"/>
          </a:p>
          <a:p>
            <a:r>
              <a:rPr lang="en-US" dirty="0" smtClean="0"/>
              <a:t>Thee edges give us our regions of tumor vs non-tumor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Volume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Finding the tumor in the marked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3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region is connected if two regions on any slice are touching</a:t>
            </a:r>
          </a:p>
          <a:p>
            <a:r>
              <a:rPr lang="en-US" dirty="0" smtClean="0"/>
              <a:t>A tumor is continuous if it is within 10% of size of the previous image – a continuous tumor then becomes a stack of images to simulate the 3D tumor</a:t>
            </a:r>
          </a:p>
          <a:p>
            <a:r>
              <a:rPr lang="en-US" dirty="0" smtClean="0"/>
              <a:t>If regions are connected in the same image, the two tumor image stacks will be merged into one image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Volume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Checking for connected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know each dimension of the tumor in the x-y plane of each image, we can extrapolate the shape of the tumor between images using the volume integral</a:t>
            </a:r>
          </a:p>
          <a:p>
            <a:pPr lvl="1"/>
            <a:r>
              <a:rPr lang="en-US" dirty="0" smtClean="0"/>
              <a:t>We know the thickness between each image</a:t>
            </a:r>
          </a:p>
          <a:p>
            <a:pPr lvl="1"/>
            <a:r>
              <a:rPr lang="en-US" dirty="0" smtClean="0"/>
              <a:t>We can find a mathematical function using digital boundary </a:t>
            </a:r>
            <a:r>
              <a:rPr lang="en-US" dirty="0" smtClean="0"/>
              <a:t>segmentation of our lines that we found earlier </a:t>
            </a:r>
            <a:r>
              <a:rPr lang="en-US" dirty="0" smtClean="0"/>
              <a:t>to satisfy the shape of the 2D tumor image</a:t>
            </a:r>
          </a:p>
          <a:p>
            <a:pPr lvl="1"/>
            <a:r>
              <a:rPr lang="en-US" dirty="0" smtClean="0"/>
              <a:t>Therefore we have all necessary information for 3D integral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Volume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Calculating the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1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take it a step further…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if the program finds the tumor first?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7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Deep Blue -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umasslowellwhite</Template>
  <TotalTime>1474</TotalTime>
  <Words>1039</Words>
  <Application>Microsoft Office PowerPoint</Application>
  <PresentationFormat>On-screen Show (4:3)</PresentationFormat>
  <Paragraphs>97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Verdana</vt:lpstr>
      <vt:lpstr>Deep Blue - Template</vt:lpstr>
      <vt:lpstr>Using Digital Image Processing and Computer Vision to Detect Brain Tumors in MRI Slices</vt:lpstr>
      <vt:lpstr>Introduction</vt:lpstr>
      <vt:lpstr>Introduction cont.</vt:lpstr>
      <vt:lpstr>Calculating the Volume</vt:lpstr>
      <vt:lpstr>Calculating the Volume</vt:lpstr>
      <vt:lpstr>Calculating the Volume</vt:lpstr>
      <vt:lpstr>Calculating the Volume</vt:lpstr>
      <vt:lpstr>Calculating the Volume</vt:lpstr>
      <vt:lpstr>Let’s take it a step further…</vt:lpstr>
      <vt:lpstr>Approach</vt:lpstr>
      <vt:lpstr>Step 1: Detecting the Brain</vt:lpstr>
      <vt:lpstr>Step 1: Detecting the Brain</vt:lpstr>
      <vt:lpstr>Step 1: Detecting the Brain</vt:lpstr>
      <vt:lpstr>Step 1: Detecting the Brain</vt:lpstr>
      <vt:lpstr>Step 1: Detecting the Brain</vt:lpstr>
      <vt:lpstr>Step 1: Detecting the Brain</vt:lpstr>
      <vt:lpstr>Step 1: Detecting the Brain</vt:lpstr>
      <vt:lpstr>Step 2: Detecting Tumors</vt:lpstr>
      <vt:lpstr>Step 2: Detecting Tumors</vt:lpstr>
      <vt:lpstr>Step 3: Deep Learning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Digital Image Processing and Computer Vision to Detect Brain Tumors in MRI Slices</dc:title>
  <dc:creator>Sean Webster</dc:creator>
  <cp:lastModifiedBy>Sean Webster</cp:lastModifiedBy>
  <cp:revision>23</cp:revision>
  <dcterms:created xsi:type="dcterms:W3CDTF">2016-04-19T01:35:03Z</dcterms:created>
  <dcterms:modified xsi:type="dcterms:W3CDTF">2016-04-20T13:55:38Z</dcterms:modified>
</cp:coreProperties>
</file>