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99" r:id="rId4"/>
    <p:sldId id="266" r:id="rId5"/>
    <p:sldId id="298" r:id="rId6"/>
    <p:sldId id="295" r:id="rId7"/>
    <p:sldId id="29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DBBD0-038E-5B0B-07C2-BC62A804A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C630D-29CC-ECE6-F909-ACB53F994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252A5A-3281-8CDE-E16A-E41E6EB8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A49188-89ED-09EF-36BB-7B53AB98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2941A-3418-8574-14D7-B820D3D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5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7F8B4-056F-729B-3F17-F73220EA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D0FE1E-3956-EBC3-9557-39A8DDEDA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F0432-C59D-6D45-61FA-556440BE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87EE0-0AE6-BB1B-D898-34457E65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9B2C2-841D-1111-9DBB-D275C8CE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1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0207C8-80B5-7A61-B45B-CCA27D5C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B3B3C7-EE2F-C367-40D9-1B2150C9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91037D-01FC-C247-C6C2-9DF6058C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0AE03-719A-400D-AE4C-7E7CEBD9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24D68F-EB26-CDE3-BC3A-FBF3340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78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+Lin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yNitride">
            <a:extLst>
              <a:ext uri="{FF2B5EF4-FFF2-40B4-BE49-F238E27FC236}">
                <a16:creationId xmlns:a16="http://schemas.microsoft.com/office/drawing/2014/main" id="{4F82B5E2-0C01-4732-8EE9-E3FFEFB32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9614" y="6288768"/>
            <a:ext cx="2368919" cy="4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337E54-52E2-D74A-86BF-DFD8E5A036AD}"/>
              </a:ext>
            </a:extLst>
          </p:cNvPr>
          <p:cNvSpPr txBox="1"/>
          <p:nvPr userDrawn="1"/>
        </p:nvSpPr>
        <p:spPr>
          <a:xfrm>
            <a:off x="10802" y="6606000"/>
            <a:ext cx="360000" cy="252000"/>
          </a:xfrm>
          <a:prstGeom prst="rect">
            <a:avLst/>
          </a:prstGeom>
          <a:noFill/>
        </p:spPr>
        <p:txBody>
          <a:bodyPr wrap="none" lIns="90000" tIns="36000" rIns="90000" bIns="36000" rtlCol="0" anchor="ctr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95D398-18AC-7240-85AD-2029CACF15C5}" type="slidenum">
              <a:rPr kumimoji="1" lang="zh-TW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pPr marL="0" marR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D3CBF1DE-42FD-024C-BFCF-FC6D839A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202170"/>
            <a:ext cx="11016000" cy="73105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F27AAC-9D22-DC46-834E-5A1A595D3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000" y="1156474"/>
            <a:ext cx="11016000" cy="502130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600"/>
              </a:spcBef>
              <a:buClr>
                <a:srgbClr val="00A3DB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buClr>
                <a:srgbClr val="84BE41"/>
              </a:buClr>
              <a:defRPr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buClr>
                <a:srgbClr val="D8213A"/>
              </a:buClr>
              <a:buFont typeface="System Font Regular"/>
              <a:buChar char="-"/>
              <a:defRPr sz="24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buClr>
                <a:srgbClr val="D8213B"/>
              </a:buClr>
              <a:buFont typeface="System Font Regular"/>
              <a:buChar char="-"/>
              <a:defRPr sz="20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buClr>
                <a:srgbClr val="D8213B"/>
              </a:buClr>
              <a:buFont typeface="System Font Regular"/>
              <a:buChar char="-"/>
              <a:defRPr sz="200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endParaRPr kumimoji="1" lang="zh-TW" altLang="en-US" dirty="0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EB895411-6849-5647-85DD-0372EDA524B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8000" y="1044848"/>
            <a:ext cx="11376000" cy="0"/>
          </a:xfrm>
          <a:prstGeom prst="line">
            <a:avLst/>
          </a:prstGeom>
          <a:ln w="25400">
            <a:solidFill>
              <a:srgbClr val="00A3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>
            <a:extLst>
              <a:ext uri="{FF2B5EF4-FFF2-40B4-BE49-F238E27FC236}">
                <a16:creationId xmlns:a16="http://schemas.microsoft.com/office/drawing/2014/main" id="{C60D66B3-7CB4-0248-96A7-AC821B912823}"/>
              </a:ext>
            </a:extLst>
          </p:cNvPr>
          <p:cNvSpPr txBox="1"/>
          <p:nvPr userDrawn="1"/>
        </p:nvSpPr>
        <p:spPr>
          <a:xfrm>
            <a:off x="370802" y="6610478"/>
            <a:ext cx="2697518" cy="252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 lIns="90000" tIns="36000" rIns="90000" bIns="36000" rtlCol="0" anchor="ctr">
            <a:noAutofit/>
          </a:bodyPr>
          <a:lstStyle>
            <a:defPPr>
              <a:defRPr lang="zh-TW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dirty="0">
                <a:solidFill>
                  <a:schemeClr val="accent3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PlayNitride Confidential</a:t>
            </a:r>
            <a:endParaRPr kumimoji="1" lang="zh-TW" altLang="en-US" sz="1600" dirty="0">
              <a:solidFill>
                <a:schemeClr val="accent3">
                  <a:lumMod val="20000"/>
                  <a:lumOff val="80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11E022-9BEC-0140-9B82-E54B636D792A}"/>
              </a:ext>
            </a:extLst>
          </p:cNvPr>
          <p:cNvGrpSpPr/>
          <p:nvPr userDrawn="1"/>
        </p:nvGrpSpPr>
        <p:grpSpPr>
          <a:xfrm>
            <a:off x="1566" y="558800"/>
            <a:ext cx="108000" cy="1670182"/>
            <a:chOff x="150687" y="558800"/>
            <a:chExt cx="108000" cy="16701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64434C-F565-F648-A24C-11242F17A250}"/>
                </a:ext>
              </a:extLst>
            </p:cNvPr>
            <p:cNvSpPr/>
            <p:nvPr userDrawn="1"/>
          </p:nvSpPr>
          <p:spPr>
            <a:xfrm>
              <a:off x="150687" y="558800"/>
              <a:ext cx="108000" cy="486000"/>
            </a:xfrm>
            <a:prstGeom prst="rect">
              <a:avLst/>
            </a:prstGeom>
            <a:solidFill>
              <a:srgbClr val="00A0EB"/>
            </a:solidFill>
            <a:ln>
              <a:solidFill>
                <a:srgbClr val="00A0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4C8C9F-EF91-2D47-86E1-B332984644D8}"/>
                </a:ext>
              </a:extLst>
            </p:cNvPr>
            <p:cNvSpPr/>
            <p:nvPr userDrawn="1"/>
          </p:nvSpPr>
          <p:spPr>
            <a:xfrm>
              <a:off x="150687" y="1150891"/>
              <a:ext cx="108000" cy="486000"/>
            </a:xfrm>
            <a:prstGeom prst="rect">
              <a:avLst/>
            </a:prstGeom>
            <a:solidFill>
              <a:srgbClr val="8CC31E"/>
            </a:solidFill>
            <a:ln>
              <a:solidFill>
                <a:srgbClr val="8CC3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361C08-1B7F-3447-8EBD-B3816AD9AD9E}"/>
                </a:ext>
              </a:extLst>
            </p:cNvPr>
            <p:cNvSpPr/>
            <p:nvPr userDrawn="1"/>
          </p:nvSpPr>
          <p:spPr>
            <a:xfrm>
              <a:off x="150687" y="1742982"/>
              <a:ext cx="108000" cy="486000"/>
            </a:xfrm>
            <a:prstGeom prst="rect">
              <a:avLst/>
            </a:prstGeom>
            <a:solidFill>
              <a:srgbClr val="E6002D"/>
            </a:solidFill>
            <a:ln>
              <a:solidFill>
                <a:srgbClr val="E60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7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F0C4A-DF7B-758B-5F03-269B8A5A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97141-08CE-98A2-C2DA-F2B28AB7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DD1A2-8241-C8B9-C631-8568CF75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A75CC9-7378-9F3C-AE2C-C31931A8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8BFFD6-3493-F156-DB58-9E21134B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8CD55-4095-A6CE-7418-C0197ABE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A39BD-C516-F0F9-17E9-2E8AAFD25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35E572-0AB5-2608-C9D1-B7AE7E61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83BA1-6223-9073-B69F-961F1807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E3F7D-7D86-76D0-D77C-128A4A3D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54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5C4AD-588F-3191-A6AC-A0EB0F9B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3FF44A-591D-4925-0DC8-3BA864326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96F56F-B9BB-C64E-E0D0-8E3F087C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D9FEF7-0E61-AC54-010D-F86E9141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4899D3-E9AE-3AC8-E6ED-A53E5A6A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49DE59-227F-77AC-6804-2B370CA8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3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01DA0-C410-F74D-53EE-E7D1AF19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E06272-87FC-C537-B285-FA42E43F7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3635DB-85E2-5BF5-ED3E-7AAECC08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849401-246F-6047-11F4-E956A891E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8D8EDC-1AC9-D5A6-3834-47453A13A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BBB00D-EA6A-298A-CFA6-5DBFCEF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D69DBF-567C-CD3C-F1EB-44092A0D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4CD71B-CFD0-E5CB-0B71-25B9209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7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2A180-92F0-2204-6F22-6D5BEE31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140C0-EBF4-17F5-D16A-3B4CAFC5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180306-6DCA-E450-8729-058192D4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904F23-6ED1-48C5-BE56-E426415C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270955-C713-ACF8-2FDE-CC071C7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B6BD4F-37C5-1F09-B8D1-40DBD5A0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261807-F9C0-1991-707A-142BE04C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9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BC7D2-DBE7-5952-17CE-6D0C71C3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02A7F-BE22-B335-7574-695D341E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12B104-601A-8F62-E1A3-BD0217E19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06595C-14EB-BA70-6236-A376D16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E73B60-9774-7EE2-2569-CFE58E48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625474F-C00B-247C-94EF-6A69943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0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44AE3-E56E-B5BB-7ED9-EB1F8727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C094E2-C72C-96A3-11FB-8131FE316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7517BC-21BE-C77B-4905-D48A9F34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41903-C4C4-62CF-F2CC-32308B9A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400068-4A87-33E6-F734-DE7F3E34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172775-F0FC-F9E6-C706-C7A794F2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4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E75147-C85E-2736-7214-059CCFF4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566C31-7C99-2466-AFD8-6C238B48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9FEE1-9C37-BE9F-A83C-C791FECF9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A17F9-DE4D-479C-BE54-8939AFA3DDB6}" type="datetimeFigureOut">
              <a:rPr lang="zh-TW" altLang="en-US" smtClean="0"/>
              <a:t>2024/7/11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4506B7-B7CC-F9C6-2EAA-AEAF0FB2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DD6A03-5D72-FE16-C152-E44597FC4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028EB-49AD-4FA8-9615-53DADE021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798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43996-D17D-7F55-953E-9CBE4740F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825EEA-249E-49D0-AB3E-CAA8C3A2F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55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8A349A-D2D5-57B9-0057-D0AF037FE78E}"/>
              </a:ext>
            </a:extLst>
          </p:cNvPr>
          <p:cNvSpPr txBox="1"/>
          <p:nvPr/>
        </p:nvSpPr>
        <p:spPr>
          <a:xfrm>
            <a:off x="88135" y="165253"/>
            <a:ext cx="12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Error code: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422AC8-1983-9B71-D036-357387D78DDB}"/>
              </a:ext>
            </a:extLst>
          </p:cNvPr>
          <p:cNvSpPr txBox="1"/>
          <p:nvPr/>
        </p:nvSpPr>
        <p:spPr>
          <a:xfrm>
            <a:off x="184531" y="518327"/>
            <a:ext cx="76594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0=</a:t>
            </a:r>
            <a:r>
              <a:rPr lang="zh-TW" altLang="en-US" dirty="0"/>
              <a:t>初始預設值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1.0= </a:t>
            </a:r>
            <a:r>
              <a:rPr lang="zh-TW" altLang="en-US" dirty="0">
                <a:solidFill>
                  <a:srgbClr val="FF0000"/>
                </a:solidFill>
              </a:rPr>
              <a:t>閥值設定不符合範圍設定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2.0=</a:t>
            </a:r>
            <a:r>
              <a:rPr lang="zh-TW" altLang="en-US" dirty="0">
                <a:solidFill>
                  <a:srgbClr val="FF0000"/>
                </a:solidFill>
              </a:rPr>
              <a:t>長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寬上下限及尺寸設定未到適合範圍 </a:t>
            </a:r>
            <a:r>
              <a:rPr lang="en-US" altLang="zh-TW" dirty="0">
                <a:solidFill>
                  <a:srgbClr val="FF0000"/>
                </a:solidFill>
              </a:rPr>
              <a:t>or </a:t>
            </a:r>
            <a:r>
              <a:rPr lang="zh-TW" altLang="en-US" dirty="0">
                <a:solidFill>
                  <a:srgbClr val="FF0000"/>
                </a:solidFill>
              </a:rPr>
              <a:t>畫面內無正常的目標物</a:t>
            </a:r>
            <a:r>
              <a:rPr lang="en-US" altLang="zh-TW" dirty="0">
                <a:solidFill>
                  <a:srgbClr val="FF0000"/>
                </a:solidFill>
              </a:rPr>
              <a:t>(image&gt;&gt;dimension&gt;&gt;threshold)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2.1= </a:t>
            </a:r>
            <a:r>
              <a:rPr lang="zh-TW" altLang="en-US" dirty="0">
                <a:solidFill>
                  <a:srgbClr val="FF0000"/>
                </a:solidFill>
              </a:rPr>
              <a:t>目標物長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zh-TW" altLang="en-US" dirty="0">
                <a:solidFill>
                  <a:srgbClr val="FF0000"/>
                </a:solidFill>
              </a:rPr>
              <a:t>寬上下限及尺寸設定需要微幅調整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3.0= pitch</a:t>
            </a:r>
            <a:r>
              <a:rPr lang="zh-TW" altLang="en-US" dirty="0">
                <a:solidFill>
                  <a:srgbClr val="FF0000"/>
                </a:solidFill>
              </a:rPr>
              <a:t>設定有問題 </a:t>
            </a:r>
            <a:r>
              <a:rPr lang="en-US" altLang="zh-TW" dirty="0">
                <a:solidFill>
                  <a:srgbClr val="FF0000"/>
                </a:solidFill>
              </a:rPr>
              <a:t>or </a:t>
            </a:r>
            <a:r>
              <a:rPr lang="zh-TW" altLang="en-US" dirty="0">
                <a:solidFill>
                  <a:srgbClr val="FF0000"/>
                </a:solidFill>
              </a:rPr>
              <a:t>畫面內有目標晶片但晶片不在框內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4.0= </a:t>
            </a:r>
            <a:r>
              <a:rPr lang="zh-TW" altLang="en-US" dirty="0">
                <a:solidFill>
                  <a:srgbClr val="FF0000"/>
                </a:solidFill>
              </a:rPr>
              <a:t>目標晶片有旋轉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4.1= </a:t>
            </a:r>
            <a:r>
              <a:rPr lang="zh-TW" altLang="en-US" dirty="0">
                <a:solidFill>
                  <a:srgbClr val="FF0000"/>
                </a:solidFill>
              </a:rPr>
              <a:t>目標晶片失焦 </a:t>
            </a:r>
            <a:r>
              <a:rPr lang="en-US" altLang="zh-TW" dirty="0">
                <a:solidFill>
                  <a:srgbClr val="FF0000"/>
                </a:solidFill>
              </a:rPr>
              <a:t>or </a:t>
            </a:r>
            <a:r>
              <a:rPr lang="zh-TW" altLang="en-US" dirty="0">
                <a:solidFill>
                  <a:srgbClr val="FF0000"/>
                </a:solidFill>
              </a:rPr>
              <a:t>光源亮度不符合使晶片看起來像失焦狀態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4.2=</a:t>
            </a:r>
            <a:r>
              <a:rPr lang="zh-TW" altLang="en-US" dirty="0">
                <a:solidFill>
                  <a:srgbClr val="FF0000"/>
                </a:solidFill>
              </a:rPr>
              <a:t>目標晶片為毀損晶片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8=</a:t>
            </a:r>
            <a:r>
              <a:rPr lang="zh-TW" altLang="en-US" dirty="0">
                <a:solidFill>
                  <a:srgbClr val="FF0000"/>
                </a:solidFill>
              </a:rPr>
              <a:t>無影像輸入</a:t>
            </a:r>
          </a:p>
          <a:p>
            <a:r>
              <a:rPr lang="en-US" altLang="zh-TW" dirty="0"/>
              <a:t>9=</a:t>
            </a:r>
            <a:r>
              <a:rPr lang="zh-TW" altLang="en-US" dirty="0"/>
              <a:t>辨識成功</a:t>
            </a:r>
          </a:p>
        </p:txBody>
      </p:sp>
    </p:spTree>
    <p:extLst>
      <p:ext uri="{BB962C8B-B14F-4D97-AF65-F5344CB8AC3E}">
        <p14:creationId xmlns:p14="http://schemas.microsoft.com/office/powerpoint/2010/main" val="10887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6F0725B-93DA-6C29-9B37-E3C6FBBA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5" y="0"/>
            <a:ext cx="113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98029D-B91F-FCA3-9E0C-88581C440B62}"/>
              </a:ext>
            </a:extLst>
          </p:cNvPr>
          <p:cNvGrpSpPr/>
          <p:nvPr/>
        </p:nvGrpSpPr>
        <p:grpSpPr>
          <a:xfrm>
            <a:off x="823924" y="131135"/>
            <a:ext cx="11116553" cy="1857186"/>
            <a:chOff x="649357" y="580023"/>
            <a:chExt cx="11116553" cy="1857186"/>
          </a:xfrm>
        </p:grpSpPr>
        <p:cxnSp>
          <p:nvCxnSpPr>
            <p:cNvPr id="5" name="接點: 肘形 4">
              <a:extLst>
                <a:ext uri="{FF2B5EF4-FFF2-40B4-BE49-F238E27FC236}">
                  <a16:creationId xmlns:a16="http://schemas.microsoft.com/office/drawing/2014/main" id="{FFBD070A-7796-38EA-D351-05BB26315680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 rot="16200000" flipH="1">
              <a:off x="7197832" y="363575"/>
              <a:ext cx="712781" cy="2673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87E20E4-E5E9-D48F-9FB9-C1B2AAACC4F9}"/>
                </a:ext>
              </a:extLst>
            </p:cNvPr>
            <p:cNvGrpSpPr/>
            <p:nvPr/>
          </p:nvGrpSpPr>
          <p:grpSpPr>
            <a:xfrm>
              <a:off x="649357" y="580023"/>
              <a:ext cx="11116553" cy="1857186"/>
              <a:chOff x="591872" y="580023"/>
              <a:chExt cx="11116553" cy="1857186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5268DA66-95DC-359A-F196-3ABE23E058A4}"/>
                  </a:ext>
                </a:extLst>
              </p:cNvPr>
              <p:cNvGrpSpPr/>
              <p:nvPr/>
            </p:nvGrpSpPr>
            <p:grpSpPr>
              <a:xfrm>
                <a:off x="591872" y="580023"/>
                <a:ext cx="8564815" cy="1851731"/>
                <a:chOff x="5137668" y="3857357"/>
                <a:chExt cx="8564815" cy="1851731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FFAA5C00-A024-CBC1-42FB-E8A83EC68227}"/>
                    </a:ext>
                  </a:extLst>
                </p:cNvPr>
                <p:cNvSpPr txBox="1"/>
                <p:nvPr/>
              </p:nvSpPr>
              <p:spPr>
                <a:xfrm>
                  <a:off x="5271813" y="3857357"/>
                  <a:ext cx="2031133" cy="954107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dirty="0"/>
                    <a:t>使用者輸入</a:t>
                  </a:r>
                  <a:r>
                    <a:rPr lang="en-US" altLang="zh-TW" sz="1400" dirty="0"/>
                    <a:t>AOI</a:t>
                  </a:r>
                  <a:r>
                    <a:rPr lang="zh-TW" altLang="en-US" sz="1400" dirty="0"/>
                    <a:t>參數</a:t>
                  </a:r>
                  <a:r>
                    <a:rPr lang="en-US" altLang="zh-TW" sz="1400" dirty="0"/>
                    <a:t>: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zh-TW" sz="1400" dirty="0"/>
                    <a:t>Chip array pitch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zh-TW" sz="1400" dirty="0"/>
                    <a:t>Chip size (W&amp;H)</a:t>
                  </a:r>
                </a:p>
                <a:p>
                  <a:pPr marL="342900" indent="-342900">
                    <a:buAutoNum type="arabicPeriod"/>
                  </a:pPr>
                  <a:r>
                    <a:rPr lang="en-US" altLang="zh-TW" sz="1400" dirty="0"/>
                    <a:t>Chip threshold value</a:t>
                  </a: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ECE9587E-EFCE-0FD9-8FEF-9AA4F2653119}"/>
                    </a:ext>
                  </a:extLst>
                </p:cNvPr>
                <p:cNvSpPr txBox="1"/>
                <p:nvPr/>
              </p:nvSpPr>
              <p:spPr>
                <a:xfrm>
                  <a:off x="8231128" y="4248283"/>
                  <a:ext cx="1107996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執行辨識</a:t>
                  </a:r>
                  <a:endParaRPr lang="en-US" altLang="zh-TW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E610407B-E9F1-6E9A-20DA-018E9A74D86C}"/>
                    </a:ext>
                  </a:extLst>
                </p:cNvPr>
                <p:cNvSpPr txBox="1"/>
                <p:nvPr/>
              </p:nvSpPr>
              <p:spPr>
                <a:xfrm>
                  <a:off x="9723748" y="4251972"/>
                  <a:ext cx="1963999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辨識</a:t>
                  </a:r>
                  <a:r>
                    <a:rPr lang="en-US" altLang="zh-TW" dirty="0"/>
                    <a:t>chip</a:t>
                  </a:r>
                  <a:r>
                    <a:rPr lang="zh-TW" altLang="en-US" dirty="0"/>
                    <a:t>是否異常</a:t>
                  </a:r>
                  <a:endParaRPr lang="en-US" altLang="zh-TW" dirty="0"/>
                </a:p>
              </p:txBody>
            </p:sp>
            <p:cxnSp>
              <p:nvCxnSpPr>
                <p:cNvPr id="13" name="直線單箭頭接點 12">
                  <a:extLst>
                    <a:ext uri="{FF2B5EF4-FFF2-40B4-BE49-F238E27FC236}">
                      <a16:creationId xmlns:a16="http://schemas.microsoft.com/office/drawing/2014/main" id="{74742120-2F58-CC24-E558-252341D09404}"/>
                    </a:ext>
                  </a:extLst>
                </p:cNvPr>
                <p:cNvCxnSpPr>
                  <a:stCxn id="10" idx="3"/>
                  <a:endCxn id="11" idx="1"/>
                </p:cNvCxnSpPr>
                <p:nvPr/>
              </p:nvCxnSpPr>
              <p:spPr>
                <a:xfrm>
                  <a:off x="7302946" y="4334411"/>
                  <a:ext cx="928182" cy="985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單箭頭接點 13">
                  <a:extLst>
                    <a:ext uri="{FF2B5EF4-FFF2-40B4-BE49-F238E27FC236}">
                      <a16:creationId xmlns:a16="http://schemas.microsoft.com/office/drawing/2014/main" id="{DE01E3BC-33F0-AC8D-E9D3-8F18A9C3B503}"/>
                    </a:ext>
                  </a:extLst>
                </p:cNvPr>
                <p:cNvCxnSpPr>
                  <a:cxnSpLocks/>
                  <a:stCxn id="11" idx="3"/>
                  <a:endCxn id="12" idx="1"/>
                </p:cNvCxnSpPr>
                <p:nvPr/>
              </p:nvCxnSpPr>
              <p:spPr>
                <a:xfrm>
                  <a:off x="9339124" y="4432949"/>
                  <a:ext cx="384624" cy="36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BEABD4E-C5FC-AAEE-BC4C-2558F4EAD5F2}"/>
                    </a:ext>
                  </a:extLst>
                </p:cNvPr>
                <p:cNvSpPr txBox="1"/>
                <p:nvPr/>
              </p:nvSpPr>
              <p:spPr>
                <a:xfrm>
                  <a:off x="5137668" y="5321470"/>
                  <a:ext cx="1040670" cy="36933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正常</a:t>
                  </a:r>
                  <a:r>
                    <a:rPr lang="en-US" altLang="zh-TW" dirty="0"/>
                    <a:t>chip</a:t>
                  </a: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78D5B613-7F93-6CDB-7057-14C83B5579B0}"/>
                    </a:ext>
                  </a:extLst>
                </p:cNvPr>
                <p:cNvSpPr txBox="1"/>
                <p:nvPr/>
              </p:nvSpPr>
              <p:spPr>
                <a:xfrm>
                  <a:off x="6534764" y="5323731"/>
                  <a:ext cx="1807546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Tilt / Rotate/Shift</a:t>
                  </a: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1538531D-0DB3-439B-9192-300E90F890F5}"/>
                    </a:ext>
                  </a:extLst>
                </p:cNvPr>
                <p:cNvSpPr txBox="1"/>
                <p:nvPr/>
              </p:nvSpPr>
              <p:spPr>
                <a:xfrm>
                  <a:off x="10959558" y="5333778"/>
                  <a:ext cx="1197764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失焦</a:t>
                  </a:r>
                  <a:r>
                    <a:rPr lang="en-US" altLang="zh-TW" dirty="0"/>
                    <a:t>/</a:t>
                  </a:r>
                  <a:r>
                    <a:rPr lang="zh-TW" altLang="en-US" dirty="0"/>
                    <a:t>過曝</a:t>
                  </a:r>
                  <a:endParaRPr lang="en-US" altLang="zh-TW" dirty="0"/>
                </a:p>
              </p:txBody>
            </p:sp>
            <p:cxnSp>
              <p:nvCxnSpPr>
                <p:cNvPr id="18" name="接點: 肘形 17">
                  <a:extLst>
                    <a:ext uri="{FF2B5EF4-FFF2-40B4-BE49-F238E27FC236}">
                      <a16:creationId xmlns:a16="http://schemas.microsoft.com/office/drawing/2014/main" id="{684CF23D-7D64-D649-13F0-AD7704C74ABC}"/>
                    </a:ext>
                  </a:extLst>
                </p:cNvPr>
                <p:cNvCxnSpPr>
                  <a:stCxn id="12" idx="2"/>
                  <a:endCxn id="15" idx="0"/>
                </p:cNvCxnSpPr>
                <p:nvPr/>
              </p:nvCxnSpPr>
              <p:spPr>
                <a:xfrm rot="5400000">
                  <a:off x="7831793" y="2447515"/>
                  <a:ext cx="700166" cy="5047745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接點: 肘形 18">
                  <a:extLst>
                    <a:ext uri="{FF2B5EF4-FFF2-40B4-BE49-F238E27FC236}">
                      <a16:creationId xmlns:a16="http://schemas.microsoft.com/office/drawing/2014/main" id="{1831E2EC-1CAA-3B74-F31E-13F093E11CB3}"/>
                    </a:ext>
                  </a:extLst>
                </p:cNvPr>
                <p:cNvCxnSpPr>
                  <a:stCxn id="12" idx="2"/>
                  <a:endCxn id="17" idx="0"/>
                </p:cNvCxnSpPr>
                <p:nvPr/>
              </p:nvCxnSpPr>
              <p:spPr>
                <a:xfrm rot="16200000" flipH="1">
                  <a:off x="10775857" y="4551195"/>
                  <a:ext cx="712474" cy="852692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接點: 肘形 19">
                  <a:extLst>
                    <a:ext uri="{FF2B5EF4-FFF2-40B4-BE49-F238E27FC236}">
                      <a16:creationId xmlns:a16="http://schemas.microsoft.com/office/drawing/2014/main" id="{2EF18F5B-C4A7-FFF7-6B24-C3475D688583}"/>
                    </a:ext>
                  </a:extLst>
                </p:cNvPr>
                <p:cNvCxnSpPr>
                  <a:cxnSpLocks/>
                  <a:stCxn id="12" idx="2"/>
                  <a:endCxn id="16" idx="0"/>
                </p:cNvCxnSpPr>
                <p:nvPr/>
              </p:nvCxnSpPr>
              <p:spPr>
                <a:xfrm rot="5400000">
                  <a:off x="8720930" y="3338912"/>
                  <a:ext cx="702427" cy="326721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C565595-ABA0-F343-266D-0D3D91A1B60F}"/>
                    </a:ext>
                  </a:extLst>
                </p:cNvPr>
                <p:cNvSpPr txBox="1"/>
                <p:nvPr/>
              </p:nvSpPr>
              <p:spPr>
                <a:xfrm>
                  <a:off x="8686967" y="5339756"/>
                  <a:ext cx="1107996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無目標物</a:t>
                  </a:r>
                  <a:endParaRPr lang="en-US" altLang="zh-TW" dirty="0"/>
                </a:p>
              </p:txBody>
            </p:sp>
            <p:cxnSp>
              <p:nvCxnSpPr>
                <p:cNvPr id="22" name="接點: 肘形 21">
                  <a:extLst>
                    <a:ext uri="{FF2B5EF4-FFF2-40B4-BE49-F238E27FC236}">
                      <a16:creationId xmlns:a16="http://schemas.microsoft.com/office/drawing/2014/main" id="{2AC7A88F-FEDD-8962-33C4-3134ED230581}"/>
                    </a:ext>
                  </a:extLst>
                </p:cNvPr>
                <p:cNvCxnSpPr>
                  <a:cxnSpLocks/>
                  <a:stCxn id="12" idx="2"/>
                  <a:endCxn id="21" idx="0"/>
                </p:cNvCxnSpPr>
                <p:nvPr/>
              </p:nvCxnSpPr>
              <p:spPr>
                <a:xfrm rot="5400000">
                  <a:off x="9614131" y="4248139"/>
                  <a:ext cx="718452" cy="1464783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DD5E8FE-6A5D-BE07-8A94-532F3AC8AF38}"/>
                    </a:ext>
                  </a:extLst>
                </p:cNvPr>
                <p:cNvSpPr txBox="1"/>
                <p:nvPr/>
              </p:nvSpPr>
              <p:spPr>
                <a:xfrm>
                  <a:off x="13056152" y="5334085"/>
                  <a:ext cx="646331" cy="36933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zh-TW" altLang="en-US" dirty="0"/>
                    <a:t>毀損</a:t>
                  </a:r>
                  <a:endParaRPr lang="en-US" altLang="zh-TW" dirty="0"/>
                </a:p>
              </p:txBody>
            </p:sp>
          </p:grp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002DCF7-1509-3A78-1A8A-0CC60617594C}"/>
                  </a:ext>
                </a:extLst>
              </p:cNvPr>
              <p:cNvSpPr txBox="1"/>
              <p:nvPr/>
            </p:nvSpPr>
            <p:spPr>
              <a:xfrm>
                <a:off x="10037005" y="2067877"/>
                <a:ext cx="167142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正常</a:t>
                </a:r>
                <a:r>
                  <a:rPr lang="en-US" altLang="zh-TW" dirty="0"/>
                  <a:t>chip-Type2</a:t>
                </a:r>
              </a:p>
            </p:txBody>
          </p:sp>
          <p:cxnSp>
            <p:nvCxnSpPr>
              <p:cNvPr id="9" name="接點: 肘形 8">
                <a:extLst>
                  <a:ext uri="{FF2B5EF4-FFF2-40B4-BE49-F238E27FC236}">
                    <a16:creationId xmlns:a16="http://schemas.microsoft.com/office/drawing/2014/main" id="{44BAC78E-9302-3E83-D0C4-28C01E767084}"/>
                  </a:ext>
                </a:extLst>
              </p:cNvPr>
              <p:cNvCxnSpPr>
                <a:cxnSpLocks/>
                <a:stCxn id="12" idx="2"/>
                <a:endCxn id="8" idx="0"/>
              </p:cNvCxnSpPr>
              <p:nvPr/>
            </p:nvCxnSpPr>
            <p:spPr>
              <a:xfrm rot="16200000" flipH="1">
                <a:off x="8154380" y="-650459"/>
                <a:ext cx="723907" cy="47127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0EF7772F-2D2A-35E2-2C7E-BA60F50A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30" y="3263260"/>
            <a:ext cx="1466998" cy="1173582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90D34B99-605D-EE04-3E30-7E51141A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2" y="2135436"/>
            <a:ext cx="1742102" cy="2120680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62994F0B-B827-FC52-9FB8-586B370B7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19" y="2127314"/>
            <a:ext cx="1558803" cy="1173582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02793113-59E5-D7CF-4F71-35482F26E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330" y="2091782"/>
            <a:ext cx="1466998" cy="1051560"/>
          </a:xfrm>
          <a:prstGeom prst="rect">
            <a:avLst/>
          </a:prstGeom>
        </p:spPr>
      </p:pic>
      <p:grpSp>
        <p:nvGrpSpPr>
          <p:cNvPr id="81" name="群組 80">
            <a:extLst>
              <a:ext uri="{FF2B5EF4-FFF2-40B4-BE49-F238E27FC236}">
                <a16:creationId xmlns:a16="http://schemas.microsoft.com/office/drawing/2014/main" id="{81B41297-56CC-739C-E8BA-C5D52E20A2DC}"/>
              </a:ext>
            </a:extLst>
          </p:cNvPr>
          <p:cNvGrpSpPr/>
          <p:nvPr/>
        </p:nvGrpSpPr>
        <p:grpSpPr>
          <a:xfrm>
            <a:off x="8548012" y="2104308"/>
            <a:ext cx="1200012" cy="2042637"/>
            <a:chOff x="8773472" y="2451345"/>
            <a:chExt cx="1200012" cy="2042637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007E6FE5-37A3-50AF-D1B7-557CDA76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80700" y="2451345"/>
              <a:ext cx="1192784" cy="607893"/>
            </a:xfrm>
            <a:prstGeom prst="rect">
              <a:avLst/>
            </a:prstGeom>
          </p:spPr>
        </p:pic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47A542F7-BF24-6B1F-D123-0D7EEF94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73472" y="3448691"/>
              <a:ext cx="1200012" cy="628813"/>
            </a:xfrm>
            <a:prstGeom prst="rect">
              <a:avLst/>
            </a:prstGeom>
          </p:spPr>
        </p:pic>
        <p:sp>
          <p:nvSpPr>
            <p:cNvPr id="46" name="流程圖: 接點 45">
              <a:extLst>
                <a:ext uri="{FF2B5EF4-FFF2-40B4-BE49-F238E27FC236}">
                  <a16:creationId xmlns:a16="http://schemas.microsoft.com/office/drawing/2014/main" id="{BA3C9276-6A25-0F9D-7885-B5881B6BCED2}"/>
                </a:ext>
              </a:extLst>
            </p:cNvPr>
            <p:cNvSpPr/>
            <p:nvPr/>
          </p:nvSpPr>
          <p:spPr>
            <a:xfrm>
              <a:off x="9255810" y="3082317"/>
              <a:ext cx="261084" cy="277330"/>
            </a:xfrm>
            <a:prstGeom prst="flowChartConnector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乘號 46">
              <a:extLst>
                <a:ext uri="{FF2B5EF4-FFF2-40B4-BE49-F238E27FC236}">
                  <a16:creationId xmlns:a16="http://schemas.microsoft.com/office/drawing/2014/main" id="{4035D277-1A81-4F22-8247-65088E5D4291}"/>
                </a:ext>
              </a:extLst>
            </p:cNvPr>
            <p:cNvSpPr/>
            <p:nvPr/>
          </p:nvSpPr>
          <p:spPr>
            <a:xfrm>
              <a:off x="9200615" y="4077504"/>
              <a:ext cx="371475" cy="416478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3" name="圖片 62">
            <a:extLst>
              <a:ext uri="{FF2B5EF4-FFF2-40B4-BE49-F238E27FC236}">
                <a16:creationId xmlns:a16="http://schemas.microsoft.com/office/drawing/2014/main" id="{EC5FD236-87B5-7868-59BB-9756965AA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847" y="5207785"/>
            <a:ext cx="1463391" cy="999004"/>
          </a:xfrm>
          <a:prstGeom prst="rect">
            <a:avLst/>
          </a:prstGeom>
        </p:spPr>
      </p:pic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C480C11-AFB9-C815-6810-58DF2577403A}"/>
              </a:ext>
            </a:extLst>
          </p:cNvPr>
          <p:cNvCxnSpPr>
            <a:cxnSpLocks/>
          </p:cNvCxnSpPr>
          <p:nvPr/>
        </p:nvCxnSpPr>
        <p:spPr>
          <a:xfrm>
            <a:off x="1344259" y="4124615"/>
            <a:ext cx="0" cy="975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176B67F-35C5-9AB4-BDC8-7A0F3BD8538A}"/>
              </a:ext>
            </a:extLst>
          </p:cNvPr>
          <p:cNvSpPr txBox="1"/>
          <p:nvPr/>
        </p:nvSpPr>
        <p:spPr>
          <a:xfrm>
            <a:off x="45843" y="4320790"/>
            <a:ext cx="1556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解決</a:t>
            </a:r>
            <a:endParaRPr lang="en-US" altLang="zh-TW" dirty="0"/>
          </a:p>
          <a:p>
            <a:pPr algn="ctr"/>
            <a:r>
              <a:rPr lang="zh-TW" altLang="en-US" dirty="0"/>
              <a:t>紅光誤差</a:t>
            </a:r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37D73CC9-B5F9-C2B0-1477-97EF6E0047C8}"/>
              </a:ext>
            </a:extLst>
          </p:cNvPr>
          <p:cNvGrpSpPr/>
          <p:nvPr/>
        </p:nvGrpSpPr>
        <p:grpSpPr>
          <a:xfrm>
            <a:off x="5988946" y="2106109"/>
            <a:ext cx="2484109" cy="3155502"/>
            <a:chOff x="6289363" y="4920880"/>
            <a:chExt cx="2484109" cy="3155502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2898B8EB-C124-47AB-DDBC-EA741D7E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89363" y="4920880"/>
              <a:ext cx="2467318" cy="1562318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512863F7-85ED-4013-FADA-C05081BD6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6153" y="6628380"/>
              <a:ext cx="2467319" cy="1448002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E09BAB0C-8F5B-1E4D-CA35-531D6B64913F}"/>
                </a:ext>
              </a:extLst>
            </p:cNvPr>
            <p:cNvSpPr txBox="1"/>
            <p:nvPr/>
          </p:nvSpPr>
          <p:spPr>
            <a:xfrm>
              <a:off x="6985814" y="50973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FF00"/>
                  </a:solidFill>
                </a:rPr>
                <a:t>回覆異常</a:t>
              </a:r>
            </a:p>
          </p:txBody>
        </p:sp>
        <p:pic>
          <p:nvPicPr>
            <p:cNvPr id="77" name="圖片 76">
              <a:extLst>
                <a:ext uri="{FF2B5EF4-FFF2-40B4-BE49-F238E27FC236}">
                  <a16:creationId xmlns:a16="http://schemas.microsoft.com/office/drawing/2014/main" id="{91F147D0-8E76-86F0-5117-E5D00100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06153" y="6198625"/>
              <a:ext cx="440562" cy="267250"/>
            </a:xfrm>
            <a:prstGeom prst="rect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p:pic>
          <p:nvPicPr>
            <p:cNvPr id="75" name="圖片 74">
              <a:extLst>
                <a:ext uri="{FF2B5EF4-FFF2-40B4-BE49-F238E27FC236}">
                  <a16:creationId xmlns:a16="http://schemas.microsoft.com/office/drawing/2014/main" id="{4C7C4E1A-4686-C9C3-3A4F-F3127FC5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31553" y="7779775"/>
              <a:ext cx="448719" cy="272870"/>
            </a:xfrm>
            <a:prstGeom prst="rect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BA0675A6-F5F8-3710-D900-14969D2024B9}"/>
              </a:ext>
            </a:extLst>
          </p:cNvPr>
          <p:cNvSpPr txBox="1"/>
          <p:nvPr/>
        </p:nvSpPr>
        <p:spPr>
          <a:xfrm>
            <a:off x="5959553" y="2060370"/>
            <a:ext cx="275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功能正常 </a:t>
            </a:r>
            <a:r>
              <a:rPr lang="en-US" altLang="zh-TW" sz="14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(based  on 5 pics)</a:t>
            </a:r>
            <a:endParaRPr lang="zh-TW" altLang="en-US" sz="1400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7" name="圖片 96">
            <a:extLst>
              <a:ext uri="{FF2B5EF4-FFF2-40B4-BE49-F238E27FC236}">
                <a16:creationId xmlns:a16="http://schemas.microsoft.com/office/drawing/2014/main" id="{2CCB998C-151B-509A-2A6D-6EFA9CB107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2022" y="4029982"/>
            <a:ext cx="2330644" cy="1476885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155170F5-F103-F65E-08C0-96F6DCA935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0925" y="2088202"/>
            <a:ext cx="2342025" cy="1859808"/>
          </a:xfrm>
          <a:prstGeom prst="rect">
            <a:avLst/>
          </a:prstGeom>
        </p:spPr>
      </p:pic>
      <p:sp>
        <p:nvSpPr>
          <p:cNvPr id="99" name="文字方塊 98">
            <a:extLst>
              <a:ext uri="{FF2B5EF4-FFF2-40B4-BE49-F238E27FC236}">
                <a16:creationId xmlns:a16="http://schemas.microsoft.com/office/drawing/2014/main" id="{A7394711-7721-FD8E-2ECE-38C59FF3955F}"/>
              </a:ext>
            </a:extLst>
          </p:cNvPr>
          <p:cNvSpPr txBox="1"/>
          <p:nvPr/>
        </p:nvSpPr>
        <p:spPr>
          <a:xfrm>
            <a:off x="10033774" y="5606748"/>
            <a:ext cx="2110601" cy="3385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此</a:t>
            </a:r>
            <a:r>
              <a:rPr lang="en-US" altLang="zh-TW" sz="1600" dirty="0"/>
              <a:t>AOI</a:t>
            </a:r>
            <a:r>
              <a:rPr lang="zh-TW" altLang="en-US" sz="1600" dirty="0"/>
              <a:t>會判定為異常</a:t>
            </a:r>
          </a:p>
        </p:txBody>
      </p:sp>
      <p:pic>
        <p:nvPicPr>
          <p:cNvPr id="101" name="圖片 100">
            <a:extLst>
              <a:ext uri="{FF2B5EF4-FFF2-40B4-BE49-F238E27FC236}">
                <a16:creationId xmlns:a16="http://schemas.microsoft.com/office/drawing/2014/main" id="{FDCA2ED7-834E-7932-1B62-7A67DF3116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2087" y="5647581"/>
            <a:ext cx="1410704" cy="1147166"/>
          </a:xfrm>
          <a:prstGeom prst="rect">
            <a:avLst/>
          </a:prstGeom>
        </p:spPr>
      </p:pic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3EA39EC-95E7-4F44-2337-EEC383B74083}"/>
              </a:ext>
            </a:extLst>
          </p:cNvPr>
          <p:cNvSpPr txBox="1"/>
          <p:nvPr/>
        </p:nvSpPr>
        <p:spPr>
          <a:xfrm>
            <a:off x="2044700" y="4639907"/>
            <a:ext cx="284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目前解決的</a:t>
            </a:r>
            <a:r>
              <a:rPr lang="en-US" altLang="zh-TW" b="1" dirty="0"/>
              <a:t>shift chip</a:t>
            </a:r>
            <a:r>
              <a:rPr lang="zh-TW" altLang="en-US" b="1" dirty="0"/>
              <a:t>狀況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DFCF58E-CA15-2DD1-4A6B-C188A29677AF}"/>
              </a:ext>
            </a:extLst>
          </p:cNvPr>
          <p:cNvSpPr/>
          <p:nvPr/>
        </p:nvSpPr>
        <p:spPr>
          <a:xfrm>
            <a:off x="2044700" y="4556760"/>
            <a:ext cx="3365300" cy="225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FC1249A-3000-6A6D-1F72-21752C448E5B}"/>
              </a:ext>
            </a:extLst>
          </p:cNvPr>
          <p:cNvSpPr txBox="1"/>
          <p:nvPr/>
        </p:nvSpPr>
        <p:spPr>
          <a:xfrm>
            <a:off x="2044700" y="5001250"/>
            <a:ext cx="322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用安全距離</a:t>
            </a:r>
            <a:r>
              <a:rPr lang="en-US" altLang="zh-TW" dirty="0"/>
              <a:t>(</a:t>
            </a:r>
            <a:r>
              <a:rPr lang="en-US" altLang="zh-TW" dirty="0" err="1"/>
              <a:t>xpitch</a:t>
            </a:r>
            <a:r>
              <a:rPr lang="en-US" altLang="zh-TW" dirty="0"/>
              <a:t>[0])</a:t>
            </a:r>
            <a:r>
              <a:rPr lang="zh-TW" altLang="en-US" dirty="0"/>
              <a:t>來限制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48832252-CC6B-2B2C-E9E7-5EEA270F1612}"/>
              </a:ext>
            </a:extLst>
          </p:cNvPr>
          <p:cNvGrpSpPr/>
          <p:nvPr/>
        </p:nvGrpSpPr>
        <p:grpSpPr>
          <a:xfrm>
            <a:off x="3818572" y="5962918"/>
            <a:ext cx="1182727" cy="792549"/>
            <a:chOff x="3842653" y="5929736"/>
            <a:chExt cx="1182727" cy="792549"/>
          </a:xfrm>
        </p:grpSpPr>
        <p:pic>
          <p:nvPicPr>
            <p:cNvPr id="105" name="圖片 104">
              <a:extLst>
                <a:ext uri="{FF2B5EF4-FFF2-40B4-BE49-F238E27FC236}">
                  <a16:creationId xmlns:a16="http://schemas.microsoft.com/office/drawing/2014/main" id="{7B5151B1-99D9-4FA2-8584-45D0C534C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842653" y="5929736"/>
              <a:ext cx="1182727" cy="792549"/>
            </a:xfrm>
            <a:prstGeom prst="rect">
              <a:avLst/>
            </a:prstGeom>
          </p:spPr>
        </p:pic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44173DC-5550-AC81-2B7C-8004CD8399D0}"/>
                </a:ext>
              </a:extLst>
            </p:cNvPr>
            <p:cNvSpPr/>
            <p:nvPr/>
          </p:nvSpPr>
          <p:spPr>
            <a:xfrm>
              <a:off x="4052548" y="6249583"/>
              <a:ext cx="641350" cy="400050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475B836-5B20-5A1D-D54A-D8E57706AB39}"/>
              </a:ext>
            </a:extLst>
          </p:cNvPr>
          <p:cNvSpPr txBox="1"/>
          <p:nvPr/>
        </p:nvSpPr>
        <p:spPr>
          <a:xfrm>
            <a:off x="3828845" y="563615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出現機率</a:t>
            </a:r>
            <a:r>
              <a:rPr lang="en-US" altLang="zh-TW" dirty="0"/>
              <a:t>:3%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↓</a:t>
            </a:r>
            <a:endParaRPr lang="zh-TW" altLang="en-US" dirty="0"/>
          </a:p>
        </p:txBody>
      </p:sp>
      <p:pic>
        <p:nvPicPr>
          <p:cNvPr id="112" name="圖片 111">
            <a:extLst>
              <a:ext uri="{FF2B5EF4-FFF2-40B4-BE49-F238E27FC236}">
                <a16:creationId xmlns:a16="http://schemas.microsoft.com/office/drawing/2014/main" id="{282A6416-819A-0894-14B2-387392D472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0051" y="5321805"/>
            <a:ext cx="1333779" cy="734085"/>
          </a:xfrm>
          <a:prstGeom prst="rect">
            <a:avLst/>
          </a:prstGeom>
        </p:spPr>
      </p:pic>
      <p:pic>
        <p:nvPicPr>
          <p:cNvPr id="114" name="圖片 113">
            <a:extLst>
              <a:ext uri="{FF2B5EF4-FFF2-40B4-BE49-F238E27FC236}">
                <a16:creationId xmlns:a16="http://schemas.microsoft.com/office/drawing/2014/main" id="{BF046AEA-E0AD-A9DE-8C2F-A47B2446304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65262" y="6002184"/>
            <a:ext cx="1308568" cy="781974"/>
          </a:xfrm>
          <a:prstGeom prst="rect">
            <a:avLst/>
          </a:prstGeom>
        </p:spPr>
      </p:pic>
      <p:pic>
        <p:nvPicPr>
          <p:cNvPr id="116" name="圖片 115">
            <a:extLst>
              <a:ext uri="{FF2B5EF4-FFF2-40B4-BE49-F238E27FC236}">
                <a16:creationId xmlns:a16="http://schemas.microsoft.com/office/drawing/2014/main" id="{AD05CE05-288A-6997-539F-E1B76F087B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10585" y="5327622"/>
            <a:ext cx="1323999" cy="734085"/>
          </a:xfrm>
          <a:prstGeom prst="rect">
            <a:avLst/>
          </a:prstGeom>
        </p:spPr>
      </p:pic>
      <p:pic>
        <p:nvPicPr>
          <p:cNvPr id="118" name="圖片 117">
            <a:extLst>
              <a:ext uri="{FF2B5EF4-FFF2-40B4-BE49-F238E27FC236}">
                <a16:creationId xmlns:a16="http://schemas.microsoft.com/office/drawing/2014/main" id="{6FE30A1C-7F8B-9176-E46C-C0F8A0597E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17060" y="6055890"/>
            <a:ext cx="1285190" cy="734085"/>
          </a:xfrm>
          <a:prstGeom prst="rect">
            <a:avLst/>
          </a:prstGeom>
        </p:spPr>
      </p:pic>
      <p:pic>
        <p:nvPicPr>
          <p:cNvPr id="120" name="圖片 119">
            <a:extLst>
              <a:ext uri="{FF2B5EF4-FFF2-40B4-BE49-F238E27FC236}">
                <a16:creationId xmlns:a16="http://schemas.microsoft.com/office/drawing/2014/main" id="{B42AEEB2-7B28-CC34-5D9F-F08B06BFBC2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53569" y="5321805"/>
            <a:ext cx="1182134" cy="680379"/>
          </a:xfrm>
          <a:prstGeom prst="rect">
            <a:avLst/>
          </a:prstGeom>
        </p:spPr>
      </p:pic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099BB1A-A300-95FC-6EA2-09EC0EAC20B6}"/>
              </a:ext>
            </a:extLst>
          </p:cNvPr>
          <p:cNvSpPr txBox="1"/>
          <p:nvPr/>
        </p:nvSpPr>
        <p:spPr>
          <a:xfrm>
            <a:off x="8577913" y="5913387"/>
            <a:ext cx="828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FF00"/>
                </a:solidFill>
              </a:rPr>
              <a:t>正常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1BFD1BE-0DEE-42ED-1E78-DF071AF7B560}"/>
              </a:ext>
            </a:extLst>
          </p:cNvPr>
          <p:cNvSpPr txBox="1"/>
          <p:nvPr/>
        </p:nvSpPr>
        <p:spPr>
          <a:xfrm>
            <a:off x="7019379" y="5913387"/>
            <a:ext cx="1151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solidFill>
                  <a:srgbClr val="FFFF00"/>
                </a:solidFill>
              </a:rPr>
              <a:t>輕微過曝</a:t>
            </a: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20D652A-D499-4398-1AD9-9B0359AF3256}"/>
              </a:ext>
            </a:extLst>
          </p:cNvPr>
          <p:cNvSpPr txBox="1"/>
          <p:nvPr/>
        </p:nvSpPr>
        <p:spPr>
          <a:xfrm>
            <a:off x="5764852" y="5945179"/>
            <a:ext cx="108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/>
              <a:t>過曝</a:t>
            </a:r>
            <a:r>
              <a:rPr lang="en-US" altLang="zh-TW" sz="1400" b="1" dirty="0"/>
              <a:t>:</a:t>
            </a:r>
          </a:p>
          <a:p>
            <a:pPr algn="ctr"/>
            <a:r>
              <a:rPr lang="zh-TW" altLang="en-US" sz="1400" b="1" dirty="0"/>
              <a:t>回覆異常</a:t>
            </a:r>
          </a:p>
        </p:txBody>
      </p:sp>
    </p:spTree>
    <p:extLst>
      <p:ext uri="{BB962C8B-B14F-4D97-AF65-F5344CB8AC3E}">
        <p14:creationId xmlns:p14="http://schemas.microsoft.com/office/powerpoint/2010/main" val="22021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E614F779-0B5E-7F01-D89B-96A50E3049FF}"/>
              </a:ext>
            </a:extLst>
          </p:cNvPr>
          <p:cNvGraphicFramePr>
            <a:graphicFrameLocks noGrp="1"/>
          </p:cNvGraphicFramePr>
          <p:nvPr/>
        </p:nvGraphicFramePr>
        <p:xfrm>
          <a:off x="3284949" y="2770938"/>
          <a:ext cx="47762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62">
                  <a:extLst>
                    <a:ext uri="{9D8B030D-6E8A-4147-A177-3AD203B41FA5}">
                      <a16:colId xmlns:a16="http://schemas.microsoft.com/office/drawing/2014/main" val="2133155085"/>
                    </a:ext>
                  </a:extLst>
                </a:gridCol>
                <a:gridCol w="1583386">
                  <a:extLst>
                    <a:ext uri="{9D8B030D-6E8A-4147-A177-3AD203B41FA5}">
                      <a16:colId xmlns:a16="http://schemas.microsoft.com/office/drawing/2014/main" val="2660906625"/>
                    </a:ext>
                  </a:extLst>
                </a:gridCol>
                <a:gridCol w="1592074">
                  <a:extLst>
                    <a:ext uri="{9D8B030D-6E8A-4147-A177-3AD203B41FA5}">
                      <a16:colId xmlns:a16="http://schemas.microsoft.com/office/drawing/2014/main" val="16616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N=70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正常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異常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7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辨識項目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中心點定位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晶片狀態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準確率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(±0.5um)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54507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A3DC3BC-C60A-BB45-14CA-1722454C2147}"/>
              </a:ext>
            </a:extLst>
          </p:cNvPr>
          <p:cNvSpPr txBox="1"/>
          <p:nvPr/>
        </p:nvSpPr>
        <p:spPr>
          <a:xfrm>
            <a:off x="8365491" y="2999645"/>
            <a:ext cx="1719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毀損、旋轉、</a:t>
            </a:r>
            <a:endParaRPr lang="en-US" altLang="zh-TW" dirty="0"/>
          </a:p>
          <a:p>
            <a:pPr algn="ctr"/>
            <a:r>
              <a:rPr lang="zh-TW" altLang="en-US" dirty="0"/>
              <a:t>無晶片，傾斜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3BEB4A-990F-C6D9-52A4-0A2085693588}"/>
              </a:ext>
            </a:extLst>
          </p:cNvPr>
          <p:cNvSpPr txBox="1"/>
          <p:nvPr/>
        </p:nvSpPr>
        <p:spPr>
          <a:xfrm>
            <a:off x="10074113" y="193474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PN127=5x5chip array / FOV </a:t>
            </a:r>
          </a:p>
          <a:p>
            <a:r>
              <a:rPr lang="en-US" altLang="zh-TW" sz="1200" dirty="0"/>
              <a:t>PN109=3x3chip array / FOV</a:t>
            </a:r>
          </a:p>
          <a:p>
            <a:r>
              <a:rPr lang="en-US" altLang="zh-TW" sz="1200" dirty="0"/>
              <a:t>1</a:t>
            </a:r>
            <a:r>
              <a:rPr lang="zh-TW" altLang="en-US" sz="1200" dirty="0"/>
              <a:t> </a:t>
            </a:r>
            <a:r>
              <a:rPr lang="en-US" altLang="zh-TW" sz="1200" dirty="0"/>
              <a:t>FOV=0.682 mm x 0.5897 mm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64EC2E-8895-5B12-BD4A-DF8128ABE07B}"/>
              </a:ext>
            </a:extLst>
          </p:cNvPr>
          <p:cNvGrpSpPr/>
          <p:nvPr/>
        </p:nvGrpSpPr>
        <p:grpSpPr>
          <a:xfrm>
            <a:off x="4325855" y="4154904"/>
            <a:ext cx="6812045" cy="2519023"/>
            <a:chOff x="4046380" y="2573239"/>
            <a:chExt cx="6812045" cy="251902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1060C39-9220-28E1-9E45-220576C42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5415" y="2573239"/>
              <a:ext cx="2873010" cy="251902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720794-DB7A-A77B-812D-D692AC999925}"/>
                </a:ext>
              </a:extLst>
            </p:cNvPr>
            <p:cNvSpPr txBox="1"/>
            <p:nvPr/>
          </p:nvSpPr>
          <p:spPr>
            <a:xfrm>
              <a:off x="8225160" y="422489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rgbClr val="FFFF00"/>
                  </a:solidFill>
                </a:rPr>
                <a:t>傾斜</a:t>
              </a:r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8AED2447-AE6F-EEA9-FD45-AB3224626167}"/>
                </a:ext>
              </a:extLst>
            </p:cNvPr>
            <p:cNvGrpSpPr/>
            <p:nvPr/>
          </p:nvGrpSpPr>
          <p:grpSpPr>
            <a:xfrm>
              <a:off x="4046380" y="2573239"/>
              <a:ext cx="3829584" cy="2519023"/>
              <a:chOff x="4046380" y="2573239"/>
              <a:chExt cx="3829584" cy="2519023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656EC2E-C85F-5A87-5F57-348A30F05A26}"/>
                  </a:ext>
                </a:extLst>
              </p:cNvPr>
              <p:cNvGrpSpPr/>
              <p:nvPr/>
            </p:nvGrpSpPr>
            <p:grpSpPr>
              <a:xfrm>
                <a:off x="4046380" y="2573239"/>
                <a:ext cx="3829584" cy="2519023"/>
                <a:chOff x="994446" y="2480224"/>
                <a:chExt cx="3829584" cy="2519023"/>
              </a:xfrm>
            </p:grpSpPr>
            <p:pic>
              <p:nvPicPr>
                <p:cNvPr id="4" name="圖片 3">
                  <a:extLst>
                    <a:ext uri="{FF2B5EF4-FFF2-40B4-BE49-F238E27FC236}">
                      <a16:creationId xmlns:a16="http://schemas.microsoft.com/office/drawing/2014/main" id="{C698B160-8BF2-31B0-86F8-71EA35BA7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b="42783"/>
                <a:stretch/>
              </p:blipFill>
              <p:spPr>
                <a:xfrm>
                  <a:off x="994446" y="2480224"/>
                  <a:ext cx="3829584" cy="2519023"/>
                </a:xfrm>
                <a:prstGeom prst="rect">
                  <a:avLst/>
                </a:prstGeom>
              </p:spPr>
            </p:pic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BADBE504-5BE4-3EC7-C2BD-129B1C715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9407" y="4408874"/>
                  <a:ext cx="719179" cy="506217"/>
                </a:xfrm>
                <a:prstGeom prst="rect">
                  <a:avLst/>
                </a:prstGeom>
              </p:spPr>
            </p:pic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8F3A7C5-D489-86C7-8E08-02A27FAAF738}"/>
                  </a:ext>
                </a:extLst>
              </p:cNvPr>
              <p:cNvSpPr txBox="1"/>
              <p:nvPr/>
            </p:nvSpPr>
            <p:spPr>
              <a:xfrm>
                <a:off x="4395576" y="4389979"/>
                <a:ext cx="10615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rgbClr val="FFFF00"/>
                    </a:solidFill>
                  </a:rPr>
                  <a:t>框框內無</a:t>
                </a:r>
                <a:r>
                  <a:rPr lang="en-US" altLang="zh-TW" sz="1200" dirty="0">
                    <a:solidFill>
                      <a:srgbClr val="FFFF00"/>
                    </a:solidFill>
                  </a:rPr>
                  <a:t>chip</a:t>
                </a:r>
                <a:endParaRPr lang="zh-TW" altLang="en-US" sz="1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CA4D143-106B-7180-D487-1E021567A825}"/>
                  </a:ext>
                </a:extLst>
              </p:cNvPr>
              <p:cNvSpPr txBox="1"/>
              <p:nvPr/>
            </p:nvSpPr>
            <p:spPr>
              <a:xfrm>
                <a:off x="6590105" y="438997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rgbClr val="FFFF00"/>
                    </a:solidFill>
                  </a:rPr>
                  <a:t>毀損</a:t>
                </a: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ADE10E6-B4FC-6019-E214-813FDBD90186}"/>
                  </a:ext>
                </a:extLst>
              </p:cNvPr>
              <p:cNvSpPr txBox="1"/>
              <p:nvPr/>
            </p:nvSpPr>
            <p:spPr>
              <a:xfrm>
                <a:off x="6574710" y="3419774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1200" dirty="0">
                    <a:solidFill>
                      <a:srgbClr val="FFFF00"/>
                    </a:solidFill>
                  </a:rPr>
                  <a:t>旋轉</a:t>
                </a:r>
              </a:p>
            </p:txBody>
          </p:sp>
        </p:grp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8539C3B1-F294-EF56-C6F3-5A394363B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877" y="4154905"/>
            <a:ext cx="2069334" cy="2519023"/>
          </a:xfrm>
          <a:prstGeom prst="rect">
            <a:avLst/>
          </a:prstGeom>
        </p:spPr>
      </p:pic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2F38A2D-1879-138E-2170-698AA788D3C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061171" y="3322811"/>
            <a:ext cx="304320" cy="4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DACDF12-E2A8-EE5A-C4B6-B4F158FE1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03"/>
          <a:stretch/>
        </p:blipFill>
        <p:spPr bwMode="auto">
          <a:xfrm>
            <a:off x="1286209" y="1253658"/>
            <a:ext cx="10156491" cy="138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9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55F345-FBCD-F319-02D1-7E0AC7E60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76" t="16622" r="6856" b="31204"/>
          <a:stretch/>
        </p:blipFill>
        <p:spPr>
          <a:xfrm>
            <a:off x="158453" y="2489200"/>
            <a:ext cx="3213100" cy="2349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76FB0B8-04AE-AF3E-9928-877FACE2688F}"/>
              </a:ext>
            </a:extLst>
          </p:cNvPr>
          <p:cNvSpPr/>
          <p:nvPr/>
        </p:nvSpPr>
        <p:spPr>
          <a:xfrm rot="2351092">
            <a:off x="1617990" y="3056331"/>
            <a:ext cx="422679" cy="839586"/>
          </a:xfrm>
          <a:prstGeom prst="rect">
            <a:avLst/>
          </a:prstGeom>
          <a:noFill/>
          <a:ln>
            <a:solidFill>
              <a:srgbClr val="2372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D79106-E540-6B64-C169-34E242AEB720}"/>
              </a:ext>
            </a:extLst>
          </p:cNvPr>
          <p:cNvSpPr txBox="1"/>
          <p:nvPr/>
        </p:nvSpPr>
        <p:spPr>
          <a:xfrm>
            <a:off x="867489" y="414209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TW" altLang="en-US"/>
              <a:t>旋轉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回覆異常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C85A624-30B6-2CF1-0876-ACD1B23AD8A4}"/>
              </a:ext>
            </a:extLst>
          </p:cNvPr>
          <p:cNvGrpSpPr/>
          <p:nvPr/>
        </p:nvGrpSpPr>
        <p:grpSpPr>
          <a:xfrm>
            <a:off x="3521894" y="4069501"/>
            <a:ext cx="3274125" cy="1834188"/>
            <a:chOff x="3587152" y="1391399"/>
            <a:chExt cx="3274125" cy="1834188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BF551959-6558-1904-B3C6-1849387EB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360" y="1391399"/>
              <a:ext cx="3237917" cy="1834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3D94505-9783-F8BA-58CF-EF06DDC9F732}"/>
                </a:ext>
              </a:extLst>
            </p:cNvPr>
            <p:cNvSpPr txBox="1"/>
            <p:nvPr/>
          </p:nvSpPr>
          <p:spPr>
            <a:xfrm>
              <a:off x="3587152" y="2887033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FF00"/>
                  </a:solidFill>
                </a:defRPr>
              </a:lvl1pPr>
            </a:lstStyle>
            <a:p>
              <a:r>
                <a:rPr lang="zh-TW" altLang="en-US" sz="1600" dirty="0"/>
                <a:t>定位</a:t>
              </a:r>
              <a:r>
                <a:rPr lang="en-US" altLang="zh-TW" sz="1600" dirty="0"/>
                <a:t>(R)</a:t>
              </a:r>
              <a:r>
                <a:rPr lang="zh-TW" altLang="en-US" sz="1600" dirty="0"/>
                <a:t>誤差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2E8E087-65B3-735E-9ECF-A6777C3C1CB3}"/>
                </a:ext>
              </a:extLst>
            </p:cNvPr>
            <p:cNvSpPr/>
            <p:nvPr/>
          </p:nvSpPr>
          <p:spPr>
            <a:xfrm>
              <a:off x="4113743" y="1690485"/>
              <a:ext cx="216131" cy="103633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8849054B-3CE9-27F3-3117-5C0352211802}"/>
                </a:ext>
              </a:extLst>
            </p:cNvPr>
            <p:cNvSpPr txBox="1"/>
            <p:nvPr/>
          </p:nvSpPr>
          <p:spPr>
            <a:xfrm>
              <a:off x="4702092" y="2887033"/>
              <a:ext cx="9220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FF00"/>
                  </a:solidFill>
                </a:defRPr>
              </a:lvl1pPr>
            </a:lstStyle>
            <a:p>
              <a:r>
                <a:rPr lang="en-US" altLang="zh-TW" sz="1600" dirty="0"/>
                <a:t>~1.05um</a:t>
              </a:r>
              <a:endParaRPr lang="zh-TW" altLang="en-US" sz="16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0B789A8-90DB-2BC7-8D49-CA464BD0BC86}"/>
              </a:ext>
            </a:extLst>
          </p:cNvPr>
          <p:cNvGrpSpPr/>
          <p:nvPr/>
        </p:nvGrpSpPr>
        <p:grpSpPr>
          <a:xfrm>
            <a:off x="3561350" y="1959244"/>
            <a:ext cx="3234669" cy="1932938"/>
            <a:chOff x="3565414" y="1868860"/>
            <a:chExt cx="3234669" cy="19329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933D6C-53E1-4F6A-A778-B73E366B3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575003" y="1868860"/>
              <a:ext cx="3225080" cy="193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7C72BF6-63D5-865D-7F62-E12D58F410BA}"/>
                </a:ext>
              </a:extLst>
            </p:cNvPr>
            <p:cNvSpPr txBox="1"/>
            <p:nvPr/>
          </p:nvSpPr>
          <p:spPr>
            <a:xfrm>
              <a:off x="3565414" y="1892206"/>
              <a:ext cx="2182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00"/>
                  </a:solidFill>
                </a:rPr>
                <a:t>PN127-B(2), PN109-R</a:t>
              </a:r>
              <a:endParaRPr lang="zh-TW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BD1CA51-C30D-DC07-29EF-250F5D3891B1}"/>
                </a:ext>
              </a:extLst>
            </p:cNvPr>
            <p:cNvSpPr txBox="1"/>
            <p:nvPr/>
          </p:nvSpPr>
          <p:spPr>
            <a:xfrm>
              <a:off x="4688046" y="18922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>
                <a:solidFill>
                  <a:srgbClr val="FFFF00"/>
                </a:solidFill>
              </a:endParaRPr>
            </a:p>
          </p:txBody>
        </p:sp>
      </p:grp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AF52009-45CA-7F4C-7F30-63A35A405C61}"/>
              </a:ext>
            </a:extLst>
          </p:cNvPr>
          <p:cNvGraphicFramePr>
            <a:graphicFrameLocks noGrp="1"/>
          </p:cNvGraphicFramePr>
          <p:nvPr/>
        </p:nvGraphicFramePr>
        <p:xfrm>
          <a:off x="7009409" y="1970622"/>
          <a:ext cx="34678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964">
                  <a:extLst>
                    <a:ext uri="{9D8B030D-6E8A-4147-A177-3AD203B41FA5}">
                      <a16:colId xmlns:a16="http://schemas.microsoft.com/office/drawing/2014/main" val="2133155085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val="2660906625"/>
                    </a:ext>
                  </a:extLst>
                </a:gridCol>
                <a:gridCol w="1155964">
                  <a:extLst>
                    <a:ext uri="{9D8B030D-6E8A-4147-A177-3AD203B41FA5}">
                      <a16:colId xmlns:a16="http://schemas.microsoft.com/office/drawing/2014/main" val="166164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異常</a:t>
                      </a:r>
                      <a:r>
                        <a:rPr lang="en-US" altLang="zh-TW" dirty="0"/>
                        <a:t>chip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7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辨識項目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晶片狀態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7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準確率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5450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DF897136-DCAB-72E3-6D5D-6658B7A89B42}"/>
              </a:ext>
            </a:extLst>
          </p:cNvPr>
          <p:cNvSpPr txBox="1"/>
          <p:nvPr/>
        </p:nvSpPr>
        <p:spPr>
          <a:xfrm>
            <a:off x="9086255" y="1157821"/>
            <a:ext cx="17197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毀損、旋轉、</a:t>
            </a:r>
            <a:endParaRPr lang="en-US" altLang="zh-TW" dirty="0"/>
          </a:p>
          <a:p>
            <a:pPr algn="ctr"/>
            <a:r>
              <a:rPr lang="zh-TW" altLang="en-US" dirty="0"/>
              <a:t>無晶片，傾斜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F53AE7A-8810-5841-D67B-873ABAC93ADA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946149" y="1804152"/>
            <a:ext cx="123533" cy="166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534BD161-4EE8-82A9-4E5A-C0D3879EC3E4}"/>
              </a:ext>
            </a:extLst>
          </p:cNvPr>
          <p:cNvSpPr/>
          <p:nvPr/>
        </p:nvSpPr>
        <p:spPr>
          <a:xfrm>
            <a:off x="6940411" y="3623928"/>
            <a:ext cx="1663910" cy="1589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5A7ABD-4587-3489-AC1B-A82512D988F9}"/>
              </a:ext>
            </a:extLst>
          </p:cNvPr>
          <p:cNvSpPr/>
          <p:nvPr/>
        </p:nvSpPr>
        <p:spPr>
          <a:xfrm>
            <a:off x="8157577" y="4846280"/>
            <a:ext cx="300682" cy="315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117EC3D4-62D1-A2A4-6D71-3698B577A0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023" r="18830"/>
          <a:stretch/>
        </p:blipFill>
        <p:spPr>
          <a:xfrm>
            <a:off x="8743355" y="3249612"/>
            <a:ext cx="2393438" cy="1589088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24D9C87-20F0-3857-001E-F938A8B05F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056" r="4298"/>
          <a:stretch/>
        </p:blipFill>
        <p:spPr>
          <a:xfrm>
            <a:off x="8743355" y="5088817"/>
            <a:ext cx="2368383" cy="158908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AF459523-4AAA-A0C3-3F39-F9FC9E34ADFD}"/>
              </a:ext>
            </a:extLst>
          </p:cNvPr>
          <p:cNvSpPr/>
          <p:nvPr/>
        </p:nvSpPr>
        <p:spPr>
          <a:xfrm>
            <a:off x="7340793" y="4037262"/>
            <a:ext cx="300682" cy="315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EEC8E8D6-09A3-CBB6-5F13-678E9C3559E2}"/>
              </a:ext>
            </a:extLst>
          </p:cNvPr>
          <p:cNvCxnSpPr>
            <a:stCxn id="30" idx="0"/>
          </p:cNvCxnSpPr>
          <p:nvPr/>
        </p:nvCxnSpPr>
        <p:spPr>
          <a:xfrm rot="5400000" flipH="1" flipV="1">
            <a:off x="7864224" y="3158132"/>
            <a:ext cx="506040" cy="1252221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1A3D378-3344-CAD1-9307-0EA22FCD9D22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 rot="16200000" flipH="1">
            <a:off x="8164713" y="5304718"/>
            <a:ext cx="721847" cy="435437"/>
          </a:xfrm>
          <a:prstGeom prst="bentConnector2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ACB878-0383-9F1B-7C2A-A4C995232C7F}"/>
              </a:ext>
            </a:extLst>
          </p:cNvPr>
          <p:cNvSpPr txBox="1"/>
          <p:nvPr/>
        </p:nvSpPr>
        <p:spPr>
          <a:xfrm>
            <a:off x="6880609" y="4887582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TW" altLang="en-US" sz="1600" dirty="0"/>
              <a:t>新樣品</a:t>
            </a:r>
            <a:r>
              <a:rPr lang="en-US" altLang="zh-TW" sz="1600" dirty="0"/>
              <a:t>(G)</a:t>
            </a:r>
            <a:endParaRPr lang="zh-TW" altLang="en-US" sz="16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359F9ED-F7F7-A4FF-0881-17C3AAF590F1}"/>
              </a:ext>
            </a:extLst>
          </p:cNvPr>
          <p:cNvSpPr txBox="1"/>
          <p:nvPr/>
        </p:nvSpPr>
        <p:spPr>
          <a:xfrm>
            <a:off x="6958931" y="1573319"/>
            <a:ext cx="190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PN127=5x5chip array / FOV</a:t>
            </a:r>
          </a:p>
          <a:p>
            <a:r>
              <a:rPr lang="en-US" altLang="zh-TW" sz="1200" dirty="0"/>
              <a:t>PN109=3x3chip array / FOV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878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43937F-8612-054D-6640-A6ACD845E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96" y="1313332"/>
            <a:ext cx="3325850" cy="199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C15ABD-BA93-4DA2-0B19-C609BDA0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79" y="1313332"/>
            <a:ext cx="2830022" cy="1992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96F8426-0A32-7BEB-7D8E-929320783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039" y="3609177"/>
            <a:ext cx="2830022" cy="1992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675D23A-486F-F190-32BD-B533F9C1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46" y="3609177"/>
            <a:ext cx="3304700" cy="1992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B3D944-F23B-BDFD-DCA8-344E4A380A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27" t="10387" b="20266"/>
          <a:stretch/>
        </p:blipFill>
        <p:spPr>
          <a:xfrm>
            <a:off x="2935662" y="5077998"/>
            <a:ext cx="879384" cy="52317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64F3444E-8919-6515-A54A-BE10E517D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936683" y="1963604"/>
            <a:ext cx="4287845" cy="2987299"/>
          </a:xfrm>
          <a:prstGeom prst="rect">
            <a:avLst/>
          </a:prstGeom>
        </p:spPr>
      </p:pic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88CD6A3-F79D-2470-F4C6-7DA7A6A99EDD}"/>
              </a:ext>
            </a:extLst>
          </p:cNvPr>
          <p:cNvCxnSpPr/>
          <p:nvPr/>
        </p:nvCxnSpPr>
        <p:spPr>
          <a:xfrm>
            <a:off x="371268" y="3472543"/>
            <a:ext cx="115564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F3AAB1-D46F-C290-89C0-FA40A816C37D}"/>
              </a:ext>
            </a:extLst>
          </p:cNvPr>
          <p:cNvSpPr txBox="1"/>
          <p:nvPr/>
        </p:nvSpPr>
        <p:spPr>
          <a:xfrm>
            <a:off x="10835955" y="3019606"/>
            <a:ext cx="1040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正常</a:t>
            </a:r>
            <a:r>
              <a:rPr lang="en-US" altLang="zh-TW" dirty="0"/>
              <a:t>chip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56DCBA-6097-C294-2514-70AEA191D1A3}"/>
              </a:ext>
            </a:extLst>
          </p:cNvPr>
          <p:cNvSpPr txBox="1"/>
          <p:nvPr/>
        </p:nvSpPr>
        <p:spPr>
          <a:xfrm>
            <a:off x="10835955" y="3556149"/>
            <a:ext cx="10406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 dirty="0"/>
              <a:t>異常</a:t>
            </a:r>
            <a:r>
              <a:rPr lang="en-US" altLang="zh-TW" dirty="0"/>
              <a:t>chip</a:t>
            </a:r>
            <a:endParaRPr lang="zh-TW" alt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E5FC32CF-EF6A-B745-3015-FF497713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68" y="415067"/>
            <a:ext cx="11016000" cy="731053"/>
          </a:xfrm>
        </p:spPr>
        <p:txBody>
          <a:bodyPr/>
          <a:lstStyle/>
          <a:p>
            <a:r>
              <a:rPr lang="zh-TW" altLang="en-US" dirty="0"/>
              <a:t>異常</a:t>
            </a:r>
            <a:r>
              <a:rPr lang="en-US" altLang="zh-TW" dirty="0"/>
              <a:t>chip:Type4-</a:t>
            </a:r>
            <a:r>
              <a:rPr lang="zh-TW" altLang="en-US" dirty="0"/>
              <a:t>毀損</a:t>
            </a:r>
            <a:r>
              <a:rPr lang="en-US" altLang="zh-TW" dirty="0"/>
              <a:t>chip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67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327</Words>
  <Application>Microsoft Office PowerPoint</Application>
  <PresentationFormat>寬螢幕</PresentationFormat>
  <Paragraphs>74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System Font Regular</vt:lpstr>
      <vt:lpstr>新細明體</vt:lpstr>
      <vt:lpstr>Aptos</vt:lpstr>
      <vt:lpstr>Aptos Display</vt:lpstr>
      <vt:lpstr>Arial</vt:lpstr>
      <vt:lpstr>Century Gothic</vt:lpstr>
      <vt:lpstr>Verdana</vt:lpstr>
      <vt:lpstr>Wingdings</vt:lpstr>
      <vt:lpstr>Office 佈景主題</vt:lpstr>
      <vt:lpstr>REF</vt:lpstr>
      <vt:lpstr>PowerPoint 簡報</vt:lpstr>
      <vt:lpstr>PowerPoint 簡報</vt:lpstr>
      <vt:lpstr>PowerPoint 簡報</vt:lpstr>
      <vt:lpstr>PowerPoint 簡報</vt:lpstr>
      <vt:lpstr>PowerPoint 簡報</vt:lpstr>
      <vt:lpstr>異常chip:Type4-毀損chip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 Lo</dc:creator>
  <cp:lastModifiedBy>Lynn Lo</cp:lastModifiedBy>
  <cp:revision>3</cp:revision>
  <dcterms:created xsi:type="dcterms:W3CDTF">2024-07-11T12:21:39Z</dcterms:created>
  <dcterms:modified xsi:type="dcterms:W3CDTF">2024-07-11T12:27:45Z</dcterms:modified>
</cp:coreProperties>
</file>